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5E8B695-8DB5-4455-8EF0-1B4EBEB6DA7D}" type="datetimeFigureOut">
              <a:rPr lang="en-US" smtClean="0"/>
              <a:pPr/>
              <a:t>11/11/2022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8E48433-550D-4246-BD81-2D8EDAB2FC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E8B695-8DB5-4455-8EF0-1B4EBEB6DA7D}"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8433-550D-4246-BD81-2D8EDAB2FC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E8B695-8DB5-4455-8EF0-1B4EBEB6DA7D}"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8433-550D-4246-BD81-2D8EDAB2FC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5E8B695-8DB5-4455-8EF0-1B4EBEB6DA7D}" type="datetimeFigureOut">
              <a:rPr lang="en-US" smtClean="0"/>
              <a:pPr/>
              <a:t>11/11/2022</a:t>
            </a:fld>
            <a:endParaRPr lang="en-US"/>
          </a:p>
        </p:txBody>
      </p:sp>
      <p:sp>
        <p:nvSpPr>
          <p:cNvPr id="9" name="Slide Number Placeholder 8"/>
          <p:cNvSpPr>
            <a:spLocks noGrp="1"/>
          </p:cNvSpPr>
          <p:nvPr>
            <p:ph type="sldNum" sz="quarter" idx="15"/>
          </p:nvPr>
        </p:nvSpPr>
        <p:spPr/>
        <p:txBody>
          <a:bodyPr rtlCol="0"/>
          <a:lstStyle/>
          <a:p>
            <a:fld id="{B8E48433-550D-4246-BD81-2D8EDAB2FCA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5E8B695-8DB5-4455-8EF0-1B4EBEB6DA7D}" type="datetimeFigureOut">
              <a:rPr lang="en-US" smtClean="0"/>
              <a:pPr/>
              <a:t>11/11/2022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8E48433-550D-4246-BD81-2D8EDAB2FC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5E8B695-8DB5-4455-8EF0-1B4EBEB6DA7D}"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48433-550D-4246-BD81-2D8EDAB2FCA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5E8B695-8DB5-4455-8EF0-1B4EBEB6DA7D}"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48433-550D-4246-BD81-2D8EDAB2FCA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5E8B695-8DB5-4455-8EF0-1B4EBEB6DA7D}" type="datetimeFigureOut">
              <a:rPr lang="en-US" smtClean="0"/>
              <a:pPr/>
              <a:t>11/11/2022</a:t>
            </a:fld>
            <a:endParaRPr lang="en-US"/>
          </a:p>
        </p:txBody>
      </p:sp>
      <p:sp>
        <p:nvSpPr>
          <p:cNvPr id="7" name="Slide Number Placeholder 6"/>
          <p:cNvSpPr>
            <a:spLocks noGrp="1"/>
          </p:cNvSpPr>
          <p:nvPr>
            <p:ph type="sldNum" sz="quarter" idx="11"/>
          </p:nvPr>
        </p:nvSpPr>
        <p:spPr/>
        <p:txBody>
          <a:bodyPr rtlCol="0"/>
          <a:lstStyle/>
          <a:p>
            <a:fld id="{B8E48433-550D-4246-BD81-2D8EDAB2FCA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8B695-8DB5-4455-8EF0-1B4EBEB6DA7D}"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48433-550D-4246-BD81-2D8EDAB2FC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5E8B695-8DB5-4455-8EF0-1B4EBEB6DA7D}" type="datetimeFigureOut">
              <a:rPr lang="en-US" smtClean="0"/>
              <a:pPr/>
              <a:t>11/11/2022</a:t>
            </a:fld>
            <a:endParaRPr lang="en-US"/>
          </a:p>
        </p:txBody>
      </p:sp>
      <p:sp>
        <p:nvSpPr>
          <p:cNvPr id="22" name="Slide Number Placeholder 21"/>
          <p:cNvSpPr>
            <a:spLocks noGrp="1"/>
          </p:cNvSpPr>
          <p:nvPr>
            <p:ph type="sldNum" sz="quarter" idx="15"/>
          </p:nvPr>
        </p:nvSpPr>
        <p:spPr/>
        <p:txBody>
          <a:bodyPr rtlCol="0"/>
          <a:lstStyle/>
          <a:p>
            <a:fld id="{B8E48433-550D-4246-BD81-2D8EDAB2FCA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5E8B695-8DB5-4455-8EF0-1B4EBEB6DA7D}" type="datetimeFigureOut">
              <a:rPr lang="en-US" smtClean="0"/>
              <a:pPr/>
              <a:t>11/11/2022</a:t>
            </a:fld>
            <a:endParaRPr lang="en-US"/>
          </a:p>
        </p:txBody>
      </p:sp>
      <p:sp>
        <p:nvSpPr>
          <p:cNvPr id="18" name="Slide Number Placeholder 17"/>
          <p:cNvSpPr>
            <a:spLocks noGrp="1"/>
          </p:cNvSpPr>
          <p:nvPr>
            <p:ph type="sldNum" sz="quarter" idx="11"/>
          </p:nvPr>
        </p:nvSpPr>
        <p:spPr/>
        <p:txBody>
          <a:bodyPr rtlCol="0"/>
          <a:lstStyle/>
          <a:p>
            <a:fld id="{B8E48433-550D-4246-BD81-2D8EDAB2FCA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5E8B695-8DB5-4455-8EF0-1B4EBEB6DA7D}" type="datetimeFigureOut">
              <a:rPr lang="en-US" smtClean="0"/>
              <a:pPr/>
              <a:t>11/11/2022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8E48433-550D-4246-BD81-2D8EDAB2FC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57400" y="2057400"/>
            <a:ext cx="4495800" cy="1470025"/>
          </a:xfrm>
        </p:spPr>
        <p:txBody>
          <a:bodyPr>
            <a:normAutofit/>
          </a:bodyPr>
          <a:lstStyle/>
          <a:p>
            <a:r>
              <a:rPr lang="en-US" sz="4000" dirty="0" smtClean="0">
                <a:latin typeface="Berlin Sans FB" pitchFamily="34" charset="0"/>
              </a:rPr>
              <a:t>Multipath Fading</a:t>
            </a:r>
            <a:endParaRPr lang="en-US" sz="4000" dirty="0">
              <a:latin typeface="Berlin Sans FB" pitchFamily="34" charset="0"/>
            </a:endParaRPr>
          </a:p>
        </p:txBody>
      </p:sp>
      <p:sp>
        <p:nvSpPr>
          <p:cNvPr id="3" name="Subtitle 2"/>
          <p:cNvSpPr>
            <a:spLocks noGrp="1"/>
          </p:cNvSpPr>
          <p:nvPr>
            <p:ph type="subTitle" idx="4294967295"/>
          </p:nvPr>
        </p:nvSpPr>
        <p:spPr>
          <a:xfrm>
            <a:off x="4343400" y="4648200"/>
            <a:ext cx="3962400" cy="1752600"/>
          </a:xfrm>
        </p:spPr>
        <p:txBody>
          <a:bodyPr>
            <a:normAutofit/>
          </a:bodyPr>
          <a:lstStyle/>
          <a:p>
            <a:pPr>
              <a:buNone/>
            </a:pPr>
            <a:r>
              <a:rPr lang="en-US" sz="2800" dirty="0" smtClean="0">
                <a:solidFill>
                  <a:schemeClr val="tx1"/>
                </a:solidFill>
                <a:latin typeface="Berlin Sans FB" pitchFamily="34" charset="0"/>
              </a:rPr>
              <a:t>Name :- </a:t>
            </a:r>
            <a:r>
              <a:rPr lang="en-US" sz="2800" dirty="0" err="1" smtClean="0">
                <a:solidFill>
                  <a:schemeClr val="tx1"/>
                </a:solidFill>
                <a:latin typeface="Berlin Sans FB" pitchFamily="34" charset="0"/>
              </a:rPr>
              <a:t>Anamika</a:t>
            </a:r>
            <a:endParaRPr lang="en-US" sz="2800" dirty="0" smtClean="0">
              <a:latin typeface="Berlin Sans FB" pitchFamily="34" charset="0"/>
            </a:endParaRPr>
          </a:p>
          <a:p>
            <a:pPr>
              <a:buNone/>
            </a:pPr>
            <a:r>
              <a:rPr lang="en-US" sz="2800" dirty="0" smtClean="0">
                <a:solidFill>
                  <a:schemeClr val="tx1"/>
                </a:solidFill>
                <a:latin typeface="Berlin Sans FB" pitchFamily="34" charset="0"/>
              </a:rPr>
              <a:t>Topic :- Multipath fading</a:t>
            </a:r>
            <a:endParaRPr lang="en-US" sz="2800" dirty="0">
              <a:solidFill>
                <a:schemeClr val="tx1"/>
              </a:solidFill>
              <a:latin typeface="Berlin Sans FB"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74638"/>
            <a:ext cx="7162800" cy="1143000"/>
          </a:xfrm>
        </p:spPr>
        <p:txBody>
          <a:bodyPr/>
          <a:lstStyle/>
          <a:p>
            <a:r>
              <a:rPr lang="en-US" dirty="0" smtClean="0"/>
              <a:t>Multipath propagation</a:t>
            </a:r>
            <a:endParaRPr lang="en-US" dirty="0"/>
          </a:p>
        </p:txBody>
      </p:sp>
      <p:sp>
        <p:nvSpPr>
          <p:cNvPr id="4" name="Content Placeholder 3"/>
          <p:cNvSpPr>
            <a:spLocks noGrp="1"/>
          </p:cNvSpPr>
          <p:nvPr>
            <p:ph sz="quarter" idx="1"/>
          </p:nvPr>
        </p:nvSpPr>
        <p:spPr/>
        <p:txBody>
          <a:bodyPr/>
          <a:lstStyle/>
          <a:p>
            <a:r>
              <a:rPr lang="en-US" dirty="0" smtClean="0"/>
              <a:t>In multipath propagation radio signals reaching the receiving antenna by two or more path.</a:t>
            </a:r>
            <a:endParaRPr lang="en-US" dirty="0"/>
          </a:p>
        </p:txBody>
      </p:sp>
      <p:pic>
        <p:nvPicPr>
          <p:cNvPr id="5" name="Picture 4" descr="Screenshot (182).png"/>
          <p:cNvPicPr>
            <a:picLocks noChangeAspect="1"/>
          </p:cNvPicPr>
          <p:nvPr/>
        </p:nvPicPr>
        <p:blipFill>
          <a:blip r:embed="rId2" cstate="print"/>
          <a:stretch>
            <a:fillRect/>
          </a:stretch>
        </p:blipFill>
        <p:spPr>
          <a:xfrm>
            <a:off x="838200" y="2667000"/>
            <a:ext cx="6456484" cy="373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6934200" cy="990600"/>
          </a:xfrm>
        </p:spPr>
        <p:txBody>
          <a:bodyPr>
            <a:normAutofit/>
          </a:bodyPr>
          <a:lstStyle/>
          <a:p>
            <a:pPr algn="l"/>
            <a:r>
              <a:rPr lang="en-US" sz="3600" b="1" dirty="0" smtClean="0"/>
              <a:t> Multipath Fading</a:t>
            </a:r>
            <a:endParaRPr lang="en-US" sz="3600" b="1" dirty="0"/>
          </a:p>
        </p:txBody>
      </p:sp>
      <p:sp>
        <p:nvSpPr>
          <p:cNvPr id="3" name="Content Placeholder 2"/>
          <p:cNvSpPr>
            <a:spLocks noGrp="1"/>
          </p:cNvSpPr>
          <p:nvPr>
            <p:ph sz="quarter" idx="1"/>
          </p:nvPr>
        </p:nvSpPr>
        <p:spPr>
          <a:xfrm>
            <a:off x="457200" y="1447800"/>
            <a:ext cx="8229600" cy="1676399"/>
          </a:xfrm>
        </p:spPr>
        <p:txBody>
          <a:bodyPr>
            <a:normAutofit/>
          </a:bodyPr>
          <a:lstStyle/>
          <a:p>
            <a:pPr>
              <a:buNone/>
            </a:pPr>
            <a:r>
              <a:rPr lang="en-US" dirty="0" smtClean="0"/>
              <a:t>   Multipath fading occurs when signals reach a receiver via many paths and their relative strengths and phases change.</a:t>
            </a:r>
            <a:endParaRPr lang="en-US" dirty="0"/>
          </a:p>
        </p:txBody>
      </p:sp>
      <p:pic>
        <p:nvPicPr>
          <p:cNvPr id="4" name="Picture 3" descr="Screenshot (184).png"/>
          <p:cNvPicPr>
            <a:picLocks noChangeAspect="1"/>
          </p:cNvPicPr>
          <p:nvPr/>
        </p:nvPicPr>
        <p:blipFill>
          <a:blip r:embed="rId2" cstate="print"/>
          <a:stretch>
            <a:fillRect/>
          </a:stretch>
        </p:blipFill>
        <p:spPr>
          <a:xfrm>
            <a:off x="1066800" y="3200400"/>
            <a:ext cx="6677957" cy="28674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143000"/>
          </a:xfrm>
        </p:spPr>
        <p:txBody>
          <a:bodyPr>
            <a:normAutofit/>
          </a:bodyPr>
          <a:lstStyle/>
          <a:p>
            <a:pPr algn="l"/>
            <a:r>
              <a:rPr lang="en-US" sz="3600" b="1" dirty="0" smtClean="0"/>
              <a:t>Causes of Multipath Fading</a:t>
            </a:r>
            <a:endParaRPr lang="en-US" sz="3600" b="1" dirty="0"/>
          </a:p>
        </p:txBody>
      </p:sp>
      <p:sp>
        <p:nvSpPr>
          <p:cNvPr id="3" name="Content Placeholder 2"/>
          <p:cNvSpPr>
            <a:spLocks noGrp="1"/>
          </p:cNvSpPr>
          <p:nvPr>
            <p:ph sz="quarter" idx="1"/>
          </p:nvPr>
        </p:nvSpPr>
        <p:spPr>
          <a:xfrm>
            <a:off x="457200" y="1371600"/>
            <a:ext cx="8229600" cy="1828799"/>
          </a:xfrm>
        </p:spPr>
        <p:txBody>
          <a:bodyPr/>
          <a:lstStyle/>
          <a:p>
            <a:pPr>
              <a:buNone/>
            </a:pPr>
            <a:r>
              <a:rPr lang="en-US" dirty="0" smtClean="0"/>
              <a:t>   </a:t>
            </a:r>
            <a:r>
              <a:rPr lang="en-US" sz="2800" dirty="0" smtClean="0"/>
              <a:t>It includes atmospheric reflection and refraction, and reflection from water bodies and terrestrial objects such as mountains and buildings.</a:t>
            </a:r>
            <a:endParaRPr lang="en-US" dirty="0"/>
          </a:p>
        </p:txBody>
      </p:sp>
      <p:pic>
        <p:nvPicPr>
          <p:cNvPr id="4" name="Picture 3" descr="Screenshot (186).png"/>
          <p:cNvPicPr>
            <a:picLocks noChangeAspect="1"/>
          </p:cNvPicPr>
          <p:nvPr/>
        </p:nvPicPr>
        <p:blipFill>
          <a:blip r:embed="rId2" cstate="print"/>
          <a:stretch>
            <a:fillRect/>
          </a:stretch>
        </p:blipFill>
        <p:spPr>
          <a:xfrm>
            <a:off x="457200" y="3200400"/>
            <a:ext cx="8077200" cy="29722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467600" cy="944562"/>
          </a:xfrm>
          <a:solidFill>
            <a:schemeClr val="bg1"/>
          </a:solidFill>
        </p:spPr>
        <p:txBody>
          <a:bodyPr>
            <a:noAutofit/>
          </a:bodyPr>
          <a:lstStyle/>
          <a:p>
            <a:pPr algn="l"/>
            <a:r>
              <a:rPr lang="en-US" sz="2800" b="1" dirty="0" smtClean="0">
                <a:solidFill>
                  <a:schemeClr val="accent5">
                    <a:lumMod val="75000"/>
                  </a:schemeClr>
                </a:solidFill>
              </a:rPr>
              <a:t>Effects of Multipath Fading </a:t>
            </a:r>
            <a:endParaRPr lang="en-US" sz="2800" b="1" dirty="0">
              <a:solidFill>
                <a:schemeClr val="accent5">
                  <a:lumMod val="75000"/>
                </a:schemeClr>
              </a:solidFill>
            </a:endParaRPr>
          </a:p>
        </p:txBody>
      </p:sp>
      <p:sp>
        <p:nvSpPr>
          <p:cNvPr id="3" name="Content Placeholder 2"/>
          <p:cNvSpPr>
            <a:spLocks noGrp="1"/>
          </p:cNvSpPr>
          <p:nvPr>
            <p:ph sz="quarter" idx="1"/>
          </p:nvPr>
        </p:nvSpPr>
        <p:spPr>
          <a:xfrm>
            <a:off x="457200" y="1600200"/>
            <a:ext cx="8229600" cy="4800600"/>
          </a:xfrm>
        </p:spPr>
        <p:txBody>
          <a:bodyPr>
            <a:noAutofit/>
          </a:bodyPr>
          <a:lstStyle/>
          <a:p>
            <a:pPr>
              <a:buNone/>
            </a:pPr>
            <a:r>
              <a:rPr lang="en-US" sz="2400" dirty="0" smtClean="0"/>
              <a:t>    It include constructive and destructive interference, and phase shifting of the signal. In digital radio communications(such as GSM) multipath can cause errors and affects the quality of communications.</a:t>
            </a:r>
          </a:p>
          <a:p>
            <a:endParaRPr lang="en-US" sz="2400" dirty="0" smtClean="0"/>
          </a:p>
          <a:p>
            <a:pPr>
              <a:buNone/>
            </a:pPr>
            <a:r>
              <a:rPr lang="en-US" dirty="0" smtClean="0">
                <a:solidFill>
                  <a:srgbClr val="FF5050"/>
                </a:solidFill>
              </a:rPr>
              <a:t>    </a:t>
            </a:r>
            <a:r>
              <a:rPr lang="en-US" b="1" dirty="0" smtClean="0">
                <a:solidFill>
                  <a:schemeClr val="accent5">
                    <a:lumMod val="75000"/>
                  </a:schemeClr>
                </a:solidFill>
              </a:rPr>
              <a:t>PARAMETERS OF MULTIPATH FADING </a:t>
            </a:r>
          </a:p>
          <a:p>
            <a:pPr>
              <a:buNone/>
            </a:pPr>
            <a:r>
              <a:rPr lang="en-US" dirty="0" smtClean="0"/>
              <a:t>    </a:t>
            </a:r>
            <a:r>
              <a:rPr lang="en-US" sz="2400" dirty="0" smtClean="0"/>
              <a:t>The fading may vary with time, geographical position and /or radio frequency, and is often modeled as a random process.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6934200" cy="1143000"/>
          </a:xfrm>
          <a:solidFill>
            <a:schemeClr val="bg1"/>
          </a:solidFill>
        </p:spPr>
        <p:txBody>
          <a:bodyPr>
            <a:normAutofit/>
          </a:bodyPr>
          <a:lstStyle/>
          <a:p>
            <a:pPr algn="l"/>
            <a:r>
              <a:rPr lang="en-US" sz="3600" b="1" u="sng" dirty="0" smtClean="0">
                <a:solidFill>
                  <a:schemeClr val="tx2">
                    <a:lumMod val="60000"/>
                    <a:lumOff val="40000"/>
                  </a:schemeClr>
                </a:solidFill>
              </a:rPr>
              <a:t>Types of Multipath Fading</a:t>
            </a:r>
            <a:endParaRPr lang="en-US" sz="3600" b="1" u="sng" dirty="0">
              <a:solidFill>
                <a:schemeClr val="tx2">
                  <a:lumMod val="60000"/>
                  <a:lumOff val="40000"/>
                </a:schemeClr>
              </a:solidFill>
            </a:endParaRPr>
          </a:p>
        </p:txBody>
      </p:sp>
      <p:sp>
        <p:nvSpPr>
          <p:cNvPr id="3" name="Content Placeholder 2"/>
          <p:cNvSpPr>
            <a:spLocks noGrp="1"/>
          </p:cNvSpPr>
          <p:nvPr>
            <p:ph sz="quarter" idx="1"/>
          </p:nvPr>
        </p:nvSpPr>
        <p:spPr>
          <a:xfrm>
            <a:off x="457200" y="1371600"/>
            <a:ext cx="8229600" cy="4754563"/>
          </a:xfrm>
        </p:spPr>
        <p:txBody>
          <a:bodyPr>
            <a:normAutofit/>
          </a:bodyPr>
          <a:lstStyle/>
          <a:p>
            <a:r>
              <a:rPr lang="en-US" sz="2000" b="1" dirty="0" smtClean="0">
                <a:solidFill>
                  <a:schemeClr val="accent2">
                    <a:lumMod val="75000"/>
                  </a:schemeClr>
                </a:solidFill>
              </a:rPr>
              <a:t>Flat Fading</a:t>
            </a:r>
            <a:r>
              <a:rPr lang="en-US" sz="2000" b="1" dirty="0" smtClean="0"/>
              <a:t>:</a:t>
            </a:r>
            <a:r>
              <a:rPr lang="en-US" sz="2000" dirty="0" smtClean="0"/>
              <a:t> In flat fading, all frequency components get affected almost equally. Flat multipath fading causes the amplitude to fluctuate over a period of time.</a:t>
            </a:r>
          </a:p>
          <a:p>
            <a:endParaRPr lang="en-US" sz="2000" dirty="0" smtClean="0"/>
          </a:p>
          <a:p>
            <a:r>
              <a:rPr lang="en-US" sz="2000" b="1" dirty="0" smtClean="0">
                <a:solidFill>
                  <a:schemeClr val="accent2">
                    <a:lumMod val="75000"/>
                  </a:schemeClr>
                </a:solidFill>
              </a:rPr>
              <a:t>Selective Fading</a:t>
            </a:r>
            <a:r>
              <a:rPr lang="en-US" sz="2000" b="1" dirty="0" smtClean="0"/>
              <a:t>:</a:t>
            </a:r>
            <a:r>
              <a:rPr lang="en-US" sz="2000" dirty="0" smtClean="0"/>
              <a:t> Selective Fading or Selective Frequency Fading refers to multipath fading when the selected frequency component of the signal is affected. It means selected frequencies will have increased error and attenuation as compared to other frequency components of the same signal. This can be overcome by techniques such as (OFDM</a:t>
            </a:r>
            <a:r>
              <a:rPr lang="en-US" sz="2000" b="1" dirty="0" smtClean="0"/>
              <a:t> </a:t>
            </a:r>
            <a:r>
              <a:rPr lang="en-US" sz="2000" dirty="0" smtClean="0"/>
              <a:t>)Orthogonal Frequency-division multiplexing</a:t>
            </a:r>
            <a:r>
              <a:rPr lang="en-US" sz="2000" dirty="0" smtClean="0"/>
              <a:t> which spreads the data across the frequency components of the signal to reduce data loss.</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1418</TotalTime>
  <Words>149</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Multipath Fading</vt:lpstr>
      <vt:lpstr>Multipath propagation</vt:lpstr>
      <vt:lpstr> Multipath Fading</vt:lpstr>
      <vt:lpstr>Causes of Multipath Fading</vt:lpstr>
      <vt:lpstr>Effects of Multipath Fading </vt:lpstr>
      <vt:lpstr>Types of Multipath Fading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64</cp:revision>
  <dcterms:created xsi:type="dcterms:W3CDTF">2022-10-20T18:07:42Z</dcterms:created>
  <dcterms:modified xsi:type="dcterms:W3CDTF">2022-11-11T17:53:59Z</dcterms:modified>
</cp:coreProperties>
</file>