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a0211a6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a0211a6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a0211a65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a0211a65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9f7484e0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9f7484e0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a0211a6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a0211a6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9f7484e0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9f7484e0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9f7484e0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9f7484e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a0211a6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a0211a6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a0211a6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a0211a6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a0211a6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a0211a6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a0211a65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a0211a65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cedaily.com/terms/geosynchronous_orbit.htm" TargetMode="External"/><Relationship Id="rId4" Type="http://schemas.openxmlformats.org/officeDocument/2006/relationships/hyperlink" Target="https://economictimes.indiatimes.com/" TargetMode="External"/><Relationship Id="rId5" Type="http://schemas.openxmlformats.org/officeDocument/2006/relationships/hyperlink" Target="https://gisgeography.com/geosynchronous-geostationary-orbi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929550"/>
            <a:ext cx="5361300" cy="140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0000"/>
                </a:solidFill>
              </a:rPr>
              <a:t>Geosynchronous Satellite</a:t>
            </a:r>
            <a:endParaRPr>
              <a:solidFill>
                <a:srgbClr val="FF0000"/>
              </a:solidFill>
            </a:endParaRPr>
          </a:p>
        </p:txBody>
      </p:sp>
      <p:sp>
        <p:nvSpPr>
          <p:cNvPr id="129" name="Google Shape;129;p13"/>
          <p:cNvSpPr txBox="1"/>
          <p:nvPr>
            <p:ph idx="1" type="subTitle"/>
          </p:nvPr>
        </p:nvSpPr>
        <p:spPr>
          <a:xfrm>
            <a:off x="1858700" y="2535325"/>
            <a:ext cx="6519600" cy="140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r>
              <a:rPr lang="en" sz="1900">
                <a:solidFill>
                  <a:srgbClr val="A61C00"/>
                </a:solidFill>
              </a:rPr>
              <a:t>By:Priyanshi Jindal</a:t>
            </a:r>
            <a:endParaRPr sz="1900">
              <a:solidFill>
                <a:srgbClr val="A61C00"/>
              </a:solidFill>
            </a:endParaRPr>
          </a:p>
          <a:p>
            <a:pPr indent="457200" lvl="0" marL="1371600" rtl="0" algn="l">
              <a:spcBef>
                <a:spcPts val="0"/>
              </a:spcBef>
              <a:spcAft>
                <a:spcPts val="0"/>
              </a:spcAft>
              <a:buNone/>
            </a:pPr>
            <a:r>
              <a:rPr lang="en" sz="1900">
                <a:solidFill>
                  <a:srgbClr val="A61C00"/>
                </a:solidFill>
              </a:rPr>
              <a:t>                                Roll No:40</a:t>
            </a:r>
            <a:endParaRPr sz="1900">
              <a:solidFill>
                <a:srgbClr val="A61C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446175" y="446175"/>
            <a:ext cx="7878600" cy="7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Satellites in Geosynchronous Orbit</a:t>
            </a:r>
            <a:endParaRPr/>
          </a:p>
        </p:txBody>
      </p:sp>
      <p:sp>
        <p:nvSpPr>
          <p:cNvPr id="184" name="Google Shape;184;p22"/>
          <p:cNvSpPr txBox="1"/>
          <p:nvPr>
            <p:ph idx="1" type="body"/>
          </p:nvPr>
        </p:nvSpPr>
        <p:spPr>
          <a:xfrm>
            <a:off x="570125" y="1103075"/>
            <a:ext cx="8093400" cy="358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681675" y="1164975"/>
            <a:ext cx="6630775" cy="342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1.</a:t>
            </a:r>
            <a:r>
              <a:rPr i="1" lang="en" sz="1400">
                <a:solidFill>
                  <a:srgbClr val="324C5B"/>
                </a:solidFill>
                <a:highlight>
                  <a:srgbClr val="FFFFFF"/>
                </a:highlight>
                <a:latin typeface="Arial"/>
                <a:ea typeface="Arial"/>
                <a:cs typeface="Arial"/>
                <a:sym typeface="Arial"/>
              </a:rPr>
              <a:t>ScienceDaily.</a:t>
            </a:r>
            <a:r>
              <a:rPr lang="en" sz="1400">
                <a:solidFill>
                  <a:srgbClr val="324C5B"/>
                </a:solidFill>
                <a:highlight>
                  <a:srgbClr val="FFFFFF"/>
                </a:highlight>
                <a:latin typeface="Arial"/>
                <a:ea typeface="Arial"/>
                <a:cs typeface="Arial"/>
                <a:sym typeface="Arial"/>
              </a:rPr>
              <a:t> </a:t>
            </a:r>
            <a:r>
              <a:rPr lang="en" sz="1400">
                <a:solidFill>
                  <a:srgbClr val="2161DC"/>
                </a:solidFill>
                <a:highlight>
                  <a:srgbClr val="FFFFFF"/>
                </a:highlight>
                <a:uFill>
                  <a:noFill/>
                </a:uFill>
                <a:latin typeface="Arial"/>
                <a:ea typeface="Arial"/>
                <a:cs typeface="Arial"/>
                <a:sym typeface="Arial"/>
                <a:hlinkClick r:id="rId3">
                  <a:extLst>
                    <a:ext uri="{A12FA001-AC4F-418D-AE19-62706E023703}">
                      <ahyp:hlinkClr val="tx"/>
                    </a:ext>
                  </a:extLst>
                </a:hlinkClick>
              </a:rPr>
              <a:t>https://www.sciencedaily.com/terms/geosynchronous_orbit.htm</a:t>
            </a:r>
            <a:endParaRPr sz="1800"/>
          </a:p>
          <a:p>
            <a:pPr indent="0" lvl="0" marL="0" rtl="0" algn="l">
              <a:spcBef>
                <a:spcPts val="1200"/>
              </a:spcBef>
              <a:spcAft>
                <a:spcPts val="0"/>
              </a:spcAft>
              <a:buNone/>
            </a:pPr>
            <a:r>
              <a:rPr lang="en" sz="1800"/>
              <a:t>2.</a:t>
            </a:r>
            <a:r>
              <a:rPr i="1" lang="en" sz="1400">
                <a:solidFill>
                  <a:srgbClr val="324C5B"/>
                </a:solidFill>
                <a:highlight>
                  <a:srgbClr val="FFFFFF"/>
                </a:highlight>
                <a:latin typeface="Arial"/>
                <a:ea typeface="Arial"/>
                <a:cs typeface="Arial"/>
                <a:sym typeface="Arial"/>
              </a:rPr>
              <a:t>The Economic Times.</a:t>
            </a:r>
            <a:r>
              <a:rPr lang="en" sz="1400">
                <a:solidFill>
                  <a:srgbClr val="324C5B"/>
                </a:solidFill>
                <a:highlight>
                  <a:srgbClr val="FFFFFF"/>
                </a:highlight>
                <a:latin typeface="Arial"/>
                <a:ea typeface="Arial"/>
                <a:cs typeface="Arial"/>
                <a:sym typeface="Arial"/>
              </a:rPr>
              <a:t> </a:t>
            </a:r>
            <a:r>
              <a:rPr lang="en" sz="1400">
                <a:solidFill>
                  <a:srgbClr val="2161DC"/>
                </a:solidFill>
                <a:highlight>
                  <a:srgbClr val="FFFFFF"/>
                </a:highlight>
                <a:uFill>
                  <a:noFill/>
                </a:uFill>
                <a:latin typeface="Arial"/>
                <a:ea typeface="Arial"/>
                <a:cs typeface="Arial"/>
                <a:sym typeface="Arial"/>
                <a:hlinkClick r:id="rId4">
                  <a:extLst>
                    <a:ext uri="{A12FA001-AC4F-418D-AE19-62706E023703}">
                      <ahyp:hlinkClr val="tx"/>
                    </a:ext>
                  </a:extLst>
                </a:hlinkClick>
              </a:rPr>
              <a:t>https://economictimes.indiatimes.com/</a:t>
            </a:r>
            <a:endParaRPr sz="1800"/>
          </a:p>
          <a:p>
            <a:pPr indent="0" lvl="0" marL="0" rtl="0" algn="l">
              <a:spcBef>
                <a:spcPts val="1200"/>
              </a:spcBef>
              <a:spcAft>
                <a:spcPts val="1200"/>
              </a:spcAft>
              <a:buNone/>
            </a:pPr>
            <a:r>
              <a:rPr lang="en" sz="1800"/>
              <a:t>3.</a:t>
            </a:r>
            <a:r>
              <a:rPr lang="en" sz="1400">
                <a:solidFill>
                  <a:srgbClr val="324C5B"/>
                </a:solidFill>
                <a:highlight>
                  <a:srgbClr val="FFFFFF"/>
                </a:highlight>
                <a:latin typeface="Arial"/>
                <a:ea typeface="Arial"/>
                <a:cs typeface="Arial"/>
                <a:sym typeface="Arial"/>
              </a:rPr>
              <a:t>Geosynchronous vs Geostationary Orbits - GIS Geography.</a:t>
            </a:r>
            <a:r>
              <a:rPr i="1" lang="en" sz="1400">
                <a:solidFill>
                  <a:srgbClr val="324C5B"/>
                </a:solidFill>
                <a:highlight>
                  <a:srgbClr val="FFFFFF"/>
                </a:highlight>
                <a:latin typeface="Arial"/>
                <a:ea typeface="Arial"/>
                <a:cs typeface="Arial"/>
                <a:sym typeface="Arial"/>
              </a:rPr>
              <a:t> GIS Geography.</a:t>
            </a:r>
            <a:r>
              <a:rPr lang="en" sz="1400">
                <a:solidFill>
                  <a:srgbClr val="324C5B"/>
                </a:solidFill>
                <a:highlight>
                  <a:srgbClr val="FFFFFF"/>
                </a:highlight>
                <a:latin typeface="Arial"/>
                <a:ea typeface="Arial"/>
                <a:cs typeface="Arial"/>
                <a:sym typeface="Arial"/>
              </a:rPr>
              <a:t> </a:t>
            </a:r>
            <a:r>
              <a:rPr lang="en" sz="1400">
                <a:solidFill>
                  <a:srgbClr val="2161DC"/>
                </a:solidFill>
                <a:highlight>
                  <a:srgbClr val="FFFFFF"/>
                </a:highlight>
                <a:uFill>
                  <a:noFill/>
                </a:uFill>
                <a:latin typeface="Arial"/>
                <a:ea typeface="Arial"/>
                <a:cs typeface="Arial"/>
                <a:sym typeface="Arial"/>
                <a:hlinkClick r:id="rId5">
                  <a:extLst>
                    <a:ext uri="{A12FA001-AC4F-418D-AE19-62706E023703}">
                      <ahyp:hlinkClr val="tx"/>
                    </a:ext>
                  </a:extLst>
                </a:hlinkClick>
              </a:rPr>
              <a:t>https://gisgeography.com/geosynchronous-geostationary-orbits/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85050"/>
            <a:ext cx="7505700" cy="7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 of Geosynchronous Satellite</a:t>
            </a:r>
            <a:endParaRPr/>
          </a:p>
        </p:txBody>
      </p:sp>
      <p:sp>
        <p:nvSpPr>
          <p:cNvPr id="135" name="Google Shape;135;p14"/>
          <p:cNvSpPr txBox="1"/>
          <p:nvPr>
            <p:ph idx="1" type="body"/>
          </p:nvPr>
        </p:nvSpPr>
        <p:spPr>
          <a:xfrm>
            <a:off x="508150" y="1115450"/>
            <a:ext cx="8093100" cy="361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Satellite that remains in geosynchronous orbit around our planet.</a:t>
            </a:r>
            <a:endParaRPr sz="1800"/>
          </a:p>
          <a:p>
            <a:pPr indent="-342900" lvl="0" marL="457200" rtl="0" algn="l">
              <a:spcBef>
                <a:spcPts val="0"/>
              </a:spcBef>
              <a:spcAft>
                <a:spcPts val="0"/>
              </a:spcAft>
              <a:buSzPts val="1800"/>
              <a:buChar char="●"/>
            </a:pPr>
            <a:r>
              <a:rPr lang="en" sz="1800"/>
              <a:t>It is a communication satellite that has an orbital period same as the period of rotation of the earth.</a:t>
            </a:r>
            <a:endParaRPr sz="1800"/>
          </a:p>
          <a:p>
            <a:pPr indent="-342900" lvl="0" marL="457200" rtl="0" algn="l">
              <a:spcBef>
                <a:spcPts val="0"/>
              </a:spcBef>
              <a:spcAft>
                <a:spcPts val="0"/>
              </a:spcAft>
              <a:buSzPts val="1800"/>
              <a:buChar char="●"/>
            </a:pPr>
            <a:r>
              <a:rPr lang="en" sz="1800"/>
              <a:t>Orbital period-23 hours 56 minutes 4 seconds.</a:t>
            </a:r>
            <a:endParaRPr sz="1800"/>
          </a:p>
          <a:p>
            <a:pPr indent="0" lvl="0" marL="0" rtl="0" algn="l">
              <a:spcBef>
                <a:spcPts val="1200"/>
              </a:spcBef>
              <a:spcAft>
                <a:spcPts val="0"/>
              </a:spcAft>
              <a:buNone/>
            </a:pPr>
            <a:r>
              <a:rPr b="1" lang="en" sz="1800" u="sng"/>
              <a:t>Geosynchronous Orbit-</a:t>
            </a:r>
            <a:endParaRPr b="1" sz="1800" u="sng"/>
          </a:p>
          <a:p>
            <a:pPr indent="0" lvl="0" marL="0" rtl="0" algn="l">
              <a:spcBef>
                <a:spcPts val="1200"/>
              </a:spcBef>
              <a:spcAft>
                <a:spcPts val="0"/>
              </a:spcAft>
              <a:buNone/>
            </a:pPr>
            <a:r>
              <a:rPr lang="en" sz="1800"/>
              <a:t>The orbits where geosynchronous satellites revolve are known as geosynchronous orbit.</a:t>
            </a:r>
            <a:endParaRPr sz="1800"/>
          </a:p>
          <a:p>
            <a:pPr indent="0" lvl="0" marL="0" rtl="0" algn="l">
              <a:spcBef>
                <a:spcPts val="1200"/>
              </a:spcBef>
              <a:spcAft>
                <a:spcPts val="0"/>
              </a:spcAft>
              <a:buNone/>
            </a:pPr>
            <a:r>
              <a:rPr lang="en" sz="1800"/>
              <a:t>Geosynchronous Orbit can have any inclination</a:t>
            </a:r>
            <a:endParaRPr sz="1800"/>
          </a:p>
          <a:p>
            <a:pPr indent="0" lvl="0" marL="0" rtl="0" algn="l">
              <a:spcBef>
                <a:spcPts val="1200"/>
              </a:spcBef>
              <a:spcAft>
                <a:spcPts val="0"/>
              </a:spcAft>
              <a:buNone/>
            </a:pPr>
            <a:r>
              <a:rPr lang="en" sz="1800"/>
              <a:t>Located above 35,786 km above earth’s equator</a:t>
            </a:r>
            <a:endParaRPr sz="18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Geosynchronous Orbit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819150" y="1685850"/>
            <a:ext cx="6981825" cy="24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508150" y="347025"/>
            <a:ext cx="78168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Geostationary Orbit</a:t>
            </a:r>
            <a:endParaRPr/>
          </a:p>
        </p:txBody>
      </p:sp>
      <p:sp>
        <p:nvSpPr>
          <p:cNvPr id="148" name="Google Shape;148;p16"/>
          <p:cNvSpPr txBox="1"/>
          <p:nvPr>
            <p:ph idx="1" type="body"/>
          </p:nvPr>
        </p:nvSpPr>
        <p:spPr>
          <a:xfrm>
            <a:off x="421400" y="1103075"/>
            <a:ext cx="8365800" cy="36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special case of Geosynchronous satellite is geostationary satellite.</a:t>
            </a:r>
            <a:endParaRPr sz="1800"/>
          </a:p>
          <a:p>
            <a:pPr indent="0" lvl="0" marL="0" rtl="0" algn="l">
              <a:spcBef>
                <a:spcPts val="1200"/>
              </a:spcBef>
              <a:spcAft>
                <a:spcPts val="0"/>
              </a:spcAft>
              <a:buNone/>
            </a:pPr>
            <a:r>
              <a:rPr b="1" lang="en" sz="1800" u="sng"/>
              <a:t>Geosynchronous Satellite-</a:t>
            </a:r>
            <a:endParaRPr b="1" sz="1800" u="sng"/>
          </a:p>
          <a:p>
            <a:pPr indent="0" lvl="0" marL="0" rtl="0" algn="l">
              <a:spcBef>
                <a:spcPts val="1200"/>
              </a:spcBef>
              <a:spcAft>
                <a:spcPts val="0"/>
              </a:spcAft>
              <a:buNone/>
            </a:pPr>
            <a:r>
              <a:rPr lang="en" sz="1800"/>
              <a:t>When a satellite is placed directly above the equator with a circular orbit  and angular velocity identical to that of earth,is known as geostationary Satellite.</a:t>
            </a:r>
            <a:endParaRPr sz="1800"/>
          </a:p>
          <a:p>
            <a:pPr indent="-342900" lvl="0" marL="457200" rtl="0" algn="l">
              <a:spcBef>
                <a:spcPts val="1200"/>
              </a:spcBef>
              <a:spcAft>
                <a:spcPts val="0"/>
              </a:spcAft>
              <a:buSzPts val="1800"/>
              <a:buChar char="●"/>
            </a:pPr>
            <a:r>
              <a:rPr lang="en" sz="1800"/>
              <a:t>Such satellite appears to be stationary above a particular point which is due to its synchronization.</a:t>
            </a:r>
            <a:endParaRPr sz="1800"/>
          </a:p>
          <a:p>
            <a:pPr indent="-342900" lvl="0" marL="457200" rtl="0" algn="l">
              <a:spcBef>
                <a:spcPts val="0"/>
              </a:spcBef>
              <a:spcAft>
                <a:spcPts val="0"/>
              </a:spcAft>
              <a:buSzPts val="1800"/>
              <a:buChar char="●"/>
            </a:pPr>
            <a:r>
              <a:rPr lang="en" sz="1800"/>
              <a:t>Irrespective of their orbits both satellites are related.</a:t>
            </a:r>
            <a:endParaRPr sz="18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71825" y="285050"/>
            <a:ext cx="8452800" cy="16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Geostationary Orbit</a:t>
            </a:r>
            <a:endParaRPr/>
          </a:p>
        </p:txBody>
      </p:sp>
      <p:pic>
        <p:nvPicPr>
          <p:cNvPr id="154" name="Google Shape;154;p17"/>
          <p:cNvPicPr preferRelativeResize="0"/>
          <p:nvPr/>
        </p:nvPicPr>
        <p:blipFill>
          <a:blip r:embed="rId3">
            <a:alphaModFix/>
          </a:blip>
          <a:stretch>
            <a:fillRect/>
          </a:stretch>
        </p:blipFill>
        <p:spPr>
          <a:xfrm>
            <a:off x="1343025" y="1009650"/>
            <a:ext cx="6457950"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34625" y="223100"/>
            <a:ext cx="7990200" cy="7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a:t>
            </a:r>
            <a:r>
              <a:rPr lang="en"/>
              <a:t> of Geosynchronous Satellite</a:t>
            </a:r>
            <a:endParaRPr/>
          </a:p>
        </p:txBody>
      </p:sp>
      <p:sp>
        <p:nvSpPr>
          <p:cNvPr id="160" name="Google Shape;160;p18"/>
          <p:cNvSpPr txBox="1"/>
          <p:nvPr>
            <p:ph idx="1" type="body"/>
          </p:nvPr>
        </p:nvSpPr>
        <p:spPr>
          <a:xfrm>
            <a:off x="433800" y="979100"/>
            <a:ext cx="8291700" cy="37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555555"/>
                </a:solidFill>
                <a:highlight>
                  <a:srgbClr val="FFFFFF"/>
                </a:highlight>
                <a:latin typeface="Arial"/>
                <a:ea typeface="Arial"/>
                <a:cs typeface="Arial"/>
                <a:sym typeface="Arial"/>
              </a:rPr>
              <a:t>1.As it is at greater height, it covers larger geographical area. Hence only 3 satellites are required to cover the entire Earth.</a:t>
            </a:r>
            <a:endParaRPr sz="1900">
              <a:solidFill>
                <a:srgbClr val="555555"/>
              </a:solidFill>
              <a:highlight>
                <a:srgbClr val="FFFFFF"/>
              </a:highlight>
              <a:latin typeface="Arial"/>
              <a:ea typeface="Arial"/>
              <a:cs typeface="Arial"/>
              <a:sym typeface="Arial"/>
            </a:endParaRPr>
          </a:p>
          <a:p>
            <a:pPr indent="0" lvl="0" marL="0" rtl="0" algn="l">
              <a:spcBef>
                <a:spcPts val="1200"/>
              </a:spcBef>
              <a:spcAft>
                <a:spcPts val="0"/>
              </a:spcAft>
              <a:buNone/>
            </a:pPr>
            <a:r>
              <a:rPr lang="en" sz="1900">
                <a:solidFill>
                  <a:srgbClr val="555555"/>
                </a:solidFill>
                <a:highlight>
                  <a:srgbClr val="FFFFFF"/>
                </a:highlight>
                <a:latin typeface="Arial"/>
                <a:ea typeface="Arial"/>
                <a:cs typeface="Arial"/>
                <a:sym typeface="Arial"/>
              </a:rPr>
              <a:t>2.Satellites are visible for 24 hours continuously from single fixed location on the Earth.</a:t>
            </a:r>
            <a:endParaRPr sz="1900">
              <a:solidFill>
                <a:srgbClr val="555555"/>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34495E"/>
                </a:solidFill>
                <a:highlight>
                  <a:srgbClr val="FFFFFF"/>
                </a:highlight>
                <a:latin typeface="Arial"/>
                <a:ea typeface="Arial"/>
                <a:cs typeface="Arial"/>
                <a:sym typeface="Arial"/>
              </a:rPr>
              <a:t>3. Expensive tracking equipment is not required at the earth stations. </a:t>
            </a:r>
            <a:endParaRPr sz="1800">
              <a:solidFill>
                <a:srgbClr val="34495E"/>
              </a:solidFill>
              <a:highlight>
                <a:srgbClr val="FFFFFF"/>
              </a:highlight>
              <a:latin typeface="Arial"/>
              <a:ea typeface="Arial"/>
              <a:cs typeface="Arial"/>
              <a:sym typeface="Arial"/>
            </a:endParaRPr>
          </a:p>
          <a:p>
            <a:pPr indent="0" lvl="0" marL="0" rtl="0" algn="l">
              <a:spcBef>
                <a:spcPts val="1200"/>
              </a:spcBef>
              <a:spcAft>
                <a:spcPts val="1200"/>
              </a:spcAft>
              <a:buNone/>
            </a:pPr>
            <a:r>
              <a:rPr lang="en" sz="1800">
                <a:solidFill>
                  <a:srgbClr val="34495E"/>
                </a:solidFill>
                <a:highlight>
                  <a:srgbClr val="FFFFFF"/>
                </a:highlight>
                <a:latin typeface="Arial"/>
                <a:ea typeface="Arial"/>
                <a:cs typeface="Arial"/>
                <a:sym typeface="Arial"/>
              </a:rPr>
              <a:t>4.Switching from one geosynchronous satellite to another as they orbit overhead is not necessary. Consequently, there are no transmission breaks due to switching times.</a:t>
            </a:r>
            <a:endParaRPr sz="1800">
              <a:solidFill>
                <a:srgbClr val="34495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483375" y="421400"/>
            <a:ext cx="8341200" cy="8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with geosynchronous Satellite</a:t>
            </a:r>
            <a:endParaRPr/>
          </a:p>
        </p:txBody>
      </p:sp>
      <p:sp>
        <p:nvSpPr>
          <p:cNvPr id="166" name="Google Shape;166;p19"/>
          <p:cNvSpPr txBox="1"/>
          <p:nvPr>
            <p:ph idx="1" type="body"/>
          </p:nvPr>
        </p:nvSpPr>
        <p:spPr>
          <a:xfrm>
            <a:off x="285050" y="1016300"/>
            <a:ext cx="8539500" cy="3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555555"/>
                </a:solidFill>
                <a:highlight>
                  <a:srgbClr val="FFFFFF"/>
                </a:highlight>
                <a:latin typeface="Arial"/>
                <a:ea typeface="Arial"/>
                <a:cs typeface="Arial"/>
                <a:sym typeface="Arial"/>
              </a:rPr>
              <a:t>➨It is not suitable for point to point applications requiring time critical applications such as real time voice, video etc.</a:t>
            </a:r>
            <a:endParaRPr sz="1700">
              <a:solidFill>
                <a:srgbClr val="555555"/>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555555"/>
                </a:solidFill>
                <a:highlight>
                  <a:srgbClr val="FFFFFF"/>
                </a:highlight>
                <a:latin typeface="Arial"/>
                <a:ea typeface="Arial"/>
                <a:cs typeface="Arial"/>
                <a:sym typeface="Arial"/>
              </a:rPr>
              <a:t>➨ It is difficult to broadcast near the polar region.</a:t>
            </a:r>
            <a:endParaRPr sz="1700">
              <a:solidFill>
                <a:srgbClr val="555555"/>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555555"/>
                </a:solidFill>
                <a:highlight>
                  <a:srgbClr val="FFFFFF"/>
                </a:highlight>
                <a:latin typeface="Arial"/>
                <a:ea typeface="Arial"/>
                <a:cs typeface="Arial"/>
                <a:sym typeface="Arial"/>
              </a:rPr>
              <a:t>➨Due to longer transmission distance, the received signal is very weak. This requires better LNA (Low Noise Amplifier) and also advanced signal processing algorithms in the satellite modem. This increases cost of the ground station equipments.</a:t>
            </a:r>
            <a:endParaRPr sz="1700">
              <a:solidFill>
                <a:srgbClr val="555555"/>
              </a:solidFill>
              <a:highlight>
                <a:srgbClr val="FFFFFF"/>
              </a:highlight>
              <a:latin typeface="Arial"/>
              <a:ea typeface="Arial"/>
              <a:cs typeface="Arial"/>
              <a:sym typeface="Arial"/>
            </a:endParaRPr>
          </a:p>
          <a:p>
            <a:pPr indent="0" lvl="0" marL="0" rtl="0" algn="l">
              <a:spcBef>
                <a:spcPts val="1200"/>
              </a:spcBef>
              <a:spcAft>
                <a:spcPts val="1200"/>
              </a:spcAft>
              <a:buNone/>
            </a:pPr>
            <a:r>
              <a:rPr lang="en" sz="1700">
                <a:solidFill>
                  <a:srgbClr val="555555"/>
                </a:solidFill>
                <a:highlight>
                  <a:srgbClr val="FFFFFF"/>
                </a:highlight>
                <a:latin typeface="Arial"/>
                <a:ea typeface="Arial"/>
                <a:cs typeface="Arial"/>
                <a:sym typeface="Arial"/>
              </a:rPr>
              <a:t>➨It provides poor coverage at higher latitude places usually greater than 77 degrees.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31250" y="508150"/>
            <a:ext cx="75936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
        <p:nvSpPr>
          <p:cNvPr id="172" name="Google Shape;172;p20"/>
          <p:cNvSpPr txBox="1"/>
          <p:nvPr>
            <p:ph idx="1" type="body"/>
          </p:nvPr>
        </p:nvSpPr>
        <p:spPr>
          <a:xfrm>
            <a:off x="444900" y="1462500"/>
            <a:ext cx="8254200" cy="324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It is ideal for broadcasting and multi-point distribution applications.</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It is ideal for communication since it is always above the surface of the earth.</a:t>
            </a:r>
            <a:endParaRPr sz="1800">
              <a:solidFill>
                <a:srgbClr val="555555"/>
              </a:solidFill>
              <a:highlight>
                <a:srgbClr val="FFFFFF"/>
              </a:highlight>
              <a:latin typeface="Arial"/>
              <a:ea typeface="Arial"/>
              <a:cs typeface="Arial"/>
              <a:sym typeface="Arial"/>
            </a:endParaRPr>
          </a:p>
          <a:p>
            <a:pPr indent="-333375" lvl="0" marL="457200" rtl="0" algn="l">
              <a:spcBef>
                <a:spcPts val="0"/>
              </a:spcBef>
              <a:spcAft>
                <a:spcPts val="0"/>
              </a:spcAft>
              <a:buClr>
                <a:srgbClr val="324C5B"/>
              </a:buClr>
              <a:buSzPts val="1650"/>
              <a:buFont typeface="Arial"/>
              <a:buChar char="●"/>
            </a:pPr>
            <a:r>
              <a:rPr lang="en" sz="1650">
                <a:solidFill>
                  <a:srgbClr val="324C5B"/>
                </a:solidFill>
                <a:highlight>
                  <a:srgbClr val="FFFFFF"/>
                </a:highlight>
                <a:latin typeface="Arial"/>
                <a:ea typeface="Arial"/>
                <a:cs typeface="Arial"/>
                <a:sym typeface="Arial"/>
              </a:rPr>
              <a:t>Another common use for GEO satellites is for signals intelligence (SIGINT) where these satellites can be used for generating intelligence for military and defense applications.</a:t>
            </a:r>
            <a:endParaRPr sz="1650">
              <a:solidFill>
                <a:srgbClr val="324C5B"/>
              </a:solidFill>
              <a:highlight>
                <a:srgbClr val="FFFFFF"/>
              </a:highlight>
              <a:latin typeface="Arial"/>
              <a:ea typeface="Arial"/>
              <a:cs typeface="Arial"/>
              <a:sym typeface="Arial"/>
            </a:endParaRPr>
          </a:p>
          <a:p>
            <a:pPr indent="-327025" lvl="0" marL="457200" rtl="0" algn="l">
              <a:spcBef>
                <a:spcPts val="0"/>
              </a:spcBef>
              <a:spcAft>
                <a:spcPts val="0"/>
              </a:spcAft>
              <a:buClr>
                <a:srgbClr val="324C5B"/>
              </a:buClr>
              <a:buSzPts val="1550"/>
              <a:buFont typeface="Arial"/>
              <a:buChar char="●"/>
            </a:pPr>
            <a:r>
              <a:rPr lang="en" sz="1550">
                <a:solidFill>
                  <a:srgbClr val="324C5B"/>
                </a:solidFill>
                <a:highlight>
                  <a:srgbClr val="FFFFFF"/>
                </a:highlight>
                <a:latin typeface="Arial"/>
                <a:ea typeface="Arial"/>
                <a:cs typeface="Arial"/>
                <a:sym typeface="Arial"/>
              </a:rPr>
              <a:t>One of the most well-known use cases of GEO satellites is the satellite-based navigation system, which is used to localize a radio receiving terminal, also referred to as the global positioning system (GPS)</a:t>
            </a:r>
            <a:endParaRPr sz="2050">
              <a:solidFill>
                <a:srgbClr val="324C5B"/>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495750" y="433800"/>
            <a:ext cx="8229600" cy="8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Geosynchronous Satellite Maintenance</a:t>
            </a:r>
            <a:endParaRPr/>
          </a:p>
        </p:txBody>
      </p:sp>
      <p:sp>
        <p:nvSpPr>
          <p:cNvPr id="178" name="Google Shape;178;p21"/>
          <p:cNvSpPr txBox="1"/>
          <p:nvPr>
            <p:ph idx="1" type="body"/>
          </p:nvPr>
        </p:nvSpPr>
        <p:spPr>
          <a:xfrm>
            <a:off x="513000" y="1165025"/>
            <a:ext cx="8118000" cy="335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50">
                <a:solidFill>
                  <a:srgbClr val="324C5B"/>
                </a:solidFill>
                <a:highlight>
                  <a:schemeClr val="dk1"/>
                </a:highlight>
                <a:latin typeface="Arial"/>
                <a:ea typeface="Arial"/>
                <a:cs typeface="Arial"/>
                <a:sym typeface="Arial"/>
              </a:rPr>
              <a:t>T</a:t>
            </a:r>
            <a:r>
              <a:rPr lang="en" sz="1850">
                <a:solidFill>
                  <a:srgbClr val="324C5B"/>
                </a:solidFill>
                <a:highlight>
                  <a:schemeClr val="dk1"/>
                </a:highlight>
                <a:latin typeface="Arial"/>
                <a:ea typeface="Arial"/>
                <a:cs typeface="Arial"/>
                <a:sym typeface="Arial"/>
              </a:rPr>
              <a:t>he popularity of the GEO real estate, the region above the equator has become congested with satellites.</a:t>
            </a:r>
            <a:endParaRPr sz="1750">
              <a:solidFill>
                <a:srgbClr val="324C5B"/>
              </a:solidFill>
              <a:highlight>
                <a:srgbClr val="FFFFFF"/>
              </a:highlight>
              <a:latin typeface="Arial"/>
              <a:ea typeface="Arial"/>
              <a:cs typeface="Arial"/>
              <a:sym typeface="Arial"/>
            </a:endParaRPr>
          </a:p>
          <a:p>
            <a:pPr indent="0" lvl="0" marL="0" rtl="0" algn="l">
              <a:spcBef>
                <a:spcPts val="1200"/>
              </a:spcBef>
              <a:spcAft>
                <a:spcPts val="0"/>
              </a:spcAft>
              <a:buNone/>
            </a:pPr>
            <a:r>
              <a:rPr lang="en" sz="1750">
                <a:solidFill>
                  <a:srgbClr val="324C5B"/>
                </a:solidFill>
                <a:highlight>
                  <a:srgbClr val="FFFFFF"/>
                </a:highlight>
                <a:latin typeface="Arial"/>
                <a:ea typeface="Arial"/>
                <a:cs typeface="Arial"/>
                <a:sym typeface="Arial"/>
              </a:rPr>
              <a:t>Due to the increased collision risk, and the relative importance of these satellites for communication and navigation systems, geosynchronous orbit maintenance has become an increasingly important issue. </a:t>
            </a:r>
            <a:endParaRPr sz="1750">
              <a:solidFill>
                <a:srgbClr val="324C5B"/>
              </a:solidFill>
              <a:highlight>
                <a:srgbClr val="FFFFFF"/>
              </a:highlight>
              <a:latin typeface="Arial"/>
              <a:ea typeface="Arial"/>
              <a:cs typeface="Arial"/>
              <a:sym typeface="Arial"/>
            </a:endParaRPr>
          </a:p>
          <a:p>
            <a:pPr indent="0" lvl="0" marL="0" rtl="0" algn="l">
              <a:spcBef>
                <a:spcPts val="1200"/>
              </a:spcBef>
              <a:spcAft>
                <a:spcPts val="0"/>
              </a:spcAft>
              <a:buNone/>
            </a:pPr>
            <a:r>
              <a:rPr lang="en" sz="1750">
                <a:solidFill>
                  <a:srgbClr val="324C5B"/>
                </a:solidFill>
                <a:highlight>
                  <a:srgbClr val="FFFFFF"/>
                </a:highlight>
                <a:latin typeface="Arial"/>
                <a:ea typeface="Arial"/>
                <a:cs typeface="Arial"/>
                <a:sym typeface="Arial"/>
              </a:rPr>
              <a:t>These satellites maneuver frequently and require the ability to detect unknown maneuvers for target satellites and to allow those satellites to recover an accurate orbit.</a:t>
            </a:r>
            <a:endParaRPr sz="1750">
              <a:solidFill>
                <a:srgbClr val="324C5B"/>
              </a:solidFill>
              <a:highlight>
                <a:srgbClr val="FFFFFF"/>
              </a:highlight>
              <a:latin typeface="Arial"/>
              <a:ea typeface="Arial"/>
              <a:cs typeface="Arial"/>
              <a:sym typeface="Arial"/>
            </a:endParaRPr>
          </a:p>
          <a:p>
            <a:pPr indent="0" lvl="0" marL="0" rtl="0" algn="l">
              <a:spcBef>
                <a:spcPts val="1200"/>
              </a:spcBef>
              <a:spcAft>
                <a:spcPts val="1200"/>
              </a:spcAft>
              <a:buNone/>
            </a:pPr>
            <a:r>
              <a:rPr lang="en" sz="1750">
                <a:solidFill>
                  <a:srgbClr val="324C5B"/>
                </a:solidFill>
                <a:highlight>
                  <a:srgbClr val="FFFFFF"/>
                </a:highlight>
                <a:latin typeface="Arial"/>
                <a:ea typeface="Arial"/>
                <a:cs typeface="Arial"/>
                <a:sym typeface="Arial"/>
              </a:rPr>
              <a:t>Studies have been used to determine if angles from ground-based optical tracking to detect maneuvers and recover orbits can be used</a:t>
            </a:r>
            <a:endParaRPr sz="1750">
              <a:solidFill>
                <a:srgbClr val="324C5B"/>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