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Данни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2C-4B8E-9F29-4BDB566BD5EB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2C-4B8E-9F29-4BDB566BD5EB}"/>
              </c:ext>
            </c:extLst>
          </c:dPt>
          <c:cat>
            <c:strRef>
              <c:f>Sheet1!$A$2:$A$3</c:f>
              <c:strCache>
                <c:ptCount val="2"/>
                <c:pt idx="0">
                  <c:v>Изкуствени</c:v>
                </c:pt>
                <c:pt idx="1">
                  <c:v>Реални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93-4BD7-AF05-1EF1A12289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DDDA-96E6-422E-96D8-F5D6BBD4D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sz="4400" dirty="0"/>
              <a:t>Използване на </a:t>
            </a:r>
            <a:r>
              <a:rPr lang="en-US" sz="4400" dirty="0"/>
              <a:t>Wikipedia </a:t>
            </a:r>
            <a:r>
              <a:rPr lang="bg-BG" sz="4400" dirty="0"/>
              <a:t>за подобряване на </a:t>
            </a:r>
            <a:r>
              <a:rPr lang="en-US" sz="4400" dirty="0"/>
              <a:t>SVD</a:t>
            </a:r>
            <a:r>
              <a:rPr lang="bg-BG" sz="4400" dirty="0"/>
              <a:t> препоръчваща система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10A7-657D-47CD-93E7-0DC481C93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Калоян Спиридонов - 25750</a:t>
            </a:r>
          </a:p>
          <a:p>
            <a:r>
              <a:rPr lang="bg-BG" dirty="0"/>
              <a:t>Денис Михайлов - 25788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44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0CC9-656B-427C-AD87-EA2FAF4C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Идея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B74C0-3D92-48D7-A325-FB4BD711C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Проблем</a:t>
            </a:r>
          </a:p>
          <a:p>
            <a:pPr lvl="1"/>
            <a:r>
              <a:rPr lang="en-US" dirty="0"/>
              <a:t>data sparsity</a:t>
            </a:r>
          </a:p>
          <a:p>
            <a:pPr lvl="1"/>
            <a:r>
              <a:rPr lang="en-US" dirty="0"/>
              <a:t>cold start problem</a:t>
            </a:r>
            <a:endParaRPr lang="bg-BG" dirty="0"/>
          </a:p>
          <a:p>
            <a:r>
              <a:rPr lang="bg-BG" dirty="0"/>
              <a:t>Решение</a:t>
            </a:r>
          </a:p>
          <a:p>
            <a:pPr lvl="1"/>
            <a:r>
              <a:rPr lang="bg-BG" dirty="0"/>
              <a:t>Използване на външни източници на знания</a:t>
            </a:r>
          </a:p>
          <a:p>
            <a:pPr lvl="1"/>
            <a:r>
              <a:rPr lang="bg-BG" dirty="0"/>
              <a:t>Интегриране на тези знания в модел</a:t>
            </a:r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pic>
        <p:nvPicPr>
          <p:cNvPr id="1028" name="Picture 4" descr="Bildergebnis fÃ¼r problem transparent">
            <a:extLst>
              <a:ext uri="{FF2B5EF4-FFF2-40B4-BE49-F238E27FC236}">
                <a16:creationId xmlns:a16="http://schemas.microsoft.com/office/drawing/2014/main" id="{3AEC2236-8372-4EB5-A50E-B307C669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801" y="2938113"/>
            <a:ext cx="14097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9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AAA3-8C4F-44F1-9FB9-A59E955C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Намиране</a:t>
            </a:r>
            <a:r>
              <a:rPr lang="ru-RU" dirty="0"/>
              <a:t> на </a:t>
            </a:r>
            <a:r>
              <a:rPr lang="ru-RU" dirty="0" err="1"/>
              <a:t>Wikipedia</a:t>
            </a:r>
            <a:r>
              <a:rPr lang="ru-RU" dirty="0"/>
              <a:t> </a:t>
            </a:r>
            <a:r>
              <a:rPr lang="ru-RU" dirty="0" err="1"/>
              <a:t>страницата</a:t>
            </a:r>
            <a:r>
              <a:rPr lang="ru-RU" dirty="0"/>
              <a:t> на </a:t>
            </a:r>
            <a:r>
              <a:rPr lang="ru-RU" dirty="0" err="1"/>
              <a:t>всеки</a:t>
            </a:r>
            <a:r>
              <a:rPr lang="ru-RU" dirty="0"/>
              <a:t> </a:t>
            </a:r>
            <a:r>
              <a:rPr lang="ru-RU" dirty="0" err="1"/>
              <a:t>филм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8C38C0-9A56-43E2-94B2-BB668EA56501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Генериране на различни варианти на името</a:t>
            </a:r>
            <a:r>
              <a:rPr lang="en-US" dirty="0"/>
              <a:t> (</a:t>
            </a:r>
            <a:r>
              <a:rPr lang="bg-BG" dirty="0"/>
              <a:t>добавяне на година, „</a:t>
            </a:r>
            <a:r>
              <a:rPr lang="en-US" dirty="0"/>
              <a:t>(film)” </a:t>
            </a:r>
            <a:r>
              <a:rPr lang="bg-BG" dirty="0"/>
              <a:t>и т.н.</a:t>
            </a:r>
            <a:endParaRPr lang="en-US" dirty="0"/>
          </a:p>
          <a:p>
            <a:r>
              <a:rPr lang="bg-BG" dirty="0"/>
              <a:t>За всеки вариант търсим съответна </a:t>
            </a:r>
            <a:r>
              <a:rPr lang="en-US" dirty="0"/>
              <a:t>Wikipedia </a:t>
            </a:r>
            <a:r>
              <a:rPr lang="bg-BG" dirty="0"/>
              <a:t>страница</a:t>
            </a:r>
          </a:p>
          <a:p>
            <a:r>
              <a:rPr lang="bg-BG" dirty="0"/>
              <a:t>От всяка страница вземаме категориите</a:t>
            </a:r>
          </a:p>
          <a:p>
            <a:r>
              <a:rPr lang="bg-BG" dirty="0"/>
              <a:t>Проверяваме в колко от категориите се съдържа думата „</a:t>
            </a:r>
            <a:r>
              <a:rPr lang="en-US" dirty="0"/>
              <a:t>film”</a:t>
            </a:r>
            <a:endParaRPr lang="bg-BG" dirty="0"/>
          </a:p>
          <a:p>
            <a:r>
              <a:rPr lang="bg-BG" dirty="0"/>
              <a:t>За оригинална страница избираме тази с най-много срещания на </a:t>
            </a:r>
            <a:r>
              <a:rPr lang="en-US" dirty="0"/>
              <a:t>“film” </a:t>
            </a:r>
            <a:r>
              <a:rPr lang="bg-BG" dirty="0"/>
              <a:t>в категориите си</a:t>
            </a:r>
          </a:p>
          <a:p>
            <a:pPr marL="0" indent="0" algn="ctr">
              <a:buNone/>
            </a:pPr>
            <a:r>
              <a:rPr lang="bg-BG" dirty="0"/>
              <a:t> </a:t>
            </a:r>
            <a:r>
              <a:rPr lang="bg-BG" sz="3200" dirty="0"/>
              <a:t>85,5 % точност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443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213A-E234-4A64-8152-CC4FE17B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Генериране</a:t>
            </a:r>
            <a:r>
              <a:rPr lang="ru-RU" dirty="0"/>
              <a:t> на </a:t>
            </a:r>
            <a:r>
              <a:rPr lang="ru-RU" dirty="0" err="1"/>
              <a:t>изкуствени</a:t>
            </a:r>
            <a:r>
              <a:rPr lang="ru-RU" dirty="0"/>
              <a:t> рейтинги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A47A-F4E2-4B7F-99EC-8A9494BC8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Изчисляване</a:t>
            </a:r>
            <a:r>
              <a:rPr lang="ru-RU" dirty="0"/>
              <a:t> на </a:t>
            </a:r>
            <a:r>
              <a:rPr lang="ru-RU" dirty="0" err="1"/>
              <a:t>близостта</a:t>
            </a:r>
            <a:r>
              <a:rPr lang="ru-RU" dirty="0"/>
              <a:t> между всяка двойка </a:t>
            </a:r>
            <a:r>
              <a:rPr lang="ru-RU" dirty="0" err="1"/>
              <a:t>филми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 err="1"/>
              <a:t>Генериране</a:t>
            </a:r>
            <a:r>
              <a:rPr lang="ru-RU" dirty="0"/>
              <a:t> на </a:t>
            </a:r>
            <a:r>
              <a:rPr lang="ru-RU" dirty="0" err="1"/>
              <a:t>изкуствени</a:t>
            </a:r>
            <a:r>
              <a:rPr lang="ru-RU" dirty="0"/>
              <a:t> рейтинги</a:t>
            </a:r>
          </a:p>
          <a:p>
            <a:endParaRPr lang="en-US" dirty="0"/>
          </a:p>
        </p:txBody>
      </p:sp>
      <p:pic>
        <p:nvPicPr>
          <p:cNvPr id="4" name="Picture 4" descr="Image result for jaccard similarity transparent">
            <a:extLst>
              <a:ext uri="{FF2B5EF4-FFF2-40B4-BE49-F238E27FC236}">
                <a16:creationId xmlns:a16="http://schemas.microsoft.com/office/drawing/2014/main" id="{AB544635-0F62-448C-94C7-6B4013ED9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12090"/>
            <a:ext cx="3810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2EB808-B432-46F0-A041-6BB7AD2203D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80" y="5065400"/>
            <a:ext cx="4619625" cy="1228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7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69D8-2862-46A9-81BA-88D0102C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Експерименти</a:t>
            </a:r>
            <a:br>
              <a:rPr lang="bg-B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65784-AA52-4080-99A8-D792B2A2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Добавяне на изкуствени рейтинги при трениране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Обучаване на два различни SVD модела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24EEA02-F06E-419B-B059-C5E913A857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463236"/>
              </p:ext>
            </p:extLst>
          </p:nvPr>
        </p:nvGraphicFramePr>
        <p:xfrm>
          <a:off x="6892022" y="1428750"/>
          <a:ext cx="4701563" cy="3889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720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0C18-4BBA-4D95-8CE3-6E7B8BFB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4AF90-EDC5-40D8-A9D8-08C07BD6D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012" y="2171700"/>
            <a:ext cx="60674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8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0C18-4BBA-4D95-8CE3-6E7B8BFB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Резултати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ADAFB9-FA60-4D5A-815A-FD6F824791D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202" y="2229840"/>
            <a:ext cx="7026221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3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1EDC-3F74-4510-930F-3A4BFC8B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139" y="5304452"/>
            <a:ext cx="9601200" cy="1485900"/>
          </a:xfrm>
        </p:spPr>
        <p:txBody>
          <a:bodyPr>
            <a:normAutofit/>
          </a:bodyPr>
          <a:lstStyle/>
          <a:p>
            <a:r>
              <a:rPr lang="bg-BG" sz="4800" dirty="0"/>
              <a:t>Благодарим за вниманието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466422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83</TotalTime>
  <Words>141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Използване на Wikipedia за подобряване на SVD препоръчваща система</vt:lpstr>
      <vt:lpstr>Идея</vt:lpstr>
      <vt:lpstr>Намиране на Wikipedia страницата на всеки филм</vt:lpstr>
      <vt:lpstr>Генериране на изкуствени рейтинги</vt:lpstr>
      <vt:lpstr>Експерименти </vt:lpstr>
      <vt:lpstr>Резултати</vt:lpstr>
      <vt:lpstr>Резултати</vt:lpstr>
      <vt:lpstr>Благодарим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Използване на Wikipedia за подобряване на SVD препоръчваща система</dc:title>
  <dc:creator>Spiridonov, Kaloyan</dc:creator>
  <cp:lastModifiedBy>Spiridonov, Kaloyan</cp:lastModifiedBy>
  <cp:revision>13</cp:revision>
  <dcterms:created xsi:type="dcterms:W3CDTF">2018-06-29T10:49:36Z</dcterms:created>
  <dcterms:modified xsi:type="dcterms:W3CDTF">2018-06-29T12:16:54Z</dcterms:modified>
</cp:coreProperties>
</file>