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73" r:id="rId6"/>
    <p:sldId id="260" r:id="rId7"/>
    <p:sldId id="265" r:id="rId8"/>
    <p:sldId id="266" r:id="rId9"/>
    <p:sldId id="267" r:id="rId10"/>
    <p:sldId id="282" r:id="rId11"/>
    <p:sldId id="268" r:id="rId12"/>
    <p:sldId id="264" r:id="rId13"/>
    <p:sldId id="261" r:id="rId14"/>
    <p:sldId id="276" r:id="rId15"/>
    <p:sldId id="279" r:id="rId16"/>
    <p:sldId id="280" r:id="rId17"/>
    <p:sldId id="281" r:id="rId18"/>
    <p:sldId id="262" r:id="rId19"/>
    <p:sldId id="263" r:id="rId20"/>
    <p:sldId id="274" r:id="rId21"/>
    <p:sldId id="275" r:id="rId22"/>
    <p:sldId id="270" r:id="rId23"/>
    <p:sldId id="271" r:id="rId24"/>
    <p:sldId id="272" r:id="rId25"/>
    <p:sldId id="269" r:id="rId26"/>
    <p:sldId id="278" r:id="rId27"/>
    <p:sldId id="277"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613B8C-495A-3DD9-7ED0-9FB29BD76797}" v="9115" dt="2024-02-06T22:26:27.099"/>
    <p1510:client id="{E4F15BBF-FD2E-2753-38A5-B46F865D933B}" v="202" dt="2024-02-07T11:42:51.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äiläkivi, Vivi S S" userId="S::xvixvixv@ad.helsinki.fi::af00c504-0849-4fa5-a326-96577cf5d519" providerId="AD" clId="Web-{E4F15BBF-FD2E-2753-38A5-B46F865D933B}"/>
    <pc:docChg chg="modSld">
      <pc:chgData name="Säiläkivi, Vivi S S" userId="S::xvixvixv@ad.helsinki.fi::af00c504-0849-4fa5-a326-96577cf5d519" providerId="AD" clId="Web-{E4F15BBF-FD2E-2753-38A5-B46F865D933B}" dt="2024-02-07T11:42:51.514" v="198" actId="20577"/>
      <pc:docMkLst>
        <pc:docMk/>
      </pc:docMkLst>
      <pc:sldChg chg="modSp">
        <pc:chgData name="Säiläkivi, Vivi S S" userId="S::xvixvixv@ad.helsinki.fi::af00c504-0849-4fa5-a326-96577cf5d519" providerId="AD" clId="Web-{E4F15BBF-FD2E-2753-38A5-B46F865D933B}" dt="2024-02-07T11:37:25.092" v="62" actId="20577"/>
        <pc:sldMkLst>
          <pc:docMk/>
          <pc:sldMk cId="1886891094" sldId="276"/>
        </pc:sldMkLst>
        <pc:spChg chg="mod">
          <ac:chgData name="Säiläkivi, Vivi S S" userId="S::xvixvixv@ad.helsinki.fi::af00c504-0849-4fa5-a326-96577cf5d519" providerId="AD" clId="Web-{E4F15BBF-FD2E-2753-38A5-B46F865D933B}" dt="2024-02-07T11:37:25.092" v="62" actId="20577"/>
          <ac:spMkLst>
            <pc:docMk/>
            <pc:sldMk cId="1886891094" sldId="276"/>
            <ac:spMk id="3" creationId="{09DFF245-7BFC-2DE6-51DA-5D50166C3249}"/>
          </ac:spMkLst>
        </pc:spChg>
        <pc:spChg chg="mod">
          <ac:chgData name="Säiläkivi, Vivi S S" userId="S::xvixvixv@ad.helsinki.fi::af00c504-0849-4fa5-a326-96577cf5d519" providerId="AD" clId="Web-{E4F15BBF-FD2E-2753-38A5-B46F865D933B}" dt="2024-02-07T11:36:56.686" v="36" actId="20577"/>
          <ac:spMkLst>
            <pc:docMk/>
            <pc:sldMk cId="1886891094" sldId="276"/>
            <ac:spMk id="5" creationId="{98ECB3A0-7663-E2C5-85DD-9182EAE2A26F}"/>
          </ac:spMkLst>
        </pc:spChg>
      </pc:sldChg>
      <pc:sldChg chg="modSp">
        <pc:chgData name="Säiläkivi, Vivi S S" userId="S::xvixvixv@ad.helsinki.fi::af00c504-0849-4fa5-a326-96577cf5d519" providerId="AD" clId="Web-{E4F15BBF-FD2E-2753-38A5-B46F865D933B}" dt="2024-02-07T11:42:51.514" v="198" actId="20577"/>
        <pc:sldMkLst>
          <pc:docMk/>
          <pc:sldMk cId="3580646815" sldId="277"/>
        </pc:sldMkLst>
        <pc:spChg chg="mod">
          <ac:chgData name="Säiläkivi, Vivi S S" userId="S::xvixvixv@ad.helsinki.fi::af00c504-0849-4fa5-a326-96577cf5d519" providerId="AD" clId="Web-{E4F15BBF-FD2E-2753-38A5-B46F865D933B}" dt="2024-02-07T11:42:51.514" v="198" actId="20577"/>
          <ac:spMkLst>
            <pc:docMk/>
            <pc:sldMk cId="3580646815" sldId="277"/>
            <ac:spMk id="3" creationId="{16248671-B304-5A0C-EEBB-C6513DC1B71E}"/>
          </ac:spMkLst>
        </pc:spChg>
      </pc:sldChg>
      <pc:sldChg chg="modSp">
        <pc:chgData name="Säiläkivi, Vivi S S" userId="S::xvixvixv@ad.helsinki.fi::af00c504-0849-4fa5-a326-96577cf5d519" providerId="AD" clId="Web-{E4F15BBF-FD2E-2753-38A5-B46F865D933B}" dt="2024-02-07T11:40:52.373" v="189" actId="20577"/>
        <pc:sldMkLst>
          <pc:docMk/>
          <pc:sldMk cId="839744136" sldId="283"/>
        </pc:sldMkLst>
        <pc:spChg chg="mod">
          <ac:chgData name="Säiläkivi, Vivi S S" userId="S::xvixvixv@ad.helsinki.fi::af00c504-0849-4fa5-a326-96577cf5d519" providerId="AD" clId="Web-{E4F15BBF-FD2E-2753-38A5-B46F865D933B}" dt="2024-02-07T11:40:52.373" v="189" actId="20577"/>
          <ac:spMkLst>
            <pc:docMk/>
            <pc:sldMk cId="839744136" sldId="283"/>
            <ac:spMk id="3" creationId="{36BDEC80-4D81-6D56-605D-02AA85D2785C}"/>
          </ac:spMkLst>
        </pc:spChg>
      </pc:sldChg>
    </pc:docChg>
  </pc:docChgLst>
  <pc:docChgLst>
    <pc:chgData name="Säiläkivi, Vivi S S" userId="S::xvixvixv@ad.helsinki.fi::af00c504-0849-4fa5-a326-96577cf5d519" providerId="AD" clId="Web-{A8CAAFA3-4712-43AC-BD41-B8613238C9EB}"/>
    <pc:docChg chg="addSld modSld">
      <pc:chgData name="Säiläkivi, Vivi S S" userId="S::xvixvixv@ad.helsinki.fi::af00c504-0849-4fa5-a326-96577cf5d519" providerId="AD" clId="Web-{A8CAAFA3-4712-43AC-BD41-B8613238C9EB}" dt="2024-02-01T15:24:21.342" v="123" actId="20577"/>
      <pc:docMkLst>
        <pc:docMk/>
      </pc:docMkLst>
      <pc:sldChg chg="modSp">
        <pc:chgData name="Säiläkivi, Vivi S S" userId="S::xvixvixv@ad.helsinki.fi::af00c504-0849-4fa5-a326-96577cf5d519" providerId="AD" clId="Web-{A8CAAFA3-4712-43AC-BD41-B8613238C9EB}" dt="2024-02-01T15:23:40.029" v="6" actId="20577"/>
        <pc:sldMkLst>
          <pc:docMk/>
          <pc:sldMk cId="109857222" sldId="256"/>
        </pc:sldMkLst>
        <pc:spChg chg="mod">
          <ac:chgData name="Säiläkivi, Vivi S S" userId="S::xvixvixv@ad.helsinki.fi::af00c504-0849-4fa5-a326-96577cf5d519" providerId="AD" clId="Web-{A8CAAFA3-4712-43AC-BD41-B8613238C9EB}" dt="2024-02-01T15:23:40.029" v="6" actId="20577"/>
          <ac:spMkLst>
            <pc:docMk/>
            <pc:sldMk cId="109857222" sldId="256"/>
            <ac:spMk id="2" creationId="{00000000-0000-0000-0000-000000000000}"/>
          </ac:spMkLst>
        </pc:spChg>
      </pc:sldChg>
      <pc:sldChg chg="modSp new">
        <pc:chgData name="Säiläkivi, Vivi S S" userId="S::xvixvixv@ad.helsinki.fi::af00c504-0849-4fa5-a326-96577cf5d519" providerId="AD" clId="Web-{A8CAAFA3-4712-43AC-BD41-B8613238C9EB}" dt="2024-02-01T15:24:21.342" v="123" actId="20577"/>
        <pc:sldMkLst>
          <pc:docMk/>
          <pc:sldMk cId="4286660458" sldId="257"/>
        </pc:sldMkLst>
        <pc:spChg chg="mod">
          <ac:chgData name="Säiläkivi, Vivi S S" userId="S::xvixvixv@ad.helsinki.fi::af00c504-0849-4fa5-a326-96577cf5d519" providerId="AD" clId="Web-{A8CAAFA3-4712-43AC-BD41-B8613238C9EB}" dt="2024-02-01T15:23:53.623" v="30" actId="20577"/>
          <ac:spMkLst>
            <pc:docMk/>
            <pc:sldMk cId="4286660458" sldId="257"/>
            <ac:spMk id="2" creationId="{B61CA97E-CD45-1833-3F1A-6102A8571E8C}"/>
          </ac:spMkLst>
        </pc:spChg>
        <pc:spChg chg="mod">
          <ac:chgData name="Säiläkivi, Vivi S S" userId="S::xvixvixv@ad.helsinki.fi::af00c504-0849-4fa5-a326-96577cf5d519" providerId="AD" clId="Web-{A8CAAFA3-4712-43AC-BD41-B8613238C9EB}" dt="2024-02-01T15:24:21.342" v="123" actId="20577"/>
          <ac:spMkLst>
            <pc:docMk/>
            <pc:sldMk cId="4286660458" sldId="257"/>
            <ac:spMk id="3" creationId="{B3736E39-1E1D-0279-0CA1-37771690C94F}"/>
          </ac:spMkLst>
        </pc:spChg>
      </pc:sldChg>
    </pc:docChg>
  </pc:docChgLst>
  <pc:docChgLst>
    <pc:chgData name="Säiläkivi, Vivi S S" userId="S::xvixvixv@ad.helsinki.fi::af00c504-0849-4fa5-a326-96577cf5d519" providerId="AD" clId="Web-{38613B8C-495A-3DD9-7ED0-9FB29BD76797}"/>
    <pc:docChg chg="addSld modSld sldOrd">
      <pc:chgData name="Säiläkivi, Vivi S S" userId="S::xvixvixv@ad.helsinki.fi::af00c504-0849-4fa5-a326-96577cf5d519" providerId="AD" clId="Web-{38613B8C-495A-3DD9-7ED0-9FB29BD76797}" dt="2024-02-06T22:26:27.099" v="12568" actId="20577"/>
      <pc:docMkLst>
        <pc:docMk/>
      </pc:docMkLst>
      <pc:sldChg chg="addSp modSp mod setBg">
        <pc:chgData name="Säiläkivi, Vivi S S" userId="S::xvixvixv@ad.helsinki.fi::af00c504-0849-4fa5-a326-96577cf5d519" providerId="AD" clId="Web-{38613B8C-495A-3DD9-7ED0-9FB29BD76797}" dt="2024-02-05T23:41:15.787" v="11905" actId="20577"/>
        <pc:sldMkLst>
          <pc:docMk/>
          <pc:sldMk cId="109857222" sldId="256"/>
        </pc:sldMkLst>
        <pc:spChg chg="mod">
          <ac:chgData name="Säiläkivi, Vivi S S" userId="S::xvixvixv@ad.helsinki.fi::af00c504-0849-4fa5-a326-96577cf5d519" providerId="AD" clId="Web-{38613B8C-495A-3DD9-7ED0-9FB29BD76797}" dt="2024-02-05T23:39:42.312" v="11806" actId="20577"/>
          <ac:spMkLst>
            <pc:docMk/>
            <pc:sldMk cId="109857222" sldId="256"/>
            <ac:spMk id="2" creationId="{00000000-0000-0000-0000-000000000000}"/>
          </ac:spMkLst>
        </pc:spChg>
        <pc:spChg chg="mod">
          <ac:chgData name="Säiläkivi, Vivi S S" userId="S::xvixvixv@ad.helsinki.fi::af00c504-0849-4fa5-a326-96577cf5d519" providerId="AD" clId="Web-{38613B8C-495A-3DD9-7ED0-9FB29BD76797}" dt="2024-02-05T23:41:15.787" v="11905" actId="20577"/>
          <ac:spMkLst>
            <pc:docMk/>
            <pc:sldMk cId="109857222" sldId="256"/>
            <ac:spMk id="3" creationId="{00000000-0000-0000-0000-000000000000}"/>
          </ac:spMkLst>
        </pc:spChg>
        <pc:spChg chg="add">
          <ac:chgData name="Säiläkivi, Vivi S S" userId="S::xvixvixv@ad.helsinki.fi::af00c504-0849-4fa5-a326-96577cf5d519" providerId="AD" clId="Web-{38613B8C-495A-3DD9-7ED0-9FB29BD76797}" dt="2024-02-05T23:38:41.341" v="11790"/>
          <ac:spMkLst>
            <pc:docMk/>
            <pc:sldMk cId="109857222" sldId="256"/>
            <ac:spMk id="8" creationId="{4E1BEB12-92AF-4445-98AD-4C7756E7C93B}"/>
          </ac:spMkLst>
        </pc:spChg>
        <pc:spChg chg="add">
          <ac:chgData name="Säiläkivi, Vivi S S" userId="S::xvixvixv@ad.helsinki.fi::af00c504-0849-4fa5-a326-96577cf5d519" providerId="AD" clId="Web-{38613B8C-495A-3DD9-7ED0-9FB29BD76797}" dt="2024-02-05T23:38:41.341" v="11790"/>
          <ac:spMkLst>
            <pc:docMk/>
            <pc:sldMk cId="109857222" sldId="256"/>
            <ac:spMk id="10" creationId="{D0522C2C-7B5C-48A7-A969-03941E5D2E76}"/>
          </ac:spMkLst>
        </pc:spChg>
        <pc:spChg chg="add">
          <ac:chgData name="Säiläkivi, Vivi S S" userId="S::xvixvixv@ad.helsinki.fi::af00c504-0849-4fa5-a326-96577cf5d519" providerId="AD" clId="Web-{38613B8C-495A-3DD9-7ED0-9FB29BD76797}" dt="2024-02-05T23:38:41.341" v="11790"/>
          <ac:spMkLst>
            <pc:docMk/>
            <pc:sldMk cId="109857222" sldId="256"/>
            <ac:spMk id="12" creationId="{9C682A1A-5B2D-4111-BBD6-620165633E5B}"/>
          </ac:spMkLst>
        </pc:spChg>
        <pc:spChg chg="add">
          <ac:chgData name="Säiläkivi, Vivi S S" userId="S::xvixvixv@ad.helsinki.fi::af00c504-0849-4fa5-a326-96577cf5d519" providerId="AD" clId="Web-{38613B8C-495A-3DD9-7ED0-9FB29BD76797}" dt="2024-02-05T23:38:41.341" v="11790"/>
          <ac:spMkLst>
            <pc:docMk/>
            <pc:sldMk cId="109857222" sldId="256"/>
            <ac:spMk id="14" creationId="{D6EE29F2-D77F-4BD0-A20B-334D316A1C9D}"/>
          </ac:spMkLst>
        </pc:spChg>
        <pc:spChg chg="add">
          <ac:chgData name="Säiläkivi, Vivi S S" userId="S::xvixvixv@ad.helsinki.fi::af00c504-0849-4fa5-a326-96577cf5d519" providerId="AD" clId="Web-{38613B8C-495A-3DD9-7ED0-9FB29BD76797}" dt="2024-02-05T23:38:41.341" v="11790"/>
          <ac:spMkLst>
            <pc:docMk/>
            <pc:sldMk cId="109857222" sldId="256"/>
            <ac:spMk id="16" creationId="{22D09ED2-868F-42C6-866E-F92E0CEF314F}"/>
          </ac:spMkLst>
        </pc:spChg>
      </pc:sldChg>
      <pc:sldChg chg="addSp modSp mod setBg">
        <pc:chgData name="Säiläkivi, Vivi S S" userId="S::xvixvixv@ad.helsinki.fi::af00c504-0849-4fa5-a326-96577cf5d519" providerId="AD" clId="Web-{38613B8C-495A-3DD9-7ED0-9FB29BD76797}" dt="2024-02-05T23:42:24.024" v="11908" actId="20577"/>
        <pc:sldMkLst>
          <pc:docMk/>
          <pc:sldMk cId="4286660458" sldId="257"/>
        </pc:sldMkLst>
        <pc:spChg chg="mod">
          <ac:chgData name="Säiläkivi, Vivi S S" userId="S::xvixvixv@ad.helsinki.fi::af00c504-0849-4fa5-a326-96577cf5d519" providerId="AD" clId="Web-{38613B8C-495A-3DD9-7ED0-9FB29BD76797}" dt="2024-02-05T23:42:10.102" v="11907" actId="20577"/>
          <ac:spMkLst>
            <pc:docMk/>
            <pc:sldMk cId="4286660458" sldId="257"/>
            <ac:spMk id="2" creationId="{B61CA97E-CD45-1833-3F1A-6102A8571E8C}"/>
          </ac:spMkLst>
        </pc:spChg>
        <pc:spChg chg="mod">
          <ac:chgData name="Säiläkivi, Vivi S S" userId="S::xvixvixv@ad.helsinki.fi::af00c504-0849-4fa5-a326-96577cf5d519" providerId="AD" clId="Web-{38613B8C-495A-3DD9-7ED0-9FB29BD76797}" dt="2024-02-05T23:42:24.024" v="11908" actId="20577"/>
          <ac:spMkLst>
            <pc:docMk/>
            <pc:sldMk cId="4286660458" sldId="257"/>
            <ac:spMk id="3" creationId="{B3736E39-1E1D-0279-0CA1-37771690C94F}"/>
          </ac:spMkLst>
        </pc:spChg>
        <pc:spChg chg="add">
          <ac:chgData name="Säiläkivi, Vivi S S" userId="S::xvixvixv@ad.helsinki.fi::af00c504-0849-4fa5-a326-96577cf5d519" providerId="AD" clId="Web-{38613B8C-495A-3DD9-7ED0-9FB29BD76797}" dt="2024-02-05T23:41:57.242" v="11906"/>
          <ac:spMkLst>
            <pc:docMk/>
            <pc:sldMk cId="4286660458" sldId="257"/>
            <ac:spMk id="8" creationId="{100EDD19-6802-4EC3-95CE-CFFAB042CFD6}"/>
          </ac:spMkLst>
        </pc:spChg>
        <pc:spChg chg="add">
          <ac:chgData name="Säiläkivi, Vivi S S" userId="S::xvixvixv@ad.helsinki.fi::af00c504-0849-4fa5-a326-96577cf5d519" providerId="AD" clId="Web-{38613B8C-495A-3DD9-7ED0-9FB29BD76797}" dt="2024-02-05T23:41:57.242" v="11906"/>
          <ac:spMkLst>
            <pc:docMk/>
            <pc:sldMk cId="4286660458" sldId="257"/>
            <ac:spMk id="10" creationId="{DB17E863-922E-4C26-BD64-E8FD41D28661}"/>
          </ac:spMkLst>
        </pc:spChg>
      </pc:sldChg>
      <pc:sldChg chg="addSp modSp new mod setBg modNotes">
        <pc:chgData name="Säiläkivi, Vivi S S" userId="S::xvixvixv@ad.helsinki.fi::af00c504-0849-4fa5-a326-96577cf5d519" providerId="AD" clId="Web-{38613B8C-495A-3DD9-7ED0-9FB29BD76797}" dt="2024-02-05T23:43:31.354" v="11911" actId="20577"/>
        <pc:sldMkLst>
          <pc:docMk/>
          <pc:sldMk cId="4285226169" sldId="258"/>
        </pc:sldMkLst>
        <pc:spChg chg="mod">
          <ac:chgData name="Säiläkivi, Vivi S S" userId="S::xvixvixv@ad.helsinki.fi::af00c504-0849-4fa5-a326-96577cf5d519" providerId="AD" clId="Web-{38613B8C-495A-3DD9-7ED0-9FB29BD76797}" dt="2024-02-05T23:43:22.291" v="11910" actId="20577"/>
          <ac:spMkLst>
            <pc:docMk/>
            <pc:sldMk cId="4285226169" sldId="258"/>
            <ac:spMk id="2" creationId="{D92C138D-AE25-9CDE-2E97-0128BB81AC6B}"/>
          </ac:spMkLst>
        </pc:spChg>
        <pc:spChg chg="mod">
          <ac:chgData name="Säiläkivi, Vivi S S" userId="S::xvixvixv@ad.helsinki.fi::af00c504-0849-4fa5-a326-96577cf5d519" providerId="AD" clId="Web-{38613B8C-495A-3DD9-7ED0-9FB29BD76797}" dt="2024-02-05T23:43:31.354" v="11911" actId="20577"/>
          <ac:spMkLst>
            <pc:docMk/>
            <pc:sldMk cId="4285226169" sldId="258"/>
            <ac:spMk id="3" creationId="{D51BA192-094B-E42F-E53D-91C201C00A6F}"/>
          </ac:spMkLst>
        </pc:spChg>
        <pc:spChg chg="add">
          <ac:chgData name="Säiläkivi, Vivi S S" userId="S::xvixvixv@ad.helsinki.fi::af00c504-0849-4fa5-a326-96577cf5d519" providerId="AD" clId="Web-{38613B8C-495A-3DD9-7ED0-9FB29BD76797}" dt="2024-02-05T23:43:13.854" v="11909"/>
          <ac:spMkLst>
            <pc:docMk/>
            <pc:sldMk cId="4285226169" sldId="258"/>
            <ac:spMk id="8" creationId="{100EDD19-6802-4EC3-95CE-CFFAB042CFD6}"/>
          </ac:spMkLst>
        </pc:spChg>
        <pc:spChg chg="add">
          <ac:chgData name="Säiläkivi, Vivi S S" userId="S::xvixvixv@ad.helsinki.fi::af00c504-0849-4fa5-a326-96577cf5d519" providerId="AD" clId="Web-{38613B8C-495A-3DD9-7ED0-9FB29BD76797}" dt="2024-02-05T23:43:13.854" v="11909"/>
          <ac:spMkLst>
            <pc:docMk/>
            <pc:sldMk cId="4285226169" sldId="258"/>
            <ac:spMk id="10" creationId="{DB17E863-922E-4C26-BD64-E8FD41D28661}"/>
          </ac:spMkLst>
        </pc:spChg>
      </pc:sldChg>
      <pc:sldChg chg="addSp modSp new mod setBg">
        <pc:chgData name="Säiläkivi, Vivi S S" userId="S::xvixvixv@ad.helsinki.fi::af00c504-0849-4fa5-a326-96577cf5d519" providerId="AD" clId="Web-{38613B8C-495A-3DD9-7ED0-9FB29BD76797}" dt="2024-02-05T23:44:35.309" v="11932" actId="20577"/>
        <pc:sldMkLst>
          <pc:docMk/>
          <pc:sldMk cId="1344042193" sldId="259"/>
        </pc:sldMkLst>
        <pc:spChg chg="mod">
          <ac:chgData name="Säiläkivi, Vivi S S" userId="S::xvixvixv@ad.helsinki.fi::af00c504-0849-4fa5-a326-96577cf5d519" providerId="AD" clId="Web-{38613B8C-495A-3DD9-7ED0-9FB29BD76797}" dt="2024-02-05T23:44:08.262" v="11917" actId="20577"/>
          <ac:spMkLst>
            <pc:docMk/>
            <pc:sldMk cId="1344042193" sldId="259"/>
            <ac:spMk id="2" creationId="{BA0EABAB-500B-14F3-4BB1-05A81E43F1B5}"/>
          </ac:spMkLst>
        </pc:spChg>
        <pc:spChg chg="mod">
          <ac:chgData name="Säiläkivi, Vivi S S" userId="S::xvixvixv@ad.helsinki.fi::af00c504-0849-4fa5-a326-96577cf5d519" providerId="AD" clId="Web-{38613B8C-495A-3DD9-7ED0-9FB29BD76797}" dt="2024-02-05T23:44:35.309" v="11932" actId="20577"/>
          <ac:spMkLst>
            <pc:docMk/>
            <pc:sldMk cId="1344042193" sldId="259"/>
            <ac:spMk id="3" creationId="{0BF4CC23-D03B-9E88-36C4-A075AED19A99}"/>
          </ac:spMkLst>
        </pc:spChg>
        <pc:spChg chg="add">
          <ac:chgData name="Säiläkivi, Vivi S S" userId="S::xvixvixv@ad.helsinki.fi::af00c504-0849-4fa5-a326-96577cf5d519" providerId="AD" clId="Web-{38613B8C-495A-3DD9-7ED0-9FB29BD76797}" dt="2024-02-05T23:44:00.089" v="11916"/>
          <ac:spMkLst>
            <pc:docMk/>
            <pc:sldMk cId="1344042193" sldId="259"/>
            <ac:spMk id="8" creationId="{100EDD19-6802-4EC3-95CE-CFFAB042CFD6}"/>
          </ac:spMkLst>
        </pc:spChg>
        <pc:spChg chg="add">
          <ac:chgData name="Säiläkivi, Vivi S S" userId="S::xvixvixv@ad.helsinki.fi::af00c504-0849-4fa5-a326-96577cf5d519" providerId="AD" clId="Web-{38613B8C-495A-3DD9-7ED0-9FB29BD76797}" dt="2024-02-05T23:44:00.089" v="11916"/>
          <ac:spMkLst>
            <pc:docMk/>
            <pc:sldMk cId="1344042193" sldId="259"/>
            <ac:spMk id="10" creationId="{DB17E863-922E-4C26-BD64-E8FD41D28661}"/>
          </ac:spMkLst>
        </pc:spChg>
      </pc:sldChg>
      <pc:sldChg chg="addSp modSp new mod setBg modNotes">
        <pc:chgData name="Säiläkivi, Vivi S S" userId="S::xvixvixv@ad.helsinki.fi::af00c504-0849-4fa5-a326-96577cf5d519" providerId="AD" clId="Web-{38613B8C-495A-3DD9-7ED0-9FB29BD76797}" dt="2024-02-05T23:49:55.257" v="11938" actId="20577"/>
        <pc:sldMkLst>
          <pc:docMk/>
          <pc:sldMk cId="3731229045" sldId="260"/>
        </pc:sldMkLst>
        <pc:spChg chg="mod">
          <ac:chgData name="Säiläkivi, Vivi S S" userId="S::xvixvixv@ad.helsinki.fi::af00c504-0849-4fa5-a326-96577cf5d519" providerId="AD" clId="Web-{38613B8C-495A-3DD9-7ED0-9FB29BD76797}" dt="2024-02-05T23:49:32.756" v="11936" actId="20577"/>
          <ac:spMkLst>
            <pc:docMk/>
            <pc:sldMk cId="3731229045" sldId="260"/>
            <ac:spMk id="2" creationId="{FF972E0D-C954-2E4C-BCA1-3EAB4F075AF3}"/>
          </ac:spMkLst>
        </pc:spChg>
        <pc:spChg chg="mod">
          <ac:chgData name="Säiläkivi, Vivi S S" userId="S::xvixvixv@ad.helsinki.fi::af00c504-0849-4fa5-a326-96577cf5d519" providerId="AD" clId="Web-{38613B8C-495A-3DD9-7ED0-9FB29BD76797}" dt="2024-02-05T23:49:55.257" v="11938" actId="20577"/>
          <ac:spMkLst>
            <pc:docMk/>
            <pc:sldMk cId="3731229045" sldId="260"/>
            <ac:spMk id="3" creationId="{F17A0F0C-CBB2-4CFD-DC68-2C1265F65099}"/>
          </ac:spMkLst>
        </pc:spChg>
        <pc:spChg chg="add">
          <ac:chgData name="Säiläkivi, Vivi S S" userId="S::xvixvixv@ad.helsinki.fi::af00c504-0849-4fa5-a326-96577cf5d519" providerId="AD" clId="Web-{38613B8C-495A-3DD9-7ED0-9FB29BD76797}" dt="2024-02-05T23:44:57.435" v="11935"/>
          <ac:spMkLst>
            <pc:docMk/>
            <pc:sldMk cId="3731229045" sldId="260"/>
            <ac:spMk id="8" creationId="{100EDD19-6802-4EC3-95CE-CFFAB042CFD6}"/>
          </ac:spMkLst>
        </pc:spChg>
        <pc:spChg chg="add">
          <ac:chgData name="Säiläkivi, Vivi S S" userId="S::xvixvixv@ad.helsinki.fi::af00c504-0849-4fa5-a326-96577cf5d519" providerId="AD" clId="Web-{38613B8C-495A-3DD9-7ED0-9FB29BD76797}" dt="2024-02-05T23:44:57.435" v="11935"/>
          <ac:spMkLst>
            <pc:docMk/>
            <pc:sldMk cId="3731229045" sldId="260"/>
            <ac:spMk id="10" creationId="{DB17E863-922E-4C26-BD64-E8FD41D28661}"/>
          </ac:spMkLst>
        </pc:spChg>
      </pc:sldChg>
      <pc:sldChg chg="addSp modSp new mod setBg modNotes">
        <pc:chgData name="Säiläkivi, Vivi S S" userId="S::xvixvixv@ad.helsinki.fi::af00c504-0849-4fa5-a326-96577cf5d519" providerId="AD" clId="Web-{38613B8C-495A-3DD9-7ED0-9FB29BD76797}" dt="2024-02-05T23:53:21.060" v="11965"/>
        <pc:sldMkLst>
          <pc:docMk/>
          <pc:sldMk cId="3150580538" sldId="261"/>
        </pc:sldMkLst>
        <pc:spChg chg="mod">
          <ac:chgData name="Säiläkivi, Vivi S S" userId="S::xvixvixv@ad.helsinki.fi::af00c504-0849-4fa5-a326-96577cf5d519" providerId="AD" clId="Web-{38613B8C-495A-3DD9-7ED0-9FB29BD76797}" dt="2024-02-05T23:53:21.060" v="11965"/>
          <ac:spMkLst>
            <pc:docMk/>
            <pc:sldMk cId="3150580538" sldId="261"/>
            <ac:spMk id="2" creationId="{39326C9D-5470-11D6-D92C-6EBE32536247}"/>
          </ac:spMkLst>
        </pc:spChg>
        <pc:spChg chg="mod">
          <ac:chgData name="Säiläkivi, Vivi S S" userId="S::xvixvixv@ad.helsinki.fi::af00c504-0849-4fa5-a326-96577cf5d519" providerId="AD" clId="Web-{38613B8C-495A-3DD9-7ED0-9FB29BD76797}" dt="2024-02-05T23:53:21.060" v="11965"/>
          <ac:spMkLst>
            <pc:docMk/>
            <pc:sldMk cId="3150580538" sldId="261"/>
            <ac:spMk id="3" creationId="{69ECA4B8-A215-2B88-CB27-30C85F0EE3F8}"/>
          </ac:spMkLst>
        </pc:spChg>
        <pc:spChg chg="add">
          <ac:chgData name="Säiläkivi, Vivi S S" userId="S::xvixvixv@ad.helsinki.fi::af00c504-0849-4fa5-a326-96577cf5d519" providerId="AD" clId="Web-{38613B8C-495A-3DD9-7ED0-9FB29BD76797}" dt="2024-02-05T23:53:21.060" v="11965"/>
          <ac:spMkLst>
            <pc:docMk/>
            <pc:sldMk cId="3150580538" sldId="261"/>
            <ac:spMk id="8" creationId="{100EDD19-6802-4EC3-95CE-CFFAB042CFD6}"/>
          </ac:spMkLst>
        </pc:spChg>
        <pc:spChg chg="add">
          <ac:chgData name="Säiläkivi, Vivi S S" userId="S::xvixvixv@ad.helsinki.fi::af00c504-0849-4fa5-a326-96577cf5d519" providerId="AD" clId="Web-{38613B8C-495A-3DD9-7ED0-9FB29BD76797}" dt="2024-02-05T23:53:21.060" v="11965"/>
          <ac:spMkLst>
            <pc:docMk/>
            <pc:sldMk cId="3150580538" sldId="261"/>
            <ac:spMk id="10" creationId="{DB17E863-922E-4C26-BD64-E8FD41D28661}"/>
          </ac:spMkLst>
        </pc:spChg>
      </pc:sldChg>
      <pc:sldChg chg="addSp modSp new mod setBg">
        <pc:chgData name="Säiläkivi, Vivi S S" userId="S::xvixvixv@ad.helsinki.fi::af00c504-0849-4fa5-a326-96577cf5d519" providerId="AD" clId="Web-{38613B8C-495A-3DD9-7ED0-9FB29BD76797}" dt="2024-02-05T23:56:04.080" v="11999"/>
        <pc:sldMkLst>
          <pc:docMk/>
          <pc:sldMk cId="2206842011" sldId="262"/>
        </pc:sldMkLst>
        <pc:spChg chg="mod">
          <ac:chgData name="Säiläkivi, Vivi S S" userId="S::xvixvixv@ad.helsinki.fi::af00c504-0849-4fa5-a326-96577cf5d519" providerId="AD" clId="Web-{38613B8C-495A-3DD9-7ED0-9FB29BD76797}" dt="2024-02-05T23:56:04.080" v="11999"/>
          <ac:spMkLst>
            <pc:docMk/>
            <pc:sldMk cId="2206842011" sldId="262"/>
            <ac:spMk id="2" creationId="{ED6FB422-C46C-534E-DC49-4823AC5A7EC4}"/>
          </ac:spMkLst>
        </pc:spChg>
        <pc:spChg chg="mod">
          <ac:chgData name="Säiläkivi, Vivi S S" userId="S::xvixvixv@ad.helsinki.fi::af00c504-0849-4fa5-a326-96577cf5d519" providerId="AD" clId="Web-{38613B8C-495A-3DD9-7ED0-9FB29BD76797}" dt="2024-02-05T23:56:04.080" v="11999"/>
          <ac:spMkLst>
            <pc:docMk/>
            <pc:sldMk cId="2206842011" sldId="262"/>
            <ac:spMk id="3" creationId="{AD22BB80-5C48-3CB1-1481-002CBD5856F5}"/>
          </ac:spMkLst>
        </pc:spChg>
        <pc:spChg chg="add">
          <ac:chgData name="Säiläkivi, Vivi S S" userId="S::xvixvixv@ad.helsinki.fi::af00c504-0849-4fa5-a326-96577cf5d519" providerId="AD" clId="Web-{38613B8C-495A-3DD9-7ED0-9FB29BD76797}" dt="2024-02-05T23:56:04.080" v="11999"/>
          <ac:spMkLst>
            <pc:docMk/>
            <pc:sldMk cId="2206842011" sldId="262"/>
            <ac:spMk id="8" creationId="{E92FEB64-6EEA-4759-B4A4-BD2C1E660BA8}"/>
          </ac:spMkLst>
        </pc:spChg>
        <pc:spChg chg="add">
          <ac:chgData name="Säiläkivi, Vivi S S" userId="S::xvixvixv@ad.helsinki.fi::af00c504-0849-4fa5-a326-96577cf5d519" providerId="AD" clId="Web-{38613B8C-495A-3DD9-7ED0-9FB29BD76797}" dt="2024-02-05T23:56:04.080" v="11999"/>
          <ac:spMkLst>
            <pc:docMk/>
            <pc:sldMk cId="2206842011" sldId="262"/>
            <ac:spMk id="10" creationId="{B10BB131-AC8E-4A8E-A5D1-36260F720C3B}"/>
          </ac:spMkLst>
        </pc:spChg>
        <pc:spChg chg="add">
          <ac:chgData name="Säiläkivi, Vivi S S" userId="S::xvixvixv@ad.helsinki.fi::af00c504-0849-4fa5-a326-96577cf5d519" providerId="AD" clId="Web-{38613B8C-495A-3DD9-7ED0-9FB29BD76797}" dt="2024-02-05T23:56:04.080" v="11999"/>
          <ac:spMkLst>
            <pc:docMk/>
            <pc:sldMk cId="2206842011" sldId="262"/>
            <ac:spMk id="12" creationId="{14847E93-7DC1-4D4B-8829-B19AA7137C50}"/>
          </ac:spMkLst>
        </pc:spChg>
        <pc:spChg chg="add">
          <ac:chgData name="Säiläkivi, Vivi S S" userId="S::xvixvixv@ad.helsinki.fi::af00c504-0849-4fa5-a326-96577cf5d519" providerId="AD" clId="Web-{38613B8C-495A-3DD9-7ED0-9FB29BD76797}" dt="2024-02-05T23:56:04.080" v="11999"/>
          <ac:spMkLst>
            <pc:docMk/>
            <pc:sldMk cId="2206842011" sldId="262"/>
            <ac:spMk id="14" creationId="{5566D6E1-03A1-4D73-A4E0-35D74D568A04}"/>
          </ac:spMkLst>
        </pc:spChg>
        <pc:spChg chg="add">
          <ac:chgData name="Säiläkivi, Vivi S S" userId="S::xvixvixv@ad.helsinki.fi::af00c504-0849-4fa5-a326-96577cf5d519" providerId="AD" clId="Web-{38613B8C-495A-3DD9-7ED0-9FB29BD76797}" dt="2024-02-05T23:56:04.080" v="11999"/>
          <ac:spMkLst>
            <pc:docMk/>
            <pc:sldMk cId="2206842011" sldId="262"/>
            <ac:spMk id="16" creationId="{9F835A99-04AC-494A-A572-AFE8413CC938}"/>
          </ac:spMkLst>
        </pc:spChg>
        <pc:spChg chg="add">
          <ac:chgData name="Säiläkivi, Vivi S S" userId="S::xvixvixv@ad.helsinki.fi::af00c504-0849-4fa5-a326-96577cf5d519" providerId="AD" clId="Web-{38613B8C-495A-3DD9-7ED0-9FB29BD76797}" dt="2024-02-05T23:56:04.080" v="11999"/>
          <ac:spMkLst>
            <pc:docMk/>
            <pc:sldMk cId="2206842011" sldId="262"/>
            <ac:spMk id="18" creationId="{7B786209-1B0B-4CA9-9BDD-F7327066A84D}"/>
          </ac:spMkLst>
        </pc:spChg>
        <pc:spChg chg="add">
          <ac:chgData name="Säiläkivi, Vivi S S" userId="S::xvixvixv@ad.helsinki.fi::af00c504-0849-4fa5-a326-96577cf5d519" providerId="AD" clId="Web-{38613B8C-495A-3DD9-7ED0-9FB29BD76797}" dt="2024-02-05T23:56:04.080" v="11999"/>
          <ac:spMkLst>
            <pc:docMk/>
            <pc:sldMk cId="2206842011" sldId="262"/>
            <ac:spMk id="20" creationId="{2D2964BB-484D-45AE-AD66-D407D0629652}"/>
          </ac:spMkLst>
        </pc:spChg>
        <pc:spChg chg="add">
          <ac:chgData name="Säiläkivi, Vivi S S" userId="S::xvixvixv@ad.helsinki.fi::af00c504-0849-4fa5-a326-96577cf5d519" providerId="AD" clId="Web-{38613B8C-495A-3DD9-7ED0-9FB29BD76797}" dt="2024-02-05T23:56:04.080" v="11999"/>
          <ac:spMkLst>
            <pc:docMk/>
            <pc:sldMk cId="2206842011" sldId="262"/>
            <ac:spMk id="22" creationId="{6691AC69-A76E-4DAB-B565-468B6B87ACF3}"/>
          </ac:spMkLst>
        </pc:spChg>
      </pc:sldChg>
      <pc:sldChg chg="addSp delSp modSp new mod setBg">
        <pc:chgData name="Säiläkivi, Vivi S S" userId="S::xvixvixv@ad.helsinki.fi::af00c504-0849-4fa5-a326-96577cf5d519" providerId="AD" clId="Web-{38613B8C-495A-3DD9-7ED0-9FB29BD76797}" dt="2024-02-05T23:57:24.255" v="12009"/>
        <pc:sldMkLst>
          <pc:docMk/>
          <pc:sldMk cId="2352950711" sldId="263"/>
        </pc:sldMkLst>
        <pc:spChg chg="mod">
          <ac:chgData name="Säiläkivi, Vivi S S" userId="S::xvixvixv@ad.helsinki.fi::af00c504-0849-4fa5-a326-96577cf5d519" providerId="AD" clId="Web-{38613B8C-495A-3DD9-7ED0-9FB29BD76797}" dt="2024-02-05T23:57:24.255" v="12009"/>
          <ac:spMkLst>
            <pc:docMk/>
            <pc:sldMk cId="2352950711" sldId="263"/>
            <ac:spMk id="2" creationId="{25F539BF-0AC3-40AC-954C-A51D036AC09D}"/>
          </ac:spMkLst>
        </pc:spChg>
        <pc:spChg chg="add del mod">
          <ac:chgData name="Säiläkivi, Vivi S S" userId="S::xvixvixv@ad.helsinki.fi::af00c504-0849-4fa5-a326-96577cf5d519" providerId="AD" clId="Web-{38613B8C-495A-3DD9-7ED0-9FB29BD76797}" dt="2024-02-05T23:56:39.550" v="12002"/>
          <ac:spMkLst>
            <pc:docMk/>
            <pc:sldMk cId="2352950711" sldId="263"/>
            <ac:spMk id="3" creationId="{8727B876-B16B-D21E-46EB-C0DD11238095}"/>
          </ac:spMkLst>
        </pc:spChg>
        <pc:spChg chg="add del">
          <ac:chgData name="Säiläkivi, Vivi S S" userId="S::xvixvixv@ad.helsinki.fi::af00c504-0849-4fa5-a326-96577cf5d519" providerId="AD" clId="Web-{38613B8C-495A-3DD9-7ED0-9FB29BD76797}" dt="2024-02-05T23:57:24.255" v="12009"/>
          <ac:spMkLst>
            <pc:docMk/>
            <pc:sldMk cId="2352950711" sldId="263"/>
            <ac:spMk id="8" creationId="{777A147A-9ED8-46B4-8660-1B3C2AA880B5}"/>
          </ac:spMkLst>
        </pc:spChg>
        <pc:spChg chg="add del">
          <ac:chgData name="Säiläkivi, Vivi S S" userId="S::xvixvixv@ad.helsinki.fi::af00c504-0849-4fa5-a326-96577cf5d519" providerId="AD" clId="Web-{38613B8C-495A-3DD9-7ED0-9FB29BD76797}" dt="2024-02-05T23:56:39.550" v="12001"/>
          <ac:spMkLst>
            <pc:docMk/>
            <pc:sldMk cId="2352950711" sldId="263"/>
            <ac:spMk id="9" creationId="{35DB3719-6FDC-4E5D-891D-FF40B7300F64}"/>
          </ac:spMkLst>
        </pc:spChg>
        <pc:spChg chg="add del">
          <ac:chgData name="Säiläkivi, Vivi S S" userId="S::xvixvixv@ad.helsinki.fi::af00c504-0849-4fa5-a326-96577cf5d519" providerId="AD" clId="Web-{38613B8C-495A-3DD9-7ED0-9FB29BD76797}" dt="2024-02-05T23:57:24.255" v="12009"/>
          <ac:spMkLst>
            <pc:docMk/>
            <pc:sldMk cId="2352950711" sldId="263"/>
            <ac:spMk id="10" creationId="{5D6C15A0-C087-4593-8414-2B4EC1CDC3DE}"/>
          </ac:spMkLst>
        </pc:spChg>
        <pc:spChg chg="add del">
          <ac:chgData name="Säiläkivi, Vivi S S" userId="S::xvixvixv@ad.helsinki.fi::af00c504-0849-4fa5-a326-96577cf5d519" providerId="AD" clId="Web-{38613B8C-495A-3DD9-7ED0-9FB29BD76797}" dt="2024-02-05T23:56:39.550" v="12001"/>
          <ac:spMkLst>
            <pc:docMk/>
            <pc:sldMk cId="2352950711" sldId="263"/>
            <ac:spMk id="11" creationId="{E0CBAC23-2E3F-4A90-BA59-F8299F6A5439}"/>
          </ac:spMkLst>
        </pc:spChg>
        <pc:spChg chg="add mod">
          <ac:chgData name="Säiläkivi, Vivi S S" userId="S::xvixvixv@ad.helsinki.fi::af00c504-0849-4fa5-a326-96577cf5d519" providerId="AD" clId="Web-{38613B8C-495A-3DD9-7ED0-9FB29BD76797}" dt="2024-02-05T23:57:24.255" v="12009"/>
          <ac:spMkLst>
            <pc:docMk/>
            <pc:sldMk cId="2352950711" sldId="263"/>
            <ac:spMk id="13" creationId="{8727B876-B16B-D21E-46EB-C0DD11238095}"/>
          </ac:spMkLst>
        </pc:spChg>
        <pc:spChg chg="add">
          <ac:chgData name="Säiläkivi, Vivi S S" userId="S::xvixvixv@ad.helsinki.fi::af00c504-0849-4fa5-a326-96577cf5d519" providerId="AD" clId="Web-{38613B8C-495A-3DD9-7ED0-9FB29BD76797}" dt="2024-02-05T23:57:24.255" v="12009"/>
          <ac:spMkLst>
            <pc:docMk/>
            <pc:sldMk cId="2352950711" sldId="263"/>
            <ac:spMk id="18" creationId="{100EDD19-6802-4EC3-95CE-CFFAB042CFD6}"/>
          </ac:spMkLst>
        </pc:spChg>
        <pc:spChg chg="add">
          <ac:chgData name="Säiläkivi, Vivi S S" userId="S::xvixvixv@ad.helsinki.fi::af00c504-0849-4fa5-a326-96577cf5d519" providerId="AD" clId="Web-{38613B8C-495A-3DD9-7ED0-9FB29BD76797}" dt="2024-02-05T23:57:24.255" v="12009"/>
          <ac:spMkLst>
            <pc:docMk/>
            <pc:sldMk cId="2352950711" sldId="263"/>
            <ac:spMk id="20" creationId="{DB17E863-922E-4C26-BD64-E8FD41D28661}"/>
          </ac:spMkLst>
        </pc:spChg>
        <pc:graphicFrameChg chg="add del">
          <ac:chgData name="Säiläkivi, Vivi S S" userId="S::xvixvixv@ad.helsinki.fi::af00c504-0849-4fa5-a326-96577cf5d519" providerId="AD" clId="Web-{38613B8C-495A-3DD9-7ED0-9FB29BD76797}" dt="2024-02-05T23:56:39.550" v="12001"/>
          <ac:graphicFrameMkLst>
            <pc:docMk/>
            <pc:sldMk cId="2352950711" sldId="263"/>
            <ac:graphicFrameMk id="5" creationId="{FC6966EF-99BC-F10C-0261-D9E8071B9498}"/>
          </ac:graphicFrameMkLst>
        </pc:graphicFrameChg>
      </pc:sldChg>
      <pc:sldChg chg="addSp delSp modSp new mod setBg modNotes">
        <pc:chgData name="Säiläkivi, Vivi S S" userId="S::xvixvixv@ad.helsinki.fi::af00c504-0849-4fa5-a326-96577cf5d519" providerId="AD" clId="Web-{38613B8C-495A-3DD9-7ED0-9FB29BD76797}" dt="2024-02-06T21:21:47.670" v="12299" actId="20577"/>
        <pc:sldMkLst>
          <pc:docMk/>
          <pc:sldMk cId="381958589" sldId="264"/>
        </pc:sldMkLst>
        <pc:spChg chg="mod">
          <ac:chgData name="Säiläkivi, Vivi S S" userId="S::xvixvixv@ad.helsinki.fi::af00c504-0849-4fa5-a326-96577cf5d519" providerId="AD" clId="Web-{38613B8C-495A-3DD9-7ED0-9FB29BD76797}" dt="2024-02-05T23:52:30.308" v="11957" actId="20577"/>
          <ac:spMkLst>
            <pc:docMk/>
            <pc:sldMk cId="381958589" sldId="264"/>
            <ac:spMk id="2" creationId="{C929750C-447F-39CA-9CC5-05CFCC6D5728}"/>
          </ac:spMkLst>
        </pc:spChg>
        <pc:spChg chg="add del mod">
          <ac:chgData name="Säiläkivi, Vivi S S" userId="S::xvixvixv@ad.helsinki.fi::af00c504-0849-4fa5-a326-96577cf5d519" providerId="AD" clId="Web-{38613B8C-495A-3DD9-7ED0-9FB29BD76797}" dt="2024-02-06T21:21:47.670" v="12299" actId="20577"/>
          <ac:spMkLst>
            <pc:docMk/>
            <pc:sldMk cId="381958589" sldId="264"/>
            <ac:spMk id="3" creationId="{D81C4AAA-20D6-E407-0101-3042D55F9939}"/>
          </ac:spMkLst>
        </pc:spChg>
        <pc:spChg chg="add del mod">
          <ac:chgData name="Säiläkivi, Vivi S S" userId="S::xvixvixv@ad.helsinki.fi::af00c504-0849-4fa5-a326-96577cf5d519" providerId="AD" clId="Web-{38613B8C-495A-3DD9-7ED0-9FB29BD76797}" dt="2024-02-05T17:39:51.872" v="5884"/>
          <ac:spMkLst>
            <pc:docMk/>
            <pc:sldMk cId="381958589" sldId="264"/>
            <ac:spMk id="5" creationId="{85F1CEA4-E262-C2D0-5F32-8B8E21D5E7CC}"/>
          </ac:spMkLst>
        </pc:spChg>
        <pc:spChg chg="add">
          <ac:chgData name="Säiläkivi, Vivi S S" userId="S::xvixvixv@ad.helsinki.fi::af00c504-0849-4fa5-a326-96577cf5d519" providerId="AD" clId="Web-{38613B8C-495A-3DD9-7ED0-9FB29BD76797}" dt="2024-02-05T23:52:20.183" v="11955"/>
          <ac:spMkLst>
            <pc:docMk/>
            <pc:sldMk cId="381958589" sldId="264"/>
            <ac:spMk id="8" creationId="{100EDD19-6802-4EC3-95CE-CFFAB042CFD6}"/>
          </ac:spMkLst>
        </pc:spChg>
        <pc:spChg chg="add">
          <ac:chgData name="Säiläkivi, Vivi S S" userId="S::xvixvixv@ad.helsinki.fi::af00c504-0849-4fa5-a326-96577cf5d519" providerId="AD" clId="Web-{38613B8C-495A-3DD9-7ED0-9FB29BD76797}" dt="2024-02-05T23:52:20.183" v="11955"/>
          <ac:spMkLst>
            <pc:docMk/>
            <pc:sldMk cId="381958589" sldId="264"/>
            <ac:spMk id="10" creationId="{DB17E863-922E-4C26-BD64-E8FD41D28661}"/>
          </ac:spMkLst>
        </pc:spChg>
      </pc:sldChg>
      <pc:sldChg chg="addSp delSp modSp new mod setBg">
        <pc:chgData name="Säiläkivi, Vivi S S" userId="S::xvixvixv@ad.helsinki.fi::af00c504-0849-4fa5-a326-96577cf5d519" providerId="AD" clId="Web-{38613B8C-495A-3DD9-7ED0-9FB29BD76797}" dt="2024-02-05T23:50:38.805" v="11944" actId="20577"/>
        <pc:sldMkLst>
          <pc:docMk/>
          <pc:sldMk cId="1045174971" sldId="265"/>
        </pc:sldMkLst>
        <pc:spChg chg="mod">
          <ac:chgData name="Säiläkivi, Vivi S S" userId="S::xvixvixv@ad.helsinki.fi::af00c504-0849-4fa5-a326-96577cf5d519" providerId="AD" clId="Web-{38613B8C-495A-3DD9-7ED0-9FB29BD76797}" dt="2024-02-05T23:50:31.258" v="11942" actId="20577"/>
          <ac:spMkLst>
            <pc:docMk/>
            <pc:sldMk cId="1045174971" sldId="265"/>
            <ac:spMk id="2" creationId="{92CC10E9-027F-9658-8972-776BE6CD6053}"/>
          </ac:spMkLst>
        </pc:spChg>
        <pc:spChg chg="add del mod">
          <ac:chgData name="Säiläkivi, Vivi S S" userId="S::xvixvixv@ad.helsinki.fi::af00c504-0849-4fa5-a326-96577cf5d519" providerId="AD" clId="Web-{38613B8C-495A-3DD9-7ED0-9FB29BD76797}" dt="2024-02-05T23:50:38.805" v="11944" actId="20577"/>
          <ac:spMkLst>
            <pc:docMk/>
            <pc:sldMk cId="1045174971" sldId="265"/>
            <ac:spMk id="3" creationId="{B2764BA9-A84D-3FE9-305D-12FBB3BE4E5C}"/>
          </ac:spMkLst>
        </pc:spChg>
        <pc:spChg chg="add del mod">
          <ac:chgData name="Säiläkivi, Vivi S S" userId="S::xvixvixv@ad.helsinki.fi::af00c504-0849-4fa5-a326-96577cf5d519" providerId="AD" clId="Web-{38613B8C-495A-3DD9-7ED0-9FB29BD76797}" dt="2024-02-05T21:16:03.559" v="6731"/>
          <ac:spMkLst>
            <pc:docMk/>
            <pc:sldMk cId="1045174971" sldId="265"/>
            <ac:spMk id="5" creationId="{B74549F8-23A6-A1E4-DC50-5770B0A648A7}"/>
          </ac:spMkLst>
        </pc:spChg>
        <pc:spChg chg="add">
          <ac:chgData name="Säiläkivi, Vivi S S" userId="S::xvixvixv@ad.helsinki.fi::af00c504-0849-4fa5-a326-96577cf5d519" providerId="AD" clId="Web-{38613B8C-495A-3DD9-7ED0-9FB29BD76797}" dt="2024-02-05T23:50:15.320" v="11939"/>
          <ac:spMkLst>
            <pc:docMk/>
            <pc:sldMk cId="1045174971" sldId="265"/>
            <ac:spMk id="8" creationId="{F837543A-6020-4505-A233-C9DB4BF74011}"/>
          </ac:spMkLst>
        </pc:spChg>
        <pc:spChg chg="add">
          <ac:chgData name="Säiläkivi, Vivi S S" userId="S::xvixvixv@ad.helsinki.fi::af00c504-0849-4fa5-a326-96577cf5d519" providerId="AD" clId="Web-{38613B8C-495A-3DD9-7ED0-9FB29BD76797}" dt="2024-02-05T23:50:15.320" v="11939"/>
          <ac:spMkLst>
            <pc:docMk/>
            <pc:sldMk cId="1045174971" sldId="265"/>
            <ac:spMk id="10" creationId="{35B16301-FB18-48BA-A6DD-C37CAF6F9A18}"/>
          </ac:spMkLst>
        </pc:spChg>
        <pc:spChg chg="add">
          <ac:chgData name="Säiläkivi, Vivi S S" userId="S::xvixvixv@ad.helsinki.fi::af00c504-0849-4fa5-a326-96577cf5d519" providerId="AD" clId="Web-{38613B8C-495A-3DD9-7ED0-9FB29BD76797}" dt="2024-02-05T23:50:15.320" v="11939"/>
          <ac:spMkLst>
            <pc:docMk/>
            <pc:sldMk cId="1045174971" sldId="265"/>
            <ac:spMk id="12" creationId="{C3C0D90E-074A-4F52-9B11-B52BEF4BCBE5}"/>
          </ac:spMkLst>
        </pc:spChg>
        <pc:spChg chg="add">
          <ac:chgData name="Säiläkivi, Vivi S S" userId="S::xvixvixv@ad.helsinki.fi::af00c504-0849-4fa5-a326-96577cf5d519" providerId="AD" clId="Web-{38613B8C-495A-3DD9-7ED0-9FB29BD76797}" dt="2024-02-05T23:50:15.320" v="11939"/>
          <ac:spMkLst>
            <pc:docMk/>
            <pc:sldMk cId="1045174971" sldId="265"/>
            <ac:spMk id="14" creationId="{CABBD4C1-E6F8-46F6-8152-A8A97490BF4D}"/>
          </ac:spMkLst>
        </pc:spChg>
        <pc:spChg chg="add">
          <ac:chgData name="Säiläkivi, Vivi S S" userId="S::xvixvixv@ad.helsinki.fi::af00c504-0849-4fa5-a326-96577cf5d519" providerId="AD" clId="Web-{38613B8C-495A-3DD9-7ED0-9FB29BD76797}" dt="2024-02-05T23:50:15.320" v="11939"/>
          <ac:spMkLst>
            <pc:docMk/>
            <pc:sldMk cId="1045174971" sldId="265"/>
            <ac:spMk id="16" creationId="{83BA5EF5-1FE9-4BF9-83BB-269BCDDF6156}"/>
          </ac:spMkLst>
        </pc:spChg>
        <pc:spChg chg="add">
          <ac:chgData name="Säiläkivi, Vivi S S" userId="S::xvixvixv@ad.helsinki.fi::af00c504-0849-4fa5-a326-96577cf5d519" providerId="AD" clId="Web-{38613B8C-495A-3DD9-7ED0-9FB29BD76797}" dt="2024-02-05T23:50:15.320" v="11939"/>
          <ac:spMkLst>
            <pc:docMk/>
            <pc:sldMk cId="1045174971" sldId="265"/>
            <ac:spMk id="20" creationId="{88853921-7BC9-4BDE-ACAB-133C683C82D6}"/>
          </ac:spMkLst>
        </pc:spChg>
        <pc:spChg chg="add">
          <ac:chgData name="Säiläkivi, Vivi S S" userId="S::xvixvixv@ad.helsinki.fi::af00c504-0849-4fa5-a326-96577cf5d519" providerId="AD" clId="Web-{38613B8C-495A-3DD9-7ED0-9FB29BD76797}" dt="2024-02-05T23:50:15.320" v="11939"/>
          <ac:spMkLst>
            <pc:docMk/>
            <pc:sldMk cId="1045174971" sldId="265"/>
            <ac:spMk id="22" creationId="{09192968-3AE7-4470-A61C-97294BB92731}"/>
          </ac:spMkLst>
        </pc:spChg>
        <pc:spChg chg="add">
          <ac:chgData name="Säiläkivi, Vivi S S" userId="S::xvixvixv@ad.helsinki.fi::af00c504-0849-4fa5-a326-96577cf5d519" providerId="AD" clId="Web-{38613B8C-495A-3DD9-7ED0-9FB29BD76797}" dt="2024-02-05T23:50:15.320" v="11939"/>
          <ac:spMkLst>
            <pc:docMk/>
            <pc:sldMk cId="1045174971" sldId="265"/>
            <ac:spMk id="24" creationId="{3AB72E55-43E4-4356-BFE8-E2102CB0B505}"/>
          </ac:spMkLst>
        </pc:spChg>
        <pc:cxnChg chg="add">
          <ac:chgData name="Säiläkivi, Vivi S S" userId="S::xvixvixv@ad.helsinki.fi::af00c504-0849-4fa5-a326-96577cf5d519" providerId="AD" clId="Web-{38613B8C-495A-3DD9-7ED0-9FB29BD76797}" dt="2024-02-05T23:50:15.320" v="11939"/>
          <ac:cxnSpMkLst>
            <pc:docMk/>
            <pc:sldMk cId="1045174971" sldId="265"/>
            <ac:cxnSpMk id="18" creationId="{4B3BCACB-5880-460B-9606-8C433A9AF99D}"/>
          </ac:cxnSpMkLst>
        </pc:cxnChg>
      </pc:sldChg>
      <pc:sldChg chg="addSp delSp modSp new modNotes">
        <pc:chgData name="Säiläkivi, Vivi S S" userId="S::xvixvixv@ad.helsinki.fi::af00c504-0849-4fa5-a326-96577cf5d519" providerId="AD" clId="Web-{38613B8C-495A-3DD9-7ED0-9FB29BD76797}" dt="2024-02-05T23:50:59.102" v="11945" actId="20577"/>
        <pc:sldMkLst>
          <pc:docMk/>
          <pc:sldMk cId="3155141173" sldId="266"/>
        </pc:sldMkLst>
        <pc:spChg chg="mod">
          <ac:chgData name="Säiläkivi, Vivi S S" userId="S::xvixvixv@ad.helsinki.fi::af00c504-0849-4fa5-a326-96577cf5d519" providerId="AD" clId="Web-{38613B8C-495A-3DD9-7ED0-9FB29BD76797}" dt="2024-02-05T23:50:59.102" v="11945" actId="20577"/>
          <ac:spMkLst>
            <pc:docMk/>
            <pc:sldMk cId="3155141173" sldId="266"/>
            <ac:spMk id="2" creationId="{E00256EA-1602-301C-3D5D-59F8C79CC840}"/>
          </ac:spMkLst>
        </pc:spChg>
        <pc:spChg chg="del">
          <ac:chgData name="Säiläkivi, Vivi S S" userId="S::xvixvixv@ad.helsinki.fi::af00c504-0849-4fa5-a326-96577cf5d519" providerId="AD" clId="Web-{38613B8C-495A-3DD9-7ED0-9FB29BD76797}" dt="2024-02-05T16:54:31.561" v="4331"/>
          <ac:spMkLst>
            <pc:docMk/>
            <pc:sldMk cId="3155141173" sldId="266"/>
            <ac:spMk id="3" creationId="{755AB385-63E9-9C92-6BD6-1E2600066ED0}"/>
          </ac:spMkLst>
        </pc:spChg>
        <pc:picChg chg="add mod ord">
          <ac:chgData name="Säiläkivi, Vivi S S" userId="S::xvixvixv@ad.helsinki.fi::af00c504-0849-4fa5-a326-96577cf5d519" providerId="AD" clId="Web-{38613B8C-495A-3DD9-7ED0-9FB29BD76797}" dt="2024-02-05T16:58:00.475" v="4340" actId="14100"/>
          <ac:picMkLst>
            <pc:docMk/>
            <pc:sldMk cId="3155141173" sldId="266"/>
            <ac:picMk id="4" creationId="{F2C66249-D61F-F6C9-B8A9-3BFF4FB796D9}"/>
          </ac:picMkLst>
        </pc:picChg>
        <pc:picChg chg="add mod">
          <ac:chgData name="Säiläkivi, Vivi S S" userId="S::xvixvixv@ad.helsinki.fi::af00c504-0849-4fa5-a326-96577cf5d519" providerId="AD" clId="Web-{38613B8C-495A-3DD9-7ED0-9FB29BD76797}" dt="2024-02-05T17:01:10.544" v="4343" actId="1076"/>
          <ac:picMkLst>
            <pc:docMk/>
            <pc:sldMk cId="3155141173" sldId="266"/>
            <ac:picMk id="5" creationId="{943A4D15-2182-F543-0B92-97F9AB21A857}"/>
          </ac:picMkLst>
        </pc:picChg>
      </pc:sldChg>
      <pc:sldChg chg="addSp modSp new mod setBg modNotes">
        <pc:chgData name="Säiläkivi, Vivi S S" userId="S::xvixvixv@ad.helsinki.fi::af00c504-0849-4fa5-a326-96577cf5d519" providerId="AD" clId="Web-{38613B8C-495A-3DD9-7ED0-9FB29BD76797}" dt="2024-02-06T21:20:48.777" v="12237" actId="20577"/>
        <pc:sldMkLst>
          <pc:docMk/>
          <pc:sldMk cId="170898384" sldId="267"/>
        </pc:sldMkLst>
        <pc:spChg chg="mod">
          <ac:chgData name="Säiläkivi, Vivi S S" userId="S::xvixvixv@ad.helsinki.fi::af00c504-0849-4fa5-a326-96577cf5d519" providerId="AD" clId="Web-{38613B8C-495A-3DD9-7ED0-9FB29BD76797}" dt="2024-02-05T23:51:35.400" v="11947" actId="20577"/>
          <ac:spMkLst>
            <pc:docMk/>
            <pc:sldMk cId="170898384" sldId="267"/>
            <ac:spMk id="2" creationId="{38D906BA-DFB3-7CFA-A98A-17F82B53FADA}"/>
          </ac:spMkLst>
        </pc:spChg>
        <pc:spChg chg="mod">
          <ac:chgData name="Säiläkivi, Vivi S S" userId="S::xvixvixv@ad.helsinki.fi::af00c504-0849-4fa5-a326-96577cf5d519" providerId="AD" clId="Web-{38613B8C-495A-3DD9-7ED0-9FB29BD76797}" dt="2024-02-06T21:20:48.777" v="12237" actId="20577"/>
          <ac:spMkLst>
            <pc:docMk/>
            <pc:sldMk cId="170898384" sldId="267"/>
            <ac:spMk id="3" creationId="{90747D91-241E-F316-8AF9-71274A5B73B9}"/>
          </ac:spMkLst>
        </pc:spChg>
        <pc:spChg chg="add">
          <ac:chgData name="Säiläkivi, Vivi S S" userId="S::xvixvixv@ad.helsinki.fi::af00c504-0849-4fa5-a326-96577cf5d519" providerId="AD" clId="Web-{38613B8C-495A-3DD9-7ED0-9FB29BD76797}" dt="2024-02-05T23:51:27.134" v="11946"/>
          <ac:spMkLst>
            <pc:docMk/>
            <pc:sldMk cId="170898384" sldId="267"/>
            <ac:spMk id="8" creationId="{100EDD19-6802-4EC3-95CE-CFFAB042CFD6}"/>
          </ac:spMkLst>
        </pc:spChg>
        <pc:spChg chg="add">
          <ac:chgData name="Säiläkivi, Vivi S S" userId="S::xvixvixv@ad.helsinki.fi::af00c504-0849-4fa5-a326-96577cf5d519" providerId="AD" clId="Web-{38613B8C-495A-3DD9-7ED0-9FB29BD76797}" dt="2024-02-05T23:51:27.134" v="11946"/>
          <ac:spMkLst>
            <pc:docMk/>
            <pc:sldMk cId="170898384" sldId="267"/>
            <ac:spMk id="10" creationId="{DB17E863-922E-4C26-BD64-E8FD41D28661}"/>
          </ac:spMkLst>
        </pc:spChg>
      </pc:sldChg>
      <pc:sldChg chg="addSp modSp new mod ord setBg">
        <pc:chgData name="Säiläkivi, Vivi S S" userId="S::xvixvixv@ad.helsinki.fi::af00c504-0849-4fa5-a326-96577cf5d519" providerId="AD" clId="Web-{38613B8C-495A-3DD9-7ED0-9FB29BD76797}" dt="2024-02-05T23:52:09.917" v="11954"/>
        <pc:sldMkLst>
          <pc:docMk/>
          <pc:sldMk cId="3102597375" sldId="268"/>
        </pc:sldMkLst>
        <pc:spChg chg="mod">
          <ac:chgData name="Säiläkivi, Vivi S S" userId="S::xvixvixv@ad.helsinki.fi::af00c504-0849-4fa5-a326-96577cf5d519" providerId="AD" clId="Web-{38613B8C-495A-3DD9-7ED0-9FB29BD76797}" dt="2024-02-05T23:52:09.917" v="11954"/>
          <ac:spMkLst>
            <pc:docMk/>
            <pc:sldMk cId="3102597375" sldId="268"/>
            <ac:spMk id="2" creationId="{CF404B8D-8E57-D99E-BFB8-7532E81EEF82}"/>
          </ac:spMkLst>
        </pc:spChg>
        <pc:spChg chg="mod">
          <ac:chgData name="Säiläkivi, Vivi S S" userId="S::xvixvixv@ad.helsinki.fi::af00c504-0849-4fa5-a326-96577cf5d519" providerId="AD" clId="Web-{38613B8C-495A-3DD9-7ED0-9FB29BD76797}" dt="2024-02-05T23:52:09.917" v="11954"/>
          <ac:spMkLst>
            <pc:docMk/>
            <pc:sldMk cId="3102597375" sldId="268"/>
            <ac:spMk id="3" creationId="{BC316669-475F-4100-1DDF-89B42989A1B6}"/>
          </ac:spMkLst>
        </pc:spChg>
        <pc:spChg chg="add">
          <ac:chgData name="Säiläkivi, Vivi S S" userId="S::xvixvixv@ad.helsinki.fi::af00c504-0849-4fa5-a326-96577cf5d519" providerId="AD" clId="Web-{38613B8C-495A-3DD9-7ED0-9FB29BD76797}" dt="2024-02-05T23:52:09.917" v="11954"/>
          <ac:spMkLst>
            <pc:docMk/>
            <pc:sldMk cId="3102597375" sldId="268"/>
            <ac:spMk id="8" creationId="{100EDD19-6802-4EC3-95CE-CFFAB042CFD6}"/>
          </ac:spMkLst>
        </pc:spChg>
        <pc:spChg chg="add">
          <ac:chgData name="Säiläkivi, Vivi S S" userId="S::xvixvixv@ad.helsinki.fi::af00c504-0849-4fa5-a326-96577cf5d519" providerId="AD" clId="Web-{38613B8C-495A-3DD9-7ED0-9FB29BD76797}" dt="2024-02-05T23:52:09.917" v="11954"/>
          <ac:spMkLst>
            <pc:docMk/>
            <pc:sldMk cId="3102597375" sldId="268"/>
            <ac:spMk id="10" creationId="{DB17E863-922E-4C26-BD64-E8FD41D28661}"/>
          </ac:spMkLst>
        </pc:spChg>
      </pc:sldChg>
      <pc:sldChg chg="addSp modSp new mod setBg">
        <pc:chgData name="Säiläkivi, Vivi S S" userId="S::xvixvixv@ad.helsinki.fi::af00c504-0849-4fa5-a326-96577cf5d519" providerId="AD" clId="Web-{38613B8C-495A-3DD9-7ED0-9FB29BD76797}" dt="2024-02-06T00:00:43.245" v="12075" actId="1076"/>
        <pc:sldMkLst>
          <pc:docMk/>
          <pc:sldMk cId="1601956888" sldId="269"/>
        </pc:sldMkLst>
        <pc:spChg chg="mod">
          <ac:chgData name="Säiläkivi, Vivi S S" userId="S::xvixvixv@ad.helsinki.fi::af00c504-0849-4fa5-a326-96577cf5d519" providerId="AD" clId="Web-{38613B8C-495A-3DD9-7ED0-9FB29BD76797}" dt="2024-02-06T00:00:29.682" v="12069" actId="20577"/>
          <ac:spMkLst>
            <pc:docMk/>
            <pc:sldMk cId="1601956888" sldId="269"/>
            <ac:spMk id="2" creationId="{F39BE6A3-6906-A744-98CC-ADDD78A1A33B}"/>
          </ac:spMkLst>
        </pc:spChg>
        <pc:spChg chg="mod">
          <ac:chgData name="Säiläkivi, Vivi S S" userId="S::xvixvixv@ad.helsinki.fi::af00c504-0849-4fa5-a326-96577cf5d519" providerId="AD" clId="Web-{38613B8C-495A-3DD9-7ED0-9FB29BD76797}" dt="2024-02-06T00:00:43.245" v="12075" actId="1076"/>
          <ac:spMkLst>
            <pc:docMk/>
            <pc:sldMk cId="1601956888" sldId="269"/>
            <ac:spMk id="3" creationId="{E22251E2-5E62-B6FC-B59B-43299132EA23}"/>
          </ac:spMkLst>
        </pc:spChg>
        <pc:spChg chg="add">
          <ac:chgData name="Säiläkivi, Vivi S S" userId="S::xvixvixv@ad.helsinki.fi::af00c504-0849-4fa5-a326-96577cf5d519" providerId="AD" clId="Web-{38613B8C-495A-3DD9-7ED0-9FB29BD76797}" dt="2024-02-06T00:00:18.791" v="12068"/>
          <ac:spMkLst>
            <pc:docMk/>
            <pc:sldMk cId="1601956888" sldId="269"/>
            <ac:spMk id="8" creationId="{100EDD19-6802-4EC3-95CE-CFFAB042CFD6}"/>
          </ac:spMkLst>
        </pc:spChg>
        <pc:spChg chg="add">
          <ac:chgData name="Säiläkivi, Vivi S S" userId="S::xvixvixv@ad.helsinki.fi::af00c504-0849-4fa5-a326-96577cf5d519" providerId="AD" clId="Web-{38613B8C-495A-3DD9-7ED0-9FB29BD76797}" dt="2024-02-06T00:00:18.791" v="12068"/>
          <ac:spMkLst>
            <pc:docMk/>
            <pc:sldMk cId="1601956888" sldId="269"/>
            <ac:spMk id="10" creationId="{DB17E863-922E-4C26-BD64-E8FD41D28661}"/>
          </ac:spMkLst>
        </pc:spChg>
      </pc:sldChg>
      <pc:sldChg chg="addSp modSp new mod setBg modNotes">
        <pc:chgData name="Säiläkivi, Vivi S S" userId="S::xvixvixv@ad.helsinki.fi::af00c504-0849-4fa5-a326-96577cf5d519" providerId="AD" clId="Web-{38613B8C-495A-3DD9-7ED0-9FB29BD76797}" dt="2024-02-05T23:59:15.196" v="12058" actId="20577"/>
        <pc:sldMkLst>
          <pc:docMk/>
          <pc:sldMk cId="1220840150" sldId="270"/>
        </pc:sldMkLst>
        <pc:spChg chg="mod">
          <ac:chgData name="Säiläkivi, Vivi S S" userId="S::xvixvixv@ad.helsinki.fi::af00c504-0849-4fa5-a326-96577cf5d519" providerId="AD" clId="Web-{38613B8C-495A-3DD9-7ED0-9FB29BD76797}" dt="2024-02-05T23:59:06.836" v="12056" actId="20577"/>
          <ac:spMkLst>
            <pc:docMk/>
            <pc:sldMk cId="1220840150" sldId="270"/>
            <ac:spMk id="2" creationId="{3BEB76EE-4A51-C1BB-4CE2-BAAD2337891C}"/>
          </ac:spMkLst>
        </pc:spChg>
        <pc:spChg chg="mod">
          <ac:chgData name="Säiläkivi, Vivi S S" userId="S::xvixvixv@ad.helsinki.fi::af00c504-0849-4fa5-a326-96577cf5d519" providerId="AD" clId="Web-{38613B8C-495A-3DD9-7ED0-9FB29BD76797}" dt="2024-02-05T23:59:15.196" v="12058" actId="20577"/>
          <ac:spMkLst>
            <pc:docMk/>
            <pc:sldMk cId="1220840150" sldId="270"/>
            <ac:spMk id="3" creationId="{0494A737-3426-09CA-847B-599F4BBFF50C}"/>
          </ac:spMkLst>
        </pc:spChg>
        <pc:spChg chg="add">
          <ac:chgData name="Säiläkivi, Vivi S S" userId="S::xvixvixv@ad.helsinki.fi::af00c504-0849-4fa5-a326-96577cf5d519" providerId="AD" clId="Web-{38613B8C-495A-3DD9-7ED0-9FB29BD76797}" dt="2024-02-05T23:59:01.508" v="12055"/>
          <ac:spMkLst>
            <pc:docMk/>
            <pc:sldMk cId="1220840150" sldId="270"/>
            <ac:spMk id="8" creationId="{100EDD19-6802-4EC3-95CE-CFFAB042CFD6}"/>
          </ac:spMkLst>
        </pc:spChg>
        <pc:spChg chg="add">
          <ac:chgData name="Säiläkivi, Vivi S S" userId="S::xvixvixv@ad.helsinki.fi::af00c504-0849-4fa5-a326-96577cf5d519" providerId="AD" clId="Web-{38613B8C-495A-3DD9-7ED0-9FB29BD76797}" dt="2024-02-05T23:59:01.508" v="12055"/>
          <ac:spMkLst>
            <pc:docMk/>
            <pc:sldMk cId="1220840150" sldId="270"/>
            <ac:spMk id="10" creationId="{DB17E863-922E-4C26-BD64-E8FD41D28661}"/>
          </ac:spMkLst>
        </pc:spChg>
      </pc:sldChg>
      <pc:sldChg chg="addSp modSp new mod setBg">
        <pc:chgData name="Säiläkivi, Vivi S S" userId="S::xvixvixv@ad.helsinki.fi::af00c504-0849-4fa5-a326-96577cf5d519" providerId="AD" clId="Web-{38613B8C-495A-3DD9-7ED0-9FB29BD76797}" dt="2024-02-05T23:59:41.493" v="12062" actId="20577"/>
        <pc:sldMkLst>
          <pc:docMk/>
          <pc:sldMk cId="4259415799" sldId="271"/>
        </pc:sldMkLst>
        <pc:spChg chg="mod">
          <ac:chgData name="Säiläkivi, Vivi S S" userId="S::xvixvixv@ad.helsinki.fi::af00c504-0849-4fa5-a326-96577cf5d519" providerId="AD" clId="Web-{38613B8C-495A-3DD9-7ED0-9FB29BD76797}" dt="2024-02-05T23:59:27.665" v="12060" actId="20577"/>
          <ac:spMkLst>
            <pc:docMk/>
            <pc:sldMk cId="4259415799" sldId="271"/>
            <ac:spMk id="2" creationId="{7EF280D2-E0B7-A2F9-C1C0-3D1E2C37187E}"/>
          </ac:spMkLst>
        </pc:spChg>
        <pc:spChg chg="mod">
          <ac:chgData name="Säiläkivi, Vivi S S" userId="S::xvixvixv@ad.helsinki.fi::af00c504-0849-4fa5-a326-96577cf5d519" providerId="AD" clId="Web-{38613B8C-495A-3DD9-7ED0-9FB29BD76797}" dt="2024-02-05T23:59:41.493" v="12062" actId="20577"/>
          <ac:spMkLst>
            <pc:docMk/>
            <pc:sldMk cId="4259415799" sldId="271"/>
            <ac:spMk id="3" creationId="{F8A58753-037F-3F3A-1FC6-030FDA26C036}"/>
          </ac:spMkLst>
        </pc:spChg>
        <pc:spChg chg="add">
          <ac:chgData name="Säiläkivi, Vivi S S" userId="S::xvixvixv@ad.helsinki.fi::af00c504-0849-4fa5-a326-96577cf5d519" providerId="AD" clId="Web-{38613B8C-495A-3DD9-7ED0-9FB29BD76797}" dt="2024-02-05T23:59:20.696" v="12059"/>
          <ac:spMkLst>
            <pc:docMk/>
            <pc:sldMk cId="4259415799" sldId="271"/>
            <ac:spMk id="8" creationId="{100EDD19-6802-4EC3-95CE-CFFAB042CFD6}"/>
          </ac:spMkLst>
        </pc:spChg>
        <pc:spChg chg="add">
          <ac:chgData name="Säiläkivi, Vivi S S" userId="S::xvixvixv@ad.helsinki.fi::af00c504-0849-4fa5-a326-96577cf5d519" providerId="AD" clId="Web-{38613B8C-495A-3DD9-7ED0-9FB29BD76797}" dt="2024-02-05T23:59:20.696" v="12059"/>
          <ac:spMkLst>
            <pc:docMk/>
            <pc:sldMk cId="4259415799" sldId="271"/>
            <ac:spMk id="10" creationId="{DB17E863-922E-4C26-BD64-E8FD41D28661}"/>
          </ac:spMkLst>
        </pc:spChg>
      </pc:sldChg>
      <pc:sldChg chg="addSp delSp modSp new modNotes">
        <pc:chgData name="Säiläkivi, Vivi S S" userId="S::xvixvixv@ad.helsinki.fi::af00c504-0849-4fa5-a326-96577cf5d519" providerId="AD" clId="Web-{38613B8C-495A-3DD9-7ED0-9FB29BD76797}" dt="2024-02-06T00:00:02.088" v="12066" actId="20577"/>
        <pc:sldMkLst>
          <pc:docMk/>
          <pc:sldMk cId="2894845483" sldId="272"/>
        </pc:sldMkLst>
        <pc:spChg chg="mod">
          <ac:chgData name="Säiläkivi, Vivi S S" userId="S::xvixvixv@ad.helsinki.fi::af00c504-0849-4fa5-a326-96577cf5d519" providerId="AD" clId="Web-{38613B8C-495A-3DD9-7ED0-9FB29BD76797}" dt="2024-02-05T23:59:53.306" v="12064" actId="20577"/>
          <ac:spMkLst>
            <pc:docMk/>
            <pc:sldMk cId="2894845483" sldId="272"/>
            <ac:spMk id="2" creationId="{56D39212-371A-4624-2443-0A5120DF9DEB}"/>
          </ac:spMkLst>
        </pc:spChg>
        <pc:spChg chg="del">
          <ac:chgData name="Säiläkivi, Vivi S S" userId="S::xvixvixv@ad.helsinki.fi::af00c504-0849-4fa5-a326-96577cf5d519" providerId="AD" clId="Web-{38613B8C-495A-3DD9-7ED0-9FB29BD76797}" dt="2024-02-05T21:35:04.646" v="7382"/>
          <ac:spMkLst>
            <pc:docMk/>
            <pc:sldMk cId="2894845483" sldId="272"/>
            <ac:spMk id="3" creationId="{CE37E7D4-00EE-CEFA-3565-EDDE1CDCF18D}"/>
          </ac:spMkLst>
        </pc:spChg>
        <pc:spChg chg="add mod">
          <ac:chgData name="Säiläkivi, Vivi S S" userId="S::xvixvixv@ad.helsinki.fi::af00c504-0849-4fa5-a326-96577cf5d519" providerId="AD" clId="Web-{38613B8C-495A-3DD9-7ED0-9FB29BD76797}" dt="2024-02-06T00:00:02.088" v="12066" actId="20577"/>
          <ac:spMkLst>
            <pc:docMk/>
            <pc:sldMk cId="2894845483" sldId="272"/>
            <ac:spMk id="5" creationId="{A0BCAA8B-3DAE-39E9-4C42-6B9D14ACD0EC}"/>
          </ac:spMkLst>
        </pc:spChg>
        <pc:picChg chg="add mod ord modCrop">
          <ac:chgData name="Säiläkivi, Vivi S S" userId="S::xvixvixv@ad.helsinki.fi::af00c504-0849-4fa5-a326-96577cf5d519" providerId="AD" clId="Web-{38613B8C-495A-3DD9-7ED0-9FB29BD76797}" dt="2024-02-05T21:36:05.913" v="7395" actId="14100"/>
          <ac:picMkLst>
            <pc:docMk/>
            <pc:sldMk cId="2894845483" sldId="272"/>
            <ac:picMk id="4" creationId="{D2B1874C-682E-3B11-D0EB-93A0CFBBD75C}"/>
          </ac:picMkLst>
        </pc:picChg>
      </pc:sldChg>
      <pc:sldChg chg="addSp delSp modSp new modNotes">
        <pc:chgData name="Säiläkivi, Vivi S S" userId="S::xvixvixv@ad.helsinki.fi::af00c504-0849-4fa5-a326-96577cf5d519" providerId="AD" clId="Web-{38613B8C-495A-3DD9-7ED0-9FB29BD76797}" dt="2024-02-05T23:44:46.091" v="11934" actId="20577"/>
        <pc:sldMkLst>
          <pc:docMk/>
          <pc:sldMk cId="3932923969" sldId="273"/>
        </pc:sldMkLst>
        <pc:spChg chg="del mod">
          <ac:chgData name="Säiläkivi, Vivi S S" userId="S::xvixvixv@ad.helsinki.fi::af00c504-0849-4fa5-a326-96577cf5d519" providerId="AD" clId="Web-{38613B8C-495A-3DD9-7ED0-9FB29BD76797}" dt="2024-02-05T21:43:25.912" v="7917"/>
          <ac:spMkLst>
            <pc:docMk/>
            <pc:sldMk cId="3932923969" sldId="273"/>
            <ac:spMk id="3" creationId="{6007DC6D-B95D-B8F7-95A8-481B5056936B}"/>
          </ac:spMkLst>
        </pc:spChg>
        <pc:spChg chg="add mod">
          <ac:chgData name="Säiläkivi, Vivi S S" userId="S::xvixvixv@ad.helsinki.fi::af00c504-0849-4fa5-a326-96577cf5d519" providerId="AD" clId="Web-{38613B8C-495A-3DD9-7ED0-9FB29BD76797}" dt="2024-02-05T23:44:46.091" v="11934" actId="20577"/>
          <ac:spMkLst>
            <pc:docMk/>
            <pc:sldMk cId="3932923969" sldId="273"/>
            <ac:spMk id="5" creationId="{26AFB2E1-8880-CFB0-4544-6C69C9DA06B0}"/>
          </ac:spMkLst>
        </pc:spChg>
        <pc:picChg chg="add mod ord">
          <ac:chgData name="Säiläkivi, Vivi S S" userId="S::xvixvixv@ad.helsinki.fi::af00c504-0849-4fa5-a326-96577cf5d519" providerId="AD" clId="Web-{38613B8C-495A-3DD9-7ED0-9FB29BD76797}" dt="2024-02-05T21:43:37.631" v="7919" actId="1076"/>
          <ac:picMkLst>
            <pc:docMk/>
            <pc:sldMk cId="3932923969" sldId="273"/>
            <ac:picMk id="4" creationId="{86531E0C-8E65-2482-6B65-0DADA5272BB8}"/>
          </ac:picMkLst>
        </pc:picChg>
      </pc:sldChg>
      <pc:sldChg chg="addSp modSp new mod setBg">
        <pc:chgData name="Säiläkivi, Vivi S S" userId="S::xvixvixv@ad.helsinki.fi::af00c504-0849-4fa5-a326-96577cf5d519" providerId="AD" clId="Web-{38613B8C-495A-3DD9-7ED0-9FB29BD76797}" dt="2024-02-06T00:10:19.526" v="12094" actId="20577"/>
        <pc:sldMkLst>
          <pc:docMk/>
          <pc:sldMk cId="170816012" sldId="274"/>
        </pc:sldMkLst>
        <pc:spChg chg="mod">
          <ac:chgData name="Säiläkivi, Vivi S S" userId="S::xvixvixv@ad.helsinki.fi::af00c504-0849-4fa5-a326-96577cf5d519" providerId="AD" clId="Web-{38613B8C-495A-3DD9-7ED0-9FB29BD76797}" dt="2024-02-05T23:57:37.974" v="12011" actId="20577"/>
          <ac:spMkLst>
            <pc:docMk/>
            <pc:sldMk cId="170816012" sldId="274"/>
            <ac:spMk id="2" creationId="{BAC00C1B-34E9-5241-C175-7C34933EFAAB}"/>
          </ac:spMkLst>
        </pc:spChg>
        <pc:spChg chg="mod">
          <ac:chgData name="Säiläkivi, Vivi S S" userId="S::xvixvixv@ad.helsinki.fi::af00c504-0849-4fa5-a326-96577cf5d519" providerId="AD" clId="Web-{38613B8C-495A-3DD9-7ED0-9FB29BD76797}" dt="2024-02-06T00:10:19.526" v="12094" actId="20577"/>
          <ac:spMkLst>
            <pc:docMk/>
            <pc:sldMk cId="170816012" sldId="274"/>
            <ac:spMk id="3" creationId="{4E4A44C6-F5AE-2D61-ED84-357C0C81CCFB}"/>
          </ac:spMkLst>
        </pc:spChg>
        <pc:spChg chg="add">
          <ac:chgData name="Säiläkivi, Vivi S S" userId="S::xvixvixv@ad.helsinki.fi::af00c504-0849-4fa5-a326-96577cf5d519" providerId="AD" clId="Web-{38613B8C-495A-3DD9-7ED0-9FB29BD76797}" dt="2024-02-05T23:57:30.224" v="12010"/>
          <ac:spMkLst>
            <pc:docMk/>
            <pc:sldMk cId="170816012" sldId="274"/>
            <ac:spMk id="8" creationId="{100EDD19-6802-4EC3-95CE-CFFAB042CFD6}"/>
          </ac:spMkLst>
        </pc:spChg>
        <pc:spChg chg="add">
          <ac:chgData name="Säiläkivi, Vivi S S" userId="S::xvixvixv@ad.helsinki.fi::af00c504-0849-4fa5-a326-96577cf5d519" providerId="AD" clId="Web-{38613B8C-495A-3DD9-7ED0-9FB29BD76797}" dt="2024-02-05T23:57:30.224" v="12010"/>
          <ac:spMkLst>
            <pc:docMk/>
            <pc:sldMk cId="170816012" sldId="274"/>
            <ac:spMk id="10" creationId="{DB17E863-922E-4C26-BD64-E8FD41D28661}"/>
          </ac:spMkLst>
        </pc:spChg>
      </pc:sldChg>
      <pc:sldChg chg="addSp modSp new mod setBg">
        <pc:chgData name="Säiläkivi, Vivi S S" userId="S::xvixvixv@ad.helsinki.fi::af00c504-0849-4fa5-a326-96577cf5d519" providerId="AD" clId="Web-{38613B8C-495A-3DD9-7ED0-9FB29BD76797}" dt="2024-02-05T23:58:52.976" v="12054" actId="20577"/>
        <pc:sldMkLst>
          <pc:docMk/>
          <pc:sldMk cId="2479209086" sldId="275"/>
        </pc:sldMkLst>
        <pc:spChg chg="mod">
          <ac:chgData name="Säiläkivi, Vivi S S" userId="S::xvixvixv@ad.helsinki.fi::af00c504-0849-4fa5-a326-96577cf5d519" providerId="AD" clId="Web-{38613B8C-495A-3DD9-7ED0-9FB29BD76797}" dt="2024-02-05T23:58:40.273" v="12051" actId="20577"/>
          <ac:spMkLst>
            <pc:docMk/>
            <pc:sldMk cId="2479209086" sldId="275"/>
            <ac:spMk id="2" creationId="{452846AD-BC1F-BE2D-F87D-152CA15FB0D7}"/>
          </ac:spMkLst>
        </pc:spChg>
        <pc:spChg chg="mod">
          <ac:chgData name="Säiläkivi, Vivi S S" userId="S::xvixvixv@ad.helsinki.fi::af00c504-0849-4fa5-a326-96577cf5d519" providerId="AD" clId="Web-{38613B8C-495A-3DD9-7ED0-9FB29BD76797}" dt="2024-02-05T23:58:52.976" v="12054" actId="20577"/>
          <ac:spMkLst>
            <pc:docMk/>
            <pc:sldMk cId="2479209086" sldId="275"/>
            <ac:spMk id="3" creationId="{69E9764D-01C9-A622-0ECD-E515435B0928}"/>
          </ac:spMkLst>
        </pc:spChg>
        <pc:spChg chg="add">
          <ac:chgData name="Säiläkivi, Vivi S S" userId="S::xvixvixv@ad.helsinki.fi::af00c504-0849-4fa5-a326-96577cf5d519" providerId="AD" clId="Web-{38613B8C-495A-3DD9-7ED0-9FB29BD76797}" dt="2024-02-05T23:58:33.226" v="12050"/>
          <ac:spMkLst>
            <pc:docMk/>
            <pc:sldMk cId="2479209086" sldId="275"/>
            <ac:spMk id="8" creationId="{100EDD19-6802-4EC3-95CE-CFFAB042CFD6}"/>
          </ac:spMkLst>
        </pc:spChg>
        <pc:spChg chg="add">
          <ac:chgData name="Säiläkivi, Vivi S S" userId="S::xvixvixv@ad.helsinki.fi::af00c504-0849-4fa5-a326-96577cf5d519" providerId="AD" clId="Web-{38613B8C-495A-3DD9-7ED0-9FB29BD76797}" dt="2024-02-05T23:58:33.226" v="12050"/>
          <ac:spMkLst>
            <pc:docMk/>
            <pc:sldMk cId="2479209086" sldId="275"/>
            <ac:spMk id="10" creationId="{DB17E863-922E-4C26-BD64-E8FD41D28661}"/>
          </ac:spMkLst>
        </pc:spChg>
      </pc:sldChg>
      <pc:sldChg chg="addSp delSp modSp new mod setBg modNotes">
        <pc:chgData name="Säiläkivi, Vivi S S" userId="S::xvixvixv@ad.helsinki.fi::af00c504-0849-4fa5-a326-96577cf5d519" providerId="AD" clId="Web-{38613B8C-495A-3DD9-7ED0-9FB29BD76797}" dt="2024-02-05T23:54:49.219" v="11984" actId="20577"/>
        <pc:sldMkLst>
          <pc:docMk/>
          <pc:sldMk cId="1886891094" sldId="276"/>
        </pc:sldMkLst>
        <pc:spChg chg="del mod">
          <ac:chgData name="Säiläkivi, Vivi S S" userId="S::xvixvixv@ad.helsinki.fi::af00c504-0849-4fa5-a326-96577cf5d519" providerId="AD" clId="Web-{38613B8C-495A-3DD9-7ED0-9FB29BD76797}" dt="2024-02-05T23:20:16.321" v="11036"/>
          <ac:spMkLst>
            <pc:docMk/>
            <pc:sldMk cId="1886891094" sldId="276"/>
            <ac:spMk id="2" creationId="{FF2E03E7-B194-4AF4-F455-6650CC338842}"/>
          </ac:spMkLst>
        </pc:spChg>
        <pc:spChg chg="mod ord">
          <ac:chgData name="Säiläkivi, Vivi S S" userId="S::xvixvixv@ad.helsinki.fi::af00c504-0849-4fa5-a326-96577cf5d519" providerId="AD" clId="Web-{38613B8C-495A-3DD9-7ED0-9FB29BD76797}" dt="2024-02-05T23:54:49.219" v="11984" actId="20577"/>
          <ac:spMkLst>
            <pc:docMk/>
            <pc:sldMk cId="1886891094" sldId="276"/>
            <ac:spMk id="3" creationId="{09DFF245-7BFC-2DE6-51DA-5D50166C3249}"/>
          </ac:spMkLst>
        </pc:spChg>
        <pc:spChg chg="add mod">
          <ac:chgData name="Säiläkivi, Vivi S S" userId="S::xvixvixv@ad.helsinki.fi::af00c504-0849-4fa5-a326-96577cf5d519" providerId="AD" clId="Web-{38613B8C-495A-3DD9-7ED0-9FB29BD76797}" dt="2024-02-05T23:53:53.045" v="11967" actId="20577"/>
          <ac:spMkLst>
            <pc:docMk/>
            <pc:sldMk cId="1886891094" sldId="276"/>
            <ac:spMk id="5" creationId="{98ECB3A0-7663-E2C5-85DD-9182EAE2A26F}"/>
          </ac:spMkLst>
        </pc:spChg>
        <pc:spChg chg="add">
          <ac:chgData name="Säiläkivi, Vivi S S" userId="S::xvixvixv@ad.helsinki.fi::af00c504-0849-4fa5-a326-96577cf5d519" providerId="AD" clId="Web-{38613B8C-495A-3DD9-7ED0-9FB29BD76797}" dt="2024-02-05T23:53:43.248" v="11966"/>
          <ac:spMkLst>
            <pc:docMk/>
            <pc:sldMk cId="1886891094" sldId="276"/>
            <ac:spMk id="10" creationId="{F837543A-6020-4505-A233-C9DB4BF74011}"/>
          </ac:spMkLst>
        </pc:spChg>
        <pc:spChg chg="add">
          <ac:chgData name="Säiläkivi, Vivi S S" userId="S::xvixvixv@ad.helsinki.fi::af00c504-0849-4fa5-a326-96577cf5d519" providerId="AD" clId="Web-{38613B8C-495A-3DD9-7ED0-9FB29BD76797}" dt="2024-02-05T23:53:43.248" v="11966"/>
          <ac:spMkLst>
            <pc:docMk/>
            <pc:sldMk cId="1886891094" sldId="276"/>
            <ac:spMk id="12" creationId="{35B16301-FB18-48BA-A6DD-C37CAF6F9A18}"/>
          </ac:spMkLst>
        </pc:spChg>
        <pc:spChg chg="add">
          <ac:chgData name="Säiläkivi, Vivi S S" userId="S::xvixvixv@ad.helsinki.fi::af00c504-0849-4fa5-a326-96577cf5d519" providerId="AD" clId="Web-{38613B8C-495A-3DD9-7ED0-9FB29BD76797}" dt="2024-02-05T23:53:43.248" v="11966"/>
          <ac:spMkLst>
            <pc:docMk/>
            <pc:sldMk cId="1886891094" sldId="276"/>
            <ac:spMk id="14" creationId="{C3C0D90E-074A-4F52-9B11-B52BEF4BCBE5}"/>
          </ac:spMkLst>
        </pc:spChg>
        <pc:spChg chg="add">
          <ac:chgData name="Säiläkivi, Vivi S S" userId="S::xvixvixv@ad.helsinki.fi::af00c504-0849-4fa5-a326-96577cf5d519" providerId="AD" clId="Web-{38613B8C-495A-3DD9-7ED0-9FB29BD76797}" dt="2024-02-05T23:53:43.248" v="11966"/>
          <ac:spMkLst>
            <pc:docMk/>
            <pc:sldMk cId="1886891094" sldId="276"/>
            <ac:spMk id="16" creationId="{CABBD4C1-E6F8-46F6-8152-A8A97490BF4D}"/>
          </ac:spMkLst>
        </pc:spChg>
        <pc:spChg chg="add">
          <ac:chgData name="Säiläkivi, Vivi S S" userId="S::xvixvixv@ad.helsinki.fi::af00c504-0849-4fa5-a326-96577cf5d519" providerId="AD" clId="Web-{38613B8C-495A-3DD9-7ED0-9FB29BD76797}" dt="2024-02-05T23:53:43.248" v="11966"/>
          <ac:spMkLst>
            <pc:docMk/>
            <pc:sldMk cId="1886891094" sldId="276"/>
            <ac:spMk id="18" creationId="{83BA5EF5-1FE9-4BF9-83BB-269BCDDF6156}"/>
          </ac:spMkLst>
        </pc:spChg>
        <pc:spChg chg="add">
          <ac:chgData name="Säiläkivi, Vivi S S" userId="S::xvixvixv@ad.helsinki.fi::af00c504-0849-4fa5-a326-96577cf5d519" providerId="AD" clId="Web-{38613B8C-495A-3DD9-7ED0-9FB29BD76797}" dt="2024-02-05T23:53:43.248" v="11966"/>
          <ac:spMkLst>
            <pc:docMk/>
            <pc:sldMk cId="1886891094" sldId="276"/>
            <ac:spMk id="22" creationId="{88853921-7BC9-4BDE-ACAB-133C683C82D6}"/>
          </ac:spMkLst>
        </pc:spChg>
        <pc:spChg chg="add">
          <ac:chgData name="Säiläkivi, Vivi S S" userId="S::xvixvixv@ad.helsinki.fi::af00c504-0849-4fa5-a326-96577cf5d519" providerId="AD" clId="Web-{38613B8C-495A-3DD9-7ED0-9FB29BD76797}" dt="2024-02-05T23:53:43.248" v="11966"/>
          <ac:spMkLst>
            <pc:docMk/>
            <pc:sldMk cId="1886891094" sldId="276"/>
            <ac:spMk id="24" creationId="{09192968-3AE7-4470-A61C-97294BB92731}"/>
          </ac:spMkLst>
        </pc:spChg>
        <pc:spChg chg="add">
          <ac:chgData name="Säiläkivi, Vivi S S" userId="S::xvixvixv@ad.helsinki.fi::af00c504-0849-4fa5-a326-96577cf5d519" providerId="AD" clId="Web-{38613B8C-495A-3DD9-7ED0-9FB29BD76797}" dt="2024-02-05T23:53:43.248" v="11966"/>
          <ac:spMkLst>
            <pc:docMk/>
            <pc:sldMk cId="1886891094" sldId="276"/>
            <ac:spMk id="26" creationId="{3AB72E55-43E4-4356-BFE8-E2102CB0B505}"/>
          </ac:spMkLst>
        </pc:spChg>
        <pc:cxnChg chg="add">
          <ac:chgData name="Säiläkivi, Vivi S S" userId="S::xvixvixv@ad.helsinki.fi::af00c504-0849-4fa5-a326-96577cf5d519" providerId="AD" clId="Web-{38613B8C-495A-3DD9-7ED0-9FB29BD76797}" dt="2024-02-05T23:53:43.248" v="11966"/>
          <ac:cxnSpMkLst>
            <pc:docMk/>
            <pc:sldMk cId="1886891094" sldId="276"/>
            <ac:cxnSpMk id="20" creationId="{4B3BCACB-5880-460B-9606-8C433A9AF99D}"/>
          </ac:cxnSpMkLst>
        </pc:cxnChg>
      </pc:sldChg>
      <pc:sldChg chg="addSp modSp new mod setBg">
        <pc:chgData name="Säiläkivi, Vivi S S" userId="S::xvixvixv@ad.helsinki.fi::af00c504-0849-4fa5-a326-96577cf5d519" providerId="AD" clId="Web-{38613B8C-495A-3DD9-7ED0-9FB29BD76797}" dt="2024-02-06T00:02:29.905" v="12086" actId="20577"/>
        <pc:sldMkLst>
          <pc:docMk/>
          <pc:sldMk cId="3580646815" sldId="277"/>
        </pc:sldMkLst>
        <pc:spChg chg="mod">
          <ac:chgData name="Säiläkivi, Vivi S S" userId="S::xvixvixv@ad.helsinki.fi::af00c504-0849-4fa5-a326-96577cf5d519" providerId="AD" clId="Web-{38613B8C-495A-3DD9-7ED0-9FB29BD76797}" dt="2024-02-06T00:02:01.186" v="12084" actId="20577"/>
          <ac:spMkLst>
            <pc:docMk/>
            <pc:sldMk cId="3580646815" sldId="277"/>
            <ac:spMk id="2" creationId="{A5A38896-63BC-5390-42EC-6D48FADDF24A}"/>
          </ac:spMkLst>
        </pc:spChg>
        <pc:spChg chg="mod">
          <ac:chgData name="Säiläkivi, Vivi S S" userId="S::xvixvixv@ad.helsinki.fi::af00c504-0849-4fa5-a326-96577cf5d519" providerId="AD" clId="Web-{38613B8C-495A-3DD9-7ED0-9FB29BD76797}" dt="2024-02-06T00:02:29.905" v="12086" actId="20577"/>
          <ac:spMkLst>
            <pc:docMk/>
            <pc:sldMk cId="3580646815" sldId="277"/>
            <ac:spMk id="3" creationId="{16248671-B304-5A0C-EEBB-C6513DC1B71E}"/>
          </ac:spMkLst>
        </pc:spChg>
        <pc:spChg chg="add">
          <ac:chgData name="Säiläkivi, Vivi S S" userId="S::xvixvixv@ad.helsinki.fi::af00c504-0849-4fa5-a326-96577cf5d519" providerId="AD" clId="Web-{38613B8C-495A-3DD9-7ED0-9FB29BD76797}" dt="2024-02-06T00:01:52.310" v="12083"/>
          <ac:spMkLst>
            <pc:docMk/>
            <pc:sldMk cId="3580646815" sldId="277"/>
            <ac:spMk id="8" creationId="{100EDD19-6802-4EC3-95CE-CFFAB042CFD6}"/>
          </ac:spMkLst>
        </pc:spChg>
        <pc:spChg chg="add">
          <ac:chgData name="Säiläkivi, Vivi S S" userId="S::xvixvixv@ad.helsinki.fi::af00c504-0849-4fa5-a326-96577cf5d519" providerId="AD" clId="Web-{38613B8C-495A-3DD9-7ED0-9FB29BD76797}" dt="2024-02-06T00:01:52.310" v="12083"/>
          <ac:spMkLst>
            <pc:docMk/>
            <pc:sldMk cId="3580646815" sldId="277"/>
            <ac:spMk id="10" creationId="{DB17E863-922E-4C26-BD64-E8FD41D28661}"/>
          </ac:spMkLst>
        </pc:spChg>
      </pc:sldChg>
      <pc:sldChg chg="addSp modSp new mod setBg modNotes">
        <pc:chgData name="Säiläkivi, Vivi S S" userId="S::xvixvixv@ad.helsinki.fi::af00c504-0849-4fa5-a326-96577cf5d519" providerId="AD" clId="Web-{38613B8C-495A-3DD9-7ED0-9FB29BD76797}" dt="2024-02-06T00:01:36.263" v="12082" actId="20577"/>
        <pc:sldMkLst>
          <pc:docMk/>
          <pc:sldMk cId="760837277" sldId="278"/>
        </pc:sldMkLst>
        <pc:spChg chg="mod">
          <ac:chgData name="Säiläkivi, Vivi S S" userId="S::xvixvixv@ad.helsinki.fi::af00c504-0849-4fa5-a326-96577cf5d519" providerId="AD" clId="Web-{38613B8C-495A-3DD9-7ED0-9FB29BD76797}" dt="2024-02-06T00:01:06.980" v="12077" actId="20577"/>
          <ac:spMkLst>
            <pc:docMk/>
            <pc:sldMk cId="760837277" sldId="278"/>
            <ac:spMk id="2" creationId="{9CD4EED2-DF9C-FE89-41E3-28C18E6896CF}"/>
          </ac:spMkLst>
        </pc:spChg>
        <pc:spChg chg="mod">
          <ac:chgData name="Säiläkivi, Vivi S S" userId="S::xvixvixv@ad.helsinki.fi::af00c504-0849-4fa5-a326-96577cf5d519" providerId="AD" clId="Web-{38613B8C-495A-3DD9-7ED0-9FB29BD76797}" dt="2024-02-06T00:01:36.263" v="12082" actId="20577"/>
          <ac:spMkLst>
            <pc:docMk/>
            <pc:sldMk cId="760837277" sldId="278"/>
            <ac:spMk id="3" creationId="{FA880667-7990-CC95-4BD7-FF3DA574D9E2}"/>
          </ac:spMkLst>
        </pc:spChg>
        <pc:spChg chg="add">
          <ac:chgData name="Säiläkivi, Vivi S S" userId="S::xvixvixv@ad.helsinki.fi::af00c504-0849-4fa5-a326-96577cf5d519" providerId="AD" clId="Web-{38613B8C-495A-3DD9-7ED0-9FB29BD76797}" dt="2024-02-06T00:00:56.261" v="12076"/>
          <ac:spMkLst>
            <pc:docMk/>
            <pc:sldMk cId="760837277" sldId="278"/>
            <ac:spMk id="8" creationId="{100EDD19-6802-4EC3-95CE-CFFAB042CFD6}"/>
          </ac:spMkLst>
        </pc:spChg>
        <pc:spChg chg="add">
          <ac:chgData name="Säiläkivi, Vivi S S" userId="S::xvixvixv@ad.helsinki.fi::af00c504-0849-4fa5-a326-96577cf5d519" providerId="AD" clId="Web-{38613B8C-495A-3DD9-7ED0-9FB29BD76797}" dt="2024-02-06T00:00:56.261" v="12076"/>
          <ac:spMkLst>
            <pc:docMk/>
            <pc:sldMk cId="760837277" sldId="278"/>
            <ac:spMk id="10" creationId="{DB17E863-922E-4C26-BD64-E8FD41D28661}"/>
          </ac:spMkLst>
        </pc:spChg>
      </pc:sldChg>
      <pc:sldChg chg="addSp delSp modSp new modNotes">
        <pc:chgData name="Säiläkivi, Vivi S S" userId="S::xvixvixv@ad.helsinki.fi::af00c504-0849-4fa5-a326-96577cf5d519" providerId="AD" clId="Web-{38613B8C-495A-3DD9-7ED0-9FB29BD76797}" dt="2024-02-05T23:54:39.719" v="11982" actId="20577"/>
        <pc:sldMkLst>
          <pc:docMk/>
          <pc:sldMk cId="3081840431" sldId="279"/>
        </pc:sldMkLst>
        <pc:spChg chg="mod">
          <ac:chgData name="Säiläkivi, Vivi S S" userId="S::xvixvixv@ad.helsinki.fi::af00c504-0849-4fa5-a326-96577cf5d519" providerId="AD" clId="Web-{38613B8C-495A-3DD9-7ED0-9FB29BD76797}" dt="2024-02-05T23:54:39.719" v="11982" actId="20577"/>
          <ac:spMkLst>
            <pc:docMk/>
            <pc:sldMk cId="3081840431" sldId="279"/>
            <ac:spMk id="2" creationId="{2EC68C53-79C4-38B2-E29E-7996A0193278}"/>
          </ac:spMkLst>
        </pc:spChg>
        <pc:spChg chg="del">
          <ac:chgData name="Säiläkivi, Vivi S S" userId="S::xvixvixv@ad.helsinki.fi::af00c504-0849-4fa5-a326-96577cf5d519" providerId="AD" clId="Web-{38613B8C-495A-3DD9-7ED0-9FB29BD76797}" dt="2024-02-05T23:23:11.826" v="11127"/>
          <ac:spMkLst>
            <pc:docMk/>
            <pc:sldMk cId="3081840431" sldId="279"/>
            <ac:spMk id="3" creationId="{4A8EB0C6-ABA1-A645-EB58-2526EDC47698}"/>
          </ac:spMkLst>
        </pc:spChg>
        <pc:picChg chg="add mod ord">
          <ac:chgData name="Säiläkivi, Vivi S S" userId="S::xvixvixv@ad.helsinki.fi::af00c504-0849-4fa5-a326-96577cf5d519" providerId="AD" clId="Web-{38613B8C-495A-3DD9-7ED0-9FB29BD76797}" dt="2024-02-05T23:23:11.826" v="11127"/>
          <ac:picMkLst>
            <pc:docMk/>
            <pc:sldMk cId="3081840431" sldId="279"/>
            <ac:picMk id="4" creationId="{41491B4F-7F44-1C5E-E5E0-87A104E89F4F}"/>
          </ac:picMkLst>
        </pc:picChg>
      </pc:sldChg>
      <pc:sldChg chg="addSp delSp modSp new modNotes">
        <pc:chgData name="Säiläkivi, Vivi S S" userId="S::xvixvixv@ad.helsinki.fi::af00c504-0849-4fa5-a326-96577cf5d519" providerId="AD" clId="Web-{38613B8C-495A-3DD9-7ED0-9FB29BD76797}" dt="2024-02-06T21:19:17.758" v="12196"/>
        <pc:sldMkLst>
          <pc:docMk/>
          <pc:sldMk cId="1816855319" sldId="280"/>
        </pc:sldMkLst>
        <pc:spChg chg="mod">
          <ac:chgData name="Säiläkivi, Vivi S S" userId="S::xvixvixv@ad.helsinki.fi::af00c504-0849-4fa5-a326-96577cf5d519" providerId="AD" clId="Web-{38613B8C-495A-3DD9-7ED0-9FB29BD76797}" dt="2024-02-05T23:55:04.469" v="11986" actId="20577"/>
          <ac:spMkLst>
            <pc:docMk/>
            <pc:sldMk cId="1816855319" sldId="280"/>
            <ac:spMk id="2" creationId="{2D87BBBD-87EE-B01E-65FA-8824AAB784DD}"/>
          </ac:spMkLst>
        </pc:spChg>
        <pc:spChg chg="del">
          <ac:chgData name="Säiläkivi, Vivi S S" userId="S::xvixvixv@ad.helsinki.fi::af00c504-0849-4fa5-a326-96577cf5d519" providerId="AD" clId="Web-{38613B8C-495A-3DD9-7ED0-9FB29BD76797}" dt="2024-02-05T23:26:18.026" v="11323"/>
          <ac:spMkLst>
            <pc:docMk/>
            <pc:sldMk cId="1816855319" sldId="280"/>
            <ac:spMk id="3" creationId="{2A4CAF91-A20E-2B53-9E20-3A0E4C0A15D8}"/>
          </ac:spMkLst>
        </pc:spChg>
        <pc:spChg chg="add del mod">
          <ac:chgData name="Säiläkivi, Vivi S S" userId="S::xvixvixv@ad.helsinki.fi::af00c504-0849-4fa5-a326-96577cf5d519" providerId="AD" clId="Web-{38613B8C-495A-3DD9-7ED0-9FB29BD76797}" dt="2024-02-06T21:18:36.413" v="12128"/>
          <ac:spMkLst>
            <pc:docMk/>
            <pc:sldMk cId="1816855319" sldId="280"/>
            <ac:spMk id="5" creationId="{E5E34EA5-C3B9-F6B7-0888-25FF90A76EA7}"/>
          </ac:spMkLst>
        </pc:spChg>
        <pc:picChg chg="add del mod ord">
          <ac:chgData name="Säiläkivi, Vivi S S" userId="S::xvixvixv@ad.helsinki.fi::af00c504-0849-4fa5-a326-96577cf5d519" providerId="AD" clId="Web-{38613B8C-495A-3DD9-7ED0-9FB29BD76797}" dt="2024-02-06T21:18:35.007" v="12127"/>
          <ac:picMkLst>
            <pc:docMk/>
            <pc:sldMk cId="1816855319" sldId="280"/>
            <ac:picMk id="4" creationId="{672A0262-1F29-622C-F119-2C38F3B65A51}"/>
          </ac:picMkLst>
        </pc:picChg>
        <pc:picChg chg="add mod ord">
          <ac:chgData name="Säiläkivi, Vivi S S" userId="S::xvixvixv@ad.helsinki.fi::af00c504-0849-4fa5-a326-96577cf5d519" providerId="AD" clId="Web-{38613B8C-495A-3DD9-7ED0-9FB29BD76797}" dt="2024-02-06T21:18:41.695" v="12129" actId="1076"/>
          <ac:picMkLst>
            <pc:docMk/>
            <pc:sldMk cId="1816855319" sldId="280"/>
            <ac:picMk id="6" creationId="{860E515D-651C-923E-559E-DB37A7B43E90}"/>
          </ac:picMkLst>
        </pc:picChg>
      </pc:sldChg>
      <pc:sldChg chg="addSp delSp modSp new modNotes">
        <pc:chgData name="Säiläkivi, Vivi S S" userId="S::xvixvixv@ad.helsinki.fi::af00c504-0849-4fa5-a326-96577cf5d519" providerId="AD" clId="Web-{38613B8C-495A-3DD9-7ED0-9FB29BD76797}" dt="2024-02-05T23:55:12.329" v="11988" actId="20577"/>
        <pc:sldMkLst>
          <pc:docMk/>
          <pc:sldMk cId="2741528186" sldId="281"/>
        </pc:sldMkLst>
        <pc:spChg chg="mod">
          <ac:chgData name="Säiläkivi, Vivi S S" userId="S::xvixvixv@ad.helsinki.fi::af00c504-0849-4fa5-a326-96577cf5d519" providerId="AD" clId="Web-{38613B8C-495A-3DD9-7ED0-9FB29BD76797}" dt="2024-02-05T23:55:12.329" v="11988" actId="20577"/>
          <ac:spMkLst>
            <pc:docMk/>
            <pc:sldMk cId="2741528186" sldId="281"/>
            <ac:spMk id="2" creationId="{6A19F2A7-7313-9987-90F4-9F615B318083}"/>
          </ac:spMkLst>
        </pc:spChg>
        <pc:spChg chg="del">
          <ac:chgData name="Säiläkivi, Vivi S S" userId="S::xvixvixv@ad.helsinki.fi::af00c504-0849-4fa5-a326-96577cf5d519" providerId="AD" clId="Web-{38613B8C-495A-3DD9-7ED0-9FB29BD76797}" dt="2024-02-05T23:29:27.039" v="11356"/>
          <ac:spMkLst>
            <pc:docMk/>
            <pc:sldMk cId="2741528186" sldId="281"/>
            <ac:spMk id="3" creationId="{3B05126F-B847-24F4-950C-F823940DA165}"/>
          </ac:spMkLst>
        </pc:spChg>
        <pc:spChg chg="add del mod">
          <ac:chgData name="Säiläkivi, Vivi S S" userId="S::xvixvixv@ad.helsinki.fi::af00c504-0849-4fa5-a326-96577cf5d519" providerId="AD" clId="Web-{38613B8C-495A-3DD9-7ED0-9FB29BD76797}" dt="2024-02-05T23:29:37.758" v="11358"/>
          <ac:spMkLst>
            <pc:docMk/>
            <pc:sldMk cId="2741528186" sldId="281"/>
            <ac:spMk id="6" creationId="{5152585F-8003-1420-D336-E2332C4251DE}"/>
          </ac:spMkLst>
        </pc:spChg>
        <pc:picChg chg="add del mod ord">
          <ac:chgData name="Säiläkivi, Vivi S S" userId="S::xvixvixv@ad.helsinki.fi::af00c504-0849-4fa5-a326-96577cf5d519" providerId="AD" clId="Web-{38613B8C-495A-3DD9-7ED0-9FB29BD76797}" dt="2024-02-05T23:29:28.930" v="11357"/>
          <ac:picMkLst>
            <pc:docMk/>
            <pc:sldMk cId="2741528186" sldId="281"/>
            <ac:picMk id="4" creationId="{14BCFBC0-1F62-80E4-0AA6-75345BE54DEE}"/>
          </ac:picMkLst>
        </pc:picChg>
        <pc:picChg chg="add mod ord">
          <ac:chgData name="Säiläkivi, Vivi S S" userId="S::xvixvixv@ad.helsinki.fi::af00c504-0849-4fa5-a326-96577cf5d519" providerId="AD" clId="Web-{38613B8C-495A-3DD9-7ED0-9FB29BD76797}" dt="2024-02-05T23:29:37.758" v="11358"/>
          <ac:picMkLst>
            <pc:docMk/>
            <pc:sldMk cId="2741528186" sldId="281"/>
            <ac:picMk id="7" creationId="{4086C4EC-0DB5-F00A-3902-AF0A8EE548FD}"/>
          </ac:picMkLst>
        </pc:picChg>
      </pc:sldChg>
      <pc:sldChg chg="addSp delSp modSp new mod setBg">
        <pc:chgData name="Säiläkivi, Vivi S S" userId="S::xvixvixv@ad.helsinki.fi::af00c504-0849-4fa5-a326-96577cf5d519" providerId="AD" clId="Web-{38613B8C-495A-3DD9-7ED0-9FB29BD76797}" dt="2024-02-06T21:10:22.584" v="12126" actId="1076"/>
        <pc:sldMkLst>
          <pc:docMk/>
          <pc:sldMk cId="2780513908" sldId="282"/>
        </pc:sldMkLst>
        <pc:spChg chg="del">
          <ac:chgData name="Säiläkivi, Vivi S S" userId="S::xvixvixv@ad.helsinki.fi::af00c504-0849-4fa5-a326-96577cf5d519" providerId="AD" clId="Web-{38613B8C-495A-3DD9-7ED0-9FB29BD76797}" dt="2024-02-06T21:09:21.536" v="12123"/>
          <ac:spMkLst>
            <pc:docMk/>
            <pc:sldMk cId="2780513908" sldId="282"/>
            <ac:spMk id="2" creationId="{6402AA6F-A943-ABC3-1744-959E508F8CDF}"/>
          </ac:spMkLst>
        </pc:spChg>
        <pc:spChg chg="del">
          <ac:chgData name="Säiläkivi, Vivi S S" userId="S::xvixvixv@ad.helsinki.fi::af00c504-0849-4fa5-a326-96577cf5d519" providerId="AD" clId="Web-{38613B8C-495A-3DD9-7ED0-9FB29BD76797}" dt="2024-02-06T21:08:26.706" v="12096"/>
          <ac:spMkLst>
            <pc:docMk/>
            <pc:sldMk cId="2780513908" sldId="282"/>
            <ac:spMk id="3" creationId="{39F77792-1EC9-476D-6C44-9079684B9B99}"/>
          </ac:spMkLst>
        </pc:spChg>
        <pc:spChg chg="add">
          <ac:chgData name="Säiläkivi, Vivi S S" userId="S::xvixvixv@ad.helsinki.fi::af00c504-0849-4fa5-a326-96577cf5d519" providerId="AD" clId="Web-{38613B8C-495A-3DD9-7ED0-9FB29BD76797}" dt="2024-02-06T21:09:21.536" v="12123"/>
          <ac:spMkLst>
            <pc:docMk/>
            <pc:sldMk cId="2780513908" sldId="282"/>
            <ac:spMk id="9" creationId="{42A4FC2C-047E-45A5-965D-8E1E3BF09BC6}"/>
          </ac:spMkLst>
        </pc:spChg>
        <pc:picChg chg="add mod ord">
          <ac:chgData name="Säiläkivi, Vivi S S" userId="S::xvixvixv@ad.helsinki.fi::af00c504-0849-4fa5-a326-96577cf5d519" providerId="AD" clId="Web-{38613B8C-495A-3DD9-7ED0-9FB29BD76797}" dt="2024-02-06T21:10:22.584" v="12126" actId="1076"/>
          <ac:picMkLst>
            <pc:docMk/>
            <pc:sldMk cId="2780513908" sldId="282"/>
            <ac:picMk id="4" creationId="{8CFDB156-3035-D45D-45F7-71097A5DA4EC}"/>
          </ac:picMkLst>
        </pc:picChg>
      </pc:sldChg>
      <pc:sldChg chg="addSp modSp new mod setBg">
        <pc:chgData name="Säiläkivi, Vivi S S" userId="S::xvixvixv@ad.helsinki.fi::af00c504-0849-4fa5-a326-96577cf5d519" providerId="AD" clId="Web-{38613B8C-495A-3DD9-7ED0-9FB29BD76797}" dt="2024-02-06T22:26:27.099" v="12568" actId="20577"/>
        <pc:sldMkLst>
          <pc:docMk/>
          <pc:sldMk cId="839744136" sldId="283"/>
        </pc:sldMkLst>
        <pc:spChg chg="mod">
          <ac:chgData name="Säiläkivi, Vivi S S" userId="S::xvixvixv@ad.helsinki.fi::af00c504-0849-4fa5-a326-96577cf5d519" providerId="AD" clId="Web-{38613B8C-495A-3DD9-7ED0-9FB29BD76797}" dt="2024-02-06T22:13:56.302" v="12489"/>
          <ac:spMkLst>
            <pc:docMk/>
            <pc:sldMk cId="839744136" sldId="283"/>
            <ac:spMk id="2" creationId="{3E41C1AE-CF80-FD78-ED43-A484E36D6221}"/>
          </ac:spMkLst>
        </pc:spChg>
        <pc:spChg chg="mod">
          <ac:chgData name="Säiläkivi, Vivi S S" userId="S::xvixvixv@ad.helsinki.fi::af00c504-0849-4fa5-a326-96577cf5d519" providerId="AD" clId="Web-{38613B8C-495A-3DD9-7ED0-9FB29BD76797}" dt="2024-02-06T22:26:27.099" v="12568" actId="20577"/>
          <ac:spMkLst>
            <pc:docMk/>
            <pc:sldMk cId="839744136" sldId="283"/>
            <ac:spMk id="3" creationId="{36BDEC80-4D81-6D56-605D-02AA85D2785C}"/>
          </ac:spMkLst>
        </pc:spChg>
        <pc:spChg chg="add">
          <ac:chgData name="Säiläkivi, Vivi S S" userId="S::xvixvixv@ad.helsinki.fi::af00c504-0849-4fa5-a326-96577cf5d519" providerId="AD" clId="Web-{38613B8C-495A-3DD9-7ED0-9FB29BD76797}" dt="2024-02-06T22:13:56.302" v="12489"/>
          <ac:spMkLst>
            <pc:docMk/>
            <pc:sldMk cId="839744136" sldId="283"/>
            <ac:spMk id="8" creationId="{100EDD19-6802-4EC3-95CE-CFFAB042CFD6}"/>
          </ac:spMkLst>
        </pc:spChg>
        <pc:spChg chg="add">
          <ac:chgData name="Säiläkivi, Vivi S S" userId="S::xvixvixv@ad.helsinki.fi::af00c504-0849-4fa5-a326-96577cf5d519" providerId="AD" clId="Web-{38613B8C-495A-3DD9-7ED0-9FB29BD76797}" dt="2024-02-06T22:13:56.302" v="12489"/>
          <ac:spMkLst>
            <pc:docMk/>
            <pc:sldMk cId="839744136" sldId="283"/>
            <ac:spMk id="10" creationId="{DB17E863-922E-4C26-BD64-E8FD41D286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9EE1B-13C6-4790-9FE8-589951A228C1}" type="datetimeFigureOut">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3EF3D-3F69-4507-B04A-E358E9B59087}" type="slidenum">
              <a:t>‹#›</a:t>
            </a:fld>
            <a:endParaRPr lang="en-US"/>
          </a:p>
        </p:txBody>
      </p:sp>
    </p:spTree>
    <p:extLst>
      <p:ext uri="{BB962C8B-B14F-4D97-AF65-F5344CB8AC3E}">
        <p14:creationId xmlns:p14="http://schemas.microsoft.com/office/powerpoint/2010/main" val="4154693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Sama, </a:t>
            </a:r>
            <a:r>
              <a:rPr lang="en-US" dirty="0" err="1">
                <a:cs typeface="Calibri"/>
              </a:rPr>
              <a:t>mitä</a:t>
            </a:r>
            <a:r>
              <a:rPr lang="en-US" dirty="0">
                <a:cs typeface="Calibri"/>
              </a:rPr>
              <a:t> </a:t>
            </a:r>
            <a:r>
              <a:rPr lang="en-US" dirty="0" err="1">
                <a:cs typeface="Calibri"/>
              </a:rPr>
              <a:t>ensimmäisellä</a:t>
            </a:r>
            <a:r>
              <a:rPr lang="en-US" dirty="0">
                <a:cs typeface="Calibri"/>
              </a:rPr>
              <a:t> </a:t>
            </a:r>
            <a:r>
              <a:rPr lang="en-US" dirty="0" err="1">
                <a:cs typeface="Calibri"/>
              </a:rPr>
              <a:t>luennolla</a:t>
            </a:r>
            <a:r>
              <a:rPr lang="en-US" dirty="0">
                <a:cs typeface="Calibri"/>
              </a:rPr>
              <a:t> </a:t>
            </a:r>
            <a:r>
              <a:rPr lang="en-US" dirty="0" err="1">
                <a:cs typeface="Calibri"/>
              </a:rPr>
              <a:t>sanottiin</a:t>
            </a:r>
            <a:r>
              <a:rPr lang="en-US" dirty="0">
                <a:cs typeface="Calibri"/>
              </a:rPr>
              <a:t>. </a:t>
            </a:r>
            <a:r>
              <a:rPr lang="en-US" dirty="0" err="1">
                <a:cs typeface="Calibri"/>
              </a:rPr>
              <a:t>Opiskelijoiden</a:t>
            </a:r>
            <a:r>
              <a:rPr lang="en-US" dirty="0">
                <a:cs typeface="Calibri"/>
              </a:rPr>
              <a:t> </a:t>
            </a:r>
            <a:r>
              <a:rPr lang="en-US" dirty="0" err="1">
                <a:cs typeface="Calibri"/>
              </a:rPr>
              <a:t>yhdenvertaisen</a:t>
            </a:r>
            <a:r>
              <a:rPr lang="en-US" dirty="0">
                <a:cs typeface="Calibri"/>
              </a:rPr>
              <a:t> </a:t>
            </a:r>
            <a:r>
              <a:rPr lang="en-US" dirty="0" err="1">
                <a:cs typeface="Calibri"/>
              </a:rPr>
              <a:t>kohtelun</a:t>
            </a:r>
            <a:r>
              <a:rPr lang="en-US" dirty="0">
                <a:cs typeface="Calibri"/>
              </a:rPr>
              <a:t> </a:t>
            </a:r>
            <a:r>
              <a:rPr lang="en-US" dirty="0" err="1">
                <a:cs typeface="Calibri"/>
              </a:rPr>
              <a:t>vuoksi</a:t>
            </a:r>
            <a:r>
              <a:rPr lang="en-US" dirty="0">
                <a:cs typeface="Calibri"/>
              </a:rPr>
              <a:t> </a:t>
            </a:r>
            <a:r>
              <a:rPr lang="en-US" dirty="0" err="1">
                <a:cs typeface="Calibri"/>
              </a:rPr>
              <a:t>noudatan</a:t>
            </a:r>
            <a:r>
              <a:rPr lang="en-US" dirty="0">
                <a:cs typeface="Calibri"/>
              </a:rPr>
              <a:t> </a:t>
            </a:r>
            <a:r>
              <a:rPr lang="en-US" dirty="0" err="1">
                <a:cs typeface="Calibri"/>
              </a:rPr>
              <a:t>sitä</a:t>
            </a:r>
            <a:r>
              <a:rPr lang="en-US" dirty="0">
                <a:cs typeface="Calibri"/>
              </a:rPr>
              <a:t>, </a:t>
            </a:r>
            <a:r>
              <a:rPr lang="en-US" dirty="0" err="1">
                <a:cs typeface="Calibri"/>
              </a:rPr>
              <a:t>mitä</a:t>
            </a:r>
            <a:r>
              <a:rPr lang="en-US" dirty="0">
                <a:cs typeface="Calibri"/>
              </a:rPr>
              <a:t> </a:t>
            </a:r>
            <a:r>
              <a:rPr lang="en-US" dirty="0" err="1">
                <a:cs typeface="Calibri"/>
              </a:rPr>
              <a:t>olen</a:t>
            </a:r>
            <a:r>
              <a:rPr lang="en-US" dirty="0">
                <a:cs typeface="Calibri"/>
              </a:rPr>
              <a:t> </a:t>
            </a:r>
            <a:r>
              <a:rPr lang="en-US" dirty="0" err="1">
                <a:cs typeface="Calibri"/>
              </a:rPr>
              <a:t>sanonutkin</a:t>
            </a:r>
            <a:r>
              <a:rPr lang="en-US" dirty="0">
                <a:cs typeface="Calibri"/>
              </a:rPr>
              <a:t>. Ei ole </a:t>
            </a:r>
            <a:r>
              <a:rPr lang="en-US" dirty="0" err="1">
                <a:cs typeface="Calibri"/>
              </a:rPr>
              <a:t>reilua</a:t>
            </a:r>
            <a:r>
              <a:rPr lang="en-US" dirty="0">
                <a:cs typeface="Calibri"/>
              </a:rPr>
              <a:t>, </a:t>
            </a:r>
            <a:r>
              <a:rPr lang="en-US" dirty="0" err="1">
                <a:cs typeface="Calibri"/>
              </a:rPr>
              <a:t>jos</a:t>
            </a:r>
            <a:r>
              <a:rPr lang="en-US" dirty="0">
                <a:cs typeface="Calibri"/>
              </a:rPr>
              <a:t> </a:t>
            </a:r>
            <a:r>
              <a:rPr lang="en-US" dirty="0" err="1">
                <a:cs typeface="Calibri"/>
              </a:rPr>
              <a:t>yksi</a:t>
            </a:r>
            <a:r>
              <a:rPr lang="en-US" dirty="0">
                <a:cs typeface="Calibri"/>
              </a:rPr>
              <a:t> </a:t>
            </a:r>
            <a:r>
              <a:rPr lang="en-US" dirty="0" err="1">
                <a:cs typeface="Calibri"/>
              </a:rPr>
              <a:t>opiskelija</a:t>
            </a:r>
            <a:r>
              <a:rPr lang="en-US" dirty="0">
                <a:cs typeface="Calibri"/>
              </a:rPr>
              <a:t> </a:t>
            </a:r>
            <a:r>
              <a:rPr lang="en-US" dirty="0" err="1">
                <a:cs typeface="Calibri"/>
              </a:rPr>
              <a:t>käy</a:t>
            </a:r>
            <a:r>
              <a:rPr lang="en-US" dirty="0">
                <a:cs typeface="Calibri"/>
              </a:rPr>
              <a:t> </a:t>
            </a:r>
            <a:r>
              <a:rPr lang="en-US" dirty="0" err="1">
                <a:cs typeface="Calibri"/>
              </a:rPr>
              <a:t>kaikissa</a:t>
            </a:r>
            <a:r>
              <a:rPr lang="en-US" dirty="0">
                <a:cs typeface="Calibri"/>
              </a:rPr>
              <a:t> </a:t>
            </a:r>
            <a:r>
              <a:rPr lang="en-US" dirty="0" err="1">
                <a:cs typeface="Calibri"/>
              </a:rPr>
              <a:t>harjoitusryhmissä</a:t>
            </a:r>
            <a:r>
              <a:rPr lang="en-US" dirty="0">
                <a:cs typeface="Calibri"/>
              </a:rPr>
              <a:t> ja </a:t>
            </a:r>
            <a:r>
              <a:rPr lang="en-US" dirty="0" err="1">
                <a:cs typeface="Calibri"/>
              </a:rPr>
              <a:t>toisella</a:t>
            </a:r>
            <a:r>
              <a:rPr lang="en-US" dirty="0">
                <a:cs typeface="Calibri"/>
              </a:rPr>
              <a:t> on </a:t>
            </a:r>
            <a:r>
              <a:rPr lang="en-US" dirty="0" err="1">
                <a:cs typeface="Calibri"/>
              </a:rPr>
              <a:t>poissaoloja</a:t>
            </a:r>
            <a:r>
              <a:rPr lang="en-US" dirty="0">
                <a:cs typeface="Calibri"/>
              </a:rPr>
              <a:t> ja </a:t>
            </a:r>
            <a:r>
              <a:rPr lang="en-US" dirty="0" err="1">
                <a:cs typeface="Calibri"/>
              </a:rPr>
              <a:t>kuitenkin</a:t>
            </a:r>
            <a:r>
              <a:rPr lang="en-US" dirty="0">
                <a:cs typeface="Calibri"/>
              </a:rPr>
              <a:t> he </a:t>
            </a:r>
            <a:r>
              <a:rPr lang="en-US" dirty="0" err="1">
                <a:cs typeface="Calibri"/>
              </a:rPr>
              <a:t>kumpikin</a:t>
            </a:r>
            <a:r>
              <a:rPr lang="en-US" dirty="0">
                <a:cs typeface="Calibri"/>
              </a:rPr>
              <a:t> </a:t>
            </a:r>
            <a:r>
              <a:rPr lang="en-US" dirty="0" err="1">
                <a:cs typeface="Calibri"/>
              </a:rPr>
              <a:t>saisivat</a:t>
            </a:r>
            <a:r>
              <a:rPr lang="en-US" dirty="0">
                <a:cs typeface="Calibri"/>
              </a:rPr>
              <a:t> </a:t>
            </a:r>
            <a:r>
              <a:rPr lang="en-US" dirty="0" err="1">
                <a:cs typeface="Calibri"/>
              </a:rPr>
              <a:t>esimerkiksi</a:t>
            </a:r>
            <a:r>
              <a:rPr lang="en-US" dirty="0">
                <a:cs typeface="Calibri"/>
              </a:rPr>
              <a:t> saman </a:t>
            </a:r>
            <a:r>
              <a:rPr lang="en-US" dirty="0" err="1">
                <a:cs typeface="Calibri"/>
              </a:rPr>
              <a:t>arvosanan</a:t>
            </a:r>
            <a:r>
              <a:rPr lang="en-US" dirty="0">
                <a:cs typeface="Calibri"/>
              </a:rPr>
              <a:t> </a:t>
            </a:r>
            <a:r>
              <a:rPr lang="en-US" dirty="0" err="1">
                <a:cs typeface="Calibri"/>
              </a:rPr>
              <a:t>kurssista</a:t>
            </a:r>
            <a:r>
              <a:rPr lang="en-US" dirty="0">
                <a:cs typeface="Calibri"/>
              </a:rPr>
              <a:t>. (</a:t>
            </a:r>
            <a:r>
              <a:rPr lang="en-US" dirty="0" err="1">
                <a:cs typeface="Calibri"/>
              </a:rPr>
              <a:t>legitiimit</a:t>
            </a:r>
            <a:r>
              <a:rPr lang="en-US" dirty="0">
                <a:cs typeface="Calibri"/>
              </a:rPr>
              <a:t> </a:t>
            </a:r>
            <a:r>
              <a:rPr lang="en-US" dirty="0" err="1">
                <a:cs typeface="Calibri"/>
              </a:rPr>
              <a:t>oletukset</a:t>
            </a:r>
            <a:r>
              <a:rPr lang="en-US" dirty="0">
                <a:cs typeface="Calibri"/>
              </a:rPr>
              <a:t>, </a:t>
            </a:r>
            <a:r>
              <a:rPr lang="en-US" dirty="0" err="1">
                <a:cs typeface="Calibri"/>
              </a:rPr>
              <a:t>oletus</a:t>
            </a:r>
            <a:r>
              <a:rPr lang="en-US" dirty="0">
                <a:cs typeface="Calibri"/>
              </a:rPr>
              <a:t> </a:t>
            </a:r>
            <a:r>
              <a:rPr lang="en-US" dirty="0" err="1">
                <a:cs typeface="Calibri"/>
              </a:rPr>
              <a:t>siitä</a:t>
            </a:r>
            <a:r>
              <a:rPr lang="en-US" dirty="0">
                <a:cs typeface="Calibri"/>
              </a:rPr>
              <a:t>, </a:t>
            </a:r>
            <a:r>
              <a:rPr lang="en-US" dirty="0" err="1">
                <a:cs typeface="Calibri"/>
              </a:rPr>
              <a:t>että</a:t>
            </a:r>
            <a:r>
              <a:rPr lang="en-US" dirty="0">
                <a:cs typeface="Calibri"/>
              </a:rPr>
              <a:t> se, </a:t>
            </a:r>
            <a:r>
              <a:rPr lang="en-US" dirty="0" err="1">
                <a:cs typeface="Calibri"/>
              </a:rPr>
              <a:t>mitä</a:t>
            </a:r>
            <a:r>
              <a:rPr lang="en-US" dirty="0">
                <a:cs typeface="Calibri"/>
              </a:rPr>
              <a:t> on </a:t>
            </a:r>
            <a:r>
              <a:rPr lang="en-US" dirty="0" err="1">
                <a:cs typeface="Calibri"/>
              </a:rPr>
              <a:t>sanottu</a:t>
            </a:r>
            <a:r>
              <a:rPr lang="en-US" dirty="0">
                <a:cs typeface="Calibri"/>
              </a:rPr>
              <a:t> aiemmin, </a:t>
            </a:r>
            <a:r>
              <a:rPr lang="en-US" dirty="0" err="1">
                <a:cs typeface="Calibri"/>
              </a:rPr>
              <a:t>tulee</a:t>
            </a:r>
            <a:r>
              <a:rPr lang="en-US" dirty="0">
                <a:cs typeface="Calibri"/>
              </a:rPr>
              <a:t> </a:t>
            </a:r>
            <a:r>
              <a:rPr lang="en-US" dirty="0" err="1">
                <a:cs typeface="Calibri"/>
              </a:rPr>
              <a:t>pitämään</a:t>
            </a:r>
            <a:r>
              <a:rPr lang="en-US" dirty="0">
                <a:cs typeface="Calibri"/>
              </a:rPr>
              <a:t> </a:t>
            </a:r>
            <a:r>
              <a:rPr lang="en-US" dirty="0" err="1">
                <a:cs typeface="Calibri"/>
              </a:rPr>
              <a:t>paikkansa</a:t>
            </a:r>
            <a:r>
              <a:rPr lang="en-US" dirty="0">
                <a:cs typeface="Calibri"/>
              </a:rPr>
              <a:t> </a:t>
            </a:r>
            <a:r>
              <a:rPr lang="en-US" dirty="0" err="1">
                <a:cs typeface="Calibri"/>
              </a:rPr>
              <a:t>myöhemmin</a:t>
            </a:r>
            <a:r>
              <a:rPr lang="en-US" dirty="0">
                <a:cs typeface="Calibri"/>
              </a:rPr>
              <a:t>)</a:t>
            </a:r>
          </a:p>
        </p:txBody>
      </p:sp>
      <p:sp>
        <p:nvSpPr>
          <p:cNvPr id="4" name="Slide Number Placeholder 3"/>
          <p:cNvSpPr>
            <a:spLocks noGrp="1"/>
          </p:cNvSpPr>
          <p:nvPr>
            <p:ph type="sldNum" sz="quarter" idx="5"/>
          </p:nvPr>
        </p:nvSpPr>
        <p:spPr/>
        <p:txBody>
          <a:bodyPr/>
          <a:lstStyle/>
          <a:p>
            <a:fld id="{1743EF3D-3F69-4507-B04A-E358E9B59087}" type="slidenum">
              <a:t>3</a:t>
            </a:fld>
            <a:endParaRPr lang="en-US"/>
          </a:p>
        </p:txBody>
      </p:sp>
    </p:spTree>
    <p:extLst>
      <p:ext uri="{BB962C8B-B14F-4D97-AF65-F5344CB8AC3E}">
        <p14:creationId xmlns:p14="http://schemas.microsoft.com/office/powerpoint/2010/main" val="695124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Mitä</a:t>
            </a:r>
            <a:r>
              <a:rPr lang="en-US" dirty="0">
                <a:cs typeface="Calibri"/>
              </a:rPr>
              <a:t> </a:t>
            </a:r>
            <a:r>
              <a:rPr lang="en-US" dirty="0" err="1">
                <a:cs typeface="Calibri"/>
              </a:rPr>
              <a:t>mieltä</a:t>
            </a:r>
            <a:r>
              <a:rPr lang="en-US" dirty="0">
                <a:cs typeface="Calibri"/>
              </a:rPr>
              <a:t> </a:t>
            </a:r>
            <a:r>
              <a:rPr lang="en-US" dirty="0" err="1">
                <a:cs typeface="Calibri"/>
              </a:rPr>
              <a:t>näistä</a:t>
            </a:r>
            <a:r>
              <a:rPr lang="en-US" dirty="0">
                <a:cs typeface="Calibri"/>
              </a:rPr>
              <a:t> </a:t>
            </a:r>
            <a:r>
              <a:rPr lang="en-US" dirty="0" err="1">
                <a:cs typeface="Calibri"/>
              </a:rPr>
              <a:t>sanavalinnoista</a:t>
            </a:r>
            <a:r>
              <a:rPr lang="en-US" dirty="0">
                <a:cs typeface="Calibri"/>
              </a:rPr>
              <a:t>, </a:t>
            </a:r>
            <a:r>
              <a:rPr lang="en-US" dirty="0" err="1">
                <a:cs typeface="Calibri"/>
              </a:rPr>
              <a:t>onko</a:t>
            </a:r>
            <a:r>
              <a:rPr lang="en-US" dirty="0">
                <a:cs typeface="Calibri"/>
              </a:rPr>
              <a:t> </a:t>
            </a:r>
            <a:r>
              <a:rPr lang="en-US" dirty="0" err="1">
                <a:cs typeface="Calibri"/>
              </a:rPr>
              <a:t>tämä</a:t>
            </a:r>
            <a:r>
              <a:rPr lang="en-US" dirty="0">
                <a:cs typeface="Calibri"/>
              </a:rPr>
              <a:t> </a:t>
            </a:r>
            <a:r>
              <a:rPr lang="en-US" dirty="0" err="1">
                <a:cs typeface="Calibri"/>
              </a:rPr>
              <a:t>jatkuva</a:t>
            </a:r>
            <a:r>
              <a:rPr lang="en-US" dirty="0">
                <a:cs typeface="Calibri"/>
              </a:rPr>
              <a:t> </a:t>
            </a:r>
            <a:r>
              <a:rPr lang="en-US" dirty="0" err="1">
                <a:cs typeface="Calibri"/>
              </a:rPr>
              <a:t>muuttuja</a:t>
            </a:r>
            <a:r>
              <a:rPr lang="en-US" dirty="0">
                <a:cs typeface="Calibri"/>
              </a:rPr>
              <a:t>? Onko se </a:t>
            </a:r>
            <a:r>
              <a:rPr lang="en-US" dirty="0" err="1">
                <a:cs typeface="Calibri"/>
              </a:rPr>
              <a:t>intervallimuuttuja</a:t>
            </a:r>
            <a:r>
              <a:rPr lang="en-US" dirty="0">
                <a:cs typeface="Calibri"/>
              </a:rPr>
              <a:t>?</a:t>
            </a:r>
          </a:p>
        </p:txBody>
      </p:sp>
      <p:sp>
        <p:nvSpPr>
          <p:cNvPr id="4" name="Slide Number Placeholder 3"/>
          <p:cNvSpPr>
            <a:spLocks noGrp="1"/>
          </p:cNvSpPr>
          <p:nvPr>
            <p:ph type="sldNum" sz="quarter" idx="5"/>
          </p:nvPr>
        </p:nvSpPr>
        <p:spPr/>
        <p:txBody>
          <a:bodyPr/>
          <a:lstStyle/>
          <a:p>
            <a:fld id="{1743EF3D-3F69-4507-B04A-E358E9B59087}" type="slidenum">
              <a:rPr lang="en-US"/>
              <a:t>16</a:t>
            </a:fld>
            <a:endParaRPr lang="en-US"/>
          </a:p>
        </p:txBody>
      </p:sp>
    </p:spTree>
    <p:extLst>
      <p:ext uri="{BB962C8B-B14F-4D97-AF65-F5344CB8AC3E}">
        <p14:creationId xmlns:p14="http://schemas.microsoft.com/office/powerpoint/2010/main" val="344792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On </a:t>
            </a:r>
            <a:r>
              <a:rPr lang="en-US" dirty="0" err="1">
                <a:ea typeface="Calibri"/>
                <a:cs typeface="Calibri"/>
              </a:rPr>
              <a:t>hyvä</a:t>
            </a:r>
            <a:r>
              <a:rPr lang="en-US" dirty="0">
                <a:ea typeface="Calibri"/>
                <a:cs typeface="Calibri"/>
              </a:rPr>
              <a:t> olla </a:t>
            </a:r>
            <a:r>
              <a:rPr lang="en-US" dirty="0" err="1">
                <a:ea typeface="Calibri"/>
                <a:cs typeface="Calibri"/>
              </a:rPr>
              <a:t>keskikohdassa</a:t>
            </a:r>
            <a:r>
              <a:rPr lang="en-US" dirty="0">
                <a:ea typeface="Calibri"/>
                <a:cs typeface="Calibri"/>
              </a:rPr>
              <a:t> '</a:t>
            </a:r>
            <a:r>
              <a:rPr lang="en-US" dirty="0" err="1">
                <a:ea typeface="Calibri"/>
                <a:cs typeface="Calibri"/>
              </a:rPr>
              <a:t>eos</a:t>
            </a:r>
            <a:r>
              <a:rPr lang="en-US" dirty="0">
                <a:ea typeface="Calibri"/>
                <a:cs typeface="Calibri"/>
              </a:rPr>
              <a:t>', </a:t>
            </a:r>
            <a:r>
              <a:rPr lang="en-US" dirty="0" err="1">
                <a:ea typeface="Calibri"/>
                <a:cs typeface="Calibri"/>
              </a:rPr>
              <a:t>sillä</a:t>
            </a:r>
            <a:r>
              <a:rPr lang="en-US" dirty="0">
                <a:ea typeface="Calibri"/>
                <a:cs typeface="Calibri"/>
              </a:rPr>
              <a:t> </a:t>
            </a:r>
            <a:r>
              <a:rPr lang="en-US" dirty="0" err="1">
                <a:ea typeface="Calibri"/>
                <a:cs typeface="Calibri"/>
              </a:rPr>
              <a:t>usein</a:t>
            </a:r>
            <a:r>
              <a:rPr lang="en-US" dirty="0">
                <a:ea typeface="Calibri"/>
                <a:cs typeface="Calibri"/>
              </a:rPr>
              <a:t> </a:t>
            </a:r>
            <a:r>
              <a:rPr lang="en-US" dirty="0" err="1">
                <a:ea typeface="Calibri"/>
                <a:cs typeface="Calibri"/>
              </a:rPr>
              <a:t>kaikilla</a:t>
            </a:r>
            <a:r>
              <a:rPr lang="en-US" dirty="0">
                <a:ea typeface="Calibri"/>
                <a:cs typeface="Calibri"/>
              </a:rPr>
              <a:t> </a:t>
            </a:r>
            <a:r>
              <a:rPr lang="en-US" dirty="0" err="1">
                <a:ea typeface="Calibri"/>
                <a:cs typeface="Calibri"/>
              </a:rPr>
              <a:t>ei</a:t>
            </a:r>
            <a:r>
              <a:rPr lang="en-US" dirty="0">
                <a:ea typeface="Calibri"/>
                <a:cs typeface="Calibri"/>
              </a:rPr>
              <a:t> ole </a:t>
            </a:r>
            <a:r>
              <a:rPr lang="en-US" dirty="0" err="1">
                <a:ea typeface="Calibri"/>
                <a:cs typeface="Calibri"/>
              </a:rPr>
              <a:t>mitään</a:t>
            </a:r>
            <a:r>
              <a:rPr lang="en-US" dirty="0">
                <a:ea typeface="Calibri"/>
                <a:cs typeface="Calibri"/>
              </a:rPr>
              <a:t> </a:t>
            </a:r>
            <a:r>
              <a:rPr lang="en-US" dirty="0" err="1">
                <a:ea typeface="Calibri"/>
                <a:cs typeface="Calibri"/>
              </a:rPr>
              <a:t>vahvaa</a:t>
            </a:r>
            <a:r>
              <a:rPr lang="en-US" dirty="0">
                <a:ea typeface="Calibri"/>
                <a:cs typeface="Calibri"/>
              </a:rPr>
              <a:t> </a:t>
            </a:r>
            <a:r>
              <a:rPr lang="en-US" dirty="0" err="1">
                <a:ea typeface="Calibri"/>
                <a:cs typeface="Calibri"/>
              </a:rPr>
              <a:t>mielipidettä</a:t>
            </a:r>
            <a:r>
              <a:rPr lang="en-US" dirty="0">
                <a:ea typeface="Calibri"/>
                <a:cs typeface="Calibri"/>
              </a:rPr>
              <a:t>, </a:t>
            </a:r>
            <a:r>
              <a:rPr lang="en-US" dirty="0" err="1">
                <a:ea typeface="Calibri"/>
                <a:cs typeface="Calibri"/>
              </a:rPr>
              <a:t>nämä</a:t>
            </a:r>
            <a:r>
              <a:rPr lang="en-US" dirty="0">
                <a:ea typeface="Calibri"/>
                <a:cs typeface="Calibri"/>
              </a:rPr>
              <a:t> </a:t>
            </a:r>
            <a:r>
              <a:rPr lang="en-US" dirty="0" err="1">
                <a:ea typeface="Calibri"/>
                <a:cs typeface="Calibri"/>
              </a:rPr>
              <a:t>vastausvaihtoehdot</a:t>
            </a:r>
            <a:r>
              <a:rPr lang="en-US" dirty="0">
                <a:ea typeface="Calibri"/>
                <a:cs typeface="Calibri"/>
              </a:rPr>
              <a:t> </a:t>
            </a:r>
            <a:r>
              <a:rPr lang="en-US" dirty="0" err="1">
                <a:ea typeface="Calibri"/>
                <a:cs typeface="Calibri"/>
              </a:rPr>
              <a:t>mahdollistavat</a:t>
            </a:r>
            <a:r>
              <a:rPr lang="en-US" dirty="0">
                <a:ea typeface="Calibri"/>
                <a:cs typeface="Calibri"/>
              </a:rPr>
              <a:t> </a:t>
            </a:r>
            <a:r>
              <a:rPr lang="en-US" dirty="0" err="1">
                <a:ea typeface="Calibri"/>
                <a:cs typeface="Calibri"/>
              </a:rPr>
              <a:t>totuudenmukaisemman</a:t>
            </a:r>
            <a:r>
              <a:rPr lang="en-US" dirty="0">
                <a:ea typeface="Calibri"/>
                <a:cs typeface="Calibri"/>
              </a:rPr>
              <a:t> </a:t>
            </a:r>
            <a:r>
              <a:rPr lang="en-US" dirty="0" err="1">
                <a:ea typeface="Calibri"/>
                <a:cs typeface="Calibri"/>
              </a:rPr>
              <a:t>vastaamisen</a:t>
            </a:r>
            <a:r>
              <a:rPr lang="en-US" dirty="0">
                <a:ea typeface="Calibri"/>
                <a:cs typeface="Calibri"/>
              </a:rPr>
              <a:t> </a:t>
            </a:r>
            <a:r>
              <a:rPr lang="en-US" dirty="0" err="1">
                <a:ea typeface="Calibri"/>
                <a:cs typeface="Calibri"/>
              </a:rPr>
              <a:t>kuin</a:t>
            </a:r>
            <a:r>
              <a:rPr lang="en-US" dirty="0">
                <a:ea typeface="Calibri"/>
                <a:cs typeface="Calibri"/>
              </a:rPr>
              <a:t> se, </a:t>
            </a:r>
            <a:r>
              <a:rPr lang="en-US" dirty="0" err="1">
                <a:ea typeface="Calibri"/>
                <a:cs typeface="Calibri"/>
              </a:rPr>
              <a:t>että</a:t>
            </a:r>
            <a:r>
              <a:rPr lang="en-US" dirty="0">
                <a:ea typeface="Calibri"/>
                <a:cs typeface="Calibri"/>
              </a:rPr>
              <a:t> </a:t>
            </a:r>
            <a:r>
              <a:rPr lang="en-US" dirty="0" err="1">
                <a:ea typeface="Calibri"/>
                <a:cs typeface="Calibri"/>
              </a:rPr>
              <a:t>eos</a:t>
            </a:r>
            <a:r>
              <a:rPr lang="en-US" dirty="0">
                <a:ea typeface="Calibri"/>
                <a:cs typeface="Calibri"/>
              </a:rPr>
              <a:t> </a:t>
            </a:r>
            <a:r>
              <a:rPr lang="en-US" dirty="0" err="1">
                <a:ea typeface="Calibri"/>
                <a:cs typeface="Calibri"/>
              </a:rPr>
              <a:t>ei</a:t>
            </a:r>
            <a:r>
              <a:rPr lang="en-US" dirty="0">
                <a:ea typeface="Calibri"/>
                <a:cs typeface="Calibri"/>
              </a:rPr>
              <a:t> </a:t>
            </a:r>
            <a:r>
              <a:rPr lang="en-US" dirty="0" err="1">
                <a:ea typeface="Calibri"/>
                <a:cs typeface="Calibri"/>
              </a:rPr>
              <a:t>olisi</a:t>
            </a:r>
            <a:r>
              <a:rPr lang="en-US" dirty="0">
                <a:ea typeface="Calibri"/>
                <a:cs typeface="Calibri"/>
              </a:rPr>
              <a:t> </a:t>
            </a:r>
            <a:r>
              <a:rPr lang="en-US" dirty="0" err="1">
                <a:ea typeface="Calibri"/>
                <a:cs typeface="Calibri"/>
              </a:rPr>
              <a:t>mukana</a:t>
            </a:r>
            <a:r>
              <a:rPr lang="en-US" dirty="0">
                <a:ea typeface="Calibri"/>
                <a:cs typeface="Calibri"/>
              </a:rPr>
              <a:t> (</a:t>
            </a:r>
            <a:r>
              <a:rPr lang="en-US" dirty="0" err="1">
                <a:ea typeface="Calibri"/>
                <a:cs typeface="Calibri"/>
              </a:rPr>
              <a:t>ei</a:t>
            </a:r>
            <a:r>
              <a:rPr lang="en-US" dirty="0">
                <a:ea typeface="Calibri"/>
                <a:cs typeface="Calibri"/>
              </a:rPr>
              <a:t> </a:t>
            </a:r>
            <a:r>
              <a:rPr lang="en-US" dirty="0" err="1">
                <a:ea typeface="Calibri"/>
                <a:cs typeface="Calibri"/>
              </a:rPr>
              <a:t>pakotettuja</a:t>
            </a:r>
            <a:r>
              <a:rPr lang="en-US" dirty="0">
                <a:ea typeface="Calibri"/>
                <a:cs typeface="Calibri"/>
              </a:rPr>
              <a:t> </a:t>
            </a:r>
            <a:r>
              <a:rPr lang="en-US" dirty="0" err="1">
                <a:ea typeface="Calibri"/>
                <a:cs typeface="Calibri"/>
              </a:rPr>
              <a:t>vastauksia</a:t>
            </a:r>
            <a:r>
              <a:rPr lang="en-US" dirty="0">
                <a:ea typeface="Calibri"/>
                <a:cs typeface="Calibri"/>
              </a:rPr>
              <a:t>) </a:t>
            </a:r>
            <a:endParaRPr lang="en-US">
              <a:ea typeface="Calibri"/>
              <a:cs typeface="Calibri"/>
            </a:endParaRPr>
          </a:p>
        </p:txBody>
      </p:sp>
      <p:sp>
        <p:nvSpPr>
          <p:cNvPr id="4" name="Slide Number Placeholder 3"/>
          <p:cNvSpPr>
            <a:spLocks noGrp="1"/>
          </p:cNvSpPr>
          <p:nvPr>
            <p:ph type="sldNum" sz="quarter" idx="5"/>
          </p:nvPr>
        </p:nvSpPr>
        <p:spPr/>
        <p:txBody>
          <a:bodyPr/>
          <a:lstStyle/>
          <a:p>
            <a:fld id="{1743EF3D-3F69-4507-B04A-E358E9B59087}" type="slidenum">
              <a:rPr lang="en-US"/>
              <a:t>17</a:t>
            </a:fld>
            <a:endParaRPr lang="en-US"/>
          </a:p>
        </p:txBody>
      </p:sp>
    </p:spTree>
    <p:extLst>
      <p:ext uri="{BB962C8B-B14F-4D97-AF65-F5344CB8AC3E}">
        <p14:creationId xmlns:p14="http://schemas.microsoft.com/office/powerpoint/2010/main" val="3474762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Mieti</a:t>
            </a:r>
            <a:r>
              <a:rPr lang="en-US" dirty="0"/>
              <a:t> </a:t>
            </a:r>
            <a:r>
              <a:rPr lang="en-US" dirty="0" err="1"/>
              <a:t>ensin</a:t>
            </a:r>
            <a:r>
              <a:rPr lang="en-US" dirty="0"/>
              <a:t>, </a:t>
            </a:r>
            <a:r>
              <a:rPr lang="en-US" dirty="0" err="1"/>
              <a:t>mistä</a:t>
            </a:r>
            <a:r>
              <a:rPr lang="en-US" dirty="0"/>
              <a:t> </a:t>
            </a:r>
            <a:r>
              <a:rPr lang="en-US" dirty="0" err="1"/>
              <a:t>tutkimuskysymykseen</a:t>
            </a:r>
            <a:r>
              <a:rPr lang="en-US" dirty="0"/>
              <a:t> </a:t>
            </a:r>
            <a:r>
              <a:rPr lang="en-US" dirty="0" err="1"/>
              <a:t>liittyvistä</a:t>
            </a:r>
            <a:r>
              <a:rPr lang="en-US" dirty="0"/>
              <a:t> </a:t>
            </a:r>
            <a:r>
              <a:rPr lang="en-US" dirty="0" err="1"/>
              <a:t>aiheista</a:t>
            </a:r>
            <a:r>
              <a:rPr lang="en-US" dirty="0"/>
              <a:t> </a:t>
            </a:r>
            <a:r>
              <a:rPr lang="en-US" dirty="0" err="1"/>
              <a:t>haluat</a:t>
            </a:r>
            <a:r>
              <a:rPr lang="en-US" dirty="0"/>
              <a:t> </a:t>
            </a:r>
            <a:r>
              <a:rPr lang="en-US" dirty="0" err="1"/>
              <a:t>saada</a:t>
            </a:r>
            <a:r>
              <a:rPr lang="en-US" dirty="0"/>
              <a:t> </a:t>
            </a:r>
            <a:r>
              <a:rPr lang="en-US" dirty="0" err="1"/>
              <a:t>tietoa</a:t>
            </a:r>
            <a:r>
              <a:rPr lang="en-US" dirty="0"/>
              <a:t>, </a:t>
            </a:r>
            <a:r>
              <a:rPr lang="en-US" dirty="0" err="1"/>
              <a:t>tunnista</a:t>
            </a:r>
            <a:r>
              <a:rPr lang="en-US" dirty="0"/>
              <a:t> </a:t>
            </a:r>
            <a:r>
              <a:rPr lang="en-US" dirty="0" err="1"/>
              <a:t>niiden</a:t>
            </a:r>
            <a:r>
              <a:rPr lang="en-US" dirty="0"/>
              <a:t> </a:t>
            </a:r>
            <a:r>
              <a:rPr lang="en-US" dirty="0" err="1"/>
              <a:t>muuttujatyyppi</a:t>
            </a:r>
            <a:r>
              <a:rPr lang="en-US" dirty="0"/>
              <a:t> ja </a:t>
            </a:r>
            <a:r>
              <a:rPr lang="en-US" dirty="0" err="1"/>
              <a:t>valitse</a:t>
            </a:r>
            <a:r>
              <a:rPr lang="en-US" dirty="0"/>
              <a:t> </a:t>
            </a:r>
            <a:r>
              <a:rPr lang="en-US" dirty="0" err="1"/>
              <a:t>muuttujatyypille</a:t>
            </a:r>
            <a:r>
              <a:rPr lang="en-US" dirty="0"/>
              <a:t> </a:t>
            </a:r>
            <a:r>
              <a:rPr lang="en-US" dirty="0" err="1"/>
              <a:t>sopiva</a:t>
            </a:r>
            <a:r>
              <a:rPr lang="en-US" dirty="0"/>
              <a:t> </a:t>
            </a:r>
            <a:r>
              <a:rPr lang="en-US" dirty="0" err="1"/>
              <a:t>kysymystyyppi</a:t>
            </a:r>
            <a:r>
              <a:rPr lang="en-US" dirty="0"/>
              <a:t>/</a:t>
            </a:r>
            <a:r>
              <a:rPr lang="en-US" dirty="0" err="1"/>
              <a:t>mittaustapa</a:t>
            </a:r>
            <a:r>
              <a:rPr lang="en-US" dirty="0"/>
              <a:t>.  -- </a:t>
            </a:r>
            <a:r>
              <a:rPr lang="en-US" dirty="0" err="1"/>
              <a:t>yksi</a:t>
            </a:r>
            <a:r>
              <a:rPr lang="en-US" dirty="0"/>
              <a:t> </a:t>
            </a:r>
            <a:r>
              <a:rPr lang="en-US" dirty="0" err="1"/>
              <a:t>mahdollisuus</a:t>
            </a:r>
            <a:r>
              <a:rPr lang="en-US" dirty="0"/>
              <a:t> on </a:t>
            </a:r>
            <a:r>
              <a:rPr lang="en-US" dirty="0" err="1"/>
              <a:t>seurata</a:t>
            </a:r>
            <a:r>
              <a:rPr lang="en-US" dirty="0"/>
              <a:t> </a:t>
            </a:r>
            <a:r>
              <a:rPr lang="en-US" dirty="0" err="1"/>
              <a:t>pääpiirteittäin</a:t>
            </a:r>
            <a:r>
              <a:rPr lang="en-US" dirty="0"/>
              <a:t> </a:t>
            </a:r>
            <a:r>
              <a:rPr lang="en-US" dirty="0" err="1"/>
              <a:t>haastattelurungon</a:t>
            </a:r>
            <a:r>
              <a:rPr lang="en-US" dirty="0"/>
              <a:t> </a:t>
            </a:r>
            <a:r>
              <a:rPr lang="en-US" dirty="0" err="1"/>
              <a:t>teemoja</a:t>
            </a:r>
            <a:r>
              <a:rPr lang="en-US" dirty="0"/>
              <a:t> ja </a:t>
            </a:r>
            <a:r>
              <a:rPr lang="en-US" dirty="0" err="1"/>
              <a:t>kehittää</a:t>
            </a:r>
            <a:r>
              <a:rPr lang="en-US" dirty="0"/>
              <a:t> </a:t>
            </a:r>
            <a:r>
              <a:rPr lang="en-US" dirty="0" err="1"/>
              <a:t>niiden</a:t>
            </a:r>
            <a:r>
              <a:rPr lang="en-US" dirty="0"/>
              <a:t> </a:t>
            </a:r>
            <a:r>
              <a:rPr lang="en-US" dirty="0" err="1"/>
              <a:t>perusteella</a:t>
            </a:r>
            <a:r>
              <a:rPr lang="en-US" dirty="0"/>
              <a:t> </a:t>
            </a:r>
            <a:r>
              <a:rPr lang="en-US" dirty="0" err="1"/>
              <a:t>määrälliseen</a:t>
            </a:r>
            <a:r>
              <a:rPr lang="en-US" dirty="0"/>
              <a:t> survey-</a:t>
            </a:r>
            <a:r>
              <a:rPr lang="en-US" dirty="0" err="1"/>
              <a:t>kyselyyn</a:t>
            </a:r>
            <a:r>
              <a:rPr lang="en-US" dirty="0"/>
              <a:t> </a:t>
            </a:r>
            <a:r>
              <a:rPr lang="en-US" dirty="0" err="1"/>
              <a:t>sopivia</a:t>
            </a:r>
            <a:r>
              <a:rPr lang="en-US" dirty="0"/>
              <a:t> </a:t>
            </a:r>
            <a:r>
              <a:rPr lang="en-US" dirty="0" err="1"/>
              <a:t>kysymyksiä</a:t>
            </a:r>
            <a:r>
              <a:rPr lang="en-US" dirty="0"/>
              <a:t> </a:t>
            </a:r>
          </a:p>
        </p:txBody>
      </p:sp>
      <p:sp>
        <p:nvSpPr>
          <p:cNvPr id="4" name="Slide Number Placeholder 3"/>
          <p:cNvSpPr>
            <a:spLocks noGrp="1"/>
          </p:cNvSpPr>
          <p:nvPr>
            <p:ph type="sldNum" sz="quarter" idx="5"/>
          </p:nvPr>
        </p:nvSpPr>
        <p:spPr/>
        <p:txBody>
          <a:bodyPr/>
          <a:lstStyle/>
          <a:p>
            <a:fld id="{1743EF3D-3F69-4507-B04A-E358E9B59087}" type="slidenum">
              <a:rPr lang="en-US"/>
              <a:t>22</a:t>
            </a:fld>
            <a:endParaRPr lang="en-US"/>
          </a:p>
        </p:txBody>
      </p:sp>
    </p:spTree>
    <p:extLst>
      <p:ext uri="{BB962C8B-B14F-4D97-AF65-F5344CB8AC3E}">
        <p14:creationId xmlns:p14="http://schemas.microsoft.com/office/powerpoint/2010/main" val="4078800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Luentotehtävä</a:t>
            </a:r>
            <a:r>
              <a:rPr lang="en-US" dirty="0">
                <a:ea typeface="Calibri"/>
                <a:cs typeface="Calibri"/>
              </a:rPr>
              <a:t> 2: </a:t>
            </a:r>
            <a:r>
              <a:rPr lang="en-US" dirty="0" err="1">
                <a:ea typeface="Calibri"/>
                <a:cs typeface="Calibri"/>
              </a:rPr>
              <a:t>mitä</a:t>
            </a:r>
            <a:r>
              <a:rPr lang="en-US" dirty="0">
                <a:ea typeface="Calibri"/>
                <a:cs typeface="Calibri"/>
              </a:rPr>
              <a:t> </a:t>
            </a:r>
            <a:r>
              <a:rPr lang="en-US" dirty="0" err="1">
                <a:ea typeface="Calibri"/>
                <a:cs typeface="Calibri"/>
              </a:rPr>
              <a:t>muuttujatyyppejä</a:t>
            </a:r>
            <a:r>
              <a:rPr lang="en-US" dirty="0">
                <a:ea typeface="Calibri"/>
                <a:cs typeface="Calibri"/>
              </a:rPr>
              <a:t> </a:t>
            </a:r>
            <a:r>
              <a:rPr lang="en-US" dirty="0" err="1">
                <a:ea typeface="Calibri"/>
                <a:cs typeface="Calibri"/>
              </a:rPr>
              <a:t>tässä</a:t>
            </a:r>
            <a:r>
              <a:rPr lang="en-US" dirty="0">
                <a:ea typeface="Calibri"/>
                <a:cs typeface="Calibri"/>
              </a:rPr>
              <a:t> </a:t>
            </a:r>
            <a:r>
              <a:rPr lang="en-US" dirty="0" err="1">
                <a:ea typeface="Calibri"/>
                <a:cs typeface="Calibri"/>
              </a:rPr>
              <a:t>kullakin</a:t>
            </a:r>
            <a:r>
              <a:rPr lang="en-US" dirty="0">
                <a:ea typeface="Calibri"/>
                <a:cs typeface="Calibri"/>
              </a:rPr>
              <a:t> </a:t>
            </a:r>
            <a:r>
              <a:rPr lang="en-US" dirty="0" err="1">
                <a:ea typeface="Calibri"/>
                <a:cs typeface="Calibri"/>
              </a:rPr>
              <a:t>kysymyksellä</a:t>
            </a:r>
            <a:r>
              <a:rPr lang="en-US" dirty="0">
                <a:ea typeface="Calibri"/>
                <a:cs typeface="Calibri"/>
              </a:rPr>
              <a:t> </a:t>
            </a:r>
            <a:r>
              <a:rPr lang="en-US" dirty="0" err="1">
                <a:ea typeface="Calibri"/>
                <a:cs typeface="Calibri"/>
              </a:rPr>
              <a:t>mitataan</a:t>
            </a:r>
            <a:r>
              <a:rPr lang="en-US" dirty="0">
                <a:ea typeface="Calibri"/>
                <a:cs typeface="Calibri"/>
              </a:rPr>
              <a:t> ja </a:t>
            </a:r>
            <a:r>
              <a:rPr lang="en-US" dirty="0" err="1">
                <a:ea typeface="Calibri"/>
                <a:cs typeface="Calibri"/>
              </a:rPr>
              <a:t>millä</a:t>
            </a:r>
            <a:r>
              <a:rPr lang="en-US" dirty="0">
                <a:ea typeface="Calibri"/>
                <a:cs typeface="Calibri"/>
              </a:rPr>
              <a:t> </a:t>
            </a:r>
            <a:r>
              <a:rPr lang="en-US" dirty="0" err="1">
                <a:ea typeface="Calibri"/>
                <a:cs typeface="Calibri"/>
              </a:rPr>
              <a:t>kysymystyypillä</a:t>
            </a:r>
            <a:r>
              <a:rPr lang="en-US" dirty="0">
                <a:ea typeface="Calibri"/>
                <a:cs typeface="Calibri"/>
              </a:rPr>
              <a:t>? </a:t>
            </a:r>
            <a:r>
              <a:rPr lang="en-US" dirty="0" err="1">
                <a:ea typeface="Calibri"/>
                <a:cs typeface="Calibri"/>
              </a:rPr>
              <a:t>Diskreetti</a:t>
            </a:r>
            <a:r>
              <a:rPr lang="en-US" dirty="0">
                <a:ea typeface="Calibri"/>
                <a:cs typeface="Calibri"/>
              </a:rPr>
              <a:t> </a:t>
            </a:r>
            <a:r>
              <a:rPr lang="en-US" dirty="0" err="1">
                <a:ea typeface="Calibri"/>
                <a:cs typeface="Calibri"/>
              </a:rPr>
              <a:t>vai</a:t>
            </a:r>
            <a:r>
              <a:rPr lang="en-US" dirty="0">
                <a:ea typeface="Calibri"/>
                <a:cs typeface="Calibri"/>
              </a:rPr>
              <a:t> </a:t>
            </a:r>
            <a:r>
              <a:rPr lang="en-US" dirty="0" err="1">
                <a:ea typeface="Calibri"/>
                <a:cs typeface="Calibri"/>
              </a:rPr>
              <a:t>jatkuva</a:t>
            </a:r>
            <a:r>
              <a:rPr lang="en-US" dirty="0">
                <a:ea typeface="Calibri"/>
                <a:cs typeface="Calibri"/>
              </a:rPr>
              <a:t>, </a:t>
            </a:r>
            <a:r>
              <a:rPr lang="en-US" dirty="0" err="1">
                <a:ea typeface="Calibri"/>
                <a:cs typeface="Calibri"/>
              </a:rPr>
              <a:t>mikä</a:t>
            </a:r>
            <a:r>
              <a:rPr lang="en-US" dirty="0">
                <a:ea typeface="Calibri"/>
                <a:cs typeface="Calibri"/>
              </a:rPr>
              <a:t> </a:t>
            </a:r>
            <a:r>
              <a:rPr lang="en-US" dirty="0" err="1">
                <a:ea typeface="Calibri"/>
                <a:cs typeface="Calibri"/>
              </a:rPr>
              <a:t>aiemmin</a:t>
            </a:r>
            <a:r>
              <a:rPr lang="en-US" dirty="0">
                <a:ea typeface="Calibri"/>
                <a:cs typeface="Calibri"/>
              </a:rPr>
              <a:t> </a:t>
            </a:r>
            <a:r>
              <a:rPr lang="en-US" dirty="0" err="1">
                <a:ea typeface="Calibri"/>
                <a:cs typeface="Calibri"/>
              </a:rPr>
              <a:t>luetelluista</a:t>
            </a:r>
            <a:r>
              <a:rPr lang="en-US" dirty="0">
                <a:ea typeface="Calibri"/>
                <a:cs typeface="Calibri"/>
              </a:rPr>
              <a:t> </a:t>
            </a:r>
            <a:r>
              <a:rPr lang="en-US" dirty="0" err="1">
                <a:ea typeface="Calibri"/>
                <a:cs typeface="Calibri"/>
              </a:rPr>
              <a:t>viidestä</a:t>
            </a:r>
            <a:r>
              <a:rPr lang="en-US" dirty="0">
                <a:ea typeface="Calibri"/>
                <a:cs typeface="Calibri"/>
              </a:rPr>
              <a:t> </a:t>
            </a:r>
            <a:r>
              <a:rPr lang="en-US" dirty="0" err="1">
                <a:ea typeface="Calibri"/>
                <a:cs typeface="Calibri"/>
              </a:rPr>
              <a:t>tyypistä</a:t>
            </a:r>
            <a:r>
              <a:rPr lang="en-US" dirty="0">
                <a:ea typeface="Calibri"/>
                <a:cs typeface="Calibri"/>
              </a:rPr>
              <a:t>? </a:t>
            </a:r>
          </a:p>
        </p:txBody>
      </p:sp>
      <p:sp>
        <p:nvSpPr>
          <p:cNvPr id="4" name="Slide Number Placeholder 3"/>
          <p:cNvSpPr>
            <a:spLocks noGrp="1"/>
          </p:cNvSpPr>
          <p:nvPr>
            <p:ph type="sldNum" sz="quarter" idx="5"/>
          </p:nvPr>
        </p:nvSpPr>
        <p:spPr/>
        <p:txBody>
          <a:bodyPr/>
          <a:lstStyle/>
          <a:p>
            <a:fld id="{1743EF3D-3F69-4507-B04A-E358E9B59087}" type="slidenum">
              <a:rPr lang="en-US"/>
              <a:t>24</a:t>
            </a:fld>
            <a:endParaRPr lang="en-US"/>
          </a:p>
        </p:txBody>
      </p:sp>
    </p:spTree>
    <p:extLst>
      <p:ext uri="{BB962C8B-B14F-4D97-AF65-F5344CB8AC3E}">
        <p14:creationId xmlns:p14="http://schemas.microsoft.com/office/powerpoint/2010/main" val="833106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Ensimmäinen</a:t>
            </a:r>
            <a:r>
              <a:rPr lang="en-US" dirty="0">
                <a:ea typeface="Calibri"/>
                <a:cs typeface="Calibri"/>
              </a:rPr>
              <a:t> video: </a:t>
            </a:r>
            <a:r>
              <a:rPr lang="en-US" err="1">
                <a:ea typeface="Calibri"/>
                <a:cs typeface="Calibri"/>
              </a:rPr>
              <a:t>mitä</a:t>
            </a:r>
            <a:r>
              <a:rPr lang="en-US" dirty="0">
                <a:ea typeface="Calibri"/>
                <a:cs typeface="Calibri"/>
              </a:rPr>
              <a:t> </a:t>
            </a:r>
            <a:r>
              <a:rPr lang="en-US" err="1">
                <a:ea typeface="Calibri"/>
                <a:cs typeface="Calibri"/>
              </a:rPr>
              <a:t>otanta</a:t>
            </a:r>
            <a:r>
              <a:rPr lang="en-US" dirty="0">
                <a:ea typeface="Calibri"/>
                <a:cs typeface="Calibri"/>
              </a:rPr>
              <a:t> </a:t>
            </a:r>
            <a:r>
              <a:rPr lang="en-US" err="1">
                <a:ea typeface="Calibri"/>
                <a:cs typeface="Calibri"/>
              </a:rPr>
              <a:t>tarkoittaa</a:t>
            </a:r>
            <a:r>
              <a:rPr lang="en-US" dirty="0">
                <a:ea typeface="Calibri"/>
                <a:cs typeface="Calibri"/>
              </a:rPr>
              <a:t> ja </a:t>
            </a:r>
            <a:r>
              <a:rPr lang="en-US" err="1">
                <a:ea typeface="Calibri"/>
                <a:cs typeface="Calibri"/>
              </a:rPr>
              <a:t>miksi</a:t>
            </a:r>
            <a:r>
              <a:rPr lang="en-US" dirty="0">
                <a:ea typeface="Calibri"/>
                <a:cs typeface="Calibri"/>
              </a:rPr>
              <a:t> </a:t>
            </a:r>
            <a:r>
              <a:rPr lang="en-US" err="1">
                <a:ea typeface="Calibri"/>
                <a:cs typeface="Calibri"/>
              </a:rPr>
              <a:t>sitä</a:t>
            </a:r>
            <a:r>
              <a:rPr lang="en-US" dirty="0">
                <a:ea typeface="Calibri"/>
                <a:cs typeface="Calibri"/>
              </a:rPr>
              <a:t> </a:t>
            </a:r>
            <a:r>
              <a:rPr lang="en-US" err="1">
                <a:ea typeface="Calibri"/>
                <a:cs typeface="Calibri"/>
              </a:rPr>
              <a:t>käytetään</a:t>
            </a:r>
            <a:r>
              <a:rPr lang="en-US" dirty="0">
                <a:ea typeface="Calibri"/>
                <a:cs typeface="Calibri"/>
              </a:rPr>
              <a:t>? </a:t>
            </a:r>
            <a:endParaRPr lang="en-US">
              <a:ea typeface="Calibri" panose="020F0502020204030204"/>
              <a:cs typeface="Calibri" panose="020F0502020204030204"/>
            </a:endParaRPr>
          </a:p>
          <a:p>
            <a:endParaRPr lang="en-US" dirty="0">
              <a:ea typeface="Calibri"/>
              <a:cs typeface="Calibri"/>
            </a:endParaRPr>
          </a:p>
          <a:p>
            <a:r>
              <a:rPr lang="en-US" dirty="0" err="1">
                <a:ea typeface="Calibri"/>
                <a:cs typeface="Calibri"/>
              </a:rPr>
              <a:t>Täytyy</a:t>
            </a:r>
            <a:r>
              <a:rPr lang="en-US" dirty="0">
                <a:ea typeface="Calibri"/>
                <a:cs typeface="Calibri"/>
              </a:rPr>
              <a:t> </a:t>
            </a:r>
            <a:r>
              <a:rPr lang="en-US" dirty="0" err="1">
                <a:ea typeface="Calibri"/>
                <a:cs typeface="Calibri"/>
              </a:rPr>
              <a:t>itse</a:t>
            </a:r>
            <a:r>
              <a:rPr lang="en-US" dirty="0">
                <a:ea typeface="Calibri"/>
                <a:cs typeface="Calibri"/>
              </a:rPr>
              <a:t> </a:t>
            </a:r>
            <a:r>
              <a:rPr lang="en-US" dirty="0" err="1">
                <a:ea typeface="Calibri"/>
                <a:cs typeface="Calibri"/>
              </a:rPr>
              <a:t>selvittää</a:t>
            </a:r>
            <a:r>
              <a:rPr lang="en-US" dirty="0">
                <a:ea typeface="Calibri"/>
                <a:cs typeface="Calibri"/>
              </a:rPr>
              <a:t>, </a:t>
            </a:r>
            <a:r>
              <a:rPr lang="en-US" dirty="0" err="1">
                <a:ea typeface="Calibri"/>
                <a:cs typeface="Calibri"/>
              </a:rPr>
              <a:t>kuinka</a:t>
            </a:r>
            <a:r>
              <a:rPr lang="en-US" dirty="0">
                <a:ea typeface="Calibri"/>
                <a:cs typeface="Calibri"/>
              </a:rPr>
              <a:t> </a:t>
            </a:r>
            <a:r>
              <a:rPr lang="en-US" dirty="0" err="1">
                <a:ea typeface="Calibri"/>
                <a:cs typeface="Calibri"/>
              </a:rPr>
              <a:t>monta</a:t>
            </a:r>
            <a:r>
              <a:rPr lang="en-US" dirty="0">
                <a:ea typeface="Calibri"/>
                <a:cs typeface="Calibri"/>
              </a:rPr>
              <a:t> </a:t>
            </a:r>
            <a:r>
              <a:rPr lang="en-US" dirty="0" err="1">
                <a:ea typeface="Calibri"/>
                <a:cs typeface="Calibri"/>
              </a:rPr>
              <a:t>opiskelijaa</a:t>
            </a:r>
            <a:r>
              <a:rPr lang="en-US" dirty="0">
                <a:ea typeface="Calibri"/>
                <a:cs typeface="Calibri"/>
              </a:rPr>
              <a:t> </a:t>
            </a:r>
            <a:r>
              <a:rPr lang="en-US" dirty="0" err="1">
                <a:ea typeface="Calibri"/>
                <a:cs typeface="Calibri"/>
              </a:rPr>
              <a:t>otaniemessä</a:t>
            </a:r>
            <a:r>
              <a:rPr lang="en-US" dirty="0">
                <a:ea typeface="Calibri"/>
                <a:cs typeface="Calibri"/>
              </a:rPr>
              <a:t> on tai </a:t>
            </a:r>
            <a:r>
              <a:rPr lang="en-US" dirty="0" err="1">
                <a:ea typeface="Calibri"/>
                <a:cs typeface="Calibri"/>
              </a:rPr>
              <a:t>kuinka</a:t>
            </a:r>
            <a:r>
              <a:rPr lang="en-US" dirty="0">
                <a:ea typeface="Calibri"/>
                <a:cs typeface="Calibri"/>
              </a:rPr>
              <a:t> </a:t>
            </a:r>
            <a:r>
              <a:rPr lang="en-US" dirty="0" err="1">
                <a:ea typeface="Calibri"/>
                <a:cs typeface="Calibri"/>
              </a:rPr>
              <a:t>monta</a:t>
            </a:r>
            <a:r>
              <a:rPr lang="en-US" dirty="0">
                <a:ea typeface="Calibri"/>
                <a:cs typeface="Calibri"/>
              </a:rPr>
              <a:t> </a:t>
            </a:r>
            <a:r>
              <a:rPr lang="en-US" dirty="0" err="1">
                <a:ea typeface="Calibri"/>
                <a:cs typeface="Calibri"/>
              </a:rPr>
              <a:t>opiskelijaa</a:t>
            </a:r>
            <a:r>
              <a:rPr lang="en-US" dirty="0">
                <a:ea typeface="Calibri"/>
                <a:cs typeface="Calibri"/>
              </a:rPr>
              <a:t> </a:t>
            </a:r>
            <a:r>
              <a:rPr lang="en-US" dirty="0" err="1">
                <a:ea typeface="Calibri"/>
                <a:cs typeface="Calibri"/>
              </a:rPr>
              <a:t>informaatioverkostojen</a:t>
            </a:r>
            <a:r>
              <a:rPr lang="en-US" dirty="0">
                <a:ea typeface="Calibri"/>
                <a:cs typeface="Calibri"/>
              </a:rPr>
              <a:t> </a:t>
            </a:r>
            <a:r>
              <a:rPr lang="en-US" dirty="0" err="1">
                <a:ea typeface="Calibri"/>
                <a:cs typeface="Calibri"/>
              </a:rPr>
              <a:t>koulutusohjelmassa</a:t>
            </a:r>
            <a:r>
              <a:rPr lang="en-US" dirty="0">
                <a:ea typeface="Calibri"/>
                <a:cs typeface="Calibri"/>
              </a:rPr>
              <a:t> on. </a:t>
            </a:r>
            <a:r>
              <a:rPr lang="en-US" dirty="0" err="1">
                <a:ea typeface="Calibri"/>
                <a:cs typeface="Calibri"/>
              </a:rPr>
              <a:t>Minä</a:t>
            </a:r>
            <a:r>
              <a:rPr lang="en-US" dirty="0">
                <a:ea typeface="Calibri"/>
                <a:cs typeface="Calibri"/>
              </a:rPr>
              <a:t> </a:t>
            </a:r>
            <a:r>
              <a:rPr lang="en-US" dirty="0" err="1">
                <a:ea typeface="Calibri"/>
                <a:cs typeface="Calibri"/>
              </a:rPr>
              <a:t>en</a:t>
            </a:r>
            <a:r>
              <a:rPr lang="en-US" dirty="0">
                <a:ea typeface="Calibri"/>
                <a:cs typeface="Calibri"/>
              </a:rPr>
              <a:t> </a:t>
            </a:r>
            <a:r>
              <a:rPr lang="en-US" dirty="0" err="1">
                <a:ea typeface="Calibri"/>
                <a:cs typeface="Calibri"/>
              </a:rPr>
              <a:t>tiedä</a:t>
            </a:r>
            <a:r>
              <a:rPr lang="en-US" dirty="0">
                <a:ea typeface="Calibri"/>
                <a:cs typeface="Calibri"/>
              </a:rPr>
              <a:t> </a:t>
            </a:r>
          </a:p>
          <a:p>
            <a:endParaRPr lang="en-US" dirty="0">
              <a:ea typeface="Calibri"/>
              <a:cs typeface="Calibri"/>
            </a:endParaRPr>
          </a:p>
          <a:p>
            <a:r>
              <a:rPr lang="en-US" dirty="0"/>
              <a:t>https://www.calculator.net/sample-size-calculator.html</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1743EF3D-3F69-4507-B04A-E358E9B59087}" type="slidenum">
              <a:rPr lang="en-US"/>
              <a:t>26</a:t>
            </a:fld>
            <a:endParaRPr lang="en-US"/>
          </a:p>
        </p:txBody>
      </p:sp>
    </p:spTree>
    <p:extLst>
      <p:ext uri="{BB962C8B-B14F-4D97-AF65-F5344CB8AC3E}">
        <p14:creationId xmlns:p14="http://schemas.microsoft.com/office/powerpoint/2010/main" val="7114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Tällä</a:t>
            </a:r>
            <a:r>
              <a:rPr lang="en-US" dirty="0">
                <a:ea typeface="Calibri"/>
                <a:cs typeface="Calibri"/>
              </a:rPr>
              <a:t> </a:t>
            </a:r>
            <a:r>
              <a:rPr lang="en-US" dirty="0" err="1">
                <a:ea typeface="Calibri"/>
                <a:cs typeface="Calibri"/>
              </a:rPr>
              <a:t>luennolla</a:t>
            </a:r>
            <a:r>
              <a:rPr lang="en-US" dirty="0">
                <a:ea typeface="Calibri"/>
                <a:cs typeface="Calibri"/>
              </a:rPr>
              <a:t> </a:t>
            </a:r>
            <a:r>
              <a:rPr lang="en-US" dirty="0" err="1">
                <a:ea typeface="Calibri"/>
                <a:cs typeface="Calibri"/>
              </a:rPr>
              <a:t>käydään</a:t>
            </a:r>
            <a:r>
              <a:rPr lang="en-US" dirty="0">
                <a:ea typeface="Calibri"/>
                <a:cs typeface="Calibri"/>
              </a:rPr>
              <a:t> </a:t>
            </a:r>
            <a:r>
              <a:rPr lang="en-US" dirty="0" err="1">
                <a:ea typeface="Calibri"/>
                <a:cs typeface="Calibri"/>
              </a:rPr>
              <a:t>läpi</a:t>
            </a:r>
            <a:r>
              <a:rPr lang="en-US" dirty="0">
                <a:ea typeface="Calibri"/>
                <a:cs typeface="Calibri"/>
              </a:rPr>
              <a:t> </a:t>
            </a:r>
            <a:r>
              <a:rPr lang="en-US" dirty="0" err="1">
                <a:ea typeface="Calibri"/>
                <a:cs typeface="Calibri"/>
              </a:rPr>
              <a:t>sitä</a:t>
            </a:r>
            <a:r>
              <a:rPr lang="en-US" dirty="0">
                <a:ea typeface="Calibri"/>
                <a:cs typeface="Calibri"/>
              </a:rPr>
              <a:t>, </a:t>
            </a:r>
            <a:r>
              <a:rPr lang="en-US" dirty="0" err="1">
                <a:ea typeface="Calibri"/>
                <a:cs typeface="Calibri"/>
              </a:rPr>
              <a:t>miten</a:t>
            </a:r>
            <a:r>
              <a:rPr lang="en-US" dirty="0">
                <a:ea typeface="Calibri"/>
                <a:cs typeface="Calibri"/>
              </a:rPr>
              <a:t> </a:t>
            </a:r>
            <a:r>
              <a:rPr lang="en-US" dirty="0" err="1">
                <a:ea typeface="Calibri"/>
                <a:cs typeface="Calibri"/>
              </a:rPr>
              <a:t>tällaisia</a:t>
            </a:r>
            <a:r>
              <a:rPr lang="en-US" dirty="0">
                <a:ea typeface="Calibri"/>
                <a:cs typeface="Calibri"/>
              </a:rPr>
              <a:t> </a:t>
            </a:r>
            <a:r>
              <a:rPr lang="en-US" dirty="0" err="1">
                <a:ea typeface="Calibri"/>
                <a:cs typeface="Calibri"/>
              </a:rPr>
              <a:t>määrällisiä</a:t>
            </a:r>
            <a:r>
              <a:rPr lang="en-US" dirty="0">
                <a:ea typeface="Calibri"/>
                <a:cs typeface="Calibri"/>
              </a:rPr>
              <a:t> survey-</a:t>
            </a:r>
            <a:r>
              <a:rPr lang="en-US" dirty="0" err="1">
                <a:ea typeface="Calibri"/>
                <a:cs typeface="Calibri"/>
              </a:rPr>
              <a:t>kyselylomakkeita</a:t>
            </a:r>
            <a:r>
              <a:rPr lang="en-US" dirty="0">
                <a:ea typeface="Calibri"/>
                <a:cs typeface="Calibri"/>
              </a:rPr>
              <a:t> </a:t>
            </a:r>
            <a:r>
              <a:rPr lang="en-US" dirty="0" err="1">
                <a:ea typeface="Calibri"/>
                <a:cs typeface="Calibri"/>
              </a:rPr>
              <a:t>luodaan</a:t>
            </a:r>
            <a:r>
              <a:rPr lang="en-US" dirty="0">
                <a:ea typeface="Calibri"/>
                <a:cs typeface="Calibri"/>
              </a:rPr>
              <a:t>. </a:t>
            </a:r>
            <a:r>
              <a:rPr lang="en-US" dirty="0" err="1">
                <a:ea typeface="Calibri"/>
                <a:cs typeface="Calibri"/>
              </a:rPr>
              <a:t>Pidä</a:t>
            </a:r>
            <a:r>
              <a:rPr lang="en-US" dirty="0">
                <a:ea typeface="Calibri"/>
                <a:cs typeface="Calibri"/>
              </a:rPr>
              <a:t> </a:t>
            </a:r>
            <a:r>
              <a:rPr lang="en-US" dirty="0" err="1">
                <a:ea typeface="Calibri"/>
                <a:cs typeface="Calibri"/>
              </a:rPr>
              <a:t>mielessä</a:t>
            </a:r>
            <a:r>
              <a:rPr lang="en-US" dirty="0">
                <a:ea typeface="Calibri"/>
                <a:cs typeface="Calibri"/>
              </a:rPr>
              <a:t> </a:t>
            </a:r>
            <a:r>
              <a:rPr lang="en-US" dirty="0" err="1">
                <a:ea typeface="Calibri"/>
                <a:cs typeface="Calibri"/>
              </a:rPr>
              <a:t>oman</a:t>
            </a:r>
            <a:r>
              <a:rPr lang="en-US" dirty="0">
                <a:ea typeface="Calibri"/>
                <a:cs typeface="Calibri"/>
              </a:rPr>
              <a:t> </a:t>
            </a:r>
            <a:r>
              <a:rPr lang="en-US" dirty="0" err="1">
                <a:ea typeface="Calibri"/>
                <a:cs typeface="Calibri"/>
              </a:rPr>
              <a:t>harjoitusryhmän</a:t>
            </a:r>
            <a:r>
              <a:rPr lang="en-US" dirty="0">
                <a:ea typeface="Calibri"/>
                <a:cs typeface="Calibri"/>
              </a:rPr>
              <a:t> </a:t>
            </a:r>
            <a:r>
              <a:rPr lang="en-US" dirty="0" err="1">
                <a:ea typeface="Calibri"/>
                <a:cs typeface="Calibri"/>
              </a:rPr>
              <a:t>tutkimuskysymys</a:t>
            </a:r>
            <a:r>
              <a:rPr lang="en-US" dirty="0">
                <a:ea typeface="Calibri"/>
                <a:cs typeface="Calibri"/>
              </a:rPr>
              <a:t>. </a:t>
            </a:r>
          </a:p>
        </p:txBody>
      </p:sp>
      <p:sp>
        <p:nvSpPr>
          <p:cNvPr id="4" name="Slide Number Placeholder 3"/>
          <p:cNvSpPr>
            <a:spLocks noGrp="1"/>
          </p:cNvSpPr>
          <p:nvPr>
            <p:ph type="sldNum" sz="quarter" idx="5"/>
          </p:nvPr>
        </p:nvSpPr>
        <p:spPr/>
        <p:txBody>
          <a:bodyPr/>
          <a:lstStyle/>
          <a:p>
            <a:fld id="{1743EF3D-3F69-4507-B04A-E358E9B59087}" type="slidenum">
              <a:rPr lang="en-US"/>
              <a:t>5</a:t>
            </a:fld>
            <a:endParaRPr lang="en-US"/>
          </a:p>
        </p:txBody>
      </p:sp>
    </p:spTree>
    <p:extLst>
      <p:ext uri="{BB962C8B-B14F-4D97-AF65-F5344CB8AC3E}">
        <p14:creationId xmlns:p14="http://schemas.microsoft.com/office/powerpoint/2010/main" val="130584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Tällä</a:t>
            </a:r>
            <a:r>
              <a:rPr lang="en-US" dirty="0"/>
              <a:t> on </a:t>
            </a:r>
            <a:r>
              <a:rPr lang="en-US" err="1"/>
              <a:t>väliä</a:t>
            </a:r>
            <a:r>
              <a:rPr lang="en-US" dirty="0"/>
              <a:t> </a:t>
            </a:r>
            <a:r>
              <a:rPr lang="en-US" err="1"/>
              <a:t>siinä</a:t>
            </a:r>
            <a:r>
              <a:rPr lang="en-US" dirty="0"/>
              <a:t> </a:t>
            </a:r>
            <a:r>
              <a:rPr lang="en-US" err="1"/>
              <a:t>vaiheessa</a:t>
            </a:r>
            <a:r>
              <a:rPr lang="en-US" dirty="0"/>
              <a:t>, </a:t>
            </a:r>
            <a:r>
              <a:rPr lang="en-US" err="1"/>
              <a:t>kun</a:t>
            </a:r>
            <a:r>
              <a:rPr lang="en-US" dirty="0"/>
              <a:t> </a:t>
            </a:r>
            <a:r>
              <a:rPr lang="en-US" err="1"/>
              <a:t>ryhdytään</a:t>
            </a:r>
            <a:r>
              <a:rPr lang="en-US" dirty="0"/>
              <a:t> </a:t>
            </a:r>
            <a:r>
              <a:rPr lang="en-US" err="1"/>
              <a:t>valitsemaan</a:t>
            </a:r>
            <a:r>
              <a:rPr lang="en-US" dirty="0"/>
              <a:t> </a:t>
            </a:r>
            <a:r>
              <a:rPr lang="en-US" err="1"/>
              <a:t>mittaustapaa</a:t>
            </a:r>
            <a:r>
              <a:rPr lang="en-US" dirty="0"/>
              <a:t> (</a:t>
            </a:r>
            <a:r>
              <a:rPr lang="en-US" err="1"/>
              <a:t>kysymystyyppiä</a:t>
            </a:r>
            <a:r>
              <a:rPr lang="en-US" dirty="0"/>
              <a:t>) </a:t>
            </a:r>
            <a:r>
              <a:rPr lang="en-US" err="1"/>
              <a:t>kullekin</a:t>
            </a:r>
            <a:r>
              <a:rPr lang="en-US" dirty="0"/>
              <a:t> </a:t>
            </a:r>
            <a:r>
              <a:rPr lang="en-US" err="1"/>
              <a:t>aiheelle</a:t>
            </a:r>
            <a:r>
              <a:rPr lang="en-US" dirty="0"/>
              <a:t> – </a:t>
            </a:r>
            <a:r>
              <a:rPr lang="en-US" err="1"/>
              <a:t>jotta</a:t>
            </a:r>
            <a:r>
              <a:rPr lang="en-US" dirty="0"/>
              <a:t> </a:t>
            </a:r>
            <a:r>
              <a:rPr lang="en-US" err="1"/>
              <a:t>tulee</a:t>
            </a:r>
            <a:r>
              <a:rPr lang="en-US" dirty="0"/>
              <a:t> </a:t>
            </a:r>
            <a:r>
              <a:rPr lang="en-US" err="1"/>
              <a:t>mitanneeksi</a:t>
            </a:r>
            <a:r>
              <a:rPr lang="en-US" dirty="0"/>
              <a:t> </a:t>
            </a:r>
            <a:r>
              <a:rPr lang="en-US" err="1"/>
              <a:t>tutkimansa</a:t>
            </a:r>
            <a:r>
              <a:rPr lang="en-US" dirty="0"/>
              <a:t> </a:t>
            </a:r>
            <a:r>
              <a:rPr lang="en-US" err="1"/>
              <a:t>ilmiön</a:t>
            </a:r>
            <a:r>
              <a:rPr lang="en-US" dirty="0"/>
              <a:t> tai </a:t>
            </a:r>
            <a:r>
              <a:rPr lang="en-US" err="1"/>
              <a:t>aiheen</a:t>
            </a:r>
            <a:r>
              <a:rPr lang="en-US" dirty="0"/>
              <a:t> </a:t>
            </a:r>
            <a:r>
              <a:rPr lang="en-US" err="1"/>
              <a:t>osa-alueita</a:t>
            </a:r>
            <a:r>
              <a:rPr lang="en-US" dirty="0"/>
              <a:t> </a:t>
            </a:r>
            <a:r>
              <a:rPr lang="en-US" err="1"/>
              <a:t>oikealla</a:t>
            </a:r>
            <a:r>
              <a:rPr lang="en-US" dirty="0"/>
              <a:t> </a:t>
            </a:r>
            <a:r>
              <a:rPr lang="en-US" err="1"/>
              <a:t>tavalla</a:t>
            </a:r>
            <a:r>
              <a:rPr lang="en-US" dirty="0"/>
              <a:t> ja </a:t>
            </a:r>
            <a:r>
              <a:rPr lang="en-US" err="1"/>
              <a:t>jotta</a:t>
            </a:r>
            <a:r>
              <a:rPr lang="en-US" dirty="0"/>
              <a:t> </a:t>
            </a:r>
            <a:r>
              <a:rPr lang="en-US" err="1"/>
              <a:t>aihe</a:t>
            </a:r>
            <a:r>
              <a:rPr lang="en-US" dirty="0"/>
              <a:t> </a:t>
            </a:r>
            <a:r>
              <a:rPr lang="en-US" err="1"/>
              <a:t>ei</a:t>
            </a:r>
            <a:r>
              <a:rPr lang="en-US" dirty="0"/>
              <a:t> </a:t>
            </a:r>
            <a:r>
              <a:rPr lang="en-US" err="1"/>
              <a:t>vääristy</a:t>
            </a:r>
            <a:r>
              <a:rPr lang="en-US" dirty="0"/>
              <a:t> </a:t>
            </a:r>
            <a:r>
              <a:rPr lang="en-US" err="1"/>
              <a:t>mittauksen</a:t>
            </a:r>
            <a:r>
              <a:rPr lang="en-US" dirty="0"/>
              <a:t> </a:t>
            </a:r>
            <a:r>
              <a:rPr lang="en-US" err="1"/>
              <a:t>seurauksena</a:t>
            </a:r>
            <a:r>
              <a:rPr lang="en-US" dirty="0"/>
              <a:t> </a:t>
            </a:r>
          </a:p>
          <a:p>
            <a:endParaRPr lang="en-US" dirty="0">
              <a:cs typeface="Calibri"/>
            </a:endParaRPr>
          </a:p>
          <a:p>
            <a:r>
              <a:rPr lang="en-US" dirty="0" err="1">
                <a:cs typeface="Calibri"/>
              </a:rPr>
              <a:t>Käyn</a:t>
            </a:r>
            <a:r>
              <a:rPr lang="en-US" dirty="0">
                <a:cs typeface="Calibri"/>
              </a:rPr>
              <a:t> </a:t>
            </a:r>
            <a:r>
              <a:rPr lang="en-US" dirty="0" err="1">
                <a:cs typeface="Calibri"/>
              </a:rPr>
              <a:t>seuraavaksi</a:t>
            </a:r>
            <a:r>
              <a:rPr lang="en-US" dirty="0">
                <a:cs typeface="Calibri"/>
              </a:rPr>
              <a:t> </a:t>
            </a:r>
            <a:r>
              <a:rPr lang="en-US" dirty="0" err="1">
                <a:cs typeface="Calibri"/>
              </a:rPr>
              <a:t>läpi</a:t>
            </a:r>
            <a:r>
              <a:rPr lang="en-US" dirty="0">
                <a:cs typeface="Calibri"/>
              </a:rPr>
              <a:t>, </a:t>
            </a:r>
            <a:r>
              <a:rPr lang="en-US" dirty="0" err="1">
                <a:cs typeface="Calibri"/>
              </a:rPr>
              <a:t>mitä</a:t>
            </a:r>
            <a:r>
              <a:rPr lang="en-US" dirty="0">
                <a:cs typeface="Calibri"/>
              </a:rPr>
              <a:t> </a:t>
            </a:r>
            <a:r>
              <a:rPr lang="en-US" dirty="0" err="1">
                <a:cs typeface="Calibri"/>
              </a:rPr>
              <a:t>diskreetti</a:t>
            </a:r>
            <a:r>
              <a:rPr lang="en-US" dirty="0">
                <a:cs typeface="Calibri"/>
              </a:rPr>
              <a:t> ja </a:t>
            </a:r>
            <a:r>
              <a:rPr lang="en-US" dirty="0" err="1">
                <a:cs typeface="Calibri"/>
              </a:rPr>
              <a:t>jatkuva</a:t>
            </a:r>
            <a:r>
              <a:rPr lang="en-US" dirty="0">
                <a:cs typeface="Calibri"/>
              </a:rPr>
              <a:t> </a:t>
            </a:r>
            <a:r>
              <a:rPr lang="en-US" dirty="0" err="1">
                <a:cs typeface="Calibri"/>
              </a:rPr>
              <a:t>muuttuja</a:t>
            </a:r>
            <a:r>
              <a:rPr lang="en-US" dirty="0">
                <a:cs typeface="Calibri"/>
              </a:rPr>
              <a:t> </a:t>
            </a:r>
            <a:r>
              <a:rPr lang="en-US" dirty="0" err="1">
                <a:cs typeface="Calibri"/>
              </a:rPr>
              <a:t>tarkoittavat</a:t>
            </a:r>
            <a:r>
              <a:rPr lang="en-US" dirty="0">
                <a:cs typeface="Calibri"/>
              </a:rPr>
              <a:t> ja </a:t>
            </a:r>
            <a:r>
              <a:rPr lang="en-US" dirty="0" err="1">
                <a:cs typeface="Calibri"/>
              </a:rPr>
              <a:t>mitä</a:t>
            </a:r>
            <a:r>
              <a:rPr lang="en-US" dirty="0">
                <a:cs typeface="Calibri"/>
              </a:rPr>
              <a:t> </a:t>
            </a:r>
            <a:r>
              <a:rPr lang="en-US" dirty="0" err="1">
                <a:cs typeface="Calibri"/>
              </a:rPr>
              <a:t>nämä</a:t>
            </a:r>
            <a:r>
              <a:rPr lang="en-US" dirty="0">
                <a:cs typeface="Calibri"/>
              </a:rPr>
              <a:t> </a:t>
            </a:r>
            <a:r>
              <a:rPr lang="en-US" dirty="0" err="1">
                <a:cs typeface="Calibri"/>
              </a:rPr>
              <a:t>neljä</a:t>
            </a:r>
            <a:r>
              <a:rPr lang="en-US" dirty="0">
                <a:cs typeface="Calibri"/>
              </a:rPr>
              <a:t> </a:t>
            </a:r>
            <a:r>
              <a:rPr lang="en-US" dirty="0" err="1">
                <a:cs typeface="Calibri"/>
              </a:rPr>
              <a:t>eri</a:t>
            </a:r>
            <a:r>
              <a:rPr lang="en-US" dirty="0">
                <a:cs typeface="Calibri"/>
              </a:rPr>
              <a:t> </a:t>
            </a:r>
            <a:r>
              <a:rPr lang="en-US" dirty="0" err="1">
                <a:cs typeface="Calibri"/>
              </a:rPr>
              <a:t>tyyppiä</a:t>
            </a:r>
            <a:r>
              <a:rPr lang="en-US" dirty="0">
                <a:cs typeface="Calibri"/>
              </a:rPr>
              <a:t> </a:t>
            </a:r>
            <a:r>
              <a:rPr lang="en-US" dirty="0" err="1">
                <a:cs typeface="Calibri"/>
              </a:rPr>
              <a:t>ovat</a:t>
            </a:r>
            <a:r>
              <a:rPr lang="en-US" dirty="0">
                <a:cs typeface="Calibri"/>
              </a:rPr>
              <a:t> </a:t>
            </a:r>
          </a:p>
        </p:txBody>
      </p:sp>
      <p:sp>
        <p:nvSpPr>
          <p:cNvPr id="4" name="Slide Number Placeholder 3"/>
          <p:cNvSpPr>
            <a:spLocks noGrp="1"/>
          </p:cNvSpPr>
          <p:nvPr>
            <p:ph type="sldNum" sz="quarter" idx="5"/>
          </p:nvPr>
        </p:nvSpPr>
        <p:spPr/>
        <p:txBody>
          <a:bodyPr/>
          <a:lstStyle/>
          <a:p>
            <a:fld id="{1743EF3D-3F69-4507-B04A-E358E9B59087}" type="slidenum">
              <a:t>6</a:t>
            </a:fld>
            <a:endParaRPr lang="en-US"/>
          </a:p>
        </p:txBody>
      </p:sp>
    </p:spTree>
    <p:extLst>
      <p:ext uri="{BB962C8B-B14F-4D97-AF65-F5344CB8AC3E}">
        <p14:creationId xmlns:p14="http://schemas.microsoft.com/office/powerpoint/2010/main" val="2728097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Huom </a:t>
            </a:r>
            <a:r>
              <a:rPr lang="en-US" dirty="0" err="1">
                <a:cs typeface="Calibri"/>
              </a:rPr>
              <a:t>tässä</a:t>
            </a:r>
            <a:r>
              <a:rPr lang="en-US" dirty="0">
                <a:cs typeface="Calibri"/>
              </a:rPr>
              <a:t> </a:t>
            </a:r>
            <a:r>
              <a:rPr lang="en-US" dirty="0" err="1">
                <a:cs typeface="Calibri"/>
              </a:rPr>
              <a:t>ei</a:t>
            </a:r>
            <a:r>
              <a:rPr lang="en-US" dirty="0">
                <a:cs typeface="Calibri"/>
              </a:rPr>
              <a:t> </a:t>
            </a:r>
            <a:r>
              <a:rPr lang="en-US" dirty="0" err="1">
                <a:cs typeface="Calibri"/>
              </a:rPr>
              <a:t>havainnollisteta</a:t>
            </a:r>
            <a:r>
              <a:rPr lang="en-US" dirty="0">
                <a:cs typeface="Calibri"/>
              </a:rPr>
              <a:t> </a:t>
            </a:r>
            <a:r>
              <a:rPr lang="en-US" dirty="0" err="1">
                <a:cs typeface="Calibri"/>
              </a:rPr>
              <a:t>kahden</a:t>
            </a:r>
            <a:r>
              <a:rPr lang="en-US" dirty="0">
                <a:cs typeface="Calibri"/>
              </a:rPr>
              <a:t> </a:t>
            </a:r>
            <a:r>
              <a:rPr lang="en-US" dirty="0" err="1">
                <a:cs typeface="Calibri"/>
              </a:rPr>
              <a:t>muuttujan</a:t>
            </a:r>
            <a:r>
              <a:rPr lang="en-US" dirty="0">
                <a:cs typeface="Calibri"/>
              </a:rPr>
              <a:t> </a:t>
            </a:r>
            <a:r>
              <a:rPr lang="en-US" dirty="0" err="1">
                <a:cs typeface="Calibri"/>
              </a:rPr>
              <a:t>välistä</a:t>
            </a:r>
            <a:r>
              <a:rPr lang="en-US" dirty="0">
                <a:cs typeface="Calibri"/>
              </a:rPr>
              <a:t> </a:t>
            </a:r>
            <a:r>
              <a:rPr lang="en-US" dirty="0" err="1">
                <a:cs typeface="Calibri"/>
              </a:rPr>
              <a:t>yhteyttä</a:t>
            </a:r>
            <a:r>
              <a:rPr lang="en-US" dirty="0">
                <a:cs typeface="Calibri"/>
              </a:rPr>
              <a:t> </a:t>
            </a:r>
            <a:r>
              <a:rPr lang="en-US" dirty="0" err="1">
                <a:cs typeface="Calibri"/>
              </a:rPr>
              <a:t>vaan</a:t>
            </a:r>
            <a:r>
              <a:rPr lang="en-US" dirty="0">
                <a:cs typeface="Calibri"/>
              </a:rPr>
              <a:t> </a:t>
            </a:r>
            <a:r>
              <a:rPr lang="en-US" dirty="0" err="1">
                <a:cs typeface="Calibri"/>
              </a:rPr>
              <a:t>visualisoidaan</a:t>
            </a:r>
            <a:r>
              <a:rPr lang="en-US" dirty="0">
                <a:cs typeface="Calibri"/>
              </a:rPr>
              <a:t> vain </a:t>
            </a:r>
            <a:r>
              <a:rPr lang="en-US" dirty="0" err="1">
                <a:cs typeface="Calibri"/>
              </a:rPr>
              <a:t>yhtä</a:t>
            </a:r>
            <a:r>
              <a:rPr lang="en-US" dirty="0">
                <a:cs typeface="Calibri"/>
              </a:rPr>
              <a:t> </a:t>
            </a:r>
            <a:r>
              <a:rPr lang="en-US" dirty="0" err="1">
                <a:cs typeface="Calibri"/>
              </a:rPr>
              <a:t>muuttujaa</a:t>
            </a:r>
            <a:r>
              <a:rPr lang="en-US" dirty="0">
                <a:cs typeface="Calibri"/>
              </a:rPr>
              <a:t> </a:t>
            </a:r>
            <a:r>
              <a:rPr lang="en-US" dirty="0" err="1">
                <a:cs typeface="Calibri"/>
              </a:rPr>
              <a:t>kerrallaan</a:t>
            </a:r>
            <a:r>
              <a:rPr lang="en-US" dirty="0">
                <a:cs typeface="Calibri"/>
              </a:rPr>
              <a:t> </a:t>
            </a:r>
          </a:p>
          <a:p>
            <a:endParaRPr lang="en-US" dirty="0">
              <a:ea typeface="Calibri"/>
              <a:cs typeface="Calibri"/>
            </a:endParaRPr>
          </a:p>
          <a:p>
            <a:r>
              <a:rPr lang="en-US" dirty="0" err="1">
                <a:ea typeface="Calibri"/>
                <a:cs typeface="Calibri"/>
              </a:rPr>
              <a:t>Toisaalta</a:t>
            </a:r>
            <a:r>
              <a:rPr lang="en-US" dirty="0">
                <a:ea typeface="Calibri"/>
                <a:cs typeface="Calibri"/>
              </a:rPr>
              <a:t> </a:t>
            </a:r>
            <a:r>
              <a:rPr lang="en-US" dirty="0" err="1">
                <a:ea typeface="Calibri"/>
                <a:cs typeface="Calibri"/>
              </a:rPr>
              <a:t>jollain</a:t>
            </a:r>
            <a:r>
              <a:rPr lang="en-US" dirty="0">
                <a:ea typeface="Calibri"/>
                <a:cs typeface="Calibri"/>
              </a:rPr>
              <a:t> </a:t>
            </a:r>
            <a:r>
              <a:rPr lang="en-US" dirty="0" err="1">
                <a:ea typeface="Calibri"/>
                <a:cs typeface="Calibri"/>
              </a:rPr>
              <a:t>toisella</a:t>
            </a:r>
            <a:r>
              <a:rPr lang="en-US" dirty="0">
                <a:ea typeface="Calibri"/>
                <a:cs typeface="Calibri"/>
              </a:rPr>
              <a:t> </a:t>
            </a:r>
            <a:r>
              <a:rPr lang="en-US" dirty="0" err="1">
                <a:ea typeface="Calibri"/>
                <a:cs typeface="Calibri"/>
              </a:rPr>
              <a:t>muuttujatyypillä</a:t>
            </a:r>
            <a:r>
              <a:rPr lang="en-US" dirty="0">
                <a:ea typeface="Calibri"/>
                <a:cs typeface="Calibri"/>
              </a:rPr>
              <a:t> </a:t>
            </a:r>
            <a:r>
              <a:rPr lang="en-US" dirty="0" err="1">
                <a:ea typeface="Calibri"/>
                <a:cs typeface="Calibri"/>
              </a:rPr>
              <a:t>mallintamalla</a:t>
            </a:r>
            <a:r>
              <a:rPr lang="en-US" dirty="0">
                <a:ea typeface="Calibri"/>
                <a:cs typeface="Calibri"/>
              </a:rPr>
              <a:t> </a:t>
            </a:r>
            <a:r>
              <a:rPr lang="en-US" dirty="0" err="1">
                <a:ea typeface="Calibri"/>
                <a:cs typeface="Calibri"/>
              </a:rPr>
              <a:t>puoluekannan</a:t>
            </a:r>
            <a:r>
              <a:rPr lang="en-US" dirty="0">
                <a:ea typeface="Calibri"/>
                <a:cs typeface="Calibri"/>
              </a:rPr>
              <a:t> </a:t>
            </a:r>
            <a:r>
              <a:rPr lang="en-US" dirty="0" err="1">
                <a:ea typeface="Calibri"/>
                <a:cs typeface="Calibri"/>
              </a:rPr>
              <a:t>nyanssit</a:t>
            </a:r>
            <a:r>
              <a:rPr lang="en-US" dirty="0">
                <a:ea typeface="Calibri"/>
                <a:cs typeface="Calibri"/>
              </a:rPr>
              <a:t> </a:t>
            </a:r>
            <a:r>
              <a:rPr lang="en-US" dirty="0" err="1">
                <a:ea typeface="Calibri"/>
                <a:cs typeface="Calibri"/>
              </a:rPr>
              <a:t>voisi</a:t>
            </a:r>
            <a:r>
              <a:rPr lang="en-US" dirty="0">
                <a:ea typeface="Calibri"/>
                <a:cs typeface="Calibri"/>
              </a:rPr>
              <a:t> </a:t>
            </a:r>
            <a:r>
              <a:rPr lang="en-US" dirty="0" err="1">
                <a:ea typeface="Calibri"/>
                <a:cs typeface="Calibri"/>
              </a:rPr>
              <a:t>saada</a:t>
            </a:r>
            <a:r>
              <a:rPr lang="en-US" dirty="0">
                <a:ea typeface="Calibri"/>
                <a:cs typeface="Calibri"/>
              </a:rPr>
              <a:t> </a:t>
            </a:r>
            <a:r>
              <a:rPr lang="en-US" dirty="0" err="1">
                <a:ea typeface="Calibri"/>
                <a:cs typeface="Calibri"/>
              </a:rPr>
              <a:t>tarkemmin</a:t>
            </a:r>
            <a:r>
              <a:rPr lang="en-US" dirty="0">
                <a:ea typeface="Calibri"/>
                <a:cs typeface="Calibri"/>
              </a:rPr>
              <a:t> </a:t>
            </a:r>
            <a:r>
              <a:rPr lang="en-US" dirty="0" err="1">
                <a:ea typeface="Calibri"/>
                <a:cs typeface="Calibri"/>
              </a:rPr>
              <a:t>selville</a:t>
            </a:r>
            <a:r>
              <a:rPr lang="en-US" dirty="0">
                <a:ea typeface="Calibri"/>
                <a:cs typeface="Calibri"/>
              </a:rPr>
              <a:t> (</a:t>
            </a:r>
            <a:r>
              <a:rPr lang="en-US" dirty="0" err="1">
                <a:ea typeface="Calibri"/>
                <a:cs typeface="Calibri"/>
              </a:rPr>
              <a:t>muuttujatyypin</a:t>
            </a:r>
            <a:r>
              <a:rPr lang="en-US" dirty="0">
                <a:ea typeface="Calibri"/>
                <a:cs typeface="Calibri"/>
              </a:rPr>
              <a:t> </a:t>
            </a:r>
            <a:r>
              <a:rPr lang="en-US" dirty="0" err="1">
                <a:ea typeface="Calibri"/>
                <a:cs typeface="Calibri"/>
              </a:rPr>
              <a:t>valitseminen</a:t>
            </a:r>
            <a:r>
              <a:rPr lang="en-US" dirty="0">
                <a:ea typeface="Calibri"/>
                <a:cs typeface="Calibri"/>
              </a:rPr>
              <a:t> </a:t>
            </a:r>
            <a:r>
              <a:rPr lang="en-US" dirty="0" err="1">
                <a:ea typeface="Calibri"/>
                <a:cs typeface="Calibri"/>
              </a:rPr>
              <a:t>ohjaa</a:t>
            </a:r>
            <a:r>
              <a:rPr lang="en-US" dirty="0">
                <a:ea typeface="Calibri"/>
                <a:cs typeface="Calibri"/>
              </a:rPr>
              <a:t> </a:t>
            </a:r>
            <a:r>
              <a:rPr lang="en-US" dirty="0" err="1">
                <a:ea typeface="Calibri"/>
                <a:cs typeface="Calibri"/>
              </a:rPr>
              <a:t>myös</a:t>
            </a:r>
            <a:r>
              <a:rPr lang="en-US" dirty="0">
                <a:ea typeface="Calibri"/>
                <a:cs typeface="Calibri"/>
              </a:rPr>
              <a:t> </a:t>
            </a:r>
            <a:r>
              <a:rPr lang="en-US" dirty="0" err="1">
                <a:ea typeface="Calibri"/>
                <a:cs typeface="Calibri"/>
              </a:rPr>
              <a:t>sitä</a:t>
            </a:r>
            <a:r>
              <a:rPr lang="en-US" dirty="0">
                <a:ea typeface="Calibri"/>
                <a:cs typeface="Calibri"/>
              </a:rPr>
              <a:t>, </a:t>
            </a:r>
            <a:r>
              <a:rPr lang="en-US" dirty="0" err="1">
                <a:ea typeface="Calibri"/>
                <a:cs typeface="Calibri"/>
              </a:rPr>
              <a:t>millaiseksi</a:t>
            </a:r>
            <a:r>
              <a:rPr lang="en-US" dirty="0">
                <a:ea typeface="Calibri"/>
                <a:cs typeface="Calibri"/>
              </a:rPr>
              <a:t> </a:t>
            </a:r>
            <a:r>
              <a:rPr lang="en-US" dirty="0" err="1">
                <a:ea typeface="Calibri"/>
                <a:cs typeface="Calibri"/>
              </a:rPr>
              <a:t>ilmiö</a:t>
            </a:r>
            <a:r>
              <a:rPr lang="en-US" dirty="0">
                <a:ea typeface="Calibri"/>
                <a:cs typeface="Calibri"/>
              </a:rPr>
              <a:t> </a:t>
            </a:r>
            <a:r>
              <a:rPr lang="en-US" dirty="0" err="1">
                <a:ea typeface="Calibri"/>
                <a:cs typeface="Calibri"/>
              </a:rPr>
              <a:t>tullaan</a:t>
            </a:r>
            <a:r>
              <a:rPr lang="en-US" dirty="0">
                <a:ea typeface="Calibri"/>
                <a:cs typeface="Calibri"/>
              </a:rPr>
              <a:t> </a:t>
            </a:r>
            <a:r>
              <a:rPr lang="en-US" dirty="0" err="1">
                <a:ea typeface="Calibri"/>
                <a:cs typeface="Calibri"/>
              </a:rPr>
              <a:t>käsittämään</a:t>
            </a:r>
            <a:r>
              <a:rPr lang="en-US" dirty="0">
                <a:ea typeface="Calibri"/>
                <a:cs typeface="Calibri"/>
              </a:rPr>
              <a:t> ja </a:t>
            </a:r>
            <a:r>
              <a:rPr lang="en-US" dirty="0" err="1">
                <a:ea typeface="Calibri"/>
                <a:cs typeface="Calibri"/>
              </a:rPr>
              <a:t>kuinka</a:t>
            </a:r>
            <a:r>
              <a:rPr lang="en-US" dirty="0">
                <a:ea typeface="Calibri"/>
                <a:cs typeface="Calibri"/>
              </a:rPr>
              <a:t> </a:t>
            </a:r>
            <a:r>
              <a:rPr lang="en-US" dirty="0" err="1">
                <a:ea typeface="Calibri"/>
                <a:cs typeface="Calibri"/>
              </a:rPr>
              <a:t>hienojakoista</a:t>
            </a:r>
            <a:r>
              <a:rPr lang="en-US" dirty="0">
                <a:ea typeface="Calibri"/>
                <a:cs typeface="Calibri"/>
              </a:rPr>
              <a:t> </a:t>
            </a:r>
            <a:r>
              <a:rPr lang="en-US" dirty="0" err="1">
                <a:ea typeface="Calibri"/>
                <a:cs typeface="Calibri"/>
              </a:rPr>
              <a:t>tietoa</a:t>
            </a:r>
            <a:r>
              <a:rPr lang="en-US" dirty="0">
                <a:ea typeface="Calibri"/>
                <a:cs typeface="Calibri"/>
              </a:rPr>
              <a:t> </a:t>
            </a:r>
            <a:r>
              <a:rPr lang="en-US" dirty="0" err="1">
                <a:ea typeface="Calibri"/>
                <a:cs typeface="Calibri"/>
              </a:rPr>
              <a:t>voidaan</a:t>
            </a:r>
            <a:r>
              <a:rPr lang="en-US" dirty="0">
                <a:ea typeface="Calibri"/>
                <a:cs typeface="Calibri"/>
              </a:rPr>
              <a:t> </a:t>
            </a:r>
            <a:r>
              <a:rPr lang="en-US" dirty="0" err="1">
                <a:ea typeface="Calibri"/>
                <a:cs typeface="Calibri"/>
              </a:rPr>
              <a:t>kerätä</a:t>
            </a:r>
            <a:r>
              <a:rPr lang="en-US" dirty="0">
                <a:ea typeface="Calibri"/>
                <a:cs typeface="Calibri"/>
              </a:rPr>
              <a:t>) </a:t>
            </a:r>
          </a:p>
          <a:p>
            <a:endParaRPr lang="en-US" dirty="0">
              <a:ea typeface="Calibri"/>
              <a:cs typeface="Calibri"/>
            </a:endParaRPr>
          </a:p>
          <a:p>
            <a:r>
              <a:rPr lang="en-US" dirty="0">
                <a:ea typeface="Calibri"/>
                <a:cs typeface="Calibri"/>
              </a:rPr>
              <a:t>Sama </a:t>
            </a:r>
            <a:r>
              <a:rPr lang="en-US" dirty="0" err="1">
                <a:ea typeface="Calibri"/>
                <a:cs typeface="Calibri"/>
              </a:rPr>
              <a:t>pätee</a:t>
            </a:r>
            <a:r>
              <a:rPr lang="en-US" dirty="0">
                <a:ea typeface="Calibri"/>
                <a:cs typeface="Calibri"/>
              </a:rPr>
              <a:t> </a:t>
            </a:r>
            <a:r>
              <a:rPr lang="en-US" dirty="0" err="1">
                <a:ea typeface="Calibri"/>
                <a:cs typeface="Calibri"/>
              </a:rPr>
              <a:t>ikään</a:t>
            </a:r>
            <a:r>
              <a:rPr lang="en-US" dirty="0">
                <a:ea typeface="Calibri"/>
                <a:cs typeface="Calibri"/>
              </a:rPr>
              <a:t>: </a:t>
            </a:r>
            <a:r>
              <a:rPr lang="en-US" dirty="0" err="1">
                <a:ea typeface="Calibri"/>
                <a:cs typeface="Calibri"/>
              </a:rPr>
              <a:t>olisi</a:t>
            </a:r>
            <a:r>
              <a:rPr lang="en-US" dirty="0">
                <a:ea typeface="Calibri"/>
                <a:cs typeface="Calibri"/>
              </a:rPr>
              <a:t> </a:t>
            </a:r>
            <a:r>
              <a:rPr lang="en-US" dirty="0" err="1">
                <a:ea typeface="Calibri"/>
                <a:cs typeface="Calibri"/>
              </a:rPr>
              <a:t>voinut</a:t>
            </a:r>
            <a:r>
              <a:rPr lang="en-US" dirty="0">
                <a:ea typeface="Calibri"/>
                <a:cs typeface="Calibri"/>
              </a:rPr>
              <a:t> </a:t>
            </a:r>
            <a:r>
              <a:rPr lang="en-US" dirty="0" err="1">
                <a:ea typeface="Calibri"/>
                <a:cs typeface="Calibri"/>
              </a:rPr>
              <a:t>tehdä</a:t>
            </a:r>
            <a:r>
              <a:rPr lang="en-US" dirty="0">
                <a:ea typeface="Calibri"/>
                <a:cs typeface="Calibri"/>
              </a:rPr>
              <a:t> </a:t>
            </a:r>
            <a:r>
              <a:rPr lang="en-US" dirty="0" err="1">
                <a:ea typeface="Calibri"/>
                <a:cs typeface="Calibri"/>
              </a:rPr>
              <a:t>esim</a:t>
            </a:r>
            <a:r>
              <a:rPr lang="en-US" dirty="0">
                <a:ea typeface="Calibri"/>
                <a:cs typeface="Calibri"/>
              </a:rPr>
              <a:t> 0-3, 4-6, 7-9 </a:t>
            </a:r>
            <a:r>
              <a:rPr lang="en-US" dirty="0" err="1">
                <a:ea typeface="Calibri"/>
                <a:cs typeface="Calibri"/>
              </a:rPr>
              <a:t>vuotta</a:t>
            </a:r>
            <a:r>
              <a:rPr lang="en-US" dirty="0">
                <a:ea typeface="Calibri"/>
                <a:cs typeface="Calibri"/>
              </a:rPr>
              <a:t> </a:t>
            </a:r>
            <a:r>
              <a:rPr lang="en-US" dirty="0" err="1">
                <a:ea typeface="Calibri"/>
                <a:cs typeface="Calibri"/>
              </a:rPr>
              <a:t>kolme</a:t>
            </a:r>
            <a:r>
              <a:rPr lang="en-US" dirty="0">
                <a:ea typeface="Calibri"/>
                <a:cs typeface="Calibri"/>
              </a:rPr>
              <a:t> </a:t>
            </a:r>
            <a:r>
              <a:rPr lang="en-US" dirty="0" err="1">
                <a:ea typeface="Calibri"/>
                <a:cs typeface="Calibri"/>
              </a:rPr>
              <a:t>eri</a:t>
            </a:r>
            <a:r>
              <a:rPr lang="en-US" dirty="0">
                <a:ea typeface="Calibri"/>
                <a:cs typeface="Calibri"/>
              </a:rPr>
              <a:t> </a:t>
            </a:r>
            <a:r>
              <a:rPr lang="en-US" dirty="0" err="1">
                <a:ea typeface="Calibri"/>
                <a:cs typeface="Calibri"/>
              </a:rPr>
              <a:t>luokkaa</a:t>
            </a:r>
            <a:r>
              <a:rPr lang="en-US" dirty="0">
                <a:ea typeface="Calibri"/>
                <a:cs typeface="Calibri"/>
              </a:rPr>
              <a:t> ja </a:t>
            </a:r>
            <a:r>
              <a:rPr lang="en-US" dirty="0" err="1">
                <a:ea typeface="Calibri"/>
                <a:cs typeface="Calibri"/>
              </a:rPr>
              <a:t>vastaajat</a:t>
            </a:r>
            <a:r>
              <a:rPr lang="en-US" dirty="0">
                <a:ea typeface="Calibri"/>
                <a:cs typeface="Calibri"/>
              </a:rPr>
              <a:t> </a:t>
            </a:r>
            <a:r>
              <a:rPr lang="en-US" dirty="0" err="1">
                <a:ea typeface="Calibri"/>
                <a:cs typeface="Calibri"/>
              </a:rPr>
              <a:t>olisivat</a:t>
            </a:r>
            <a:r>
              <a:rPr lang="en-US" dirty="0">
                <a:ea typeface="Calibri"/>
                <a:cs typeface="Calibri"/>
              </a:rPr>
              <a:t> </a:t>
            </a:r>
            <a:r>
              <a:rPr lang="en-US" dirty="0" err="1">
                <a:ea typeface="Calibri"/>
                <a:cs typeface="Calibri"/>
              </a:rPr>
              <a:t>valinneet</a:t>
            </a:r>
            <a:r>
              <a:rPr lang="en-US" dirty="0">
                <a:ea typeface="Calibri"/>
                <a:cs typeface="Calibri"/>
              </a:rPr>
              <a:t> </a:t>
            </a:r>
            <a:r>
              <a:rPr lang="en-US" dirty="0" err="1">
                <a:ea typeface="Calibri"/>
                <a:cs typeface="Calibri"/>
              </a:rPr>
              <a:t>siitä</a:t>
            </a:r>
            <a:r>
              <a:rPr lang="en-US" dirty="0">
                <a:ea typeface="Calibri"/>
                <a:cs typeface="Calibri"/>
              </a:rPr>
              <a:t> </a:t>
            </a:r>
            <a:r>
              <a:rPr lang="en-US" dirty="0" err="1">
                <a:ea typeface="Calibri"/>
                <a:cs typeface="Calibri"/>
              </a:rPr>
              <a:t>itseensä</a:t>
            </a:r>
            <a:r>
              <a:rPr lang="en-US" dirty="0">
                <a:ea typeface="Calibri"/>
                <a:cs typeface="Calibri"/>
              </a:rPr>
              <a:t> </a:t>
            </a:r>
            <a:r>
              <a:rPr lang="en-US" dirty="0" err="1">
                <a:ea typeface="Calibri"/>
                <a:cs typeface="Calibri"/>
              </a:rPr>
              <a:t>pätevän</a:t>
            </a:r>
            <a:r>
              <a:rPr lang="en-US" dirty="0">
                <a:ea typeface="Calibri"/>
                <a:cs typeface="Calibri"/>
              </a:rPr>
              <a:t> </a:t>
            </a:r>
            <a:r>
              <a:rPr lang="en-US" dirty="0" err="1">
                <a:ea typeface="Calibri"/>
                <a:cs typeface="Calibri"/>
              </a:rPr>
              <a:t>luokan</a:t>
            </a:r>
            <a:r>
              <a:rPr lang="en-US" dirty="0">
                <a:ea typeface="Calibri"/>
                <a:cs typeface="Calibri"/>
              </a:rPr>
              <a:t>. </a:t>
            </a:r>
            <a:r>
              <a:rPr lang="en-US" dirty="0" err="1">
                <a:ea typeface="Calibri"/>
                <a:cs typeface="Calibri"/>
              </a:rPr>
              <a:t>Kerätty</a:t>
            </a:r>
            <a:r>
              <a:rPr lang="en-US" dirty="0">
                <a:ea typeface="Calibri"/>
                <a:cs typeface="Calibri"/>
              </a:rPr>
              <a:t> </a:t>
            </a:r>
            <a:r>
              <a:rPr lang="en-US" dirty="0" err="1">
                <a:ea typeface="Calibri"/>
                <a:cs typeface="Calibri"/>
              </a:rPr>
              <a:t>tieto</a:t>
            </a:r>
            <a:r>
              <a:rPr lang="en-US" dirty="0">
                <a:ea typeface="Calibri"/>
                <a:cs typeface="Calibri"/>
              </a:rPr>
              <a:t> </a:t>
            </a:r>
            <a:r>
              <a:rPr lang="en-US" dirty="0" err="1">
                <a:ea typeface="Calibri"/>
                <a:cs typeface="Calibri"/>
              </a:rPr>
              <a:t>ei</a:t>
            </a:r>
            <a:r>
              <a:rPr lang="en-US" dirty="0">
                <a:ea typeface="Calibri"/>
                <a:cs typeface="Calibri"/>
              </a:rPr>
              <a:t> </a:t>
            </a:r>
            <a:r>
              <a:rPr lang="en-US" dirty="0" err="1">
                <a:ea typeface="Calibri"/>
                <a:cs typeface="Calibri"/>
              </a:rPr>
              <a:t>olisi</a:t>
            </a:r>
            <a:r>
              <a:rPr lang="en-US" dirty="0">
                <a:ea typeface="Calibri"/>
                <a:cs typeface="Calibri"/>
              </a:rPr>
              <a:t> </a:t>
            </a:r>
            <a:r>
              <a:rPr lang="en-US" dirty="0" err="1">
                <a:ea typeface="Calibri"/>
                <a:cs typeface="Calibri"/>
              </a:rPr>
              <a:t>siis</a:t>
            </a:r>
            <a:r>
              <a:rPr lang="en-US" dirty="0">
                <a:ea typeface="Calibri"/>
                <a:cs typeface="Calibri"/>
              </a:rPr>
              <a:t> </a:t>
            </a:r>
            <a:r>
              <a:rPr lang="en-US" dirty="0" err="1">
                <a:ea typeface="Calibri"/>
                <a:cs typeface="Calibri"/>
              </a:rPr>
              <a:t>hirveä</a:t>
            </a:r>
            <a:r>
              <a:rPr lang="en-US" dirty="0">
                <a:ea typeface="Calibri"/>
                <a:cs typeface="Calibri"/>
              </a:rPr>
              <a:t> </a:t>
            </a:r>
            <a:r>
              <a:rPr lang="en-US" dirty="0" err="1">
                <a:ea typeface="Calibri"/>
                <a:cs typeface="Calibri"/>
              </a:rPr>
              <a:t>hienojakoista</a:t>
            </a:r>
            <a:r>
              <a:rPr lang="en-US" dirty="0">
                <a:ea typeface="Calibri"/>
                <a:cs typeface="Calibri"/>
              </a:rPr>
              <a:t>. </a:t>
            </a:r>
          </a:p>
        </p:txBody>
      </p:sp>
      <p:sp>
        <p:nvSpPr>
          <p:cNvPr id="4" name="Slide Number Placeholder 3"/>
          <p:cNvSpPr>
            <a:spLocks noGrp="1"/>
          </p:cNvSpPr>
          <p:nvPr>
            <p:ph type="sldNum" sz="quarter" idx="5"/>
          </p:nvPr>
        </p:nvSpPr>
        <p:spPr/>
        <p:txBody>
          <a:bodyPr/>
          <a:lstStyle/>
          <a:p>
            <a:fld id="{1743EF3D-3F69-4507-B04A-E358E9B59087}" type="slidenum">
              <a:rPr lang="en-US"/>
              <a:t>8</a:t>
            </a:fld>
            <a:endParaRPr lang="en-US"/>
          </a:p>
        </p:txBody>
      </p:sp>
    </p:spTree>
    <p:extLst>
      <p:ext uri="{BB962C8B-B14F-4D97-AF65-F5344CB8AC3E}">
        <p14:creationId xmlns:p14="http://schemas.microsoft.com/office/powerpoint/2010/main" val="2802543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Monien</a:t>
            </a:r>
            <a:r>
              <a:rPr lang="en-US" dirty="0"/>
              <a:t> </a:t>
            </a:r>
            <a:r>
              <a:rPr lang="en-US" dirty="0" err="1"/>
              <a:t>vähintään</a:t>
            </a:r>
            <a:r>
              <a:rPr lang="en-US" dirty="0"/>
              <a:t> </a:t>
            </a:r>
            <a:r>
              <a:rPr lang="en-US" dirty="0" err="1"/>
              <a:t>välimatka-asteikollisina</a:t>
            </a:r>
            <a:r>
              <a:rPr lang="en-US" dirty="0"/>
              <a:t> </a:t>
            </a:r>
            <a:r>
              <a:rPr lang="en-US" dirty="0" err="1"/>
              <a:t>pidettyjen</a:t>
            </a:r>
            <a:r>
              <a:rPr lang="en-US" dirty="0"/>
              <a:t> </a:t>
            </a:r>
            <a:r>
              <a:rPr lang="en-US" dirty="0" err="1"/>
              <a:t>muuttujien</a:t>
            </a:r>
            <a:r>
              <a:rPr lang="en-US" dirty="0"/>
              <a:t> </a:t>
            </a:r>
            <a:r>
              <a:rPr lang="en-US" dirty="0" err="1"/>
              <a:t>tarkempi</a:t>
            </a:r>
            <a:r>
              <a:rPr lang="en-US" dirty="0"/>
              <a:t> </a:t>
            </a:r>
            <a:r>
              <a:rPr lang="en-US" dirty="0" err="1"/>
              <a:t>sisällöllinen</a:t>
            </a:r>
            <a:r>
              <a:rPr lang="en-US" dirty="0"/>
              <a:t> </a:t>
            </a:r>
            <a:r>
              <a:rPr lang="en-US" dirty="0" err="1"/>
              <a:t>pohtiminen</a:t>
            </a:r>
            <a:r>
              <a:rPr lang="en-US" dirty="0"/>
              <a:t> </a:t>
            </a:r>
            <a:r>
              <a:rPr lang="en-US" dirty="0" err="1"/>
              <a:t>panee</a:t>
            </a:r>
            <a:r>
              <a:rPr lang="en-US" dirty="0"/>
              <a:t> </a:t>
            </a:r>
            <a:r>
              <a:rPr lang="en-US" dirty="0" err="1"/>
              <a:t>miettimään</a:t>
            </a:r>
            <a:r>
              <a:rPr lang="en-US" dirty="0"/>
              <a:t> "</a:t>
            </a:r>
            <a:r>
              <a:rPr lang="en-US" dirty="0" err="1"/>
              <a:t>välimatkojen</a:t>
            </a:r>
            <a:r>
              <a:rPr lang="en-US" dirty="0"/>
              <a:t>" </a:t>
            </a:r>
            <a:r>
              <a:rPr lang="en-US" dirty="0" err="1"/>
              <a:t>todellista</a:t>
            </a:r>
            <a:r>
              <a:rPr lang="en-US" dirty="0"/>
              <a:t> </a:t>
            </a:r>
            <a:r>
              <a:rPr lang="en-US" dirty="0" err="1"/>
              <a:t>merkitystä</a:t>
            </a:r>
            <a:r>
              <a:rPr lang="en-US" dirty="0"/>
              <a:t>. Onko </a:t>
            </a:r>
            <a:r>
              <a:rPr lang="en-US" dirty="0" err="1"/>
              <a:t>esimerkiksi</a:t>
            </a:r>
            <a:r>
              <a:rPr lang="en-US" dirty="0"/>
              <a:t> </a:t>
            </a:r>
            <a:r>
              <a:rPr lang="en-US" dirty="0" err="1"/>
              <a:t>kouluarvosanojen</a:t>
            </a:r>
            <a:r>
              <a:rPr lang="en-US" dirty="0"/>
              <a:t> 4 ja 5 </a:t>
            </a:r>
            <a:r>
              <a:rPr lang="en-US" dirty="0" err="1"/>
              <a:t>sisällöllinen</a:t>
            </a:r>
            <a:r>
              <a:rPr lang="en-US" dirty="0"/>
              <a:t> </a:t>
            </a:r>
            <a:r>
              <a:rPr lang="en-US" dirty="0" err="1"/>
              <a:t>välimatka</a:t>
            </a:r>
            <a:r>
              <a:rPr lang="en-US" dirty="0"/>
              <a:t> </a:t>
            </a:r>
            <a:r>
              <a:rPr lang="en-US" dirty="0" err="1"/>
              <a:t>sama</a:t>
            </a:r>
            <a:r>
              <a:rPr lang="en-US" dirty="0"/>
              <a:t> </a:t>
            </a:r>
            <a:r>
              <a:rPr lang="en-US" dirty="0" err="1"/>
              <a:t>kuin</a:t>
            </a:r>
            <a:r>
              <a:rPr lang="en-US" dirty="0"/>
              <a:t> </a:t>
            </a:r>
            <a:r>
              <a:rPr lang="en-US" dirty="0" err="1"/>
              <a:t>arvosanojen</a:t>
            </a:r>
            <a:r>
              <a:rPr lang="en-US" dirty="0"/>
              <a:t> 7 ja 8?</a:t>
            </a:r>
          </a:p>
        </p:txBody>
      </p:sp>
      <p:sp>
        <p:nvSpPr>
          <p:cNvPr id="4" name="Slide Number Placeholder 3"/>
          <p:cNvSpPr>
            <a:spLocks noGrp="1"/>
          </p:cNvSpPr>
          <p:nvPr>
            <p:ph type="sldNum" sz="quarter" idx="5"/>
          </p:nvPr>
        </p:nvSpPr>
        <p:spPr/>
        <p:txBody>
          <a:bodyPr/>
          <a:lstStyle/>
          <a:p>
            <a:fld id="{1743EF3D-3F69-4507-B04A-E358E9B59087}" type="slidenum">
              <a:rPr lang="en-US"/>
              <a:t>9</a:t>
            </a:fld>
            <a:endParaRPr lang="en-US"/>
          </a:p>
        </p:txBody>
      </p:sp>
    </p:spTree>
    <p:extLst>
      <p:ext uri="{BB962C8B-B14F-4D97-AF65-F5344CB8AC3E}">
        <p14:creationId xmlns:p14="http://schemas.microsoft.com/office/powerpoint/2010/main" val="3481503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Tämä</a:t>
            </a:r>
            <a:r>
              <a:rPr lang="en-US" dirty="0">
                <a:cs typeface="Calibri"/>
              </a:rPr>
              <a:t> </a:t>
            </a:r>
            <a:r>
              <a:rPr lang="en-US" dirty="0" err="1">
                <a:cs typeface="Calibri"/>
              </a:rPr>
              <a:t>ero</a:t>
            </a:r>
            <a:r>
              <a:rPr lang="en-US" dirty="0">
                <a:cs typeface="Calibri"/>
              </a:rPr>
              <a:t> </a:t>
            </a:r>
            <a:r>
              <a:rPr lang="en-US" dirty="0" err="1">
                <a:cs typeface="Calibri"/>
              </a:rPr>
              <a:t>vaikuttaa</a:t>
            </a:r>
            <a:r>
              <a:rPr lang="en-US" dirty="0">
                <a:cs typeface="Calibri"/>
              </a:rPr>
              <a:t> </a:t>
            </a:r>
            <a:r>
              <a:rPr lang="en-US" dirty="0" err="1">
                <a:cs typeface="Calibri"/>
              </a:rPr>
              <a:t>siihen</a:t>
            </a:r>
            <a:r>
              <a:rPr lang="en-US" dirty="0">
                <a:cs typeface="Calibri"/>
              </a:rPr>
              <a:t>, </a:t>
            </a:r>
            <a:r>
              <a:rPr lang="en-US" dirty="0" err="1">
                <a:cs typeface="Calibri"/>
              </a:rPr>
              <a:t>millaisia</a:t>
            </a:r>
            <a:r>
              <a:rPr lang="en-US" dirty="0">
                <a:cs typeface="Calibri"/>
              </a:rPr>
              <a:t> </a:t>
            </a:r>
            <a:r>
              <a:rPr lang="en-US" dirty="0" err="1">
                <a:cs typeface="Calibri"/>
              </a:rPr>
              <a:t>tilastollisia</a:t>
            </a:r>
            <a:r>
              <a:rPr lang="en-US" dirty="0">
                <a:cs typeface="Calibri"/>
              </a:rPr>
              <a:t> </a:t>
            </a:r>
            <a:r>
              <a:rPr lang="en-US" dirty="0" err="1">
                <a:cs typeface="Calibri"/>
              </a:rPr>
              <a:t>testejä</a:t>
            </a:r>
            <a:r>
              <a:rPr lang="en-US" dirty="0">
                <a:cs typeface="Calibri"/>
              </a:rPr>
              <a:t> </a:t>
            </a:r>
            <a:r>
              <a:rPr lang="en-US" dirty="0" err="1">
                <a:cs typeface="Calibri"/>
              </a:rPr>
              <a:t>muuttujalla</a:t>
            </a:r>
            <a:r>
              <a:rPr lang="en-US" dirty="0">
                <a:cs typeface="Calibri"/>
              </a:rPr>
              <a:t> </a:t>
            </a:r>
            <a:r>
              <a:rPr lang="en-US" dirty="0" err="1">
                <a:cs typeface="Calibri"/>
              </a:rPr>
              <a:t>voi</a:t>
            </a:r>
            <a:r>
              <a:rPr lang="en-US" dirty="0">
                <a:cs typeface="Calibri"/>
              </a:rPr>
              <a:t> </a:t>
            </a:r>
            <a:r>
              <a:rPr lang="en-US" dirty="0" err="1">
                <a:cs typeface="Calibri"/>
              </a:rPr>
              <a:t>tehdä</a:t>
            </a:r>
            <a:r>
              <a:rPr lang="en-US" dirty="0">
                <a:cs typeface="Calibri"/>
              </a:rPr>
              <a:t>. </a:t>
            </a:r>
            <a:r>
              <a:rPr lang="en-US" dirty="0" err="1">
                <a:cs typeface="Calibri"/>
              </a:rPr>
              <a:t>Lisää</a:t>
            </a:r>
            <a:r>
              <a:rPr lang="en-US" dirty="0">
                <a:cs typeface="Calibri"/>
              </a:rPr>
              <a:t> </a:t>
            </a:r>
            <a:r>
              <a:rPr lang="en-US" dirty="0" err="1">
                <a:cs typeface="Calibri"/>
              </a:rPr>
              <a:t>tästä</a:t>
            </a:r>
            <a:r>
              <a:rPr lang="en-US" dirty="0">
                <a:cs typeface="Calibri"/>
              </a:rPr>
              <a:t> </a:t>
            </a:r>
            <a:r>
              <a:rPr lang="en-US" dirty="0" err="1">
                <a:cs typeface="Calibri"/>
              </a:rPr>
              <a:t>myöhemmällä</a:t>
            </a:r>
            <a:r>
              <a:rPr lang="en-US" dirty="0">
                <a:cs typeface="Calibri"/>
              </a:rPr>
              <a:t> </a:t>
            </a:r>
            <a:r>
              <a:rPr lang="en-US" dirty="0" err="1">
                <a:cs typeface="Calibri"/>
              </a:rPr>
              <a:t>luennolla</a:t>
            </a:r>
            <a:r>
              <a:rPr lang="en-US" dirty="0">
                <a:cs typeface="Calibri"/>
              </a:rPr>
              <a:t>. </a:t>
            </a:r>
          </a:p>
          <a:p>
            <a:endParaRPr lang="en-US" dirty="0">
              <a:cs typeface="Calibri"/>
            </a:endParaRPr>
          </a:p>
          <a:p>
            <a:r>
              <a:rPr lang="en-US" dirty="0">
                <a:cs typeface="Calibri"/>
              </a:rPr>
              <a:t>4 </a:t>
            </a:r>
            <a:r>
              <a:rPr lang="en-US" dirty="0" err="1">
                <a:cs typeface="Calibri"/>
              </a:rPr>
              <a:t>miinus</a:t>
            </a:r>
            <a:r>
              <a:rPr lang="en-US" dirty="0">
                <a:cs typeface="Calibri"/>
              </a:rPr>
              <a:t> </a:t>
            </a:r>
            <a:r>
              <a:rPr lang="en-US" dirty="0" err="1">
                <a:cs typeface="Calibri"/>
              </a:rPr>
              <a:t>kolme</a:t>
            </a:r>
            <a:r>
              <a:rPr lang="en-US" dirty="0">
                <a:cs typeface="Calibri"/>
              </a:rPr>
              <a:t> </a:t>
            </a:r>
            <a:r>
              <a:rPr lang="en-US" dirty="0" err="1">
                <a:cs typeface="Calibri"/>
              </a:rPr>
              <a:t>olisi</a:t>
            </a:r>
            <a:r>
              <a:rPr lang="en-US" dirty="0">
                <a:cs typeface="Calibri"/>
              </a:rPr>
              <a:t> </a:t>
            </a:r>
            <a:r>
              <a:rPr lang="en-US" dirty="0" err="1">
                <a:cs typeface="Calibri"/>
              </a:rPr>
              <a:t>tällä</a:t>
            </a:r>
            <a:r>
              <a:rPr lang="en-US" dirty="0">
                <a:cs typeface="Calibri"/>
              </a:rPr>
              <a:t> </a:t>
            </a:r>
            <a:r>
              <a:rPr lang="en-US" dirty="0" err="1">
                <a:cs typeface="Calibri"/>
              </a:rPr>
              <a:t>asteikolla</a:t>
            </a:r>
            <a:r>
              <a:rPr lang="en-US" dirty="0">
                <a:cs typeface="Calibri"/>
              </a:rPr>
              <a:t> </a:t>
            </a:r>
            <a:r>
              <a:rPr lang="en-US" dirty="0" err="1">
                <a:cs typeface="Calibri"/>
              </a:rPr>
              <a:t>kielellisesti</a:t>
            </a:r>
            <a:r>
              <a:rPr lang="en-US" dirty="0">
                <a:cs typeface="Calibri"/>
              </a:rPr>
              <a:t> </a:t>
            </a:r>
            <a:r>
              <a:rPr lang="en-US" dirty="0" err="1">
                <a:cs typeface="Calibri"/>
              </a:rPr>
              <a:t>ehkä</a:t>
            </a:r>
            <a:r>
              <a:rPr lang="en-US" dirty="0">
                <a:cs typeface="Calibri"/>
              </a:rPr>
              <a:t> </a:t>
            </a:r>
            <a:r>
              <a:rPr lang="en-US" dirty="0" err="1">
                <a:cs typeface="Calibri"/>
              </a:rPr>
              <a:t>edelleen</a:t>
            </a:r>
            <a:r>
              <a:rPr lang="en-US" dirty="0">
                <a:cs typeface="Calibri"/>
              </a:rPr>
              <a:t> </a:t>
            </a:r>
            <a:r>
              <a:rPr lang="en-US" dirty="0" err="1">
                <a:cs typeface="Calibri"/>
              </a:rPr>
              <a:t>neljä</a:t>
            </a:r>
            <a:r>
              <a:rPr lang="en-US" dirty="0">
                <a:cs typeface="Calibri"/>
              </a:rPr>
              <a:t>, </a:t>
            </a:r>
            <a:r>
              <a:rPr lang="en-US" dirty="0" err="1">
                <a:cs typeface="Calibri"/>
              </a:rPr>
              <a:t>tyytyväinen</a:t>
            </a:r>
            <a:r>
              <a:rPr lang="en-US" dirty="0">
                <a:cs typeface="Calibri"/>
              </a:rPr>
              <a:t> - </a:t>
            </a:r>
            <a:r>
              <a:rPr lang="en-US" dirty="0" err="1">
                <a:cs typeface="Calibri"/>
              </a:rPr>
              <a:t>mutta</a:t>
            </a:r>
            <a:r>
              <a:rPr lang="en-US" dirty="0">
                <a:cs typeface="Calibri"/>
              </a:rPr>
              <a:t> </a:t>
            </a:r>
            <a:r>
              <a:rPr lang="en-US" dirty="0" err="1">
                <a:cs typeface="Calibri"/>
              </a:rPr>
              <a:t>matemaattisesti</a:t>
            </a:r>
            <a:r>
              <a:rPr lang="en-US" dirty="0">
                <a:cs typeface="Calibri"/>
              </a:rPr>
              <a:t> se </a:t>
            </a:r>
            <a:r>
              <a:rPr lang="en-US" dirty="0" err="1">
                <a:cs typeface="Calibri"/>
              </a:rPr>
              <a:t>olisi</a:t>
            </a:r>
            <a:r>
              <a:rPr lang="en-US" dirty="0">
                <a:cs typeface="Calibri"/>
              </a:rPr>
              <a:t> 1, </a:t>
            </a:r>
            <a:r>
              <a:rPr lang="en-US" dirty="0" err="1">
                <a:cs typeface="Calibri"/>
              </a:rPr>
              <a:t>ei</a:t>
            </a:r>
            <a:r>
              <a:rPr lang="en-US" dirty="0">
                <a:cs typeface="Calibri"/>
              </a:rPr>
              <a:t> </a:t>
            </a:r>
            <a:r>
              <a:rPr lang="en-US" dirty="0" err="1">
                <a:cs typeface="Calibri"/>
              </a:rPr>
              <a:t>ollenkaan</a:t>
            </a:r>
            <a:r>
              <a:rPr lang="en-US" dirty="0">
                <a:cs typeface="Calibri"/>
              </a:rPr>
              <a:t> </a:t>
            </a:r>
            <a:r>
              <a:rPr lang="en-US" dirty="0" err="1">
                <a:cs typeface="Calibri"/>
              </a:rPr>
              <a:t>tyytyväinen</a:t>
            </a:r>
            <a:r>
              <a:rPr lang="en-US" dirty="0">
                <a:cs typeface="Calibri"/>
              </a:rPr>
              <a:t>. Ja </a:t>
            </a:r>
            <a:r>
              <a:rPr lang="en-US" dirty="0" err="1">
                <a:cs typeface="Calibri"/>
              </a:rPr>
              <a:t>sekään</a:t>
            </a:r>
            <a:r>
              <a:rPr lang="en-US" dirty="0">
                <a:cs typeface="Calibri"/>
              </a:rPr>
              <a:t> </a:t>
            </a:r>
            <a:r>
              <a:rPr lang="en-US" dirty="0" err="1">
                <a:cs typeface="Calibri"/>
              </a:rPr>
              <a:t>ei</a:t>
            </a:r>
            <a:r>
              <a:rPr lang="en-US" dirty="0">
                <a:cs typeface="Calibri"/>
              </a:rPr>
              <a:t> ole </a:t>
            </a:r>
            <a:r>
              <a:rPr lang="en-US" dirty="0" err="1">
                <a:cs typeface="Calibri"/>
              </a:rPr>
              <a:t>loogiselta</a:t>
            </a:r>
            <a:r>
              <a:rPr lang="en-US" dirty="0">
                <a:cs typeface="Calibri"/>
              </a:rPr>
              <a:t> </a:t>
            </a:r>
            <a:r>
              <a:rPr lang="en-US" dirty="0" err="1">
                <a:cs typeface="Calibri"/>
              </a:rPr>
              <a:t>vaikuttava</a:t>
            </a:r>
            <a:r>
              <a:rPr lang="en-US" dirty="0">
                <a:cs typeface="Calibri"/>
              </a:rPr>
              <a:t> </a:t>
            </a:r>
            <a:r>
              <a:rPr lang="en-US" dirty="0" err="1">
                <a:cs typeface="Calibri"/>
              </a:rPr>
              <a:t>tulos</a:t>
            </a:r>
            <a:r>
              <a:rPr lang="en-US" dirty="0">
                <a:cs typeface="Calibri"/>
              </a:rPr>
              <a:t>. </a:t>
            </a:r>
          </a:p>
          <a:p>
            <a:endParaRPr lang="en-US" dirty="0">
              <a:cs typeface="Calibri"/>
            </a:endParaRPr>
          </a:p>
          <a:p>
            <a:r>
              <a:rPr lang="en-US" dirty="0">
                <a:cs typeface="Calibri"/>
              </a:rPr>
              <a:t>Jos </a:t>
            </a:r>
            <a:r>
              <a:rPr lang="en-US" dirty="0" err="1">
                <a:cs typeface="Calibri"/>
              </a:rPr>
              <a:t>vaihtoehto</a:t>
            </a:r>
            <a:r>
              <a:rPr lang="en-US" dirty="0">
                <a:cs typeface="Calibri"/>
              </a:rPr>
              <a:t> 3 </a:t>
            </a:r>
            <a:r>
              <a:rPr lang="en-US" dirty="0" err="1">
                <a:cs typeface="Calibri"/>
              </a:rPr>
              <a:t>olisi</a:t>
            </a:r>
            <a:r>
              <a:rPr lang="en-US" dirty="0">
                <a:cs typeface="Calibri"/>
              </a:rPr>
              <a:t> </a:t>
            </a:r>
            <a:r>
              <a:rPr lang="en-US" dirty="0" err="1">
                <a:cs typeface="Calibri"/>
              </a:rPr>
              <a:t>sanallistettu</a:t>
            </a:r>
            <a:r>
              <a:rPr lang="en-US" dirty="0">
                <a:cs typeface="Calibri"/>
              </a:rPr>
              <a:t> </a:t>
            </a:r>
            <a:r>
              <a:rPr lang="en-US" dirty="0" err="1">
                <a:cs typeface="Calibri"/>
              </a:rPr>
              <a:t>esim</a:t>
            </a:r>
            <a:r>
              <a:rPr lang="en-US" dirty="0">
                <a:cs typeface="Calibri"/>
              </a:rPr>
              <a:t>. Melko </a:t>
            </a:r>
            <a:r>
              <a:rPr lang="en-US" dirty="0" err="1">
                <a:cs typeface="Calibri"/>
              </a:rPr>
              <a:t>tyytyväinen</a:t>
            </a:r>
            <a:r>
              <a:rPr lang="en-US" dirty="0">
                <a:cs typeface="Calibri"/>
              </a:rPr>
              <a:t>, </a:t>
            </a:r>
            <a:r>
              <a:rPr lang="en-US" dirty="0" err="1">
                <a:cs typeface="Calibri"/>
              </a:rPr>
              <a:t>voisi</a:t>
            </a:r>
            <a:r>
              <a:rPr lang="en-US" dirty="0">
                <a:cs typeface="Calibri"/>
              </a:rPr>
              <a:t> </a:t>
            </a:r>
            <a:r>
              <a:rPr lang="en-US" dirty="0" err="1">
                <a:cs typeface="Calibri"/>
              </a:rPr>
              <a:t>tuo</a:t>
            </a:r>
            <a:r>
              <a:rPr lang="en-US" dirty="0">
                <a:cs typeface="Calibri"/>
              </a:rPr>
              <a:t> 4-3 olla </a:t>
            </a:r>
            <a:r>
              <a:rPr lang="en-US" dirty="0" err="1">
                <a:cs typeface="Calibri"/>
              </a:rPr>
              <a:t>ei</a:t>
            </a:r>
            <a:r>
              <a:rPr lang="en-US" dirty="0">
                <a:cs typeface="Calibri"/>
              </a:rPr>
              <a:t> </a:t>
            </a:r>
            <a:r>
              <a:rPr lang="en-US" dirty="0" err="1">
                <a:cs typeface="Calibri"/>
              </a:rPr>
              <a:t>ollenkaan</a:t>
            </a:r>
            <a:r>
              <a:rPr lang="en-US" dirty="0">
                <a:cs typeface="Calibri"/>
              </a:rPr>
              <a:t> </a:t>
            </a:r>
            <a:r>
              <a:rPr lang="en-US" dirty="0" err="1">
                <a:cs typeface="Calibri"/>
              </a:rPr>
              <a:t>tyytyväinen</a:t>
            </a:r>
            <a:r>
              <a:rPr lang="en-US" dirty="0">
                <a:cs typeface="Calibri"/>
              </a:rPr>
              <a:t> - </a:t>
            </a:r>
            <a:r>
              <a:rPr lang="en-US" dirty="0" err="1">
                <a:cs typeface="Calibri"/>
              </a:rPr>
              <a:t>ei</a:t>
            </a:r>
            <a:r>
              <a:rPr lang="en-US" dirty="0">
                <a:cs typeface="Calibri"/>
              </a:rPr>
              <a:t> </a:t>
            </a:r>
            <a:r>
              <a:rPr lang="en-US" dirty="0" err="1">
                <a:cs typeface="Calibri"/>
              </a:rPr>
              <a:t>sekään</a:t>
            </a:r>
            <a:r>
              <a:rPr lang="en-US" dirty="0">
                <a:cs typeface="Calibri"/>
              </a:rPr>
              <a:t> </a:t>
            </a:r>
            <a:r>
              <a:rPr lang="en-US" dirty="0" err="1">
                <a:cs typeface="Calibri"/>
              </a:rPr>
              <a:t>kävisi</a:t>
            </a:r>
            <a:r>
              <a:rPr lang="en-US" dirty="0">
                <a:cs typeface="Calibri"/>
              </a:rPr>
              <a:t> </a:t>
            </a:r>
            <a:r>
              <a:rPr lang="en-US" dirty="0" err="1">
                <a:cs typeface="Calibri"/>
              </a:rPr>
              <a:t>järkeen</a:t>
            </a:r>
            <a:r>
              <a:rPr lang="en-US" dirty="0">
                <a:cs typeface="Calibri"/>
              </a:rPr>
              <a:t> </a:t>
            </a:r>
          </a:p>
        </p:txBody>
      </p:sp>
      <p:sp>
        <p:nvSpPr>
          <p:cNvPr id="4" name="Slide Number Placeholder 3"/>
          <p:cNvSpPr>
            <a:spLocks noGrp="1"/>
          </p:cNvSpPr>
          <p:nvPr>
            <p:ph type="sldNum" sz="quarter" idx="5"/>
          </p:nvPr>
        </p:nvSpPr>
        <p:spPr/>
        <p:txBody>
          <a:bodyPr/>
          <a:lstStyle/>
          <a:p>
            <a:fld id="{1743EF3D-3F69-4507-B04A-E358E9B59087}" type="slidenum">
              <a:rPr lang="en-US"/>
              <a:t>12</a:t>
            </a:fld>
            <a:endParaRPr lang="en-US"/>
          </a:p>
        </p:txBody>
      </p:sp>
    </p:spTree>
    <p:extLst>
      <p:ext uri="{BB962C8B-B14F-4D97-AF65-F5344CB8AC3E}">
        <p14:creationId xmlns:p14="http://schemas.microsoft.com/office/powerpoint/2010/main" val="246863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cs typeface="Calibri"/>
              </a:rPr>
              <a:t>Huomioita</a:t>
            </a:r>
            <a:r>
              <a:rPr lang="en-US" dirty="0">
                <a:cs typeface="Calibri"/>
              </a:rPr>
              <a:t>: </a:t>
            </a:r>
            <a:r>
              <a:rPr lang="en-US" dirty="0" err="1">
                <a:cs typeface="Calibri"/>
              </a:rPr>
              <a:t>oikean</a:t>
            </a:r>
            <a:r>
              <a:rPr lang="en-US" dirty="0">
                <a:cs typeface="Calibri"/>
              </a:rPr>
              <a:t> </a:t>
            </a:r>
            <a:r>
              <a:rPr lang="en-US" dirty="0" err="1">
                <a:cs typeface="Calibri"/>
              </a:rPr>
              <a:t>muuttujatyypin</a:t>
            </a:r>
            <a:r>
              <a:rPr lang="en-US" dirty="0">
                <a:cs typeface="Calibri"/>
              </a:rPr>
              <a:t> </a:t>
            </a:r>
            <a:r>
              <a:rPr lang="en-US" dirty="0" err="1">
                <a:cs typeface="Calibri"/>
              </a:rPr>
              <a:t>valitseminen</a:t>
            </a:r>
            <a:r>
              <a:rPr lang="en-US" dirty="0">
                <a:cs typeface="Calibri"/>
              </a:rPr>
              <a:t> </a:t>
            </a:r>
            <a:r>
              <a:rPr lang="en-US" dirty="0" err="1">
                <a:cs typeface="Calibri"/>
              </a:rPr>
              <a:t>vaatii</a:t>
            </a:r>
            <a:r>
              <a:rPr lang="en-US" dirty="0">
                <a:cs typeface="Calibri"/>
              </a:rPr>
              <a:t> </a:t>
            </a:r>
            <a:r>
              <a:rPr lang="en-US" dirty="0" err="1">
                <a:cs typeface="Calibri"/>
              </a:rPr>
              <a:t>aiheen</a:t>
            </a:r>
            <a:r>
              <a:rPr lang="en-US" dirty="0">
                <a:cs typeface="Calibri"/>
              </a:rPr>
              <a:t> </a:t>
            </a:r>
            <a:r>
              <a:rPr lang="en-US" dirty="0" err="1">
                <a:cs typeface="Calibri"/>
              </a:rPr>
              <a:t>hieman</a:t>
            </a:r>
            <a:r>
              <a:rPr lang="en-US" dirty="0">
                <a:cs typeface="Calibri"/>
              </a:rPr>
              <a:t> </a:t>
            </a:r>
            <a:r>
              <a:rPr lang="en-US" dirty="0" err="1">
                <a:cs typeface="Calibri"/>
              </a:rPr>
              <a:t>syvempää</a:t>
            </a:r>
            <a:r>
              <a:rPr lang="en-US" dirty="0">
                <a:cs typeface="Calibri"/>
              </a:rPr>
              <a:t> </a:t>
            </a:r>
            <a:r>
              <a:rPr lang="en-US" dirty="0" err="1">
                <a:cs typeface="Calibri"/>
              </a:rPr>
              <a:t>ymmärtämistä</a:t>
            </a:r>
            <a:r>
              <a:rPr lang="en-US" dirty="0">
                <a:cs typeface="Calibri"/>
              </a:rPr>
              <a:t> </a:t>
            </a:r>
          </a:p>
          <a:p>
            <a:endParaRPr lang="en-US" dirty="0">
              <a:cs typeface="Calibri"/>
            </a:endParaRPr>
          </a:p>
          <a:p>
            <a:pPr marL="171450" indent="-171450">
              <a:lnSpc>
                <a:spcPct val="90000"/>
              </a:lnSpc>
              <a:spcBef>
                <a:spcPts val="1000"/>
              </a:spcBef>
              <a:buFont typeface="Arial"/>
              <a:buChar char="•"/>
            </a:pPr>
            <a:r>
              <a:rPr lang="en-US" dirty="0"/>
              <a:t>Voi olla </a:t>
            </a:r>
            <a:r>
              <a:rPr lang="en-US" dirty="0" err="1"/>
              <a:t>eri</a:t>
            </a:r>
            <a:r>
              <a:rPr lang="en-US" dirty="0"/>
              <a:t> </a:t>
            </a:r>
            <a:r>
              <a:rPr lang="en-US" dirty="0" err="1"/>
              <a:t>näkökulmia</a:t>
            </a:r>
            <a:r>
              <a:rPr lang="en-US" dirty="0"/>
              <a:t> </a:t>
            </a:r>
            <a:r>
              <a:rPr lang="en-US" dirty="0" err="1"/>
              <a:t>ilmiöiden</a:t>
            </a:r>
            <a:r>
              <a:rPr lang="en-US" dirty="0"/>
              <a:t> ja </a:t>
            </a:r>
            <a:r>
              <a:rPr lang="en-US" dirty="0" err="1"/>
              <a:t>asioiden</a:t>
            </a:r>
            <a:r>
              <a:rPr lang="en-US" dirty="0"/>
              <a:t> </a:t>
            </a:r>
            <a:r>
              <a:rPr lang="en-US" dirty="0" err="1"/>
              <a:t>laadusta</a:t>
            </a:r>
            <a:r>
              <a:rPr lang="en-US" dirty="0"/>
              <a:t>, </a:t>
            </a:r>
            <a:r>
              <a:rPr lang="en-US" dirty="0" err="1"/>
              <a:t>esim</a:t>
            </a:r>
            <a:r>
              <a:rPr lang="en-US" dirty="0"/>
              <a:t>. </a:t>
            </a:r>
            <a:r>
              <a:rPr lang="en-US" dirty="0" err="1"/>
              <a:t>Tulotaso</a:t>
            </a:r>
            <a:r>
              <a:rPr lang="en-US" dirty="0"/>
              <a:t>, </a:t>
            </a:r>
            <a:r>
              <a:rPr lang="en-US" dirty="0" err="1"/>
              <a:t>sen</a:t>
            </a:r>
            <a:r>
              <a:rPr lang="en-US" dirty="0"/>
              <a:t> </a:t>
            </a:r>
            <a:r>
              <a:rPr lang="en-US" dirty="0" err="1"/>
              <a:t>voi</a:t>
            </a:r>
            <a:r>
              <a:rPr lang="en-US" dirty="0"/>
              <a:t> </a:t>
            </a:r>
            <a:r>
              <a:rPr lang="en-US" dirty="0" err="1"/>
              <a:t>mallintaa</a:t>
            </a:r>
            <a:r>
              <a:rPr lang="en-US" dirty="0"/>
              <a:t> </a:t>
            </a:r>
            <a:r>
              <a:rPr lang="en-US" dirty="0" err="1"/>
              <a:t>esim</a:t>
            </a:r>
            <a:r>
              <a:rPr lang="en-US" dirty="0"/>
              <a:t>. Matala, </a:t>
            </a:r>
            <a:r>
              <a:rPr lang="en-US" dirty="0" err="1"/>
              <a:t>keskitaso</a:t>
            </a:r>
            <a:r>
              <a:rPr lang="en-US" dirty="0"/>
              <a:t>, </a:t>
            </a:r>
            <a:r>
              <a:rPr lang="en-US" dirty="0" err="1"/>
              <a:t>korkea</a:t>
            </a:r>
            <a:r>
              <a:rPr lang="en-US" dirty="0"/>
              <a:t>, </a:t>
            </a:r>
            <a:r>
              <a:rPr lang="en-US" dirty="0" err="1"/>
              <a:t>jolloin</a:t>
            </a:r>
            <a:r>
              <a:rPr lang="en-US" dirty="0"/>
              <a:t> se on </a:t>
            </a:r>
            <a:r>
              <a:rPr lang="en-US" dirty="0" err="1"/>
              <a:t>ordinaalinen</a:t>
            </a:r>
            <a:r>
              <a:rPr lang="en-US" dirty="0"/>
              <a:t> </a:t>
            </a:r>
            <a:r>
              <a:rPr lang="en-US" dirty="0" err="1"/>
              <a:t>muuttuja</a:t>
            </a:r>
            <a:r>
              <a:rPr lang="en-US" dirty="0"/>
              <a:t> (</a:t>
            </a:r>
            <a:r>
              <a:rPr lang="en-US" dirty="0" err="1"/>
              <a:t>ei</a:t>
            </a:r>
            <a:r>
              <a:rPr lang="en-US" dirty="0"/>
              <a:t> </a:t>
            </a:r>
            <a:r>
              <a:rPr lang="en-US" dirty="0" err="1"/>
              <a:t>aitoa</a:t>
            </a:r>
            <a:r>
              <a:rPr lang="en-US" dirty="0"/>
              <a:t> </a:t>
            </a:r>
            <a:r>
              <a:rPr lang="en-US" dirty="0" err="1"/>
              <a:t>nollakohtaa</a:t>
            </a:r>
            <a:r>
              <a:rPr lang="en-US" dirty="0"/>
              <a:t>). Jos </a:t>
            </a:r>
            <a:r>
              <a:rPr lang="en-US" dirty="0" err="1"/>
              <a:t>tulotason</a:t>
            </a:r>
            <a:r>
              <a:rPr lang="en-US" dirty="0"/>
              <a:t> </a:t>
            </a:r>
            <a:r>
              <a:rPr lang="en-US" dirty="0" err="1"/>
              <a:t>mallintaa</a:t>
            </a:r>
            <a:r>
              <a:rPr lang="en-US" dirty="0"/>
              <a:t> </a:t>
            </a:r>
            <a:r>
              <a:rPr lang="en-US" dirty="0" err="1"/>
              <a:t>siten</a:t>
            </a:r>
            <a:r>
              <a:rPr lang="en-US" dirty="0"/>
              <a:t>, </a:t>
            </a:r>
            <a:r>
              <a:rPr lang="en-US" dirty="0" err="1"/>
              <a:t>että</a:t>
            </a:r>
            <a:r>
              <a:rPr lang="en-US" dirty="0"/>
              <a:t> </a:t>
            </a:r>
            <a:r>
              <a:rPr lang="en-US" dirty="0" err="1"/>
              <a:t>pyytää</a:t>
            </a:r>
            <a:r>
              <a:rPr lang="en-US" dirty="0"/>
              <a:t> </a:t>
            </a:r>
            <a:r>
              <a:rPr lang="en-US" dirty="0" err="1"/>
              <a:t>vastaajan</a:t>
            </a:r>
            <a:r>
              <a:rPr lang="en-US" dirty="0"/>
              <a:t> </a:t>
            </a:r>
            <a:r>
              <a:rPr lang="en-US" dirty="0" err="1"/>
              <a:t>kirjoittamaan</a:t>
            </a:r>
            <a:r>
              <a:rPr lang="en-US" dirty="0"/>
              <a:t> </a:t>
            </a:r>
            <a:r>
              <a:rPr lang="en-US" dirty="0" err="1"/>
              <a:t>kuinka</a:t>
            </a:r>
            <a:r>
              <a:rPr lang="en-US" dirty="0"/>
              <a:t> </a:t>
            </a:r>
            <a:r>
              <a:rPr lang="en-US" dirty="0" err="1"/>
              <a:t>paljon</a:t>
            </a:r>
            <a:r>
              <a:rPr lang="en-US" dirty="0"/>
              <a:t> </a:t>
            </a:r>
            <a:r>
              <a:rPr lang="en-US" dirty="0" err="1"/>
              <a:t>tienaa</a:t>
            </a:r>
            <a:r>
              <a:rPr lang="en-US" dirty="0"/>
              <a:t> </a:t>
            </a:r>
            <a:r>
              <a:rPr lang="en-US" dirty="0" err="1"/>
              <a:t>euroina</a:t>
            </a:r>
            <a:r>
              <a:rPr lang="en-US" dirty="0"/>
              <a:t> </a:t>
            </a:r>
            <a:r>
              <a:rPr lang="en-US" dirty="0" err="1"/>
              <a:t>esim</a:t>
            </a:r>
            <a:r>
              <a:rPr lang="en-US" dirty="0"/>
              <a:t>. </a:t>
            </a:r>
            <a:r>
              <a:rPr lang="en-US" dirty="0" err="1"/>
              <a:t>Vuodessa</a:t>
            </a:r>
            <a:r>
              <a:rPr lang="en-US" dirty="0"/>
              <a:t>, se on </a:t>
            </a:r>
            <a:r>
              <a:rPr lang="en-US" dirty="0" err="1"/>
              <a:t>suhdemuuttuja</a:t>
            </a:r>
            <a:r>
              <a:rPr lang="en-US" dirty="0"/>
              <a:t> (</a:t>
            </a:r>
            <a:r>
              <a:rPr lang="en-US" dirty="0" err="1"/>
              <a:t>aito</a:t>
            </a:r>
            <a:r>
              <a:rPr lang="en-US" dirty="0"/>
              <a:t> </a:t>
            </a:r>
            <a:r>
              <a:rPr lang="en-US" dirty="0" err="1"/>
              <a:t>nollakohta</a:t>
            </a:r>
            <a:r>
              <a:rPr lang="en-US" dirty="0"/>
              <a:t>) </a:t>
            </a:r>
            <a:endParaRPr lang="en-US" dirty="0">
              <a:cs typeface="Calibri"/>
            </a:endParaRPr>
          </a:p>
          <a:p>
            <a:pPr marL="171450" indent="-171450">
              <a:lnSpc>
                <a:spcPct val="90000"/>
              </a:lnSpc>
              <a:spcBef>
                <a:spcPts val="1000"/>
              </a:spcBef>
              <a:buFont typeface="Arial"/>
              <a:buChar char="•"/>
            </a:pPr>
            <a:r>
              <a:rPr lang="en-US" dirty="0" err="1">
                <a:cs typeface="Calibri"/>
              </a:rPr>
              <a:t>Sukupuoli</a:t>
            </a:r>
            <a:r>
              <a:rPr lang="en-US" dirty="0">
                <a:cs typeface="Calibri"/>
              </a:rPr>
              <a:t>: </a:t>
            </a:r>
            <a:r>
              <a:rPr lang="en-US" dirty="0" err="1">
                <a:cs typeface="Calibri"/>
              </a:rPr>
              <a:t>joidenkin</a:t>
            </a:r>
            <a:r>
              <a:rPr lang="en-US" dirty="0">
                <a:cs typeface="Calibri"/>
              </a:rPr>
              <a:t> </a:t>
            </a:r>
            <a:r>
              <a:rPr lang="en-US" dirty="0" err="1">
                <a:cs typeface="Calibri"/>
              </a:rPr>
              <a:t>mielestä</a:t>
            </a:r>
            <a:r>
              <a:rPr lang="en-US" dirty="0">
                <a:cs typeface="Calibri"/>
              </a:rPr>
              <a:t> </a:t>
            </a:r>
            <a:r>
              <a:rPr lang="en-US" dirty="0" err="1">
                <a:cs typeface="Calibri"/>
              </a:rPr>
              <a:t>diskreetti</a:t>
            </a:r>
            <a:r>
              <a:rPr lang="en-US" dirty="0">
                <a:cs typeface="Calibri"/>
              </a:rPr>
              <a:t> (</a:t>
            </a:r>
            <a:r>
              <a:rPr lang="en-US" dirty="0" err="1">
                <a:cs typeface="Calibri"/>
              </a:rPr>
              <a:t>nainen-mies</a:t>
            </a:r>
            <a:r>
              <a:rPr lang="en-US" dirty="0">
                <a:cs typeface="Calibri"/>
              </a:rPr>
              <a:t> tai </a:t>
            </a:r>
            <a:r>
              <a:rPr lang="en-US" dirty="0" err="1">
                <a:cs typeface="Calibri"/>
              </a:rPr>
              <a:t>nainen-mies-muu</a:t>
            </a:r>
            <a:r>
              <a:rPr lang="en-US" dirty="0">
                <a:cs typeface="Calibri"/>
              </a:rPr>
              <a:t>), </a:t>
            </a:r>
            <a:r>
              <a:rPr lang="en-US" dirty="0" err="1">
                <a:cs typeface="Calibri"/>
              </a:rPr>
              <a:t>joidenkin</a:t>
            </a:r>
            <a:r>
              <a:rPr lang="en-US" dirty="0">
                <a:cs typeface="Calibri"/>
              </a:rPr>
              <a:t> </a:t>
            </a:r>
            <a:r>
              <a:rPr lang="en-US" dirty="0" err="1">
                <a:cs typeface="Calibri"/>
              </a:rPr>
              <a:t>mielestä</a:t>
            </a:r>
            <a:r>
              <a:rPr lang="en-US" dirty="0">
                <a:cs typeface="Calibri"/>
              </a:rPr>
              <a:t> </a:t>
            </a:r>
            <a:r>
              <a:rPr lang="en-US" dirty="0" err="1">
                <a:cs typeface="Calibri"/>
              </a:rPr>
              <a:t>jatkuva</a:t>
            </a:r>
            <a:r>
              <a:rPr lang="en-US" dirty="0">
                <a:cs typeface="Calibri"/>
              </a:rPr>
              <a:t> (</a:t>
            </a:r>
            <a:r>
              <a:rPr lang="en-US" dirty="0" err="1">
                <a:cs typeface="Calibri"/>
              </a:rPr>
              <a:t>esim</a:t>
            </a:r>
            <a:r>
              <a:rPr lang="en-US" dirty="0">
                <a:cs typeface="Calibri"/>
              </a:rPr>
              <a:t>. </a:t>
            </a:r>
            <a:r>
              <a:rPr lang="en-US" dirty="0" err="1">
                <a:cs typeface="Calibri"/>
              </a:rPr>
              <a:t>Feminiinisyys-maskuliinisuus</a:t>
            </a:r>
            <a:r>
              <a:rPr lang="en-US" dirty="0">
                <a:cs typeface="Calibri"/>
              </a:rPr>
              <a:t> –</a:t>
            </a:r>
            <a:r>
              <a:rPr lang="en-US" dirty="0" err="1">
                <a:cs typeface="Calibri"/>
              </a:rPr>
              <a:t>akselilla</a:t>
            </a:r>
            <a:r>
              <a:rPr lang="en-US" dirty="0">
                <a:cs typeface="Calibri"/>
              </a:rPr>
              <a:t>) --&gt; </a:t>
            </a:r>
            <a:r>
              <a:rPr lang="en-US" dirty="0" err="1">
                <a:cs typeface="Calibri"/>
              </a:rPr>
              <a:t>usein</a:t>
            </a:r>
            <a:r>
              <a:rPr lang="en-US" dirty="0">
                <a:cs typeface="Calibri"/>
              </a:rPr>
              <a:t> </a:t>
            </a:r>
            <a:r>
              <a:rPr lang="en-US" dirty="0" err="1">
                <a:cs typeface="Calibri"/>
              </a:rPr>
              <a:t>kyselylomakkeissa</a:t>
            </a:r>
            <a:r>
              <a:rPr lang="en-US" dirty="0">
                <a:cs typeface="Calibri"/>
              </a:rPr>
              <a:t> </a:t>
            </a:r>
            <a:r>
              <a:rPr lang="en-US" dirty="0" err="1">
                <a:cs typeface="Calibri"/>
              </a:rPr>
              <a:t>käytetään</a:t>
            </a:r>
            <a:r>
              <a:rPr lang="en-US" dirty="0">
                <a:cs typeface="Calibri"/>
              </a:rPr>
              <a:t> </a:t>
            </a:r>
            <a:r>
              <a:rPr lang="en-US" dirty="0" err="1">
                <a:cs typeface="Calibri"/>
              </a:rPr>
              <a:t>nainen-mies-muu</a:t>
            </a:r>
            <a:r>
              <a:rPr lang="en-US" dirty="0">
                <a:cs typeface="Calibri"/>
              </a:rPr>
              <a:t> </a:t>
            </a:r>
            <a:r>
              <a:rPr lang="en-US" dirty="0" err="1">
                <a:cs typeface="Calibri"/>
              </a:rPr>
              <a:t>vaihtoehtoja</a:t>
            </a:r>
            <a:r>
              <a:rPr lang="en-US" dirty="0">
                <a:cs typeface="Calibri"/>
              </a:rPr>
              <a:t>, </a:t>
            </a:r>
            <a:r>
              <a:rPr lang="en-US" dirty="0" err="1">
                <a:cs typeface="Calibri"/>
              </a:rPr>
              <a:t>usein</a:t>
            </a:r>
            <a:r>
              <a:rPr lang="en-US" dirty="0">
                <a:cs typeface="Calibri"/>
              </a:rPr>
              <a:t> </a:t>
            </a:r>
            <a:r>
              <a:rPr lang="en-US" dirty="0" err="1">
                <a:cs typeface="Calibri"/>
              </a:rPr>
              <a:t>myös</a:t>
            </a:r>
            <a:r>
              <a:rPr lang="en-US" dirty="0">
                <a:cs typeface="Calibri"/>
              </a:rPr>
              <a:t> </a:t>
            </a:r>
            <a:r>
              <a:rPr lang="en-US" dirty="0" err="1">
                <a:cs typeface="Calibri"/>
              </a:rPr>
              <a:t>nainen-mies</a:t>
            </a:r>
            <a:r>
              <a:rPr lang="en-US" dirty="0">
                <a:cs typeface="Calibri"/>
              </a:rPr>
              <a:t> </a:t>
            </a:r>
            <a:r>
              <a:rPr lang="en-US" dirty="0" err="1">
                <a:cs typeface="Calibri"/>
              </a:rPr>
              <a:t>vaihtoehtoja</a:t>
            </a:r>
            <a:r>
              <a:rPr lang="en-US" dirty="0">
                <a:cs typeface="Calibri"/>
              </a:rPr>
              <a:t> (</a:t>
            </a:r>
            <a:r>
              <a:rPr lang="en-US" dirty="0" err="1">
                <a:cs typeface="Calibri"/>
              </a:rPr>
              <a:t>tämä</a:t>
            </a:r>
            <a:r>
              <a:rPr lang="en-US" dirty="0">
                <a:cs typeface="Calibri"/>
              </a:rPr>
              <a:t> </a:t>
            </a:r>
            <a:r>
              <a:rPr lang="en-US" dirty="0" err="1">
                <a:cs typeface="Calibri"/>
              </a:rPr>
              <a:t>voi</a:t>
            </a:r>
            <a:r>
              <a:rPr lang="en-US" dirty="0">
                <a:cs typeface="Calibri"/>
              </a:rPr>
              <a:t> </a:t>
            </a:r>
            <a:r>
              <a:rPr lang="en-US" dirty="0" err="1">
                <a:cs typeface="Calibri"/>
              </a:rPr>
              <a:t>sulkea</a:t>
            </a:r>
            <a:r>
              <a:rPr lang="en-US" dirty="0">
                <a:cs typeface="Calibri"/>
              </a:rPr>
              <a:t> </a:t>
            </a:r>
            <a:r>
              <a:rPr lang="en-US" dirty="0" err="1">
                <a:cs typeface="Calibri"/>
              </a:rPr>
              <a:t>vastaajia</a:t>
            </a:r>
            <a:r>
              <a:rPr lang="en-US" dirty="0">
                <a:cs typeface="Calibri"/>
              </a:rPr>
              <a:t> pois </a:t>
            </a:r>
            <a:r>
              <a:rPr lang="en-US" dirty="0" err="1">
                <a:cs typeface="Calibri"/>
              </a:rPr>
              <a:t>kyselystä</a:t>
            </a:r>
            <a:r>
              <a:rPr lang="en-US" dirty="0">
                <a:cs typeface="Calibri"/>
              </a:rPr>
              <a:t>). On </a:t>
            </a:r>
            <a:r>
              <a:rPr lang="en-US" dirty="0" err="1">
                <a:cs typeface="Calibri"/>
              </a:rPr>
              <a:t>myös</a:t>
            </a:r>
            <a:r>
              <a:rPr lang="en-US" dirty="0">
                <a:cs typeface="Calibri"/>
              </a:rPr>
              <a:t> </a:t>
            </a:r>
            <a:r>
              <a:rPr lang="en-US" dirty="0" err="1">
                <a:cs typeface="Calibri"/>
              </a:rPr>
              <a:t>mahdollista</a:t>
            </a:r>
            <a:r>
              <a:rPr lang="en-US" dirty="0">
                <a:cs typeface="Calibri"/>
              </a:rPr>
              <a:t> </a:t>
            </a:r>
            <a:r>
              <a:rPr lang="en-US" dirty="0" err="1">
                <a:cs typeface="Calibri"/>
              </a:rPr>
              <a:t>mallintaa</a:t>
            </a:r>
            <a:r>
              <a:rPr lang="en-US" dirty="0">
                <a:cs typeface="Calibri"/>
              </a:rPr>
              <a:t> ja </a:t>
            </a:r>
            <a:r>
              <a:rPr lang="en-US" dirty="0" err="1">
                <a:cs typeface="Calibri"/>
              </a:rPr>
              <a:t>mitata</a:t>
            </a:r>
            <a:r>
              <a:rPr lang="en-US" dirty="0">
                <a:cs typeface="Calibri"/>
              </a:rPr>
              <a:t> </a:t>
            </a:r>
            <a:r>
              <a:rPr lang="en-US" dirty="0" err="1">
                <a:cs typeface="Calibri"/>
              </a:rPr>
              <a:t>sukupuolta</a:t>
            </a:r>
            <a:r>
              <a:rPr lang="en-US" dirty="0">
                <a:cs typeface="Calibri"/>
              </a:rPr>
              <a:t> </a:t>
            </a:r>
            <a:r>
              <a:rPr lang="en-US" dirty="0" err="1">
                <a:cs typeface="Calibri"/>
              </a:rPr>
              <a:t>esimerkiksi</a:t>
            </a:r>
            <a:r>
              <a:rPr lang="en-US" dirty="0">
                <a:cs typeface="Calibri"/>
              </a:rPr>
              <a:t> </a:t>
            </a:r>
            <a:r>
              <a:rPr lang="en-US" dirty="0" err="1">
                <a:cs typeface="Calibri"/>
              </a:rPr>
              <a:t>liukusäädinkysymyksellä</a:t>
            </a:r>
            <a:r>
              <a:rPr lang="en-US" dirty="0">
                <a:cs typeface="Calibri"/>
              </a:rPr>
              <a:t> </a:t>
            </a:r>
            <a:r>
              <a:rPr lang="en-US" dirty="0" err="1">
                <a:cs typeface="Calibri"/>
              </a:rPr>
              <a:t>kyselylomakkeessa</a:t>
            </a:r>
            <a:r>
              <a:rPr lang="en-US" dirty="0">
                <a:cs typeface="Calibri"/>
              </a:rPr>
              <a:t>, </a:t>
            </a:r>
            <a:r>
              <a:rPr lang="en-US" dirty="0" err="1">
                <a:cs typeface="Calibri"/>
              </a:rPr>
              <a:t>mutta</a:t>
            </a:r>
            <a:r>
              <a:rPr lang="en-US" dirty="0">
                <a:cs typeface="Calibri"/>
              </a:rPr>
              <a:t> </a:t>
            </a:r>
            <a:r>
              <a:rPr lang="en-US" dirty="0" err="1">
                <a:cs typeface="Calibri"/>
              </a:rPr>
              <a:t>tämä</a:t>
            </a:r>
            <a:r>
              <a:rPr lang="en-US" dirty="0">
                <a:cs typeface="Calibri"/>
              </a:rPr>
              <a:t> </a:t>
            </a:r>
            <a:r>
              <a:rPr lang="en-US" dirty="0" err="1">
                <a:cs typeface="Calibri"/>
              </a:rPr>
              <a:t>ei</a:t>
            </a:r>
            <a:r>
              <a:rPr lang="en-US" dirty="0">
                <a:cs typeface="Calibri"/>
              </a:rPr>
              <a:t> ole </a:t>
            </a:r>
            <a:r>
              <a:rPr lang="en-US" dirty="0" err="1">
                <a:cs typeface="Calibri"/>
              </a:rPr>
              <a:t>kovin</a:t>
            </a:r>
            <a:r>
              <a:rPr lang="en-US" dirty="0">
                <a:cs typeface="Calibri"/>
              </a:rPr>
              <a:t> </a:t>
            </a:r>
            <a:r>
              <a:rPr lang="en-US" dirty="0" err="1">
                <a:cs typeface="Calibri"/>
              </a:rPr>
              <a:t>vakiintunut</a:t>
            </a:r>
            <a:r>
              <a:rPr lang="en-US" dirty="0">
                <a:cs typeface="Calibri"/>
              </a:rPr>
              <a:t> </a:t>
            </a:r>
            <a:r>
              <a:rPr lang="en-US" dirty="0" err="1">
                <a:cs typeface="Calibri"/>
              </a:rPr>
              <a:t>vaihtoehto</a:t>
            </a:r>
            <a:r>
              <a:rPr lang="en-US" dirty="0">
                <a:cs typeface="Calibri"/>
              </a:rPr>
              <a:t>, </a:t>
            </a:r>
            <a:r>
              <a:rPr lang="en-US" dirty="0" err="1">
                <a:cs typeface="Calibri"/>
              </a:rPr>
              <a:t>sillä</a:t>
            </a:r>
            <a:r>
              <a:rPr lang="en-US" dirty="0">
                <a:cs typeface="Calibri"/>
              </a:rPr>
              <a:t> </a:t>
            </a:r>
            <a:r>
              <a:rPr lang="en-US" dirty="0" err="1">
                <a:cs typeface="Calibri"/>
              </a:rPr>
              <a:t>tässä</a:t>
            </a:r>
            <a:r>
              <a:rPr lang="en-US" dirty="0">
                <a:cs typeface="Calibri"/>
              </a:rPr>
              <a:t> </a:t>
            </a:r>
            <a:r>
              <a:rPr lang="en-US" dirty="0" err="1">
                <a:cs typeface="Calibri"/>
              </a:rPr>
              <a:t>tapauksessa</a:t>
            </a:r>
            <a:r>
              <a:rPr lang="en-US" dirty="0">
                <a:cs typeface="Calibri"/>
              </a:rPr>
              <a:t> </a:t>
            </a:r>
            <a:r>
              <a:rPr lang="en-US" dirty="0" err="1">
                <a:cs typeface="Calibri"/>
              </a:rPr>
              <a:t>pitäisi</a:t>
            </a:r>
            <a:r>
              <a:rPr lang="en-US" dirty="0">
                <a:cs typeface="Calibri"/>
              </a:rPr>
              <a:t> </a:t>
            </a:r>
            <a:r>
              <a:rPr lang="en-US" dirty="0" err="1">
                <a:cs typeface="Calibri"/>
              </a:rPr>
              <a:t>tehdä</a:t>
            </a:r>
            <a:r>
              <a:rPr lang="en-US" dirty="0">
                <a:cs typeface="Calibri"/>
              </a:rPr>
              <a:t> </a:t>
            </a:r>
            <a:r>
              <a:rPr lang="en-US" dirty="0" err="1">
                <a:cs typeface="Calibri"/>
              </a:rPr>
              <a:t>oletus</a:t>
            </a:r>
            <a:r>
              <a:rPr lang="en-US" dirty="0">
                <a:cs typeface="Calibri"/>
              </a:rPr>
              <a:t>, </a:t>
            </a:r>
            <a:r>
              <a:rPr lang="en-US" dirty="0" err="1">
                <a:cs typeface="Calibri"/>
              </a:rPr>
              <a:t>että</a:t>
            </a:r>
            <a:r>
              <a:rPr lang="en-US" dirty="0">
                <a:cs typeface="Calibri"/>
              </a:rPr>
              <a:t> </a:t>
            </a:r>
            <a:r>
              <a:rPr lang="en-US" dirty="0" err="1">
                <a:cs typeface="Calibri"/>
              </a:rPr>
              <a:t>sukupuoli</a:t>
            </a:r>
            <a:r>
              <a:rPr lang="en-US" dirty="0">
                <a:cs typeface="Calibri"/>
              </a:rPr>
              <a:t> on </a:t>
            </a:r>
            <a:r>
              <a:rPr lang="en-US" dirty="0" err="1">
                <a:cs typeface="Calibri"/>
              </a:rPr>
              <a:t>intervallimuuttuja</a:t>
            </a:r>
            <a:r>
              <a:rPr lang="en-US" dirty="0">
                <a:cs typeface="Calibri"/>
              </a:rPr>
              <a:t>, jota </a:t>
            </a:r>
            <a:r>
              <a:rPr lang="en-US" dirty="0" err="1">
                <a:cs typeface="Calibri"/>
              </a:rPr>
              <a:t>voi</a:t>
            </a:r>
            <a:r>
              <a:rPr lang="en-US" dirty="0">
                <a:cs typeface="Calibri"/>
              </a:rPr>
              <a:t> </a:t>
            </a:r>
            <a:r>
              <a:rPr lang="en-US" dirty="0" err="1">
                <a:cs typeface="Calibri"/>
              </a:rPr>
              <a:t>käsitellä</a:t>
            </a:r>
            <a:r>
              <a:rPr lang="en-US" dirty="0">
                <a:cs typeface="Calibri"/>
              </a:rPr>
              <a:t> </a:t>
            </a:r>
            <a:r>
              <a:rPr lang="en-US" dirty="0" err="1">
                <a:cs typeface="Calibri"/>
              </a:rPr>
              <a:t>matemaattisin</a:t>
            </a:r>
            <a:r>
              <a:rPr lang="en-US" dirty="0">
                <a:cs typeface="Calibri"/>
              </a:rPr>
              <a:t> </a:t>
            </a:r>
            <a:r>
              <a:rPr lang="en-US" dirty="0" err="1">
                <a:cs typeface="Calibri"/>
              </a:rPr>
              <a:t>operaatioin</a:t>
            </a:r>
            <a:r>
              <a:rPr lang="en-US" dirty="0">
                <a:cs typeface="Calibri"/>
              </a:rPr>
              <a:t> ja </a:t>
            </a:r>
            <a:r>
              <a:rPr lang="en-US" dirty="0" err="1">
                <a:cs typeface="Calibri"/>
              </a:rPr>
              <a:t>tällä</a:t>
            </a:r>
            <a:r>
              <a:rPr lang="en-US" dirty="0">
                <a:cs typeface="Calibri"/>
              </a:rPr>
              <a:t> </a:t>
            </a:r>
            <a:r>
              <a:rPr lang="en-US" dirty="0" err="1">
                <a:cs typeface="Calibri"/>
              </a:rPr>
              <a:t>jatkumolla</a:t>
            </a:r>
            <a:r>
              <a:rPr lang="en-US" dirty="0">
                <a:cs typeface="Calibri"/>
              </a:rPr>
              <a:t> </a:t>
            </a:r>
            <a:r>
              <a:rPr lang="en-US" dirty="0" err="1">
                <a:cs typeface="Calibri"/>
              </a:rPr>
              <a:t>vastausvaihtojen</a:t>
            </a:r>
            <a:r>
              <a:rPr lang="en-US" dirty="0">
                <a:cs typeface="Calibri"/>
              </a:rPr>
              <a:t> </a:t>
            </a:r>
            <a:r>
              <a:rPr lang="en-US" dirty="0" err="1">
                <a:cs typeface="Calibri"/>
              </a:rPr>
              <a:t>välinen</a:t>
            </a:r>
            <a:r>
              <a:rPr lang="en-US" dirty="0">
                <a:cs typeface="Calibri"/>
              </a:rPr>
              <a:t> </a:t>
            </a:r>
            <a:r>
              <a:rPr lang="en-US" dirty="0" err="1">
                <a:cs typeface="Calibri"/>
              </a:rPr>
              <a:t>ero</a:t>
            </a:r>
            <a:r>
              <a:rPr lang="en-US" dirty="0">
                <a:cs typeface="Calibri"/>
              </a:rPr>
              <a:t> </a:t>
            </a:r>
            <a:r>
              <a:rPr lang="en-US" dirty="0" err="1">
                <a:cs typeface="Calibri"/>
              </a:rPr>
              <a:t>olisi</a:t>
            </a:r>
            <a:r>
              <a:rPr lang="en-US" dirty="0">
                <a:cs typeface="Calibri"/>
              </a:rPr>
              <a:t> </a:t>
            </a:r>
            <a:r>
              <a:rPr lang="en-US" dirty="0" err="1">
                <a:cs typeface="Calibri"/>
              </a:rPr>
              <a:t>merkityksellinen</a:t>
            </a:r>
            <a:r>
              <a:rPr lang="en-US" dirty="0">
                <a:cs typeface="Calibri"/>
              </a:rPr>
              <a:t>. --&gt;</a:t>
            </a:r>
            <a:r>
              <a:rPr lang="en-US" dirty="0" err="1">
                <a:cs typeface="Calibri"/>
              </a:rPr>
              <a:t>parempi</a:t>
            </a:r>
            <a:r>
              <a:rPr lang="en-US" dirty="0">
                <a:cs typeface="Calibri"/>
              </a:rPr>
              <a:t> </a:t>
            </a:r>
            <a:r>
              <a:rPr lang="en-US" dirty="0" err="1">
                <a:cs typeface="Calibri"/>
              </a:rPr>
              <a:t>valita</a:t>
            </a:r>
            <a:r>
              <a:rPr lang="en-US" dirty="0">
                <a:cs typeface="Calibri"/>
              </a:rPr>
              <a:t> </a:t>
            </a:r>
            <a:r>
              <a:rPr lang="en-US" dirty="0" err="1">
                <a:cs typeface="Calibri"/>
              </a:rPr>
              <a:t>nainen-mies-muu</a:t>
            </a:r>
            <a:r>
              <a:rPr lang="en-US" dirty="0">
                <a:cs typeface="Calibri"/>
              </a:rPr>
              <a:t> </a:t>
            </a:r>
            <a:r>
              <a:rPr lang="en-US" dirty="0" err="1">
                <a:cs typeface="Calibri"/>
              </a:rPr>
              <a:t>vaihtoehdot</a:t>
            </a:r>
            <a:r>
              <a:rPr lang="en-US" dirty="0">
                <a:cs typeface="Calibri"/>
              </a:rPr>
              <a:t> ja </a:t>
            </a:r>
            <a:r>
              <a:rPr lang="en-US" dirty="0" err="1">
                <a:cs typeface="Calibri"/>
              </a:rPr>
              <a:t>diskreetti</a:t>
            </a:r>
            <a:r>
              <a:rPr lang="en-US" dirty="0">
                <a:cs typeface="Calibri"/>
              </a:rPr>
              <a:t> </a:t>
            </a:r>
            <a:r>
              <a:rPr lang="en-US" dirty="0" err="1">
                <a:cs typeface="Calibri"/>
              </a:rPr>
              <a:t>nominaalinen</a:t>
            </a:r>
            <a:r>
              <a:rPr lang="en-US" dirty="0">
                <a:cs typeface="Calibri"/>
              </a:rPr>
              <a:t> </a:t>
            </a:r>
            <a:r>
              <a:rPr lang="en-US" dirty="0" err="1">
                <a:cs typeface="Calibri"/>
              </a:rPr>
              <a:t>muuttujatyyppi</a:t>
            </a:r>
            <a:r>
              <a:rPr lang="en-US" dirty="0">
                <a:cs typeface="Calibri"/>
              </a:rPr>
              <a:t> </a:t>
            </a:r>
          </a:p>
          <a:p>
            <a:endParaRPr lang="en-US" dirty="0">
              <a:cs typeface="Calibri"/>
            </a:endParaRPr>
          </a:p>
        </p:txBody>
      </p:sp>
      <p:sp>
        <p:nvSpPr>
          <p:cNvPr id="4" name="Slide Number Placeholder 3"/>
          <p:cNvSpPr>
            <a:spLocks noGrp="1"/>
          </p:cNvSpPr>
          <p:nvPr>
            <p:ph type="sldNum" sz="quarter" idx="5"/>
          </p:nvPr>
        </p:nvSpPr>
        <p:spPr/>
        <p:txBody>
          <a:bodyPr/>
          <a:lstStyle/>
          <a:p>
            <a:fld id="{1743EF3D-3F69-4507-B04A-E358E9B59087}" type="slidenum">
              <a:t>13</a:t>
            </a:fld>
            <a:endParaRPr lang="en-US"/>
          </a:p>
        </p:txBody>
      </p:sp>
    </p:spTree>
    <p:extLst>
      <p:ext uri="{BB962C8B-B14F-4D97-AF65-F5344CB8AC3E}">
        <p14:creationId xmlns:p14="http://schemas.microsoft.com/office/powerpoint/2010/main" val="386670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Käyn</a:t>
            </a:r>
            <a:r>
              <a:rPr lang="en-US" dirty="0">
                <a:ea typeface="Calibri"/>
                <a:cs typeface="Calibri"/>
              </a:rPr>
              <a:t> </a:t>
            </a:r>
            <a:r>
              <a:rPr lang="en-US" dirty="0" err="1">
                <a:ea typeface="Calibri"/>
                <a:cs typeface="Calibri"/>
              </a:rPr>
              <a:t>läpi</a:t>
            </a:r>
            <a:r>
              <a:rPr lang="en-US" dirty="0">
                <a:ea typeface="Calibri"/>
                <a:cs typeface="Calibri"/>
              </a:rPr>
              <a:t> </a:t>
            </a:r>
            <a:r>
              <a:rPr lang="en-US" dirty="0" err="1">
                <a:ea typeface="Calibri"/>
                <a:cs typeface="Calibri"/>
              </a:rPr>
              <a:t>seuraavaksi</a:t>
            </a:r>
            <a:r>
              <a:rPr lang="en-US" dirty="0">
                <a:ea typeface="Calibri"/>
                <a:cs typeface="Calibri"/>
              </a:rPr>
              <a:t> </a:t>
            </a:r>
            <a:r>
              <a:rPr lang="en-US" dirty="0" err="1">
                <a:ea typeface="Calibri"/>
                <a:cs typeface="Calibri"/>
              </a:rPr>
              <a:t>muutamia</a:t>
            </a:r>
            <a:r>
              <a:rPr lang="en-US" dirty="0">
                <a:ea typeface="Calibri"/>
                <a:cs typeface="Calibri"/>
              </a:rPr>
              <a:t>, </a:t>
            </a:r>
            <a:r>
              <a:rPr lang="en-US" dirty="0" err="1">
                <a:ea typeface="Calibri"/>
                <a:cs typeface="Calibri"/>
              </a:rPr>
              <a:t>jotka</a:t>
            </a:r>
            <a:r>
              <a:rPr lang="en-US" dirty="0">
                <a:ea typeface="Calibri"/>
                <a:cs typeface="Calibri"/>
              </a:rPr>
              <a:t> </a:t>
            </a:r>
            <a:r>
              <a:rPr lang="en-US" dirty="0" err="1">
                <a:ea typeface="Calibri"/>
                <a:cs typeface="Calibri"/>
              </a:rPr>
              <a:t>eivät</a:t>
            </a:r>
            <a:r>
              <a:rPr lang="en-US" dirty="0">
                <a:ea typeface="Calibri"/>
                <a:cs typeface="Calibri"/>
              </a:rPr>
              <a:t> ole </a:t>
            </a:r>
            <a:r>
              <a:rPr lang="en-US" dirty="0" err="1">
                <a:ea typeface="Calibri"/>
                <a:cs typeface="Calibri"/>
              </a:rPr>
              <a:t>välttämättä</a:t>
            </a:r>
            <a:r>
              <a:rPr lang="en-US" dirty="0">
                <a:ea typeface="Calibri"/>
                <a:cs typeface="Calibri"/>
              </a:rPr>
              <a:t> </a:t>
            </a:r>
            <a:r>
              <a:rPr lang="en-US" dirty="0" err="1">
                <a:ea typeface="Calibri"/>
                <a:cs typeface="Calibri"/>
              </a:rPr>
              <a:t>itsestäänselviä</a:t>
            </a:r>
            <a:r>
              <a:rPr lang="en-US" dirty="0">
                <a:ea typeface="Calibri"/>
                <a:cs typeface="Calibri"/>
              </a:rPr>
              <a:t> </a:t>
            </a:r>
            <a:endParaRPr lang="en-US">
              <a:ea typeface="Calibri"/>
              <a:cs typeface="Calibri"/>
            </a:endParaRPr>
          </a:p>
        </p:txBody>
      </p:sp>
      <p:sp>
        <p:nvSpPr>
          <p:cNvPr id="4" name="Slide Number Placeholder 3"/>
          <p:cNvSpPr>
            <a:spLocks noGrp="1"/>
          </p:cNvSpPr>
          <p:nvPr>
            <p:ph type="sldNum" sz="quarter" idx="5"/>
          </p:nvPr>
        </p:nvSpPr>
        <p:spPr/>
        <p:txBody>
          <a:bodyPr/>
          <a:lstStyle/>
          <a:p>
            <a:fld id="{1743EF3D-3F69-4507-B04A-E358E9B59087}" type="slidenum">
              <a:rPr lang="en-US"/>
              <a:t>14</a:t>
            </a:fld>
            <a:endParaRPr lang="en-US"/>
          </a:p>
        </p:txBody>
      </p:sp>
    </p:spTree>
    <p:extLst>
      <p:ext uri="{BB962C8B-B14F-4D97-AF65-F5344CB8AC3E}">
        <p14:creationId xmlns:p14="http://schemas.microsoft.com/office/powerpoint/2010/main" val="3258301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a typeface="Calibri"/>
                <a:cs typeface="Calibri"/>
              </a:rPr>
              <a:t>Mitä</a:t>
            </a:r>
            <a:r>
              <a:rPr lang="en-US" dirty="0">
                <a:ea typeface="Calibri"/>
                <a:cs typeface="Calibri"/>
              </a:rPr>
              <a:t>, </a:t>
            </a:r>
            <a:r>
              <a:rPr lang="en-US" dirty="0" err="1">
                <a:ea typeface="Calibri"/>
                <a:cs typeface="Calibri"/>
              </a:rPr>
              <a:t>jos</a:t>
            </a:r>
            <a:r>
              <a:rPr lang="en-US" dirty="0">
                <a:ea typeface="Calibri"/>
                <a:cs typeface="Calibri"/>
              </a:rPr>
              <a:t> </a:t>
            </a:r>
            <a:r>
              <a:rPr lang="en-US" dirty="0" err="1">
                <a:ea typeface="Calibri"/>
                <a:cs typeface="Calibri"/>
              </a:rPr>
              <a:t>annetuista</a:t>
            </a:r>
            <a:r>
              <a:rPr lang="en-US" dirty="0">
                <a:ea typeface="Calibri"/>
                <a:cs typeface="Calibri"/>
              </a:rPr>
              <a:t> </a:t>
            </a:r>
            <a:r>
              <a:rPr lang="en-US" dirty="0" err="1">
                <a:ea typeface="Calibri"/>
                <a:cs typeface="Calibri"/>
              </a:rPr>
              <a:t>vaihtoehdoista</a:t>
            </a:r>
            <a:r>
              <a:rPr lang="en-US" dirty="0">
                <a:ea typeface="Calibri"/>
                <a:cs typeface="Calibri"/>
              </a:rPr>
              <a:t> </a:t>
            </a:r>
            <a:r>
              <a:rPr lang="en-US" dirty="0" err="1">
                <a:ea typeface="Calibri"/>
                <a:cs typeface="Calibri"/>
              </a:rPr>
              <a:t>mikään</a:t>
            </a:r>
            <a:r>
              <a:rPr lang="en-US" dirty="0">
                <a:ea typeface="Calibri"/>
                <a:cs typeface="Calibri"/>
              </a:rPr>
              <a:t> </a:t>
            </a:r>
            <a:r>
              <a:rPr lang="en-US" dirty="0" err="1">
                <a:ea typeface="Calibri"/>
                <a:cs typeface="Calibri"/>
              </a:rPr>
              <a:t>ei</a:t>
            </a:r>
            <a:r>
              <a:rPr lang="en-US" dirty="0">
                <a:ea typeface="Calibri"/>
                <a:cs typeface="Calibri"/>
              </a:rPr>
              <a:t> </a:t>
            </a:r>
            <a:r>
              <a:rPr lang="en-US" dirty="0" err="1">
                <a:ea typeface="Calibri"/>
                <a:cs typeface="Calibri"/>
              </a:rPr>
              <a:t>sovi</a:t>
            </a:r>
            <a:r>
              <a:rPr lang="en-US" dirty="0">
                <a:ea typeface="Calibri"/>
                <a:cs typeface="Calibri"/>
              </a:rPr>
              <a:t> </a:t>
            </a:r>
            <a:r>
              <a:rPr lang="en-US" dirty="0" err="1">
                <a:ea typeface="Calibri"/>
                <a:cs typeface="Calibri"/>
              </a:rPr>
              <a:t>vastaajalle</a:t>
            </a:r>
            <a:r>
              <a:rPr lang="en-US" dirty="0">
                <a:ea typeface="Calibri"/>
                <a:cs typeface="Calibri"/>
              </a:rPr>
              <a:t>? </a:t>
            </a:r>
            <a:r>
              <a:rPr lang="en-US" dirty="0" err="1">
                <a:ea typeface="Calibri"/>
                <a:cs typeface="Calibri"/>
              </a:rPr>
              <a:t>Muotoilu</a:t>
            </a:r>
            <a:r>
              <a:rPr lang="en-US" dirty="0">
                <a:ea typeface="Calibri"/>
                <a:cs typeface="Calibri"/>
              </a:rPr>
              <a:t> tai </a:t>
            </a:r>
            <a:r>
              <a:rPr lang="en-US" dirty="0" err="1">
                <a:ea typeface="Calibri"/>
                <a:cs typeface="Calibri"/>
              </a:rPr>
              <a:t>avoin</a:t>
            </a:r>
            <a:r>
              <a:rPr lang="en-US" dirty="0">
                <a:ea typeface="Calibri"/>
                <a:cs typeface="Calibri"/>
              </a:rPr>
              <a:t> </a:t>
            </a:r>
            <a:r>
              <a:rPr lang="en-US" dirty="0" err="1">
                <a:ea typeface="Calibri"/>
                <a:cs typeface="Calibri"/>
              </a:rPr>
              <a:t>vastausmahdollisuus</a:t>
            </a:r>
            <a:r>
              <a:rPr lang="en-US" dirty="0">
                <a:ea typeface="Calibri"/>
                <a:cs typeface="Calibri"/>
              </a:rPr>
              <a:t> </a:t>
            </a:r>
            <a:r>
              <a:rPr lang="en-US" dirty="0" err="1">
                <a:ea typeface="Calibri"/>
                <a:cs typeface="Calibri"/>
              </a:rPr>
              <a:t>lisäksi</a:t>
            </a:r>
            <a:r>
              <a:rPr lang="en-US" dirty="0">
                <a:ea typeface="Calibri"/>
                <a:cs typeface="Calibri"/>
              </a:rPr>
              <a:t> </a:t>
            </a:r>
          </a:p>
          <a:p>
            <a:endParaRPr lang="en-US" dirty="0">
              <a:ea typeface="Calibri"/>
              <a:cs typeface="Calibri"/>
            </a:endParaRPr>
          </a:p>
          <a:p>
            <a:r>
              <a:rPr lang="en-US" dirty="0">
                <a:ea typeface="Calibri"/>
                <a:cs typeface="Calibri"/>
              </a:rPr>
              <a:t>Voi olla </a:t>
            </a:r>
            <a:r>
              <a:rPr lang="en-US" dirty="0" err="1">
                <a:ea typeface="Calibri"/>
                <a:cs typeface="Calibri"/>
              </a:rPr>
              <a:t>myös</a:t>
            </a:r>
            <a:r>
              <a:rPr lang="en-US" dirty="0">
                <a:ea typeface="Calibri"/>
                <a:cs typeface="Calibri"/>
              </a:rPr>
              <a:t> </a:t>
            </a:r>
            <a:r>
              <a:rPr lang="en-US" dirty="0" err="1">
                <a:ea typeface="Calibri"/>
                <a:cs typeface="Calibri"/>
              </a:rPr>
              <a:t>vaihtoehto</a:t>
            </a:r>
            <a:r>
              <a:rPr lang="en-US" dirty="0">
                <a:ea typeface="Calibri"/>
                <a:cs typeface="Calibri"/>
              </a:rPr>
              <a:t>, </a:t>
            </a:r>
            <a:r>
              <a:rPr lang="en-US" dirty="0" err="1">
                <a:ea typeface="Calibri"/>
                <a:cs typeface="Calibri"/>
              </a:rPr>
              <a:t>jossa</a:t>
            </a:r>
            <a:r>
              <a:rPr lang="en-US" dirty="0">
                <a:ea typeface="Calibri"/>
                <a:cs typeface="Calibri"/>
              </a:rPr>
              <a:t> </a:t>
            </a:r>
            <a:r>
              <a:rPr lang="en-US" dirty="0" err="1">
                <a:ea typeface="Calibri"/>
                <a:cs typeface="Calibri"/>
              </a:rPr>
              <a:t>voi</a:t>
            </a:r>
            <a:r>
              <a:rPr lang="en-US" dirty="0">
                <a:ea typeface="Calibri"/>
                <a:cs typeface="Calibri"/>
              </a:rPr>
              <a:t> </a:t>
            </a:r>
            <a:r>
              <a:rPr lang="en-US" dirty="0" err="1">
                <a:ea typeface="Calibri"/>
                <a:cs typeface="Calibri"/>
              </a:rPr>
              <a:t>valita</a:t>
            </a:r>
            <a:r>
              <a:rPr lang="en-US" dirty="0">
                <a:ea typeface="Calibri"/>
                <a:cs typeface="Calibri"/>
              </a:rPr>
              <a:t> </a:t>
            </a:r>
            <a:r>
              <a:rPr lang="en-US" dirty="0" err="1">
                <a:ea typeface="Calibri"/>
                <a:cs typeface="Calibri"/>
              </a:rPr>
              <a:t>useampia</a:t>
            </a:r>
            <a:r>
              <a:rPr lang="en-US" dirty="0">
                <a:ea typeface="Calibri"/>
                <a:cs typeface="Calibri"/>
              </a:rPr>
              <a:t> </a:t>
            </a:r>
          </a:p>
        </p:txBody>
      </p:sp>
      <p:sp>
        <p:nvSpPr>
          <p:cNvPr id="4" name="Slide Number Placeholder 3"/>
          <p:cNvSpPr>
            <a:spLocks noGrp="1"/>
          </p:cNvSpPr>
          <p:nvPr>
            <p:ph type="sldNum" sz="quarter" idx="5"/>
          </p:nvPr>
        </p:nvSpPr>
        <p:spPr/>
        <p:txBody>
          <a:bodyPr/>
          <a:lstStyle/>
          <a:p>
            <a:fld id="{1743EF3D-3F69-4507-B04A-E358E9B59087}" type="slidenum">
              <a:rPr lang="en-US"/>
              <a:t>15</a:t>
            </a:fld>
            <a:endParaRPr lang="en-US"/>
          </a:p>
        </p:txBody>
      </p:sp>
    </p:spTree>
    <p:extLst>
      <p:ext uri="{BB962C8B-B14F-4D97-AF65-F5344CB8AC3E}">
        <p14:creationId xmlns:p14="http://schemas.microsoft.com/office/powerpoint/2010/main" val="2146147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urvey.aalto.f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vivi.sailakivi@helsinki.f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qhzkCebkSW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youtube.com/watch?v=-roteng9ly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err="1">
                <a:latin typeface="Georgia Pro"/>
                <a:cs typeface="Calibri Light"/>
              </a:rPr>
              <a:t>Luento</a:t>
            </a:r>
            <a:r>
              <a:rPr lang="en-US" dirty="0">
                <a:latin typeface="Georgia Pro"/>
                <a:cs typeface="Calibri Light"/>
              </a:rPr>
              <a:t> 3</a:t>
            </a:r>
            <a:endParaRPr lang="en-US">
              <a:latin typeface="Georgia Pro"/>
            </a:endParaRPr>
          </a:p>
        </p:txBody>
      </p:sp>
      <p:sp>
        <p:nvSpPr>
          <p:cNvPr id="3" name="Subtitle 2"/>
          <p:cNvSpPr>
            <a:spLocks noGrp="1"/>
          </p:cNvSpPr>
          <p:nvPr>
            <p:ph type="subTitle" idx="1"/>
          </p:nvPr>
        </p:nvSpPr>
        <p:spPr>
          <a:xfrm>
            <a:off x="4038600" y="4782320"/>
            <a:ext cx="7644627" cy="1329443"/>
          </a:xfrm>
        </p:spPr>
        <p:txBody>
          <a:bodyPr vert="horz" lIns="91440" tIns="45720" rIns="91440" bIns="45720" rtlCol="0" anchor="t">
            <a:normAutofit fontScale="55000" lnSpcReduction="20000"/>
          </a:bodyPr>
          <a:lstStyle/>
          <a:p>
            <a:pPr algn="r"/>
            <a:r>
              <a:rPr lang="en-US" sz="3800" err="1">
                <a:latin typeface="Georgia Pro"/>
                <a:cs typeface="Calibri"/>
              </a:rPr>
              <a:t>Muuttujatyypit</a:t>
            </a:r>
            <a:r>
              <a:rPr lang="en-US" sz="3800" dirty="0">
                <a:latin typeface="Georgia Pro"/>
                <a:cs typeface="Calibri"/>
              </a:rPr>
              <a:t>, </a:t>
            </a:r>
            <a:r>
              <a:rPr lang="en-US" sz="3800" err="1">
                <a:latin typeface="Georgia Pro"/>
                <a:cs typeface="Calibri"/>
              </a:rPr>
              <a:t>mittaustavat</a:t>
            </a:r>
            <a:r>
              <a:rPr lang="en-US" sz="3800" dirty="0">
                <a:latin typeface="Georgia Pro"/>
                <a:cs typeface="Calibri"/>
              </a:rPr>
              <a:t> ja survey-</a:t>
            </a:r>
            <a:r>
              <a:rPr lang="en-US" sz="3800" err="1">
                <a:latin typeface="Georgia Pro"/>
                <a:cs typeface="Calibri"/>
              </a:rPr>
              <a:t>lomakkeen</a:t>
            </a:r>
            <a:r>
              <a:rPr lang="en-US" sz="3800" dirty="0">
                <a:latin typeface="Georgia Pro"/>
                <a:cs typeface="Calibri"/>
              </a:rPr>
              <a:t> </a:t>
            </a:r>
            <a:r>
              <a:rPr lang="en-US" sz="3800" err="1">
                <a:latin typeface="Georgia Pro"/>
                <a:cs typeface="Calibri"/>
              </a:rPr>
              <a:t>luominen</a:t>
            </a:r>
            <a:endParaRPr lang="en-US" sz="3800" dirty="0">
              <a:latin typeface="Georgia Pro"/>
              <a:cs typeface="Calibri"/>
            </a:endParaRPr>
          </a:p>
          <a:p>
            <a:pPr algn="r"/>
            <a:endParaRPr lang="en-US" dirty="0">
              <a:latin typeface="Georgia Pro"/>
              <a:ea typeface="Calibri"/>
              <a:cs typeface="Calibri"/>
            </a:endParaRPr>
          </a:p>
          <a:p>
            <a:pPr algn="r">
              <a:lnSpc>
                <a:spcPct val="120000"/>
              </a:lnSpc>
            </a:pPr>
            <a:r>
              <a:rPr lang="en-US" sz="2900" err="1">
                <a:latin typeface="Georgia Pro"/>
                <a:ea typeface="Calibri"/>
                <a:cs typeface="Calibri"/>
              </a:rPr>
              <a:t>Ihmisten</a:t>
            </a:r>
            <a:r>
              <a:rPr lang="en-US" sz="2900" dirty="0">
                <a:latin typeface="Georgia Pro"/>
                <a:ea typeface="Calibri"/>
                <a:cs typeface="Calibri"/>
              </a:rPr>
              <a:t> ja </a:t>
            </a:r>
            <a:r>
              <a:rPr lang="en-US" sz="2900" err="1">
                <a:latin typeface="Georgia Pro"/>
                <a:ea typeface="Calibri"/>
                <a:cs typeface="Calibri"/>
              </a:rPr>
              <a:t>organisaatioiden</a:t>
            </a:r>
            <a:r>
              <a:rPr lang="en-US" sz="2900" dirty="0">
                <a:latin typeface="Georgia Pro"/>
                <a:ea typeface="Calibri"/>
                <a:cs typeface="Calibri"/>
              </a:rPr>
              <a:t> </a:t>
            </a:r>
            <a:r>
              <a:rPr lang="en-US" sz="2900" err="1">
                <a:latin typeface="Georgia Pro"/>
                <a:ea typeface="Calibri"/>
                <a:cs typeface="Calibri"/>
              </a:rPr>
              <a:t>tutkimus</a:t>
            </a:r>
            <a:r>
              <a:rPr lang="en-US" sz="2900" dirty="0">
                <a:latin typeface="Georgia Pro"/>
                <a:ea typeface="Calibri"/>
                <a:cs typeface="Calibri"/>
              </a:rPr>
              <a:t>, Aalto-</a:t>
            </a:r>
            <a:r>
              <a:rPr lang="en-US" sz="2900" err="1">
                <a:latin typeface="Georgia Pro"/>
                <a:ea typeface="Calibri"/>
                <a:cs typeface="Calibri"/>
              </a:rPr>
              <a:t>yliopisto</a:t>
            </a:r>
            <a:r>
              <a:rPr lang="en-US" sz="2900" dirty="0">
                <a:latin typeface="Georgia Pro"/>
                <a:ea typeface="Calibri"/>
                <a:cs typeface="Calibri"/>
              </a:rPr>
              <a:t>, </a:t>
            </a:r>
            <a:r>
              <a:rPr lang="en-US" sz="2900" err="1">
                <a:latin typeface="Georgia Pro"/>
                <a:ea typeface="Calibri"/>
                <a:cs typeface="Calibri"/>
              </a:rPr>
              <a:t>kevät</a:t>
            </a:r>
            <a:r>
              <a:rPr lang="en-US" sz="2900" dirty="0">
                <a:latin typeface="Georgia Pro"/>
                <a:ea typeface="Calibri"/>
                <a:cs typeface="Calibri"/>
              </a:rPr>
              <a:t> 2024, </a:t>
            </a:r>
            <a:r>
              <a:rPr lang="en-US" sz="2900" err="1">
                <a:latin typeface="Georgia Pro"/>
                <a:ea typeface="Calibri"/>
                <a:cs typeface="Calibri"/>
              </a:rPr>
              <a:t>luennoitsija</a:t>
            </a:r>
            <a:r>
              <a:rPr lang="en-US" sz="2900" dirty="0">
                <a:latin typeface="Georgia Pro"/>
                <a:ea typeface="Calibri"/>
                <a:cs typeface="Calibri"/>
              </a:rPr>
              <a:t> Vivi </a:t>
            </a:r>
            <a:r>
              <a:rPr lang="en-US" sz="2900" err="1">
                <a:latin typeface="Georgia Pro"/>
                <a:ea typeface="Calibri"/>
                <a:cs typeface="Calibri"/>
              </a:rPr>
              <a:t>Säiläkivi</a:t>
            </a:r>
            <a:endParaRPr lang="en-US" sz="2900">
              <a:latin typeface="Georgia Pro"/>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descr="Knowing types of data (or levels of data measurement) is crucial for  analysis">
            <a:extLst>
              <a:ext uri="{FF2B5EF4-FFF2-40B4-BE49-F238E27FC236}">
                <a16:creationId xmlns:a16="http://schemas.microsoft.com/office/drawing/2014/main" id="{8CFDB156-3035-D45D-45F7-71097A5DA4EC}"/>
              </a:ext>
            </a:extLst>
          </p:cNvPr>
          <p:cNvPicPr>
            <a:picLocks noGrp="1" noChangeAspect="1"/>
          </p:cNvPicPr>
          <p:nvPr>
            <p:ph idx="1"/>
          </p:nvPr>
        </p:nvPicPr>
        <p:blipFill rotWithShape="1">
          <a:blip r:embed="rId2"/>
          <a:srcRect t="1765"/>
          <a:stretch/>
        </p:blipFill>
        <p:spPr>
          <a:xfrm>
            <a:off x="2310601" y="1254894"/>
            <a:ext cx="7177529" cy="4042235"/>
          </a:xfrm>
          <a:prstGeom prst="rect">
            <a:avLst/>
          </a:prstGeom>
        </p:spPr>
      </p:pic>
    </p:spTree>
    <p:extLst>
      <p:ext uri="{BB962C8B-B14F-4D97-AF65-F5344CB8AC3E}">
        <p14:creationId xmlns:p14="http://schemas.microsoft.com/office/powerpoint/2010/main" val="278051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04B8D-8E57-D99E-BFB8-7532E81EEF82}"/>
              </a:ext>
            </a:extLst>
          </p:cNvPr>
          <p:cNvSpPr>
            <a:spLocks noGrp="1"/>
          </p:cNvSpPr>
          <p:nvPr>
            <p:ph type="title"/>
          </p:nvPr>
        </p:nvSpPr>
        <p:spPr>
          <a:xfrm>
            <a:off x="838200" y="365125"/>
            <a:ext cx="10515600" cy="1325563"/>
          </a:xfrm>
        </p:spPr>
        <p:txBody>
          <a:bodyPr>
            <a:normAutofit/>
          </a:bodyPr>
          <a:lstStyle/>
          <a:p>
            <a:r>
              <a:rPr lang="en-US" sz="4200" b="0" i="0" u="none" strike="noStrike" baseline="0">
                <a:latin typeface="Georgia Pro"/>
              </a:rPr>
              <a:t>Näin voit testata, oletko valinnut </a:t>
            </a:r>
            <a:r>
              <a:rPr lang="en-US" sz="4200">
                <a:latin typeface="Georgia Pro"/>
              </a:rPr>
              <a:t>kysymykselle oikean</a:t>
            </a:r>
            <a:r>
              <a:rPr lang="en-US" sz="4200" b="0" i="0" u="none" strike="noStrike" baseline="0">
                <a:latin typeface="Georgia Pro"/>
              </a:rPr>
              <a:t> muuttujatyypin</a:t>
            </a:r>
            <a:r>
              <a:rPr lang="en-US" sz="4200" b="0" i="0">
                <a:latin typeface="Georgia Pro"/>
              </a:rPr>
              <a:t>​</a:t>
            </a:r>
            <a:endParaRPr lang="en-US" sz="4200">
              <a:latin typeface="Georgia Pro"/>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316669-475F-4100-1DDF-89B42989A1B6}"/>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latin typeface="Georgia Pro"/>
                <a:cs typeface="Calibri"/>
              </a:rPr>
              <a:t>Onko kysyttävä muuttuja (mitattava asia) jatkuva vai diskreetti? Jos jatkuva, muuttuja on intervalli- tai suhdemuuttuja. </a:t>
            </a:r>
            <a:endParaRPr lang="en-US" sz="2200">
              <a:latin typeface="Georgia Pro"/>
              <a:ea typeface="Calibri"/>
              <a:cs typeface="Calibri"/>
            </a:endParaRPr>
          </a:p>
          <a:p>
            <a:r>
              <a:rPr lang="en-US" sz="2200">
                <a:latin typeface="Georgia Pro"/>
                <a:cs typeface="Calibri"/>
              </a:rPr>
              <a:t>Onko muuttujalla aito nollakohta? Jos on, se on suhdemuuttuja</a:t>
            </a:r>
            <a:endParaRPr lang="en-US" sz="2200">
              <a:latin typeface="Georgia Pro"/>
              <a:ea typeface="Calibri"/>
              <a:cs typeface="Calibri"/>
            </a:endParaRPr>
          </a:p>
          <a:p>
            <a:r>
              <a:rPr lang="en-US" sz="2200">
                <a:latin typeface="Georgia Pro"/>
                <a:cs typeface="Calibri"/>
              </a:rPr>
              <a:t>Voiko muuttujan kategoriat laittaa johonkin yleisesti tunnustettuun järjestykseen? Jos voi, se on ordinaalinen muuttuja. </a:t>
            </a:r>
          </a:p>
          <a:p>
            <a:r>
              <a:rPr lang="en-US" sz="2200">
                <a:latin typeface="Georgia Pro"/>
                <a:ea typeface="Calibri" panose="020F0502020204030204"/>
                <a:cs typeface="Calibri"/>
              </a:rPr>
              <a:t>Onko muuttujalla vain kaksi mahdollista arvoa? Se dikotominen (nominaalinen) muuttuja ja siis diskreetti.</a:t>
            </a:r>
          </a:p>
          <a:p>
            <a:r>
              <a:rPr lang="en-US" sz="2200">
                <a:latin typeface="Georgia Pro"/>
                <a:ea typeface="Calibri" panose="020F0502020204030204"/>
                <a:cs typeface="Calibri"/>
              </a:rPr>
              <a:t>Eikö mikään näistä yllä olevista päde? Mitattava asia on siis yleisemmin nominaalinen muuttuja. </a:t>
            </a:r>
          </a:p>
          <a:p>
            <a:endParaRPr lang="en-US" sz="2200">
              <a:ea typeface="Calibri" panose="020F0502020204030204"/>
              <a:cs typeface="Calibri"/>
            </a:endParaRPr>
          </a:p>
        </p:txBody>
      </p:sp>
    </p:spTree>
    <p:extLst>
      <p:ext uri="{BB962C8B-B14F-4D97-AF65-F5344CB8AC3E}">
        <p14:creationId xmlns:p14="http://schemas.microsoft.com/office/powerpoint/2010/main" val="3102597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9750C-447F-39CA-9CC5-05CFCC6D5728}"/>
              </a:ext>
            </a:extLst>
          </p:cNvPr>
          <p:cNvSpPr>
            <a:spLocks noGrp="1"/>
          </p:cNvSpPr>
          <p:nvPr>
            <p:ph type="title"/>
          </p:nvPr>
        </p:nvSpPr>
        <p:spPr>
          <a:xfrm>
            <a:off x="838200" y="365125"/>
            <a:ext cx="10515600" cy="1325563"/>
          </a:xfrm>
        </p:spPr>
        <p:txBody>
          <a:bodyPr>
            <a:normAutofit fontScale="90000"/>
          </a:bodyPr>
          <a:lstStyle/>
          <a:p>
            <a:r>
              <a:rPr lang="en-US" sz="4200" dirty="0" err="1">
                <a:latin typeface="Georgia Pro"/>
                <a:cs typeface="Calibri Light"/>
              </a:rPr>
              <a:t>Erityisesti</a:t>
            </a:r>
            <a:r>
              <a:rPr lang="en-US" sz="4200" dirty="0">
                <a:latin typeface="Georgia Pro"/>
                <a:cs typeface="Calibri Light"/>
              </a:rPr>
              <a:t>, </a:t>
            </a:r>
            <a:r>
              <a:rPr lang="en-US" sz="4200" dirty="0" err="1">
                <a:latin typeface="Georgia Pro"/>
                <a:cs typeface="Calibri Light"/>
              </a:rPr>
              <a:t>intervallimuuttujan</a:t>
            </a:r>
            <a:r>
              <a:rPr lang="en-US" sz="4200" dirty="0">
                <a:latin typeface="Georgia Pro"/>
                <a:cs typeface="Calibri Light"/>
              </a:rPr>
              <a:t> ja </a:t>
            </a:r>
            <a:r>
              <a:rPr lang="en-US" sz="4200" dirty="0" err="1">
                <a:latin typeface="Georgia Pro"/>
                <a:cs typeface="Calibri Light"/>
              </a:rPr>
              <a:t>ordinaalisen</a:t>
            </a:r>
            <a:r>
              <a:rPr lang="en-US" sz="4200" dirty="0">
                <a:latin typeface="Georgia Pro"/>
                <a:cs typeface="Calibri Light"/>
              </a:rPr>
              <a:t> </a:t>
            </a:r>
            <a:r>
              <a:rPr lang="en-US" sz="4200" dirty="0" err="1">
                <a:latin typeface="Georgia Pro"/>
                <a:cs typeface="Calibri Light"/>
              </a:rPr>
              <a:t>muuttujan</a:t>
            </a:r>
            <a:r>
              <a:rPr lang="en-US" sz="4200" dirty="0">
                <a:latin typeface="Georgia Pro"/>
                <a:cs typeface="Calibri Light"/>
              </a:rPr>
              <a:t> </a:t>
            </a:r>
            <a:r>
              <a:rPr lang="en-US" sz="4200" dirty="0" err="1">
                <a:latin typeface="Georgia Pro"/>
                <a:cs typeface="Calibri Light"/>
              </a:rPr>
              <a:t>välisen</a:t>
            </a:r>
            <a:r>
              <a:rPr lang="en-US" sz="4200" dirty="0">
                <a:latin typeface="Georgia Pro"/>
                <a:cs typeface="Calibri Light"/>
              </a:rPr>
              <a:t> </a:t>
            </a:r>
            <a:r>
              <a:rPr lang="en-US" sz="4200" dirty="0" err="1">
                <a:latin typeface="Georgia Pro"/>
                <a:cs typeface="Calibri Light"/>
              </a:rPr>
              <a:t>eron</a:t>
            </a:r>
            <a:r>
              <a:rPr lang="en-US" sz="4200" dirty="0">
                <a:latin typeface="Georgia Pro"/>
                <a:cs typeface="Calibri Light"/>
              </a:rPr>
              <a:t> </a:t>
            </a:r>
            <a:r>
              <a:rPr lang="en-US" sz="4200" dirty="0" err="1">
                <a:latin typeface="Georgia Pro"/>
                <a:cs typeface="Calibri Light"/>
              </a:rPr>
              <a:t>tunnistaminen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1C4AAA-20D6-E407-0101-3042D55F9939}"/>
              </a:ext>
            </a:extLst>
          </p:cNvPr>
          <p:cNvSpPr>
            <a:spLocks noGrp="1"/>
          </p:cNvSpPr>
          <p:nvPr>
            <p:ph idx="1"/>
          </p:nvPr>
        </p:nvSpPr>
        <p:spPr>
          <a:xfrm>
            <a:off x="838200" y="1929384"/>
            <a:ext cx="10515600" cy="4251960"/>
          </a:xfrm>
        </p:spPr>
        <p:txBody>
          <a:bodyPr vert="horz" lIns="91440" tIns="45720" rIns="91440" bIns="45720" rtlCol="0" anchor="t">
            <a:normAutofit lnSpcReduction="10000"/>
          </a:bodyPr>
          <a:lstStyle/>
          <a:p>
            <a:r>
              <a:rPr lang="en-US" sz="2200" err="1">
                <a:latin typeface="Georgia Pro"/>
                <a:cs typeface="Calibri"/>
              </a:rPr>
              <a:t>Intervallimuuttuja</a:t>
            </a:r>
            <a:r>
              <a:rPr lang="en-US" sz="2200" dirty="0">
                <a:latin typeface="Georgia Pro"/>
                <a:cs typeface="Calibri"/>
              </a:rPr>
              <a:t>: </a:t>
            </a:r>
            <a:r>
              <a:rPr lang="en-US" sz="2200" err="1">
                <a:latin typeface="Georgia Pro"/>
                <a:cs typeface="Calibri"/>
              </a:rPr>
              <a:t>täytyy</a:t>
            </a:r>
            <a:r>
              <a:rPr lang="en-US" sz="2200" dirty="0">
                <a:latin typeface="Georgia Pro"/>
                <a:cs typeface="Calibri"/>
              </a:rPr>
              <a:t> </a:t>
            </a:r>
            <a:r>
              <a:rPr lang="en-US" sz="2200" err="1">
                <a:latin typeface="Georgia Pro"/>
                <a:cs typeface="Calibri"/>
              </a:rPr>
              <a:t>pystyä</a:t>
            </a:r>
            <a:r>
              <a:rPr lang="en-US" sz="2200" dirty="0">
                <a:latin typeface="Georgia Pro"/>
                <a:cs typeface="Calibri"/>
              </a:rPr>
              <a:t> </a:t>
            </a:r>
            <a:r>
              <a:rPr lang="en-US" sz="2200" err="1">
                <a:latin typeface="Georgia Pro"/>
                <a:cs typeface="Calibri"/>
              </a:rPr>
              <a:t>argumentoimaan</a:t>
            </a:r>
            <a:r>
              <a:rPr lang="en-US" sz="2200" dirty="0">
                <a:latin typeface="Georgia Pro"/>
                <a:cs typeface="Calibri"/>
              </a:rPr>
              <a:t>, </a:t>
            </a:r>
            <a:r>
              <a:rPr lang="en-US" sz="2200" err="1">
                <a:latin typeface="Georgia Pro"/>
                <a:cs typeface="Calibri"/>
              </a:rPr>
              <a:t>että</a:t>
            </a:r>
            <a:r>
              <a:rPr lang="en-US" sz="2200" dirty="0">
                <a:latin typeface="Georgia Pro"/>
                <a:cs typeface="Calibri"/>
              </a:rPr>
              <a:t> X </a:t>
            </a:r>
            <a:r>
              <a:rPr lang="en-US" sz="2200" err="1">
                <a:latin typeface="Georgia Pro"/>
                <a:cs typeface="Calibri"/>
              </a:rPr>
              <a:t>vähennettynä</a:t>
            </a:r>
            <a:r>
              <a:rPr lang="en-US" sz="2200" dirty="0">
                <a:latin typeface="Georgia Pro"/>
                <a:cs typeface="Calibri"/>
              </a:rPr>
              <a:t> Y on </a:t>
            </a:r>
            <a:r>
              <a:rPr lang="en-US" sz="2200" err="1">
                <a:latin typeface="Georgia Pro"/>
                <a:cs typeface="Calibri"/>
              </a:rPr>
              <a:t>oikeasti</a:t>
            </a:r>
            <a:r>
              <a:rPr lang="en-US" sz="2200" dirty="0">
                <a:latin typeface="Georgia Pro"/>
                <a:cs typeface="Calibri"/>
              </a:rPr>
              <a:t> </a:t>
            </a:r>
            <a:r>
              <a:rPr lang="en-US" sz="2200" err="1">
                <a:latin typeface="Georgia Pro"/>
                <a:cs typeface="Calibri"/>
              </a:rPr>
              <a:t>mielekäs</a:t>
            </a:r>
            <a:r>
              <a:rPr lang="en-US" sz="2200" dirty="0">
                <a:latin typeface="Georgia Pro"/>
                <a:cs typeface="Calibri"/>
              </a:rPr>
              <a:t> </a:t>
            </a:r>
            <a:r>
              <a:rPr lang="en-US" sz="2200" err="1">
                <a:latin typeface="Georgia Pro"/>
                <a:cs typeface="Calibri"/>
              </a:rPr>
              <a:t>tulos</a:t>
            </a:r>
            <a:r>
              <a:rPr lang="en-US" sz="2200" dirty="0">
                <a:latin typeface="Georgia Pro"/>
                <a:cs typeface="Calibri"/>
              </a:rPr>
              <a:t> ja </a:t>
            </a:r>
            <a:r>
              <a:rPr lang="en-US" sz="2200" err="1">
                <a:latin typeface="Georgia Pro"/>
                <a:cs typeface="Calibri"/>
              </a:rPr>
              <a:t>että</a:t>
            </a:r>
            <a:r>
              <a:rPr lang="en-US" sz="2200" dirty="0">
                <a:latin typeface="Georgia Pro"/>
                <a:cs typeface="Calibri"/>
              </a:rPr>
              <a:t> </a:t>
            </a:r>
            <a:r>
              <a:rPr lang="en-US" sz="2200" err="1">
                <a:latin typeface="Georgia Pro"/>
                <a:cs typeface="Calibri"/>
              </a:rPr>
              <a:t>mitattava</a:t>
            </a:r>
            <a:r>
              <a:rPr lang="en-US" sz="2200" dirty="0">
                <a:latin typeface="Georgia Pro"/>
                <a:cs typeface="Calibri"/>
              </a:rPr>
              <a:t> </a:t>
            </a:r>
            <a:r>
              <a:rPr lang="en-US" sz="2200" err="1">
                <a:latin typeface="Georgia Pro"/>
                <a:cs typeface="Calibri"/>
              </a:rPr>
              <a:t>asia</a:t>
            </a:r>
            <a:r>
              <a:rPr lang="en-US" sz="2200" dirty="0">
                <a:latin typeface="Georgia Pro"/>
                <a:cs typeface="Calibri"/>
              </a:rPr>
              <a:t> on </a:t>
            </a:r>
            <a:r>
              <a:rPr lang="en-US" sz="2200" err="1">
                <a:latin typeface="Georgia Pro"/>
                <a:cs typeface="Calibri"/>
              </a:rPr>
              <a:t>jatkuva</a:t>
            </a:r>
            <a:r>
              <a:rPr lang="en-US" sz="2200" dirty="0">
                <a:latin typeface="Georgia Pro"/>
                <a:cs typeface="Calibri"/>
              </a:rPr>
              <a:t> </a:t>
            </a:r>
            <a:r>
              <a:rPr lang="en-US" sz="2200" err="1">
                <a:latin typeface="Georgia Pro"/>
                <a:cs typeface="Calibri"/>
              </a:rPr>
              <a:t>ilmiö</a:t>
            </a:r>
            <a:r>
              <a:rPr lang="en-US" sz="2200" dirty="0">
                <a:latin typeface="Georgia Pro"/>
                <a:cs typeface="Calibri"/>
              </a:rPr>
              <a:t> </a:t>
            </a:r>
          </a:p>
          <a:p>
            <a:pPr lvl="1">
              <a:buFont typeface="Courier New" panose="020B0604020202020204" pitchFamily="34" charset="0"/>
              <a:buChar char="o"/>
            </a:pPr>
            <a:r>
              <a:rPr lang="en-US" sz="2200" err="1">
                <a:latin typeface="Georgia Pro"/>
                <a:cs typeface="Calibri"/>
              </a:rPr>
              <a:t>Esimerkiksi</a:t>
            </a:r>
            <a:r>
              <a:rPr lang="en-US" sz="2200" dirty="0">
                <a:latin typeface="Georgia Pro"/>
                <a:cs typeface="Calibri"/>
              </a:rPr>
              <a:t>, on </a:t>
            </a:r>
            <a:r>
              <a:rPr lang="en-US" sz="2200" err="1">
                <a:latin typeface="Georgia Pro"/>
                <a:cs typeface="Calibri"/>
              </a:rPr>
              <a:t>mitattu</a:t>
            </a:r>
            <a:r>
              <a:rPr lang="en-US" sz="2200" dirty="0">
                <a:latin typeface="Georgia Pro"/>
                <a:cs typeface="Calibri"/>
              </a:rPr>
              <a:t> </a:t>
            </a:r>
            <a:r>
              <a:rPr lang="en-US" sz="2200" err="1">
                <a:latin typeface="Georgia Pro"/>
                <a:cs typeface="Calibri"/>
              </a:rPr>
              <a:t>Likertin</a:t>
            </a:r>
            <a:r>
              <a:rPr lang="en-US" sz="2200" dirty="0">
                <a:latin typeface="Georgia Pro"/>
                <a:cs typeface="Calibri"/>
              </a:rPr>
              <a:t> </a:t>
            </a:r>
            <a:r>
              <a:rPr lang="en-US" sz="2200" err="1">
                <a:latin typeface="Georgia Pro"/>
                <a:cs typeface="Calibri"/>
              </a:rPr>
              <a:t>asteikolla</a:t>
            </a:r>
            <a:r>
              <a:rPr lang="en-US" sz="2200" dirty="0">
                <a:latin typeface="Georgia Pro"/>
                <a:cs typeface="Calibri"/>
              </a:rPr>
              <a:t> 1-5 </a:t>
            </a:r>
            <a:r>
              <a:rPr lang="en-US" sz="2200" err="1">
                <a:latin typeface="Georgia Pro"/>
                <a:cs typeface="Calibri"/>
              </a:rPr>
              <a:t>subjektiivista</a:t>
            </a:r>
            <a:r>
              <a:rPr lang="en-US" sz="2200" dirty="0">
                <a:latin typeface="Georgia Pro"/>
                <a:cs typeface="Calibri"/>
              </a:rPr>
              <a:t> </a:t>
            </a:r>
            <a:r>
              <a:rPr lang="en-US" sz="2200" err="1">
                <a:latin typeface="Georgia Pro"/>
                <a:cs typeface="Calibri"/>
              </a:rPr>
              <a:t>tyytyväisyyttä</a:t>
            </a:r>
            <a:r>
              <a:rPr lang="en-US" sz="2200" dirty="0">
                <a:latin typeface="Georgia Pro"/>
                <a:cs typeface="Calibri"/>
              </a:rPr>
              <a:t> </a:t>
            </a:r>
            <a:r>
              <a:rPr lang="en-US" sz="2200" err="1">
                <a:latin typeface="Georgia Pro"/>
                <a:cs typeface="Calibri"/>
              </a:rPr>
              <a:t>asuinalueen</a:t>
            </a:r>
            <a:r>
              <a:rPr lang="en-US" sz="2200" dirty="0">
                <a:latin typeface="Georgia Pro"/>
                <a:cs typeface="Calibri"/>
              </a:rPr>
              <a:t> </a:t>
            </a:r>
            <a:r>
              <a:rPr lang="en-US" sz="2200" err="1">
                <a:latin typeface="Georgia Pro"/>
                <a:cs typeface="Calibri"/>
              </a:rPr>
              <a:t>ilman</a:t>
            </a:r>
            <a:r>
              <a:rPr lang="en-US" sz="2200" dirty="0">
                <a:latin typeface="Georgia Pro"/>
                <a:cs typeface="Calibri"/>
              </a:rPr>
              <a:t> </a:t>
            </a:r>
            <a:r>
              <a:rPr lang="en-US" sz="2200" err="1">
                <a:latin typeface="Georgia Pro"/>
                <a:cs typeface="Calibri"/>
              </a:rPr>
              <a:t>puhtauteen</a:t>
            </a:r>
            <a:r>
              <a:rPr lang="en-US" sz="2200" dirty="0">
                <a:latin typeface="Georgia Pro"/>
                <a:cs typeface="Calibri"/>
              </a:rPr>
              <a:t>. 1=</a:t>
            </a:r>
            <a:r>
              <a:rPr lang="en-US" sz="2200" err="1">
                <a:latin typeface="Georgia Pro"/>
                <a:cs typeface="Calibri"/>
              </a:rPr>
              <a:t>ei</a:t>
            </a:r>
            <a:r>
              <a:rPr lang="en-US" sz="2200" dirty="0">
                <a:latin typeface="Georgia Pro"/>
                <a:cs typeface="Calibri"/>
              </a:rPr>
              <a:t> </a:t>
            </a:r>
            <a:r>
              <a:rPr lang="en-US" sz="2200" err="1">
                <a:latin typeface="Georgia Pro"/>
                <a:cs typeface="Calibri"/>
              </a:rPr>
              <a:t>ollenkaan</a:t>
            </a:r>
            <a:r>
              <a:rPr lang="en-US" sz="2200" dirty="0">
                <a:latin typeface="Georgia Pro"/>
                <a:cs typeface="Calibri"/>
              </a:rPr>
              <a:t> </a:t>
            </a:r>
            <a:r>
              <a:rPr lang="en-US" sz="2200" err="1">
                <a:latin typeface="Georgia Pro"/>
                <a:cs typeface="Calibri"/>
              </a:rPr>
              <a:t>tyytyväinen</a:t>
            </a:r>
            <a:r>
              <a:rPr lang="en-US" sz="2200" dirty="0">
                <a:latin typeface="Georgia Pro"/>
                <a:cs typeface="Calibri"/>
              </a:rPr>
              <a:t>, 2=</a:t>
            </a:r>
            <a:r>
              <a:rPr lang="en-US" sz="2200" err="1">
                <a:latin typeface="Georgia Pro"/>
                <a:cs typeface="Calibri"/>
              </a:rPr>
              <a:t>jonkin</a:t>
            </a:r>
            <a:r>
              <a:rPr lang="en-US" sz="2200" dirty="0">
                <a:latin typeface="Georgia Pro"/>
                <a:cs typeface="Calibri"/>
              </a:rPr>
              <a:t> </a:t>
            </a:r>
            <a:r>
              <a:rPr lang="en-US" sz="2200" err="1">
                <a:latin typeface="Georgia Pro"/>
                <a:cs typeface="Calibri"/>
              </a:rPr>
              <a:t>verran</a:t>
            </a:r>
            <a:r>
              <a:rPr lang="en-US" sz="2200" dirty="0">
                <a:latin typeface="Georgia Pro"/>
                <a:cs typeface="Calibri"/>
              </a:rPr>
              <a:t> </a:t>
            </a:r>
            <a:r>
              <a:rPr lang="en-US" sz="2200" err="1">
                <a:latin typeface="Georgia Pro"/>
                <a:cs typeface="Calibri"/>
              </a:rPr>
              <a:t>epätyytyväinen</a:t>
            </a:r>
            <a:r>
              <a:rPr lang="en-US" sz="2200" dirty="0">
                <a:latin typeface="Georgia Pro"/>
                <a:cs typeface="Calibri"/>
              </a:rPr>
              <a:t>, 3=</a:t>
            </a:r>
            <a:r>
              <a:rPr lang="en-US" sz="2200" err="1">
                <a:latin typeface="Georgia Pro"/>
                <a:cs typeface="Calibri"/>
              </a:rPr>
              <a:t>ei</a:t>
            </a:r>
            <a:r>
              <a:rPr lang="en-US" sz="2200" dirty="0">
                <a:latin typeface="Georgia Pro"/>
                <a:cs typeface="Calibri"/>
              </a:rPr>
              <a:t> </a:t>
            </a:r>
            <a:r>
              <a:rPr lang="en-US" sz="2200" err="1">
                <a:latin typeface="Georgia Pro"/>
                <a:cs typeface="Calibri"/>
              </a:rPr>
              <a:t>vahvaa</a:t>
            </a:r>
            <a:r>
              <a:rPr lang="en-US" sz="2200" dirty="0">
                <a:latin typeface="Georgia Pro"/>
                <a:cs typeface="Calibri"/>
              </a:rPr>
              <a:t> </a:t>
            </a:r>
            <a:r>
              <a:rPr lang="en-US" sz="2200" err="1">
                <a:latin typeface="Georgia Pro"/>
                <a:cs typeface="Calibri"/>
              </a:rPr>
              <a:t>mielipidettä</a:t>
            </a:r>
            <a:r>
              <a:rPr lang="en-US" sz="2200" dirty="0">
                <a:latin typeface="Georgia Pro"/>
                <a:cs typeface="Calibri"/>
              </a:rPr>
              <a:t>, 4=</a:t>
            </a:r>
            <a:r>
              <a:rPr lang="en-US" sz="2200" err="1">
                <a:latin typeface="Georgia Pro"/>
                <a:cs typeface="Calibri"/>
              </a:rPr>
              <a:t>tyytyväinen</a:t>
            </a:r>
            <a:r>
              <a:rPr lang="en-US" sz="2200" dirty="0">
                <a:latin typeface="Georgia Pro"/>
                <a:cs typeface="Calibri"/>
              </a:rPr>
              <a:t>, 5=</a:t>
            </a:r>
            <a:r>
              <a:rPr lang="en-US" sz="2200" err="1">
                <a:latin typeface="Georgia Pro"/>
                <a:cs typeface="Calibri"/>
              </a:rPr>
              <a:t>erittäin</a:t>
            </a:r>
            <a:r>
              <a:rPr lang="en-US" sz="2200" dirty="0">
                <a:latin typeface="Georgia Pro"/>
                <a:cs typeface="Calibri"/>
              </a:rPr>
              <a:t> </a:t>
            </a:r>
            <a:r>
              <a:rPr lang="en-US" sz="2200" err="1">
                <a:latin typeface="Georgia Pro"/>
                <a:cs typeface="Calibri"/>
              </a:rPr>
              <a:t>tyytyväinen</a:t>
            </a:r>
            <a:endParaRPr lang="en-US" sz="2200">
              <a:latin typeface="Georgia Pro"/>
              <a:cs typeface="Calibri"/>
            </a:endParaRPr>
          </a:p>
          <a:p>
            <a:pPr lvl="2">
              <a:buFont typeface="Wingdings" panose="020B0604020202020204" pitchFamily="34" charset="0"/>
              <a:buChar char="§"/>
            </a:pPr>
            <a:r>
              <a:rPr lang="en-US" sz="2200" dirty="0">
                <a:latin typeface="Georgia Pro"/>
                <a:cs typeface="Calibri"/>
              </a:rPr>
              <a:t>4(</a:t>
            </a:r>
            <a:r>
              <a:rPr lang="en-US" sz="2200" err="1">
                <a:latin typeface="Georgia Pro"/>
                <a:cs typeface="Calibri"/>
              </a:rPr>
              <a:t>tyytyväinen</a:t>
            </a:r>
            <a:r>
              <a:rPr lang="en-US" sz="2200" dirty="0">
                <a:latin typeface="Georgia Pro"/>
                <a:cs typeface="Calibri"/>
              </a:rPr>
              <a:t>) </a:t>
            </a:r>
            <a:r>
              <a:rPr lang="en-US" sz="2200" err="1">
                <a:latin typeface="Georgia Pro"/>
                <a:cs typeface="Calibri"/>
              </a:rPr>
              <a:t>miinus</a:t>
            </a:r>
            <a:r>
              <a:rPr lang="en-US" sz="2200" dirty="0">
                <a:latin typeface="Georgia Pro"/>
                <a:cs typeface="Calibri"/>
              </a:rPr>
              <a:t> 3(</a:t>
            </a:r>
            <a:r>
              <a:rPr lang="en-US" sz="2200" err="1">
                <a:latin typeface="Georgia Pro"/>
                <a:cs typeface="Calibri"/>
              </a:rPr>
              <a:t>ei</a:t>
            </a:r>
            <a:r>
              <a:rPr lang="en-US" sz="2200" dirty="0">
                <a:latin typeface="Georgia Pro"/>
                <a:cs typeface="Calibri"/>
              </a:rPr>
              <a:t> </a:t>
            </a:r>
            <a:r>
              <a:rPr lang="en-US" sz="2200" err="1">
                <a:latin typeface="Georgia Pro"/>
                <a:cs typeface="Calibri"/>
              </a:rPr>
              <a:t>vahvaa</a:t>
            </a:r>
            <a:r>
              <a:rPr lang="en-US" sz="2200" dirty="0">
                <a:latin typeface="Georgia Pro"/>
                <a:cs typeface="Calibri"/>
              </a:rPr>
              <a:t> </a:t>
            </a:r>
            <a:r>
              <a:rPr lang="en-US" sz="2200" err="1">
                <a:latin typeface="Georgia Pro"/>
                <a:cs typeface="Calibri"/>
              </a:rPr>
              <a:t>mielipidettä</a:t>
            </a:r>
            <a:r>
              <a:rPr lang="en-US" sz="2200" dirty="0">
                <a:latin typeface="Georgia Pro"/>
                <a:cs typeface="Calibri"/>
              </a:rPr>
              <a:t>) = ? ? Tulos </a:t>
            </a:r>
            <a:r>
              <a:rPr lang="en-US" sz="2200" err="1">
                <a:latin typeface="Georgia Pro"/>
                <a:cs typeface="Calibri"/>
              </a:rPr>
              <a:t>ei</a:t>
            </a:r>
            <a:r>
              <a:rPr lang="en-US" sz="2200" dirty="0">
                <a:latin typeface="Georgia Pro"/>
                <a:cs typeface="Calibri"/>
              </a:rPr>
              <a:t> ole </a:t>
            </a:r>
            <a:r>
              <a:rPr lang="en-US" sz="2200" err="1">
                <a:latin typeface="Georgia Pro"/>
                <a:cs typeface="Calibri"/>
              </a:rPr>
              <a:t>yksiselitteisen</a:t>
            </a:r>
            <a:r>
              <a:rPr lang="en-US" sz="2200" dirty="0">
                <a:latin typeface="Georgia Pro"/>
                <a:cs typeface="Calibri"/>
              </a:rPr>
              <a:t> </a:t>
            </a:r>
            <a:r>
              <a:rPr lang="en-US" sz="2200" err="1">
                <a:latin typeface="Georgia Pro"/>
                <a:cs typeface="Calibri"/>
              </a:rPr>
              <a:t>merkityksellinen</a:t>
            </a:r>
            <a:endParaRPr lang="en-US" sz="2200" dirty="0">
              <a:latin typeface="Georgia Pro"/>
              <a:cs typeface="Calibri"/>
            </a:endParaRPr>
          </a:p>
          <a:p>
            <a:pPr lvl="2">
              <a:buFont typeface="Wingdings" panose="020B0604020202020204" pitchFamily="34" charset="0"/>
              <a:buChar char="§"/>
            </a:pPr>
            <a:r>
              <a:rPr lang="en-US" sz="2200" dirty="0" err="1">
                <a:latin typeface="Georgia Pro"/>
                <a:cs typeface="Calibri"/>
              </a:rPr>
              <a:t>Erotus</a:t>
            </a:r>
            <a:r>
              <a:rPr lang="en-US" sz="2200" dirty="0">
                <a:latin typeface="Georgia Pro"/>
                <a:cs typeface="Calibri"/>
              </a:rPr>
              <a:t> 1 ja 2 </a:t>
            </a:r>
            <a:r>
              <a:rPr lang="en-US" sz="2200" dirty="0" err="1">
                <a:latin typeface="Georgia Pro"/>
                <a:cs typeface="Calibri"/>
              </a:rPr>
              <a:t>välillä</a:t>
            </a:r>
            <a:r>
              <a:rPr lang="en-US" sz="2200" dirty="0">
                <a:latin typeface="Georgia Pro"/>
                <a:cs typeface="Calibri"/>
              </a:rPr>
              <a:t> </a:t>
            </a:r>
            <a:r>
              <a:rPr lang="en-US" sz="2200" dirty="0" err="1">
                <a:latin typeface="Georgia Pro"/>
                <a:cs typeface="Calibri"/>
              </a:rPr>
              <a:t>ei</a:t>
            </a:r>
            <a:r>
              <a:rPr lang="en-US" sz="2200" dirty="0">
                <a:latin typeface="Georgia Pro"/>
                <a:cs typeface="Calibri"/>
              </a:rPr>
              <a:t> ole </a:t>
            </a:r>
            <a:r>
              <a:rPr lang="en-US" sz="2200" dirty="0" err="1">
                <a:latin typeface="Georgia Pro"/>
                <a:cs typeface="Calibri"/>
              </a:rPr>
              <a:t>sama</a:t>
            </a:r>
            <a:r>
              <a:rPr lang="en-US" sz="2200" dirty="0">
                <a:latin typeface="Georgia Pro"/>
                <a:cs typeface="Calibri"/>
              </a:rPr>
              <a:t> </a:t>
            </a:r>
            <a:r>
              <a:rPr lang="en-US" sz="2200" dirty="0" err="1">
                <a:latin typeface="Georgia Pro"/>
                <a:cs typeface="Calibri"/>
              </a:rPr>
              <a:t>kuin</a:t>
            </a:r>
            <a:r>
              <a:rPr lang="en-US" sz="2200" dirty="0">
                <a:latin typeface="Georgia Pro"/>
                <a:cs typeface="Calibri"/>
              </a:rPr>
              <a:t> 3 ja 4 </a:t>
            </a:r>
            <a:r>
              <a:rPr lang="en-US" sz="2200" dirty="0" err="1">
                <a:latin typeface="Georgia Pro"/>
                <a:cs typeface="Calibri"/>
              </a:rPr>
              <a:t>välillä</a:t>
            </a:r>
          </a:p>
          <a:p>
            <a:pPr lvl="2">
              <a:buFont typeface="Wingdings" panose="020B0604020202020204" pitchFamily="34" charset="0"/>
              <a:buChar char="§"/>
            </a:pPr>
            <a:r>
              <a:rPr lang="en-US" sz="2200" dirty="0">
                <a:latin typeface="Georgia Pro"/>
                <a:cs typeface="Calibri"/>
              </a:rPr>
              <a:t>--&gt;</a:t>
            </a:r>
            <a:r>
              <a:rPr lang="en-US" sz="2200" err="1">
                <a:latin typeface="Georgia Pro"/>
                <a:cs typeface="Calibri"/>
              </a:rPr>
              <a:t>Subjektiivinen</a:t>
            </a:r>
            <a:r>
              <a:rPr lang="en-US" sz="2200" dirty="0">
                <a:latin typeface="Georgia Pro"/>
                <a:cs typeface="Calibri"/>
              </a:rPr>
              <a:t> </a:t>
            </a:r>
            <a:r>
              <a:rPr lang="en-US" sz="2200" err="1">
                <a:latin typeface="Georgia Pro"/>
                <a:cs typeface="Calibri"/>
              </a:rPr>
              <a:t>tyytyväisyys</a:t>
            </a:r>
            <a:r>
              <a:rPr lang="en-US" sz="2200" dirty="0">
                <a:latin typeface="Georgia Pro"/>
                <a:cs typeface="Calibri"/>
              </a:rPr>
              <a:t> </a:t>
            </a:r>
            <a:r>
              <a:rPr lang="en-US" sz="2200" err="1">
                <a:latin typeface="Georgia Pro"/>
                <a:cs typeface="Calibri"/>
              </a:rPr>
              <a:t>asuinalueen</a:t>
            </a:r>
            <a:r>
              <a:rPr lang="en-US" sz="2200" dirty="0">
                <a:latin typeface="Georgia Pro"/>
                <a:cs typeface="Calibri"/>
              </a:rPr>
              <a:t> </a:t>
            </a:r>
            <a:r>
              <a:rPr lang="en-US" sz="2200" err="1">
                <a:latin typeface="Georgia Pro"/>
                <a:cs typeface="Calibri"/>
              </a:rPr>
              <a:t>ilmanpuhtauteen</a:t>
            </a:r>
            <a:r>
              <a:rPr lang="en-US" sz="2200" dirty="0">
                <a:latin typeface="Georgia Pro"/>
                <a:cs typeface="Calibri"/>
              </a:rPr>
              <a:t> on </a:t>
            </a:r>
            <a:r>
              <a:rPr lang="en-US" sz="2200" err="1">
                <a:latin typeface="Georgia Pro"/>
                <a:cs typeface="Calibri"/>
              </a:rPr>
              <a:t>ordinaalinen</a:t>
            </a:r>
            <a:r>
              <a:rPr lang="en-US" sz="2200" dirty="0">
                <a:latin typeface="Georgia Pro"/>
                <a:cs typeface="Calibri"/>
              </a:rPr>
              <a:t> </a:t>
            </a:r>
            <a:r>
              <a:rPr lang="en-US" sz="2200" err="1">
                <a:latin typeface="Georgia Pro"/>
                <a:cs typeface="Calibri"/>
              </a:rPr>
              <a:t>muuttuja</a:t>
            </a:r>
            <a:endParaRPr lang="en-US" sz="2200">
              <a:latin typeface="Georgia Pro"/>
              <a:cs typeface="Calibri"/>
            </a:endParaRPr>
          </a:p>
          <a:p>
            <a:pPr lvl="2">
              <a:buFont typeface="Wingdings" panose="020B0604020202020204" pitchFamily="34" charset="0"/>
              <a:buChar char="§"/>
            </a:pPr>
            <a:r>
              <a:rPr lang="en-US" sz="2200" dirty="0">
                <a:latin typeface="Georgia Pro"/>
                <a:ea typeface="+mn-lt"/>
                <a:cs typeface="+mn-lt"/>
              </a:rPr>
              <a:t>--&gt;</a:t>
            </a:r>
            <a:r>
              <a:rPr lang="en-US" sz="2200" err="1">
                <a:latin typeface="Georgia Pro"/>
                <a:ea typeface="+mn-lt"/>
                <a:cs typeface="+mn-lt"/>
              </a:rPr>
              <a:t>Subjektiivinen</a:t>
            </a:r>
            <a:r>
              <a:rPr lang="en-US" sz="2200" dirty="0">
                <a:latin typeface="Georgia Pro"/>
                <a:ea typeface="+mn-lt"/>
                <a:cs typeface="+mn-lt"/>
              </a:rPr>
              <a:t> </a:t>
            </a:r>
            <a:r>
              <a:rPr lang="en-US" sz="2200" err="1">
                <a:latin typeface="Georgia Pro"/>
                <a:ea typeface="+mn-lt"/>
                <a:cs typeface="+mn-lt"/>
              </a:rPr>
              <a:t>tyytyväisyys</a:t>
            </a:r>
            <a:r>
              <a:rPr lang="en-US" sz="2200" dirty="0">
                <a:latin typeface="Georgia Pro"/>
                <a:ea typeface="+mn-lt"/>
                <a:cs typeface="+mn-lt"/>
              </a:rPr>
              <a:t> </a:t>
            </a:r>
            <a:r>
              <a:rPr lang="en-US" sz="2200" err="1">
                <a:latin typeface="Georgia Pro"/>
                <a:ea typeface="+mn-lt"/>
                <a:cs typeface="+mn-lt"/>
              </a:rPr>
              <a:t>ei</a:t>
            </a:r>
            <a:r>
              <a:rPr lang="en-US" sz="2200" dirty="0">
                <a:latin typeface="Georgia Pro"/>
                <a:ea typeface="+mn-lt"/>
                <a:cs typeface="+mn-lt"/>
              </a:rPr>
              <a:t> ole </a:t>
            </a:r>
            <a:r>
              <a:rPr lang="en-US" sz="2200" err="1">
                <a:latin typeface="Georgia Pro"/>
                <a:ea typeface="+mn-lt"/>
                <a:cs typeface="+mn-lt"/>
              </a:rPr>
              <a:t>jatkuva</a:t>
            </a:r>
            <a:r>
              <a:rPr lang="en-US" sz="2200" dirty="0">
                <a:latin typeface="Georgia Pro"/>
                <a:ea typeface="+mn-lt"/>
                <a:cs typeface="+mn-lt"/>
              </a:rPr>
              <a:t> </a:t>
            </a:r>
            <a:r>
              <a:rPr lang="en-US" sz="2200" err="1">
                <a:latin typeface="Georgia Pro"/>
                <a:ea typeface="+mn-lt"/>
                <a:cs typeface="+mn-lt"/>
              </a:rPr>
              <a:t>muuttuja</a:t>
            </a:r>
            <a:r>
              <a:rPr lang="en-US" sz="2200" dirty="0">
                <a:latin typeface="Georgia Pro"/>
                <a:ea typeface="+mn-lt"/>
                <a:cs typeface="+mn-lt"/>
              </a:rPr>
              <a:t> (</a:t>
            </a:r>
            <a:r>
              <a:rPr lang="en-US" sz="2200" err="1">
                <a:latin typeface="Georgia Pro"/>
                <a:ea typeface="+mn-lt"/>
                <a:cs typeface="+mn-lt"/>
              </a:rPr>
              <a:t>tällä</a:t>
            </a:r>
            <a:r>
              <a:rPr lang="en-US" sz="2200" dirty="0">
                <a:latin typeface="Georgia Pro"/>
                <a:ea typeface="+mn-lt"/>
                <a:cs typeface="+mn-lt"/>
              </a:rPr>
              <a:t> </a:t>
            </a:r>
            <a:r>
              <a:rPr lang="en-US" sz="2200" err="1">
                <a:latin typeface="Georgia Pro"/>
                <a:ea typeface="+mn-lt"/>
                <a:cs typeface="+mn-lt"/>
              </a:rPr>
              <a:t>asteikolla</a:t>
            </a:r>
            <a:r>
              <a:rPr lang="en-US" sz="2200" dirty="0">
                <a:latin typeface="Georgia Pro"/>
                <a:ea typeface="+mn-lt"/>
                <a:cs typeface="+mn-lt"/>
              </a:rPr>
              <a:t> </a:t>
            </a:r>
            <a:r>
              <a:rPr lang="en-US" sz="2200" err="1">
                <a:latin typeface="Georgia Pro"/>
                <a:ea typeface="+mn-lt"/>
                <a:cs typeface="+mn-lt"/>
              </a:rPr>
              <a:t>mitattuna</a:t>
            </a:r>
            <a:r>
              <a:rPr lang="en-US" sz="2200" dirty="0">
                <a:latin typeface="Georgia Pro"/>
                <a:ea typeface="+mn-lt"/>
                <a:cs typeface="+mn-lt"/>
              </a:rPr>
              <a:t>)</a:t>
            </a:r>
          </a:p>
        </p:txBody>
      </p:sp>
    </p:spTree>
    <p:extLst>
      <p:ext uri="{BB962C8B-B14F-4D97-AF65-F5344CB8AC3E}">
        <p14:creationId xmlns:p14="http://schemas.microsoft.com/office/powerpoint/2010/main" val="381958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326C9D-5470-11D6-D92C-6EBE32536247}"/>
              </a:ext>
            </a:extLst>
          </p:cNvPr>
          <p:cNvSpPr>
            <a:spLocks noGrp="1"/>
          </p:cNvSpPr>
          <p:nvPr>
            <p:ph type="title"/>
          </p:nvPr>
        </p:nvSpPr>
        <p:spPr>
          <a:xfrm>
            <a:off x="838200" y="365125"/>
            <a:ext cx="10515600" cy="1325563"/>
          </a:xfrm>
        </p:spPr>
        <p:txBody>
          <a:bodyPr>
            <a:normAutofit/>
          </a:bodyPr>
          <a:lstStyle/>
          <a:p>
            <a:r>
              <a:rPr lang="en-US" sz="4200">
                <a:latin typeface="Georgia Pro"/>
                <a:cs typeface="Calibri Light"/>
              </a:rPr>
              <a:t>Luentoharjoitus 1: mitä muuttujatyyppiä nämä muuttujat edustavat?</a:t>
            </a:r>
            <a:r>
              <a:rPr lang="en-US" sz="4200">
                <a:cs typeface="Calibri Light"/>
              </a:rPr>
              <a:t>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ECA4B8-A215-2B88-CB27-30C85F0EE3F8}"/>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latin typeface="Georgia Pro"/>
                <a:cs typeface="Calibri"/>
              </a:rPr>
              <a:t>Ikä </a:t>
            </a:r>
          </a:p>
          <a:p>
            <a:r>
              <a:rPr lang="en-US" sz="2200">
                <a:latin typeface="Georgia Pro"/>
                <a:cs typeface="Calibri"/>
              </a:rPr>
              <a:t>Sukupuoli</a:t>
            </a:r>
          </a:p>
          <a:p>
            <a:r>
              <a:rPr lang="en-US" sz="2200">
                <a:latin typeface="Georgia Pro"/>
                <a:cs typeface="Calibri"/>
              </a:rPr>
              <a:t>Koulutustaso </a:t>
            </a:r>
          </a:p>
          <a:p>
            <a:r>
              <a:rPr lang="en-US" sz="2200">
                <a:latin typeface="Georgia Pro"/>
                <a:cs typeface="Calibri"/>
              </a:rPr>
              <a:t>Tulotaso</a:t>
            </a:r>
          </a:p>
          <a:p>
            <a:r>
              <a:rPr lang="en-US" sz="2200">
                <a:latin typeface="Georgia Pro"/>
                <a:cs typeface="Calibri"/>
              </a:rPr>
              <a:t>Lounasravintolamieltymys kampuksella </a:t>
            </a:r>
          </a:p>
          <a:p>
            <a:r>
              <a:rPr lang="en-US" sz="2200">
                <a:latin typeface="Georgia Pro"/>
                <a:cs typeface="Calibri"/>
              </a:rPr>
              <a:t>Lämpötila Celsiuksina</a:t>
            </a:r>
          </a:p>
          <a:p>
            <a:r>
              <a:rPr lang="en-US" sz="2200">
                <a:latin typeface="Georgia Pro"/>
                <a:cs typeface="Calibri"/>
              </a:rPr>
              <a:t>Lämpötila Kelvineinä </a:t>
            </a:r>
          </a:p>
          <a:p>
            <a:endParaRPr lang="en-US" sz="2200">
              <a:latin typeface="Georgia Pro"/>
              <a:cs typeface="Calibri"/>
            </a:endParaRPr>
          </a:p>
          <a:p>
            <a:r>
              <a:rPr lang="en-US" sz="2200">
                <a:latin typeface="Georgia Pro"/>
                <a:cs typeface="Calibri"/>
              </a:rPr>
              <a:t>Mieti myös, ovatko nämä jatkuvia vai diskreettejä muuttujia. Voi olla eri näkökulmia ilmiöiden ja asioiden laadusta. </a:t>
            </a:r>
            <a:endParaRPr lang="en-US" sz="2200">
              <a:ea typeface="Calibri" panose="020F0502020204030204"/>
              <a:cs typeface="Calibri"/>
            </a:endParaRPr>
          </a:p>
        </p:txBody>
      </p:sp>
    </p:spTree>
    <p:extLst>
      <p:ext uri="{BB962C8B-B14F-4D97-AF65-F5344CB8AC3E}">
        <p14:creationId xmlns:p14="http://schemas.microsoft.com/office/powerpoint/2010/main" val="315058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8ECB3A0-7663-E2C5-85DD-9182EAE2A26F}"/>
              </a:ext>
            </a:extLst>
          </p:cNvPr>
          <p:cNvSpPr>
            <a:spLocks noGrp="1"/>
          </p:cNvSpPr>
          <p:nvPr>
            <p:ph type="title"/>
          </p:nvPr>
        </p:nvSpPr>
        <p:spPr>
          <a:xfrm>
            <a:off x="838200" y="365125"/>
            <a:ext cx="5558489" cy="1325563"/>
          </a:xfrm>
        </p:spPr>
        <p:txBody>
          <a:bodyPr>
            <a:normAutofit/>
          </a:bodyPr>
          <a:lstStyle/>
          <a:p>
            <a:r>
              <a:rPr lang="en-US" dirty="0">
                <a:latin typeface="Georgia Pro"/>
                <a:ea typeface="Calibri Light"/>
                <a:cs typeface="Calibri Light"/>
              </a:rPr>
              <a:t>Eri </a:t>
            </a:r>
            <a:r>
              <a:rPr lang="en-US" dirty="0" err="1">
                <a:latin typeface="Georgia Pro"/>
                <a:ea typeface="Calibri Light"/>
                <a:cs typeface="Calibri Light"/>
              </a:rPr>
              <a:t>mittaustavat</a:t>
            </a:r>
            <a:endParaRPr lang="en-US" dirty="0" err="1">
              <a:latin typeface="Georgia Pro"/>
              <a:cs typeface="Calibri Light"/>
            </a:endParaRPr>
          </a:p>
        </p:txBody>
      </p:sp>
      <p:sp>
        <p:nvSpPr>
          <p:cNvPr id="12" name="Freeform: Shape 11">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9DFF245-7BFC-2DE6-51DA-5D50166C3249}"/>
              </a:ext>
            </a:extLst>
          </p:cNvPr>
          <p:cNvSpPr>
            <a:spLocks noGrp="1"/>
          </p:cNvSpPr>
          <p:nvPr>
            <p:ph idx="1"/>
          </p:nvPr>
        </p:nvSpPr>
        <p:spPr>
          <a:xfrm>
            <a:off x="838200" y="1825625"/>
            <a:ext cx="5558489" cy="4351338"/>
          </a:xfrm>
        </p:spPr>
        <p:txBody>
          <a:bodyPr vert="horz" lIns="91440" tIns="45720" rIns="91440" bIns="45720" rtlCol="0" anchor="t">
            <a:normAutofit/>
          </a:bodyPr>
          <a:lstStyle/>
          <a:p>
            <a:r>
              <a:rPr lang="en-US" sz="2000" dirty="0" err="1">
                <a:latin typeface="Georgia Pro"/>
                <a:ea typeface="Calibri"/>
                <a:cs typeface="Calibri"/>
              </a:rPr>
              <a:t>Voidaan</a:t>
            </a:r>
            <a:r>
              <a:rPr lang="en-US" sz="2000" dirty="0">
                <a:latin typeface="Georgia Pro"/>
                <a:ea typeface="Calibri"/>
                <a:cs typeface="Calibri"/>
              </a:rPr>
              <a:t> </a:t>
            </a:r>
            <a:r>
              <a:rPr lang="en-US" sz="2000" dirty="0" err="1">
                <a:latin typeface="Georgia Pro"/>
                <a:ea typeface="Calibri"/>
                <a:cs typeface="Calibri"/>
              </a:rPr>
              <a:t>jaotella</a:t>
            </a:r>
            <a:r>
              <a:rPr lang="en-US" sz="2000" dirty="0">
                <a:latin typeface="Georgia Pro"/>
                <a:ea typeface="Calibri"/>
                <a:cs typeface="Calibri"/>
              </a:rPr>
              <a:t> </a:t>
            </a:r>
            <a:r>
              <a:rPr lang="en-US" sz="2000" dirty="0" err="1">
                <a:latin typeface="Georgia Pro"/>
                <a:ea typeface="Calibri"/>
                <a:cs typeface="Calibri"/>
              </a:rPr>
              <a:t>avoimiin</a:t>
            </a:r>
            <a:r>
              <a:rPr lang="en-US" sz="2000" dirty="0">
                <a:latin typeface="Georgia Pro"/>
                <a:ea typeface="Calibri"/>
                <a:cs typeface="Calibri"/>
              </a:rPr>
              <a:t> ja </a:t>
            </a:r>
            <a:r>
              <a:rPr lang="en-US" sz="2000" dirty="0" err="1">
                <a:latin typeface="Georgia Pro"/>
                <a:ea typeface="Calibri"/>
                <a:cs typeface="Calibri"/>
              </a:rPr>
              <a:t>suljettuihin</a:t>
            </a:r>
            <a:r>
              <a:rPr lang="en-US" sz="2000" dirty="0">
                <a:latin typeface="Georgia Pro"/>
                <a:ea typeface="Calibri"/>
                <a:cs typeface="Calibri"/>
              </a:rPr>
              <a:t> </a:t>
            </a:r>
            <a:r>
              <a:rPr lang="en-US" sz="2000" dirty="0" err="1">
                <a:latin typeface="Georgia Pro"/>
                <a:ea typeface="Calibri"/>
                <a:cs typeface="Calibri"/>
              </a:rPr>
              <a:t>kysymyksiin</a:t>
            </a:r>
            <a:r>
              <a:rPr lang="en-US" sz="2000" dirty="0">
                <a:latin typeface="Georgia Pro"/>
                <a:ea typeface="Calibri"/>
                <a:cs typeface="Calibri"/>
              </a:rPr>
              <a:t>/</a:t>
            </a:r>
            <a:r>
              <a:rPr lang="en-US" sz="2000" dirty="0" err="1">
                <a:latin typeface="Georgia Pro"/>
                <a:ea typeface="Calibri"/>
                <a:cs typeface="Calibri"/>
              </a:rPr>
              <a:t>mittaustapoihin</a:t>
            </a:r>
          </a:p>
          <a:p>
            <a:r>
              <a:rPr lang="en-US" sz="2000" dirty="0" err="1">
                <a:latin typeface="Georgia Pro"/>
                <a:ea typeface="Calibri"/>
                <a:cs typeface="Calibri"/>
              </a:rPr>
              <a:t>Avoimet</a:t>
            </a:r>
            <a:r>
              <a:rPr lang="en-US" sz="2000" dirty="0">
                <a:latin typeface="Georgia Pro"/>
                <a:ea typeface="Calibri"/>
                <a:cs typeface="Calibri"/>
              </a:rPr>
              <a:t> </a:t>
            </a:r>
            <a:r>
              <a:rPr lang="en-US" sz="2000" dirty="0" err="1">
                <a:latin typeface="Georgia Pro"/>
                <a:ea typeface="Calibri"/>
                <a:cs typeface="Calibri"/>
              </a:rPr>
              <a:t>kysymykset</a:t>
            </a:r>
            <a:r>
              <a:rPr lang="en-US" sz="2000" dirty="0">
                <a:latin typeface="Georgia Pro"/>
                <a:ea typeface="Calibri"/>
                <a:cs typeface="Calibri"/>
              </a:rPr>
              <a:t> </a:t>
            </a:r>
            <a:r>
              <a:rPr lang="en-US" sz="2000" dirty="0" err="1">
                <a:latin typeface="Georgia Pro"/>
                <a:ea typeface="Calibri"/>
                <a:cs typeface="Calibri"/>
              </a:rPr>
              <a:t>eivät</a:t>
            </a:r>
            <a:r>
              <a:rPr lang="en-US" sz="2000" dirty="0">
                <a:latin typeface="Georgia Pro"/>
                <a:ea typeface="Calibri"/>
                <a:cs typeface="Calibri"/>
              </a:rPr>
              <a:t> </a:t>
            </a:r>
            <a:r>
              <a:rPr lang="en-US" sz="2000" dirty="0" err="1">
                <a:latin typeface="Georgia Pro"/>
                <a:ea typeface="Calibri"/>
                <a:cs typeface="Calibri"/>
              </a:rPr>
              <a:t>sinänsä</a:t>
            </a:r>
            <a:r>
              <a:rPr lang="en-US" sz="2000" dirty="0">
                <a:latin typeface="Georgia Pro"/>
                <a:ea typeface="Calibri"/>
                <a:cs typeface="Calibri"/>
              </a:rPr>
              <a:t> </a:t>
            </a:r>
            <a:r>
              <a:rPr lang="en-US" sz="2000" dirty="0" err="1">
                <a:latin typeface="Georgia Pro"/>
                <a:ea typeface="Calibri"/>
                <a:cs typeface="Calibri"/>
              </a:rPr>
              <a:t>edusta</a:t>
            </a:r>
            <a:r>
              <a:rPr lang="en-US" sz="2000" dirty="0">
                <a:latin typeface="Georgia Pro"/>
                <a:ea typeface="Calibri"/>
                <a:cs typeface="Calibri"/>
              </a:rPr>
              <a:t> </a:t>
            </a:r>
            <a:r>
              <a:rPr lang="en-US" sz="2000" dirty="0" err="1">
                <a:latin typeface="Georgia Pro"/>
                <a:ea typeface="Calibri"/>
                <a:cs typeface="Calibri"/>
              </a:rPr>
              <a:t>mitään</a:t>
            </a:r>
            <a:r>
              <a:rPr lang="en-US" sz="2000" dirty="0">
                <a:latin typeface="Georgia Pro"/>
                <a:ea typeface="Calibri"/>
                <a:cs typeface="Calibri"/>
              </a:rPr>
              <a:t> </a:t>
            </a:r>
            <a:r>
              <a:rPr lang="en-US" sz="2000" dirty="0" err="1">
                <a:latin typeface="Georgia Pro"/>
                <a:ea typeface="Calibri"/>
                <a:cs typeface="Calibri"/>
              </a:rPr>
              <a:t>muuttujatyyppiä</a:t>
            </a:r>
            <a:r>
              <a:rPr lang="en-US" sz="2000" dirty="0">
                <a:latin typeface="Georgia Pro"/>
                <a:ea typeface="Calibri"/>
                <a:cs typeface="Calibri"/>
              </a:rPr>
              <a:t>/</a:t>
            </a:r>
            <a:r>
              <a:rPr lang="en-US" sz="2000" dirty="0" err="1">
                <a:latin typeface="Georgia Pro"/>
                <a:ea typeface="Calibri"/>
                <a:cs typeface="Calibri"/>
              </a:rPr>
              <a:t>mittaustapaa</a:t>
            </a:r>
          </a:p>
          <a:p>
            <a:r>
              <a:rPr lang="en-US" sz="2000" b="1" err="1">
                <a:latin typeface="Georgia Pro"/>
                <a:ea typeface="Calibri"/>
                <a:cs typeface="Calibri"/>
              </a:rPr>
              <a:t>Suljetut</a:t>
            </a:r>
            <a:r>
              <a:rPr lang="en-US" sz="2000" b="1" dirty="0">
                <a:latin typeface="Georgia Pro"/>
                <a:ea typeface="Calibri"/>
                <a:cs typeface="Calibri"/>
              </a:rPr>
              <a:t> </a:t>
            </a:r>
            <a:r>
              <a:rPr lang="en-US" sz="2000" b="1" err="1">
                <a:latin typeface="Georgia Pro"/>
                <a:ea typeface="Calibri"/>
                <a:cs typeface="Calibri"/>
              </a:rPr>
              <a:t>kysymystyypit</a:t>
            </a:r>
            <a:r>
              <a:rPr lang="en-US" sz="2000" dirty="0">
                <a:latin typeface="Georgia Pro"/>
                <a:ea typeface="Calibri"/>
                <a:cs typeface="Calibri"/>
              </a:rPr>
              <a:t>: </a:t>
            </a:r>
            <a:r>
              <a:rPr lang="en-US" sz="2000" err="1">
                <a:latin typeface="Georgia Pro"/>
                <a:ea typeface="Calibri"/>
                <a:cs typeface="Calibri"/>
              </a:rPr>
              <a:t>kyllä</a:t>
            </a:r>
            <a:r>
              <a:rPr lang="en-US" sz="2000" dirty="0">
                <a:latin typeface="Georgia Pro"/>
                <a:ea typeface="Calibri"/>
                <a:cs typeface="Calibri"/>
              </a:rPr>
              <a:t>/</a:t>
            </a:r>
            <a:r>
              <a:rPr lang="en-US" sz="2000" err="1">
                <a:latin typeface="Georgia Pro"/>
                <a:ea typeface="Calibri"/>
                <a:cs typeface="Calibri"/>
              </a:rPr>
              <a:t>ei</a:t>
            </a:r>
            <a:r>
              <a:rPr lang="en-US" sz="2000" dirty="0">
                <a:latin typeface="Georgia Pro"/>
                <a:ea typeface="Calibri"/>
                <a:cs typeface="Calibri"/>
              </a:rPr>
              <a:t> -</a:t>
            </a:r>
            <a:r>
              <a:rPr lang="en-US" sz="2000" err="1">
                <a:latin typeface="Georgia Pro"/>
                <a:ea typeface="Calibri"/>
                <a:cs typeface="Calibri"/>
              </a:rPr>
              <a:t>vastausvaihtoehdot</a:t>
            </a:r>
            <a:r>
              <a:rPr lang="en-US" sz="2000" dirty="0">
                <a:latin typeface="Georgia Pro"/>
                <a:ea typeface="Calibri"/>
                <a:cs typeface="Calibri"/>
              </a:rPr>
              <a:t>, </a:t>
            </a:r>
            <a:r>
              <a:rPr lang="en-US" sz="2000" err="1">
                <a:latin typeface="Georgia Pro"/>
                <a:ea typeface="Calibri"/>
                <a:cs typeface="Calibri"/>
              </a:rPr>
              <a:t>Likertin</a:t>
            </a:r>
            <a:r>
              <a:rPr lang="en-US" sz="2000" dirty="0">
                <a:latin typeface="Georgia Pro"/>
                <a:ea typeface="Calibri"/>
                <a:cs typeface="Calibri"/>
              </a:rPr>
              <a:t> </a:t>
            </a:r>
            <a:r>
              <a:rPr lang="en-US" sz="2000" err="1">
                <a:latin typeface="Georgia Pro"/>
                <a:ea typeface="Calibri"/>
                <a:cs typeface="Calibri"/>
              </a:rPr>
              <a:t>asteikot</a:t>
            </a:r>
            <a:r>
              <a:rPr lang="en-US" sz="2000" dirty="0">
                <a:latin typeface="Georgia Pro"/>
                <a:ea typeface="Calibri"/>
                <a:cs typeface="Calibri"/>
              </a:rPr>
              <a:t>, </a:t>
            </a:r>
            <a:r>
              <a:rPr lang="en-US" sz="2000" err="1">
                <a:latin typeface="Georgia Pro"/>
                <a:ea typeface="Calibri"/>
                <a:cs typeface="Calibri"/>
              </a:rPr>
              <a:t>liukusäätimet</a:t>
            </a:r>
            <a:r>
              <a:rPr lang="en-US" sz="2000" dirty="0">
                <a:latin typeface="Georgia Pro"/>
                <a:ea typeface="Calibri"/>
                <a:cs typeface="Calibri"/>
              </a:rPr>
              <a:t>, </a:t>
            </a:r>
            <a:r>
              <a:rPr lang="en-US" sz="2000" err="1">
                <a:latin typeface="Georgia Pro"/>
                <a:ea typeface="Calibri"/>
                <a:cs typeface="Calibri"/>
              </a:rPr>
              <a:t>numeeriset</a:t>
            </a:r>
            <a:r>
              <a:rPr lang="en-US" sz="2000" dirty="0">
                <a:latin typeface="Georgia Pro"/>
                <a:ea typeface="Calibri"/>
                <a:cs typeface="Calibri"/>
              </a:rPr>
              <a:t> </a:t>
            </a:r>
            <a:r>
              <a:rPr lang="en-US" sz="2000" err="1">
                <a:latin typeface="Georgia Pro"/>
                <a:ea typeface="Calibri"/>
                <a:cs typeface="Calibri"/>
              </a:rPr>
              <a:t>kentät</a:t>
            </a:r>
            <a:r>
              <a:rPr lang="en-US" sz="2000" dirty="0">
                <a:latin typeface="Georgia Pro"/>
                <a:ea typeface="Calibri"/>
                <a:cs typeface="Calibri"/>
              </a:rPr>
              <a:t>, </a:t>
            </a:r>
            <a:r>
              <a:rPr lang="en-US" sz="2000" err="1">
                <a:latin typeface="Georgia Pro"/>
                <a:ea typeface="Calibri"/>
                <a:cs typeface="Calibri"/>
              </a:rPr>
              <a:t>valinta</a:t>
            </a:r>
            <a:r>
              <a:rPr lang="en-US" sz="2000" dirty="0">
                <a:latin typeface="Georgia Pro"/>
                <a:ea typeface="Calibri"/>
                <a:cs typeface="Calibri"/>
              </a:rPr>
              <a:t> </a:t>
            </a:r>
            <a:r>
              <a:rPr lang="en-US" sz="2000" err="1">
                <a:latin typeface="Georgia Pro"/>
                <a:ea typeface="Calibri"/>
                <a:cs typeface="Calibri"/>
              </a:rPr>
              <a:t>annetuista</a:t>
            </a:r>
            <a:r>
              <a:rPr lang="en-US" sz="2000" dirty="0">
                <a:latin typeface="Georgia Pro"/>
                <a:ea typeface="Calibri"/>
                <a:cs typeface="Calibri"/>
              </a:rPr>
              <a:t> </a:t>
            </a:r>
            <a:r>
              <a:rPr lang="en-US" sz="2000" err="1">
                <a:latin typeface="Georgia Pro"/>
                <a:ea typeface="Calibri"/>
                <a:cs typeface="Calibri"/>
              </a:rPr>
              <a:t>vaihtoehdoista</a:t>
            </a:r>
            <a:r>
              <a:rPr lang="en-US" sz="2000" dirty="0">
                <a:latin typeface="Georgia Pro"/>
                <a:ea typeface="Calibri"/>
                <a:cs typeface="Calibri"/>
              </a:rPr>
              <a:t> </a:t>
            </a:r>
          </a:p>
          <a:p>
            <a:pPr lvl="1">
              <a:buFont typeface="Courier New" panose="020B0604020202020204" pitchFamily="34" charset="0"/>
              <a:buChar char="o"/>
            </a:pPr>
            <a:r>
              <a:rPr lang="en-US" sz="2000" err="1">
                <a:latin typeface="Georgia Pro"/>
                <a:ea typeface="Calibri"/>
                <a:cs typeface="Calibri"/>
              </a:rPr>
              <a:t>Nominaaliset</a:t>
            </a:r>
            <a:r>
              <a:rPr lang="en-US" sz="2000" dirty="0">
                <a:latin typeface="Georgia Pro"/>
                <a:ea typeface="Calibri"/>
                <a:cs typeface="Calibri"/>
              </a:rPr>
              <a:t>, </a:t>
            </a:r>
            <a:r>
              <a:rPr lang="en-US" sz="2000" err="1">
                <a:latin typeface="Georgia Pro"/>
                <a:ea typeface="Calibri"/>
                <a:cs typeface="Calibri"/>
              </a:rPr>
              <a:t>dikotomiset</a:t>
            </a:r>
            <a:r>
              <a:rPr lang="en-US" sz="2000" dirty="0">
                <a:latin typeface="Georgia Pro"/>
                <a:ea typeface="Calibri"/>
                <a:cs typeface="Calibri"/>
              </a:rPr>
              <a:t> ja </a:t>
            </a:r>
            <a:r>
              <a:rPr lang="en-US" sz="2000" err="1">
                <a:latin typeface="Georgia Pro"/>
                <a:ea typeface="Calibri"/>
                <a:cs typeface="Calibri"/>
              </a:rPr>
              <a:t>ordinaaliset</a:t>
            </a:r>
            <a:r>
              <a:rPr lang="en-US" sz="2000" dirty="0">
                <a:latin typeface="Georgia Pro"/>
                <a:ea typeface="Calibri"/>
                <a:cs typeface="Calibri"/>
              </a:rPr>
              <a:t> </a:t>
            </a:r>
            <a:r>
              <a:rPr lang="en-US" sz="2000" err="1">
                <a:latin typeface="Georgia Pro"/>
                <a:ea typeface="Calibri"/>
                <a:cs typeface="Calibri"/>
              </a:rPr>
              <a:t>muuttujat</a:t>
            </a:r>
            <a:r>
              <a:rPr lang="en-US" sz="2000" dirty="0">
                <a:latin typeface="Georgia Pro"/>
                <a:ea typeface="Calibri"/>
                <a:cs typeface="Calibri"/>
              </a:rPr>
              <a:t> </a:t>
            </a:r>
            <a:r>
              <a:rPr lang="en-US" sz="2000" err="1">
                <a:latin typeface="Georgia Pro"/>
                <a:ea typeface="Calibri"/>
                <a:cs typeface="Calibri"/>
              </a:rPr>
              <a:t>sekä</a:t>
            </a:r>
            <a:r>
              <a:rPr lang="en-US" sz="2000" dirty="0">
                <a:latin typeface="Georgia Pro"/>
                <a:ea typeface="Calibri"/>
                <a:cs typeface="Calibri"/>
              </a:rPr>
              <a:t> intervalli- ja </a:t>
            </a:r>
            <a:r>
              <a:rPr lang="en-US" sz="2000" err="1">
                <a:latin typeface="Georgia Pro"/>
                <a:ea typeface="Calibri"/>
                <a:cs typeface="Calibri"/>
              </a:rPr>
              <a:t>suhdemuuttujat</a:t>
            </a:r>
            <a:r>
              <a:rPr lang="en-US" sz="2000" dirty="0">
                <a:latin typeface="Georgia Pro"/>
                <a:ea typeface="Calibri"/>
                <a:cs typeface="Calibri"/>
              </a:rPr>
              <a:t> </a:t>
            </a:r>
          </a:p>
        </p:txBody>
      </p:sp>
      <p:sp>
        <p:nvSpPr>
          <p:cNvPr id="14" name="Oval 13">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Block Arc 1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0" name="Straight Connector 1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Arc 23">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689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8C53-79C4-38B2-E29E-7996A0193278}"/>
              </a:ext>
            </a:extLst>
          </p:cNvPr>
          <p:cNvSpPr>
            <a:spLocks noGrp="1"/>
          </p:cNvSpPr>
          <p:nvPr>
            <p:ph type="title"/>
          </p:nvPr>
        </p:nvSpPr>
        <p:spPr/>
        <p:txBody>
          <a:bodyPr/>
          <a:lstStyle/>
          <a:p>
            <a:r>
              <a:rPr lang="en-US" err="1">
                <a:latin typeface="Georgia Pro"/>
                <a:ea typeface="Calibri Light"/>
                <a:cs typeface="Calibri Light"/>
              </a:rPr>
              <a:t>Valinta</a:t>
            </a:r>
            <a:r>
              <a:rPr lang="en-US" dirty="0">
                <a:latin typeface="Georgia Pro"/>
                <a:ea typeface="Calibri Light"/>
                <a:cs typeface="Calibri Light"/>
              </a:rPr>
              <a:t> </a:t>
            </a:r>
            <a:r>
              <a:rPr lang="en-US" err="1">
                <a:latin typeface="Georgia Pro"/>
                <a:ea typeface="Calibri Light"/>
                <a:cs typeface="Calibri Light"/>
              </a:rPr>
              <a:t>annetuista</a:t>
            </a:r>
            <a:r>
              <a:rPr lang="en-US" dirty="0">
                <a:latin typeface="Georgia Pro"/>
                <a:ea typeface="Calibri Light"/>
                <a:cs typeface="Calibri Light"/>
              </a:rPr>
              <a:t> </a:t>
            </a:r>
            <a:r>
              <a:rPr lang="en-US" err="1">
                <a:latin typeface="Georgia Pro"/>
                <a:ea typeface="Calibri Light"/>
                <a:cs typeface="Calibri Light"/>
              </a:rPr>
              <a:t>vaihtoehdoista</a:t>
            </a:r>
            <a:r>
              <a:rPr lang="en-US" dirty="0">
                <a:latin typeface="Georgia Pro"/>
                <a:ea typeface="Calibri Light"/>
                <a:cs typeface="Calibri Light"/>
              </a:rPr>
              <a:t> </a:t>
            </a:r>
            <a:endParaRPr lang="en-US">
              <a:latin typeface="Georgia Pro"/>
            </a:endParaRPr>
          </a:p>
        </p:txBody>
      </p:sp>
      <p:pic>
        <p:nvPicPr>
          <p:cNvPr id="4" name="Content Placeholder 3" descr="A blue rectangle with text&#10;&#10;Description automatically generated">
            <a:extLst>
              <a:ext uri="{FF2B5EF4-FFF2-40B4-BE49-F238E27FC236}">
                <a16:creationId xmlns:a16="http://schemas.microsoft.com/office/drawing/2014/main" id="{41491B4F-7F44-1C5E-E5E0-87A104E89F4F}"/>
              </a:ext>
            </a:extLst>
          </p:cNvPr>
          <p:cNvPicPr>
            <a:picLocks noGrp="1" noChangeAspect="1"/>
          </p:cNvPicPr>
          <p:nvPr>
            <p:ph idx="1"/>
          </p:nvPr>
        </p:nvPicPr>
        <p:blipFill>
          <a:blip r:embed="rId3"/>
          <a:stretch>
            <a:fillRect/>
          </a:stretch>
        </p:blipFill>
        <p:spPr>
          <a:xfrm>
            <a:off x="838200" y="1924305"/>
            <a:ext cx="10515600" cy="4153977"/>
          </a:xfrm>
        </p:spPr>
      </p:pic>
    </p:spTree>
    <p:extLst>
      <p:ext uri="{BB962C8B-B14F-4D97-AF65-F5344CB8AC3E}">
        <p14:creationId xmlns:p14="http://schemas.microsoft.com/office/powerpoint/2010/main" val="3081840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BBBD-87EE-B01E-65FA-8824AAB784DD}"/>
              </a:ext>
            </a:extLst>
          </p:cNvPr>
          <p:cNvSpPr>
            <a:spLocks noGrp="1"/>
          </p:cNvSpPr>
          <p:nvPr>
            <p:ph type="title"/>
          </p:nvPr>
        </p:nvSpPr>
        <p:spPr/>
        <p:txBody>
          <a:bodyPr/>
          <a:lstStyle/>
          <a:p>
            <a:r>
              <a:rPr lang="en-US" err="1">
                <a:latin typeface="Georgia Pro"/>
                <a:ea typeface="Calibri Light"/>
                <a:cs typeface="Calibri Light"/>
              </a:rPr>
              <a:t>Liukukytkin</a:t>
            </a:r>
            <a:r>
              <a:rPr lang="en-US" dirty="0">
                <a:latin typeface="Georgia Pro"/>
                <a:ea typeface="Calibri Light"/>
                <a:cs typeface="Calibri Light"/>
              </a:rPr>
              <a:t> </a:t>
            </a:r>
            <a:endParaRPr lang="en-US">
              <a:latin typeface="Georgia Pro"/>
              <a:ea typeface="Calibri Light"/>
              <a:cs typeface="Calibri Light"/>
            </a:endParaRPr>
          </a:p>
        </p:txBody>
      </p:sp>
      <p:pic>
        <p:nvPicPr>
          <p:cNvPr id="6" name="Content Placeholder 5" descr="A screenshot of a computer&#10;&#10;Description automatically generated">
            <a:extLst>
              <a:ext uri="{FF2B5EF4-FFF2-40B4-BE49-F238E27FC236}">
                <a16:creationId xmlns:a16="http://schemas.microsoft.com/office/drawing/2014/main" id="{860E515D-651C-923E-559E-DB37A7B43E90}"/>
              </a:ext>
            </a:extLst>
          </p:cNvPr>
          <p:cNvPicPr>
            <a:picLocks noGrp="1" noChangeAspect="1"/>
          </p:cNvPicPr>
          <p:nvPr>
            <p:ph idx="1"/>
          </p:nvPr>
        </p:nvPicPr>
        <p:blipFill>
          <a:blip r:embed="rId3"/>
          <a:stretch>
            <a:fillRect/>
          </a:stretch>
        </p:blipFill>
        <p:spPr>
          <a:xfrm>
            <a:off x="727587" y="2131548"/>
            <a:ext cx="10515600" cy="3075813"/>
          </a:xfrm>
        </p:spPr>
      </p:pic>
    </p:spTree>
    <p:extLst>
      <p:ext uri="{BB962C8B-B14F-4D97-AF65-F5344CB8AC3E}">
        <p14:creationId xmlns:p14="http://schemas.microsoft.com/office/powerpoint/2010/main" val="181685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F2A7-7313-9987-90F4-9F615B318083}"/>
              </a:ext>
            </a:extLst>
          </p:cNvPr>
          <p:cNvSpPr>
            <a:spLocks noGrp="1"/>
          </p:cNvSpPr>
          <p:nvPr>
            <p:ph type="title"/>
          </p:nvPr>
        </p:nvSpPr>
        <p:spPr/>
        <p:txBody>
          <a:bodyPr/>
          <a:lstStyle/>
          <a:p>
            <a:r>
              <a:rPr lang="en-US" err="1">
                <a:latin typeface="Georgia Pro"/>
                <a:ea typeface="Calibri Light"/>
                <a:cs typeface="Calibri Light"/>
              </a:rPr>
              <a:t>Likertin</a:t>
            </a:r>
            <a:r>
              <a:rPr lang="en-US" dirty="0">
                <a:latin typeface="Georgia Pro"/>
                <a:ea typeface="Calibri Light"/>
                <a:cs typeface="Calibri Light"/>
              </a:rPr>
              <a:t> </a:t>
            </a:r>
            <a:r>
              <a:rPr lang="en-US" err="1">
                <a:latin typeface="Georgia Pro"/>
                <a:ea typeface="Calibri Light"/>
                <a:cs typeface="Calibri Light"/>
              </a:rPr>
              <a:t>asteikko</a:t>
            </a:r>
            <a:endParaRPr lang="en-US" err="1">
              <a:latin typeface="Georgia Pro"/>
            </a:endParaRPr>
          </a:p>
        </p:txBody>
      </p:sp>
      <p:pic>
        <p:nvPicPr>
          <p:cNvPr id="7" name="Content Placeholder 6" descr="A screenshot of a computer&#10;&#10;Description automatically generated">
            <a:extLst>
              <a:ext uri="{FF2B5EF4-FFF2-40B4-BE49-F238E27FC236}">
                <a16:creationId xmlns:a16="http://schemas.microsoft.com/office/drawing/2014/main" id="{4086C4EC-0DB5-F00A-3902-AF0A8EE548FD}"/>
              </a:ext>
            </a:extLst>
          </p:cNvPr>
          <p:cNvPicPr>
            <a:picLocks noGrp="1" noChangeAspect="1"/>
          </p:cNvPicPr>
          <p:nvPr>
            <p:ph idx="1"/>
          </p:nvPr>
        </p:nvPicPr>
        <p:blipFill>
          <a:blip r:embed="rId3"/>
          <a:stretch>
            <a:fillRect/>
          </a:stretch>
        </p:blipFill>
        <p:spPr>
          <a:xfrm>
            <a:off x="838200" y="2069767"/>
            <a:ext cx="10515600" cy="3863053"/>
          </a:xfrm>
        </p:spPr>
      </p:pic>
    </p:spTree>
    <p:extLst>
      <p:ext uri="{BB962C8B-B14F-4D97-AF65-F5344CB8AC3E}">
        <p14:creationId xmlns:p14="http://schemas.microsoft.com/office/powerpoint/2010/main" val="274152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FB422-C46C-534E-DC49-4823AC5A7EC4}"/>
              </a:ext>
            </a:extLst>
          </p:cNvPr>
          <p:cNvSpPr>
            <a:spLocks noGrp="1"/>
          </p:cNvSpPr>
          <p:nvPr>
            <p:ph type="title"/>
          </p:nvPr>
        </p:nvSpPr>
        <p:spPr>
          <a:xfrm>
            <a:off x="1389278" y="1233241"/>
            <a:ext cx="3240506" cy="4064628"/>
          </a:xfrm>
        </p:spPr>
        <p:txBody>
          <a:bodyPr>
            <a:normAutofit/>
          </a:bodyPr>
          <a:lstStyle/>
          <a:p>
            <a:r>
              <a:rPr lang="en-US" sz="4100">
                <a:solidFill>
                  <a:srgbClr val="FFFFFF"/>
                </a:solidFill>
                <a:latin typeface="Georgia Pro"/>
                <a:ea typeface="Calibri Light"/>
                <a:cs typeface="Calibri Light"/>
              </a:rPr>
              <a:t>Miten rakennetaan survey-lomake?</a:t>
            </a:r>
            <a:endParaRPr lang="en-US" sz="4100">
              <a:solidFill>
                <a:srgbClr val="FFFFFF"/>
              </a:solidFill>
              <a:latin typeface="Georgia Pro"/>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D22BB80-5C48-3CB1-1481-002CBD5856F5}"/>
              </a:ext>
            </a:extLst>
          </p:cNvPr>
          <p:cNvSpPr>
            <a:spLocks noGrp="1"/>
          </p:cNvSpPr>
          <p:nvPr>
            <p:ph idx="1"/>
          </p:nvPr>
        </p:nvSpPr>
        <p:spPr>
          <a:xfrm>
            <a:off x="6096000" y="820880"/>
            <a:ext cx="5257799" cy="4889350"/>
          </a:xfrm>
        </p:spPr>
        <p:txBody>
          <a:bodyPr vert="horz" lIns="91440" tIns="45720" rIns="91440" bIns="45720" rtlCol="0" anchor="t">
            <a:normAutofit/>
          </a:bodyPr>
          <a:lstStyle/>
          <a:p>
            <a:r>
              <a:rPr lang="en-US" sz="2400" err="1">
                <a:latin typeface="Georgia Pro"/>
                <a:ea typeface="Calibri"/>
                <a:cs typeface="Calibri"/>
              </a:rPr>
              <a:t>Tehdään</a:t>
            </a:r>
            <a:r>
              <a:rPr lang="en-US" sz="2400">
                <a:latin typeface="Georgia Pro"/>
                <a:ea typeface="Calibri"/>
                <a:cs typeface="Calibri"/>
              </a:rPr>
              <a:t> </a:t>
            </a:r>
            <a:r>
              <a:rPr lang="en-US" sz="2400" err="1">
                <a:latin typeface="Georgia Pro"/>
                <a:ea typeface="Calibri"/>
                <a:cs typeface="Calibri"/>
              </a:rPr>
              <a:t>Webropolissa</a:t>
            </a:r>
            <a:r>
              <a:rPr lang="en-US" sz="2400">
                <a:latin typeface="Georgia Pro"/>
                <a:ea typeface="Calibri"/>
                <a:cs typeface="Calibri"/>
              </a:rPr>
              <a:t>, </a:t>
            </a:r>
            <a:r>
              <a:rPr lang="en-US" sz="2400" err="1">
                <a:latin typeface="Georgia Pro"/>
                <a:ea typeface="Calibri"/>
                <a:cs typeface="Calibri"/>
              </a:rPr>
              <a:t>kurssiavustajat</a:t>
            </a:r>
            <a:r>
              <a:rPr lang="en-US" sz="2400">
                <a:latin typeface="Georgia Pro"/>
                <a:ea typeface="Calibri"/>
                <a:cs typeface="Calibri"/>
              </a:rPr>
              <a:t> </a:t>
            </a:r>
            <a:r>
              <a:rPr lang="en-US" sz="2400" err="1">
                <a:latin typeface="Georgia Pro"/>
                <a:ea typeface="Calibri"/>
                <a:cs typeface="Calibri"/>
              </a:rPr>
              <a:t>laittavat</a:t>
            </a:r>
            <a:r>
              <a:rPr lang="en-US" sz="2400">
                <a:latin typeface="Georgia Pro"/>
                <a:ea typeface="Calibri"/>
                <a:cs typeface="Calibri"/>
              </a:rPr>
              <a:t> </a:t>
            </a:r>
            <a:r>
              <a:rPr lang="en-US" sz="2400" err="1">
                <a:latin typeface="Georgia Pro"/>
                <a:ea typeface="Calibri"/>
                <a:cs typeface="Calibri"/>
              </a:rPr>
              <a:t>ryhmien</a:t>
            </a:r>
            <a:r>
              <a:rPr lang="en-US" sz="2400">
                <a:latin typeface="Georgia Pro"/>
                <a:ea typeface="Calibri"/>
                <a:cs typeface="Calibri"/>
              </a:rPr>
              <a:t> </a:t>
            </a:r>
            <a:r>
              <a:rPr lang="en-US" sz="2400" err="1">
                <a:latin typeface="Georgia Pro"/>
                <a:ea typeface="Calibri"/>
                <a:cs typeface="Calibri"/>
              </a:rPr>
              <a:t>lopullisen</a:t>
            </a:r>
            <a:r>
              <a:rPr lang="en-US" sz="2400">
                <a:latin typeface="Georgia Pro"/>
                <a:ea typeface="Calibri"/>
                <a:cs typeface="Calibri"/>
              </a:rPr>
              <a:t> </a:t>
            </a:r>
            <a:r>
              <a:rPr lang="en-US" sz="2400" err="1">
                <a:latin typeface="Georgia Pro"/>
                <a:ea typeface="Calibri"/>
                <a:cs typeface="Calibri"/>
              </a:rPr>
              <a:t>lomakkeen</a:t>
            </a:r>
            <a:r>
              <a:rPr lang="en-US" sz="2400">
                <a:latin typeface="Georgia Pro"/>
                <a:ea typeface="Calibri"/>
                <a:cs typeface="Calibri"/>
              </a:rPr>
              <a:t> </a:t>
            </a:r>
            <a:r>
              <a:rPr lang="en-US" sz="2400" err="1">
                <a:latin typeface="Georgia Pro"/>
                <a:ea typeface="Calibri"/>
                <a:cs typeface="Calibri"/>
              </a:rPr>
              <a:t>sinne</a:t>
            </a:r>
            <a:endParaRPr lang="en-US" sz="2400">
              <a:latin typeface="Georgia Pro"/>
              <a:ea typeface="Calibri"/>
              <a:cs typeface="Calibri"/>
            </a:endParaRPr>
          </a:p>
          <a:p>
            <a:r>
              <a:rPr lang="en-US" sz="2400" err="1">
                <a:latin typeface="Georgia Pro"/>
                <a:ea typeface="Calibri"/>
                <a:cs typeface="Calibri"/>
              </a:rPr>
              <a:t>Kannattaa</a:t>
            </a:r>
            <a:r>
              <a:rPr lang="en-US" sz="2400">
                <a:latin typeface="Georgia Pro"/>
                <a:ea typeface="Calibri"/>
                <a:cs typeface="Calibri"/>
              </a:rPr>
              <a:t> </a:t>
            </a:r>
            <a:r>
              <a:rPr lang="en-US" sz="2400" err="1">
                <a:latin typeface="Georgia Pro"/>
                <a:ea typeface="Calibri"/>
                <a:cs typeface="Calibri"/>
              </a:rPr>
              <a:t>katsoa</a:t>
            </a:r>
            <a:r>
              <a:rPr lang="en-US" sz="2400">
                <a:latin typeface="Georgia Pro"/>
                <a:ea typeface="Calibri"/>
                <a:cs typeface="Calibri"/>
              </a:rPr>
              <a:t>, </a:t>
            </a:r>
            <a:r>
              <a:rPr lang="en-US" sz="2400" err="1">
                <a:latin typeface="Georgia Pro"/>
                <a:ea typeface="Calibri"/>
                <a:cs typeface="Calibri"/>
              </a:rPr>
              <a:t>mitä</a:t>
            </a:r>
            <a:r>
              <a:rPr lang="en-US" sz="2400">
                <a:latin typeface="Georgia Pro"/>
                <a:ea typeface="Calibri"/>
                <a:cs typeface="Calibri"/>
              </a:rPr>
              <a:t> </a:t>
            </a:r>
            <a:r>
              <a:rPr lang="en-US" sz="2400" err="1">
                <a:latin typeface="Georgia Pro"/>
                <a:ea typeface="Calibri"/>
                <a:cs typeface="Calibri"/>
              </a:rPr>
              <a:t>elementtivaihtoehtoja</a:t>
            </a:r>
            <a:r>
              <a:rPr lang="en-US" sz="2400">
                <a:latin typeface="Georgia Pro"/>
                <a:ea typeface="Calibri"/>
                <a:cs typeface="Calibri"/>
              </a:rPr>
              <a:t> </a:t>
            </a:r>
            <a:r>
              <a:rPr lang="en-US" sz="2400" err="1">
                <a:latin typeface="Georgia Pro"/>
                <a:ea typeface="Calibri"/>
                <a:cs typeface="Calibri"/>
              </a:rPr>
              <a:t>Webropolista</a:t>
            </a:r>
            <a:r>
              <a:rPr lang="en-US" sz="2400">
                <a:latin typeface="Georgia Pro"/>
                <a:ea typeface="Calibri"/>
                <a:cs typeface="Calibri"/>
              </a:rPr>
              <a:t> </a:t>
            </a:r>
            <a:r>
              <a:rPr lang="en-US" sz="2400" err="1">
                <a:latin typeface="Georgia Pro"/>
                <a:ea typeface="Calibri"/>
                <a:cs typeface="Calibri"/>
              </a:rPr>
              <a:t>löytyy</a:t>
            </a:r>
            <a:r>
              <a:rPr lang="en-US" sz="2400">
                <a:latin typeface="Georgia Pro"/>
                <a:ea typeface="Calibri"/>
                <a:cs typeface="Calibri"/>
              </a:rPr>
              <a:t>: </a:t>
            </a:r>
            <a:r>
              <a:rPr lang="en-US" sz="2400">
                <a:latin typeface="Georgia Pro"/>
                <a:ea typeface="+mn-lt"/>
                <a:cs typeface="+mn-lt"/>
                <a:hlinkClick r:id="rId2"/>
              </a:rPr>
              <a:t>https://survey.aalto.fi/</a:t>
            </a:r>
            <a:endParaRPr lang="en-US" sz="2400">
              <a:latin typeface="Georgia Pro"/>
              <a:ea typeface="+mn-lt"/>
              <a:cs typeface="+mn-lt"/>
            </a:endParaRPr>
          </a:p>
          <a:p>
            <a:r>
              <a:rPr lang="en-US" sz="2400" err="1">
                <a:latin typeface="Georgia Pro"/>
                <a:ea typeface="+mn-lt"/>
                <a:cs typeface="+mn-lt"/>
              </a:rPr>
              <a:t>Voidaan</a:t>
            </a:r>
            <a:r>
              <a:rPr lang="en-US" sz="2400">
                <a:latin typeface="Georgia Pro"/>
                <a:ea typeface="+mn-lt"/>
                <a:cs typeface="+mn-lt"/>
              </a:rPr>
              <a:t> </a:t>
            </a:r>
            <a:r>
              <a:rPr lang="en-US" sz="2400" err="1">
                <a:latin typeface="Georgia Pro"/>
                <a:ea typeface="+mn-lt"/>
                <a:cs typeface="+mn-lt"/>
              </a:rPr>
              <a:t>noudattaa</a:t>
            </a:r>
            <a:r>
              <a:rPr lang="en-US" sz="2400">
                <a:latin typeface="Georgia Pro"/>
                <a:ea typeface="+mn-lt"/>
                <a:cs typeface="+mn-lt"/>
              </a:rPr>
              <a:t> </a:t>
            </a:r>
            <a:r>
              <a:rPr lang="en-US" sz="2400" err="1">
                <a:latin typeface="Georgia Pro"/>
                <a:ea typeface="+mn-lt"/>
                <a:cs typeface="+mn-lt"/>
              </a:rPr>
              <a:t>samankaltaista</a:t>
            </a:r>
            <a:r>
              <a:rPr lang="en-US" sz="2400">
                <a:latin typeface="Georgia Pro"/>
                <a:ea typeface="+mn-lt"/>
                <a:cs typeface="+mn-lt"/>
              </a:rPr>
              <a:t> </a:t>
            </a:r>
            <a:r>
              <a:rPr lang="en-US" sz="2400" err="1">
                <a:latin typeface="Georgia Pro"/>
                <a:ea typeface="+mn-lt"/>
                <a:cs typeface="+mn-lt"/>
              </a:rPr>
              <a:t>rakennetta</a:t>
            </a:r>
            <a:r>
              <a:rPr lang="en-US" sz="2400">
                <a:latin typeface="Georgia Pro"/>
                <a:ea typeface="+mn-lt"/>
                <a:cs typeface="+mn-lt"/>
              </a:rPr>
              <a:t> </a:t>
            </a:r>
            <a:r>
              <a:rPr lang="en-US" sz="2400" err="1">
                <a:latin typeface="Georgia Pro"/>
                <a:ea typeface="+mn-lt"/>
                <a:cs typeface="+mn-lt"/>
              </a:rPr>
              <a:t>kuin</a:t>
            </a:r>
            <a:r>
              <a:rPr lang="en-US" sz="2400">
                <a:latin typeface="Georgia Pro"/>
                <a:ea typeface="+mn-lt"/>
                <a:cs typeface="+mn-lt"/>
              </a:rPr>
              <a:t> </a:t>
            </a:r>
            <a:r>
              <a:rPr lang="en-US" sz="2400" err="1">
                <a:latin typeface="Georgia Pro"/>
                <a:ea typeface="+mn-lt"/>
                <a:cs typeface="+mn-lt"/>
              </a:rPr>
              <a:t>puolistrukturoidun</a:t>
            </a:r>
            <a:r>
              <a:rPr lang="en-US" sz="2400">
                <a:latin typeface="Georgia Pro"/>
                <a:ea typeface="+mn-lt"/>
                <a:cs typeface="+mn-lt"/>
              </a:rPr>
              <a:t> </a:t>
            </a:r>
            <a:r>
              <a:rPr lang="en-US" sz="2400" err="1">
                <a:latin typeface="Georgia Pro"/>
                <a:ea typeface="+mn-lt"/>
                <a:cs typeface="+mn-lt"/>
              </a:rPr>
              <a:t>teemahaastattelun</a:t>
            </a:r>
            <a:r>
              <a:rPr lang="en-US" sz="2400">
                <a:latin typeface="Georgia Pro"/>
                <a:ea typeface="+mn-lt"/>
                <a:cs typeface="+mn-lt"/>
              </a:rPr>
              <a:t> </a:t>
            </a:r>
            <a:r>
              <a:rPr lang="en-US" sz="2400" err="1">
                <a:latin typeface="Georgia Pro"/>
                <a:ea typeface="+mn-lt"/>
                <a:cs typeface="+mn-lt"/>
              </a:rPr>
              <a:t>haastattelurungossa</a:t>
            </a:r>
            <a:r>
              <a:rPr lang="en-US" sz="2400">
                <a:latin typeface="Georgia Pro"/>
                <a:ea typeface="+mn-lt"/>
                <a:cs typeface="+mn-lt"/>
              </a:rPr>
              <a:t>: </a:t>
            </a:r>
            <a:r>
              <a:rPr lang="en-US" sz="2400" err="1">
                <a:latin typeface="Georgia Pro"/>
                <a:ea typeface="+mn-lt"/>
                <a:cs typeface="+mn-lt"/>
              </a:rPr>
              <a:t>alku</a:t>
            </a:r>
            <a:r>
              <a:rPr lang="en-US" sz="2400">
                <a:latin typeface="Georgia Pro"/>
                <a:ea typeface="+mn-lt"/>
                <a:cs typeface="+mn-lt"/>
              </a:rPr>
              <a:t>, </a:t>
            </a:r>
            <a:r>
              <a:rPr lang="en-US" sz="2400" err="1">
                <a:latin typeface="Georgia Pro"/>
                <a:ea typeface="+mn-lt"/>
                <a:cs typeface="+mn-lt"/>
              </a:rPr>
              <a:t>keskikohta</a:t>
            </a:r>
            <a:r>
              <a:rPr lang="en-US" sz="2400">
                <a:latin typeface="Georgia Pro"/>
                <a:ea typeface="+mn-lt"/>
                <a:cs typeface="+mn-lt"/>
              </a:rPr>
              <a:t>, </a:t>
            </a:r>
            <a:r>
              <a:rPr lang="en-US" sz="2400" err="1">
                <a:latin typeface="Georgia Pro"/>
                <a:ea typeface="+mn-lt"/>
                <a:cs typeface="+mn-lt"/>
              </a:rPr>
              <a:t>loppu</a:t>
            </a:r>
            <a:endParaRPr lang="en-US" sz="2400">
              <a:latin typeface="Georgia Pro"/>
              <a:ea typeface="+mn-lt"/>
              <a:cs typeface="+mn-lt"/>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06842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539BF-0AC3-40AC-954C-A51D036AC09D}"/>
              </a:ext>
            </a:extLst>
          </p:cNvPr>
          <p:cNvSpPr>
            <a:spLocks noGrp="1"/>
          </p:cNvSpPr>
          <p:nvPr>
            <p:ph type="title"/>
          </p:nvPr>
        </p:nvSpPr>
        <p:spPr>
          <a:xfrm>
            <a:off x="838200" y="365125"/>
            <a:ext cx="10515600" cy="1325563"/>
          </a:xfrm>
        </p:spPr>
        <p:txBody>
          <a:bodyPr>
            <a:normAutofit/>
          </a:bodyPr>
          <a:lstStyle/>
          <a:p>
            <a:r>
              <a:rPr lang="en-US" sz="5400">
                <a:latin typeface="Georgia Pro"/>
                <a:ea typeface="Calibri Light"/>
                <a:cs typeface="Calibri Light"/>
              </a:rPr>
              <a:t>Alku</a:t>
            </a:r>
            <a:endParaRPr lang="en-US" sz="5400">
              <a:latin typeface="Georgia Pro"/>
            </a:endParaRP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8727B876-B16B-D21E-46EB-C0DD11238095}"/>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latin typeface="Georgia Pro"/>
                <a:ea typeface="Calibri"/>
                <a:cs typeface="Calibri"/>
              </a:rPr>
              <a:t>Kirjoita kyselylle lyhyt esittelyviesti, josta ilmenee, mitä varten kysely toteutetaan ja miksi kysely ja tutkimus on tärkeä</a:t>
            </a:r>
          </a:p>
          <a:p>
            <a:r>
              <a:rPr lang="en-US" sz="2200">
                <a:latin typeface="Georgia Pro"/>
                <a:ea typeface="Calibri"/>
                <a:cs typeface="Calibri"/>
              </a:rPr>
              <a:t>Lisää tiedot siitä, </a:t>
            </a:r>
            <a:r>
              <a:rPr lang="en-US" sz="2200">
                <a:latin typeface="Georgia Pro"/>
                <a:ea typeface="+mn-lt"/>
                <a:cs typeface="+mn-lt"/>
              </a:rPr>
              <a:t>miten tietoja kerätään ja hyödynnetään keräämisen jälkeen ja siitä, että vastaukset pysyvät anonyymeinä </a:t>
            </a:r>
          </a:p>
          <a:p>
            <a:endParaRPr lang="en-US" sz="2200">
              <a:ea typeface="Calibri"/>
              <a:cs typeface="Calibri"/>
            </a:endParaRPr>
          </a:p>
        </p:txBody>
      </p:sp>
    </p:spTree>
    <p:extLst>
      <p:ext uri="{BB962C8B-B14F-4D97-AF65-F5344CB8AC3E}">
        <p14:creationId xmlns:p14="http://schemas.microsoft.com/office/powerpoint/2010/main" val="2352950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CA97E-CD45-1833-3F1A-6102A8571E8C}"/>
              </a:ext>
            </a:extLst>
          </p:cNvPr>
          <p:cNvSpPr>
            <a:spLocks noGrp="1"/>
          </p:cNvSpPr>
          <p:nvPr>
            <p:ph type="title"/>
          </p:nvPr>
        </p:nvSpPr>
        <p:spPr>
          <a:xfrm>
            <a:off x="838200" y="365125"/>
            <a:ext cx="10515600" cy="1325563"/>
          </a:xfrm>
        </p:spPr>
        <p:txBody>
          <a:bodyPr>
            <a:normAutofit/>
          </a:bodyPr>
          <a:lstStyle/>
          <a:p>
            <a:r>
              <a:rPr lang="en-US" sz="5400" dirty="0" err="1">
                <a:latin typeface="Georgia Pro"/>
                <a:cs typeface="Calibri Light"/>
              </a:rPr>
              <a:t>Puuttuvat</a:t>
            </a:r>
            <a:r>
              <a:rPr lang="en-US" sz="5400" dirty="0">
                <a:latin typeface="Georgia Pro"/>
                <a:cs typeface="Calibri Light"/>
              </a:rPr>
              <a:t> </a:t>
            </a:r>
            <a:r>
              <a:rPr lang="en-US" sz="5400" dirty="0" err="1">
                <a:latin typeface="Georgia Pro"/>
                <a:cs typeface="Calibri Light"/>
              </a:rPr>
              <a:t>palautukset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736E39-1E1D-0279-0CA1-37771690C94F}"/>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latin typeface="Georgia Pro"/>
                <a:cs typeface="Calibri"/>
              </a:rPr>
              <a:t>Jos on </a:t>
            </a:r>
            <a:r>
              <a:rPr lang="en-US" sz="2200" dirty="0" err="1">
                <a:latin typeface="Georgia Pro"/>
                <a:cs typeface="Calibri"/>
              </a:rPr>
              <a:t>puuttuvia</a:t>
            </a:r>
            <a:r>
              <a:rPr lang="en-US" sz="2200" dirty="0">
                <a:latin typeface="Georgia Pro"/>
                <a:cs typeface="Calibri"/>
              </a:rPr>
              <a:t> </a:t>
            </a:r>
            <a:r>
              <a:rPr lang="en-US" sz="2200" dirty="0" err="1">
                <a:latin typeface="Georgia Pro"/>
                <a:cs typeface="Calibri"/>
              </a:rPr>
              <a:t>palautuksia</a:t>
            </a:r>
            <a:r>
              <a:rPr lang="en-US" sz="2200" dirty="0">
                <a:latin typeface="Georgia Pro"/>
                <a:cs typeface="Calibri"/>
              </a:rPr>
              <a:t>, </a:t>
            </a:r>
            <a:r>
              <a:rPr lang="en-US" sz="2200" dirty="0" err="1">
                <a:latin typeface="Georgia Pro"/>
                <a:cs typeface="Calibri"/>
              </a:rPr>
              <a:t>mutta</a:t>
            </a:r>
            <a:r>
              <a:rPr lang="en-US" sz="2200" dirty="0">
                <a:latin typeface="Georgia Pro"/>
                <a:cs typeface="Calibri"/>
              </a:rPr>
              <a:t> </a:t>
            </a:r>
            <a:r>
              <a:rPr lang="en-US" sz="2200" dirty="0" err="1">
                <a:latin typeface="Georgia Pro"/>
                <a:cs typeface="Calibri"/>
              </a:rPr>
              <a:t>haluaa</a:t>
            </a:r>
            <a:r>
              <a:rPr lang="en-US" sz="2200" dirty="0">
                <a:latin typeface="Georgia Pro"/>
                <a:cs typeface="Calibri"/>
              </a:rPr>
              <a:t> </a:t>
            </a:r>
            <a:r>
              <a:rPr lang="en-US" sz="2200" dirty="0" err="1">
                <a:latin typeface="Georgia Pro"/>
                <a:cs typeface="Calibri"/>
              </a:rPr>
              <a:t>silti</a:t>
            </a:r>
            <a:r>
              <a:rPr lang="en-US" sz="2200" dirty="0">
                <a:latin typeface="Georgia Pro"/>
                <a:cs typeface="Calibri"/>
              </a:rPr>
              <a:t> </a:t>
            </a:r>
            <a:r>
              <a:rPr lang="en-US" sz="2200" dirty="0" err="1">
                <a:latin typeface="Georgia Pro"/>
                <a:cs typeface="Calibri"/>
              </a:rPr>
              <a:t>jatkaa</a:t>
            </a:r>
            <a:r>
              <a:rPr lang="en-US" sz="2200" dirty="0">
                <a:latin typeface="Georgia Pro"/>
                <a:cs typeface="Calibri"/>
              </a:rPr>
              <a:t> </a:t>
            </a:r>
            <a:r>
              <a:rPr lang="en-US" sz="2200" dirty="0" err="1">
                <a:latin typeface="Georgia Pro"/>
                <a:cs typeface="Calibri"/>
              </a:rPr>
              <a:t>kurssilla</a:t>
            </a:r>
            <a:r>
              <a:rPr lang="en-US" sz="2200" dirty="0">
                <a:latin typeface="Georgia Pro"/>
                <a:cs typeface="Calibri"/>
              </a:rPr>
              <a:t>, ole </a:t>
            </a:r>
            <a:r>
              <a:rPr lang="en-US" sz="2200" dirty="0" err="1">
                <a:latin typeface="Georgia Pro"/>
                <a:cs typeface="Calibri"/>
              </a:rPr>
              <a:t>yhteydessä</a:t>
            </a:r>
            <a:r>
              <a:rPr lang="en-US" sz="2200" dirty="0">
                <a:latin typeface="Georgia Pro"/>
                <a:cs typeface="Calibri"/>
              </a:rPr>
              <a:t> </a:t>
            </a:r>
            <a:r>
              <a:rPr lang="en-US" sz="2200" dirty="0" err="1">
                <a:latin typeface="Georgia Pro"/>
                <a:cs typeface="Calibri"/>
              </a:rPr>
              <a:t>minuun</a:t>
            </a:r>
            <a:r>
              <a:rPr lang="en-US" sz="2200" dirty="0">
                <a:latin typeface="Georgia Pro"/>
                <a:cs typeface="Calibri"/>
              </a:rPr>
              <a:t> </a:t>
            </a:r>
            <a:r>
              <a:rPr lang="en-US" sz="2200" dirty="0" err="1">
                <a:latin typeface="Georgia Pro"/>
                <a:cs typeface="Calibri"/>
              </a:rPr>
              <a:t>sähköpostilla</a:t>
            </a:r>
            <a:r>
              <a:rPr lang="en-US" sz="2200" dirty="0">
                <a:latin typeface="Georgia Pro"/>
                <a:cs typeface="Calibri"/>
              </a:rPr>
              <a:t> </a:t>
            </a:r>
            <a:r>
              <a:rPr lang="en-US" sz="2200" dirty="0">
                <a:latin typeface="Georgia Pro"/>
                <a:cs typeface="Calibri"/>
                <a:hlinkClick r:id="rId2"/>
              </a:rPr>
              <a:t>vivi.sailakivi@helsinki.fi</a:t>
            </a:r>
            <a:endParaRPr lang="en-US" sz="2200" dirty="0">
              <a:latin typeface="Georgia Pro"/>
              <a:cs typeface="Calibri"/>
            </a:endParaRPr>
          </a:p>
          <a:p>
            <a:r>
              <a:rPr lang="en-US" sz="2200" dirty="0">
                <a:latin typeface="Georgia Pro"/>
                <a:cs typeface="Calibri"/>
              </a:rPr>
              <a:t>Jos </a:t>
            </a:r>
            <a:r>
              <a:rPr lang="en-US" sz="2200" dirty="0" err="1">
                <a:latin typeface="Georgia Pro"/>
                <a:cs typeface="Calibri"/>
              </a:rPr>
              <a:t>palautat</a:t>
            </a:r>
            <a:r>
              <a:rPr lang="en-US" sz="2200" dirty="0">
                <a:latin typeface="Georgia Pro"/>
                <a:cs typeface="Calibri"/>
              </a:rPr>
              <a:t> </a:t>
            </a:r>
            <a:r>
              <a:rPr lang="en-US" sz="2200" dirty="0" err="1">
                <a:latin typeface="Georgia Pro"/>
                <a:cs typeface="Calibri"/>
              </a:rPr>
              <a:t>puuttuvan</a:t>
            </a:r>
            <a:r>
              <a:rPr lang="en-US" sz="2200" dirty="0">
                <a:latin typeface="Georgia Pro"/>
                <a:cs typeface="Calibri"/>
              </a:rPr>
              <a:t> </a:t>
            </a:r>
            <a:r>
              <a:rPr lang="en-US" sz="2200" dirty="0" err="1">
                <a:latin typeface="Georgia Pro"/>
                <a:cs typeface="Calibri"/>
              </a:rPr>
              <a:t>tehtävän</a:t>
            </a:r>
            <a:r>
              <a:rPr lang="en-US" sz="2200" dirty="0">
                <a:latin typeface="Georgia Pro"/>
                <a:cs typeface="Calibri"/>
              </a:rPr>
              <a:t> </a:t>
            </a:r>
            <a:r>
              <a:rPr lang="en-US" sz="2200" dirty="0" err="1">
                <a:latin typeface="Georgia Pro"/>
                <a:cs typeface="Calibri"/>
              </a:rPr>
              <a:t>sähköpostilla</a:t>
            </a:r>
            <a:r>
              <a:rPr lang="en-US" sz="2200" dirty="0">
                <a:latin typeface="Georgia Pro"/>
                <a:cs typeface="Calibri"/>
              </a:rPr>
              <a:t> </a:t>
            </a:r>
            <a:r>
              <a:rPr lang="en-US" sz="2200" dirty="0" err="1">
                <a:latin typeface="Georgia Pro"/>
                <a:cs typeface="Calibri"/>
              </a:rPr>
              <a:t>minulle</a:t>
            </a:r>
            <a:r>
              <a:rPr lang="en-US" sz="2200" dirty="0">
                <a:latin typeface="Georgia Pro"/>
                <a:cs typeface="Calibri"/>
              </a:rPr>
              <a:t>, </a:t>
            </a:r>
            <a:r>
              <a:rPr lang="en-US" sz="2200" dirty="0" err="1">
                <a:latin typeface="Georgia Pro"/>
                <a:cs typeface="Calibri"/>
              </a:rPr>
              <a:t>voit</a:t>
            </a:r>
            <a:r>
              <a:rPr lang="en-US" sz="2200" dirty="0">
                <a:latin typeface="Georgia Pro"/>
                <a:cs typeface="Calibri"/>
              </a:rPr>
              <a:t> </a:t>
            </a:r>
            <a:r>
              <a:rPr lang="en-US" sz="2200" dirty="0" err="1">
                <a:latin typeface="Georgia Pro"/>
                <a:cs typeface="Calibri"/>
              </a:rPr>
              <a:t>saada</a:t>
            </a:r>
            <a:r>
              <a:rPr lang="en-US" sz="2200" dirty="0">
                <a:latin typeface="Georgia Pro"/>
                <a:cs typeface="Calibri"/>
              </a:rPr>
              <a:t> </a:t>
            </a:r>
            <a:r>
              <a:rPr lang="en-US" sz="2200" dirty="0" err="1">
                <a:latin typeface="Georgia Pro"/>
                <a:cs typeface="Calibri"/>
              </a:rPr>
              <a:t>arvosanan</a:t>
            </a:r>
            <a:r>
              <a:rPr lang="en-US" sz="2200" dirty="0">
                <a:latin typeface="Georgia Pro"/>
                <a:cs typeface="Calibri"/>
              </a:rPr>
              <a:t> 0. </a:t>
            </a:r>
            <a:r>
              <a:rPr lang="en-US" sz="2200" dirty="0" err="1">
                <a:latin typeface="Georgia Pro"/>
                <a:cs typeface="Calibri"/>
              </a:rPr>
              <a:t>Tämä</a:t>
            </a:r>
            <a:r>
              <a:rPr lang="en-US" sz="2200" dirty="0">
                <a:latin typeface="Georgia Pro"/>
                <a:cs typeface="Calibri"/>
              </a:rPr>
              <a:t> </a:t>
            </a:r>
            <a:r>
              <a:rPr lang="en-US" sz="2200" dirty="0" err="1">
                <a:latin typeface="Georgia Pro"/>
                <a:cs typeface="Calibri"/>
              </a:rPr>
              <a:t>vaikuttaa</a:t>
            </a:r>
            <a:r>
              <a:rPr lang="en-US" sz="2200" dirty="0">
                <a:latin typeface="Georgia Pro"/>
                <a:cs typeface="Calibri"/>
              </a:rPr>
              <a:t> </a:t>
            </a:r>
            <a:r>
              <a:rPr lang="en-US" sz="2200" dirty="0" err="1">
                <a:latin typeface="Georgia Pro"/>
                <a:cs typeface="Calibri"/>
              </a:rPr>
              <a:t>toki</a:t>
            </a:r>
            <a:r>
              <a:rPr lang="en-US" sz="2200" dirty="0">
                <a:latin typeface="Georgia Pro"/>
                <a:cs typeface="Calibri"/>
              </a:rPr>
              <a:t> </a:t>
            </a:r>
            <a:r>
              <a:rPr lang="en-US" sz="2200" dirty="0" err="1">
                <a:latin typeface="Georgia Pro"/>
                <a:cs typeface="Calibri"/>
              </a:rPr>
              <a:t>kurssiarvosanaan</a:t>
            </a:r>
            <a:r>
              <a:rPr lang="en-US" sz="2200" dirty="0">
                <a:latin typeface="Georgia Pro"/>
                <a:cs typeface="Calibri"/>
              </a:rPr>
              <a:t> (kts. </a:t>
            </a:r>
            <a:r>
              <a:rPr lang="en-US" sz="2200" dirty="0" err="1">
                <a:latin typeface="Georgia Pro"/>
                <a:cs typeface="Calibri"/>
              </a:rPr>
              <a:t>arvosanan</a:t>
            </a:r>
            <a:r>
              <a:rPr lang="en-US" sz="2200" dirty="0">
                <a:latin typeface="Georgia Pro"/>
                <a:cs typeface="Calibri"/>
              </a:rPr>
              <a:t> </a:t>
            </a:r>
            <a:r>
              <a:rPr lang="en-US" sz="2200" dirty="0" err="1">
                <a:latin typeface="Georgia Pro"/>
                <a:cs typeface="Calibri"/>
              </a:rPr>
              <a:t>määräytymisperuste</a:t>
            </a:r>
            <a:r>
              <a:rPr lang="en-US" sz="2200" dirty="0">
                <a:latin typeface="Georgia Pro"/>
                <a:cs typeface="Calibri"/>
              </a:rPr>
              <a:t> </a:t>
            </a:r>
            <a:r>
              <a:rPr lang="en-US" sz="2200" dirty="0" err="1">
                <a:latin typeface="Georgia Pro"/>
                <a:cs typeface="Calibri"/>
              </a:rPr>
              <a:t>ensimmäisen</a:t>
            </a:r>
            <a:r>
              <a:rPr lang="en-US" sz="2200" dirty="0">
                <a:latin typeface="Georgia Pro"/>
                <a:cs typeface="Calibri"/>
              </a:rPr>
              <a:t> </a:t>
            </a:r>
            <a:r>
              <a:rPr lang="en-US" sz="2200" dirty="0" err="1">
                <a:latin typeface="Georgia Pro"/>
                <a:cs typeface="Calibri"/>
              </a:rPr>
              <a:t>luennon</a:t>
            </a:r>
            <a:r>
              <a:rPr lang="en-US" sz="2200" dirty="0">
                <a:latin typeface="Georgia Pro"/>
                <a:cs typeface="Calibri"/>
              </a:rPr>
              <a:t> </a:t>
            </a:r>
            <a:r>
              <a:rPr lang="en-US" sz="2200" dirty="0" err="1">
                <a:latin typeface="Georgia Pro"/>
                <a:cs typeface="Calibri"/>
              </a:rPr>
              <a:t>dioista</a:t>
            </a:r>
            <a:r>
              <a:rPr lang="en-US" sz="2200" dirty="0">
                <a:latin typeface="Georgia Pro"/>
                <a:cs typeface="Calibri"/>
              </a:rPr>
              <a:t>).</a:t>
            </a:r>
          </a:p>
          <a:p>
            <a:r>
              <a:rPr lang="en-US" sz="2200" dirty="0">
                <a:latin typeface="Georgia Pro"/>
                <a:cs typeface="Calibri"/>
              </a:rPr>
              <a:t>Jos </a:t>
            </a:r>
            <a:r>
              <a:rPr lang="en-US" sz="2200" dirty="0" err="1">
                <a:latin typeface="Georgia Pro"/>
                <a:cs typeface="Calibri"/>
              </a:rPr>
              <a:t>ei</a:t>
            </a:r>
            <a:r>
              <a:rPr lang="en-US" sz="2200" dirty="0">
                <a:latin typeface="Georgia Pro"/>
                <a:cs typeface="Calibri"/>
              </a:rPr>
              <a:t> </a:t>
            </a:r>
            <a:r>
              <a:rPr lang="en-US" sz="2200" dirty="0" err="1">
                <a:latin typeface="Georgia Pro"/>
                <a:cs typeface="Calibri"/>
              </a:rPr>
              <a:t>palauta</a:t>
            </a:r>
            <a:r>
              <a:rPr lang="en-US" sz="2200" dirty="0">
                <a:latin typeface="Georgia Pro"/>
                <a:cs typeface="Calibri"/>
              </a:rPr>
              <a:t> </a:t>
            </a:r>
            <a:r>
              <a:rPr lang="en-US" sz="2200" dirty="0" err="1">
                <a:latin typeface="Georgia Pro"/>
                <a:cs typeface="Calibri"/>
              </a:rPr>
              <a:t>puuttuvia</a:t>
            </a:r>
            <a:r>
              <a:rPr lang="en-US" sz="2200" dirty="0">
                <a:latin typeface="Georgia Pro"/>
                <a:cs typeface="Calibri"/>
              </a:rPr>
              <a:t> </a:t>
            </a:r>
            <a:r>
              <a:rPr lang="en-US" sz="2200" dirty="0" err="1">
                <a:latin typeface="Georgia Pro"/>
                <a:cs typeface="Calibri"/>
              </a:rPr>
              <a:t>tehtäviä</a:t>
            </a:r>
            <a:r>
              <a:rPr lang="en-US" sz="2200" dirty="0">
                <a:latin typeface="Georgia Pro"/>
                <a:cs typeface="Calibri"/>
              </a:rPr>
              <a:t> </a:t>
            </a:r>
            <a:r>
              <a:rPr lang="en-US" sz="2200" dirty="0" err="1">
                <a:latin typeface="Georgia Pro"/>
                <a:cs typeface="Calibri"/>
              </a:rPr>
              <a:t>sähköpostilla</a:t>
            </a:r>
            <a:r>
              <a:rPr lang="en-US" sz="2200" dirty="0">
                <a:latin typeface="Georgia Pro"/>
                <a:cs typeface="Calibri"/>
              </a:rPr>
              <a:t> </a:t>
            </a:r>
            <a:r>
              <a:rPr lang="en-US" sz="2200" dirty="0" err="1">
                <a:latin typeface="Georgia Pro"/>
                <a:cs typeface="Calibri"/>
              </a:rPr>
              <a:t>minulle</a:t>
            </a:r>
            <a:r>
              <a:rPr lang="en-US" sz="2200" dirty="0">
                <a:latin typeface="Georgia Pro"/>
                <a:cs typeface="Calibri"/>
              </a:rPr>
              <a:t>, </a:t>
            </a:r>
            <a:r>
              <a:rPr lang="en-US" sz="2200" dirty="0" err="1">
                <a:latin typeface="Georgia Pro"/>
                <a:cs typeface="Calibri"/>
              </a:rPr>
              <a:t>saa</a:t>
            </a:r>
            <a:r>
              <a:rPr lang="en-US" sz="2200" dirty="0">
                <a:latin typeface="Georgia Pro"/>
                <a:cs typeface="Calibri"/>
              </a:rPr>
              <a:t> </a:t>
            </a:r>
            <a:r>
              <a:rPr lang="en-US" sz="2200" dirty="0" err="1">
                <a:latin typeface="Georgia Pro"/>
                <a:cs typeface="Calibri"/>
              </a:rPr>
              <a:t>niistä</a:t>
            </a:r>
            <a:r>
              <a:rPr lang="en-US" sz="2200" dirty="0">
                <a:latin typeface="Georgia Pro"/>
                <a:cs typeface="Calibri"/>
              </a:rPr>
              <a:t> </a:t>
            </a:r>
            <a:r>
              <a:rPr lang="en-US" sz="2200" dirty="0" err="1">
                <a:latin typeface="Georgia Pro"/>
                <a:cs typeface="Calibri"/>
              </a:rPr>
              <a:t>hylätyn</a:t>
            </a:r>
            <a:r>
              <a:rPr lang="en-US" sz="2200" dirty="0">
                <a:latin typeface="Georgia Pro"/>
                <a:cs typeface="Calibri"/>
              </a:rPr>
              <a:t> ja </a:t>
            </a:r>
            <a:r>
              <a:rPr lang="en-US" sz="2200" dirty="0" err="1">
                <a:latin typeface="Georgia Pro"/>
                <a:cs typeface="Calibri"/>
              </a:rPr>
              <a:t>ei</a:t>
            </a:r>
            <a:r>
              <a:rPr lang="en-US" sz="2200" dirty="0">
                <a:latin typeface="Georgia Pro"/>
                <a:cs typeface="Calibri"/>
              </a:rPr>
              <a:t> </a:t>
            </a:r>
            <a:r>
              <a:rPr lang="en-US" sz="2200" dirty="0" err="1">
                <a:latin typeface="Georgia Pro"/>
                <a:cs typeface="Calibri"/>
              </a:rPr>
              <a:t>saa</a:t>
            </a:r>
            <a:r>
              <a:rPr lang="en-US" sz="2200" dirty="0">
                <a:latin typeface="Georgia Pro"/>
                <a:cs typeface="Calibri"/>
              </a:rPr>
              <a:t> </a:t>
            </a:r>
            <a:r>
              <a:rPr lang="en-US" sz="2200" dirty="0" err="1">
                <a:latin typeface="Georgia Pro"/>
                <a:cs typeface="Calibri"/>
              </a:rPr>
              <a:t>arvosanaa</a:t>
            </a:r>
            <a:r>
              <a:rPr lang="en-US" sz="2200" dirty="0">
                <a:latin typeface="Georgia Pro"/>
                <a:cs typeface="Calibri"/>
              </a:rPr>
              <a:t> </a:t>
            </a:r>
            <a:r>
              <a:rPr lang="en-US" sz="2200" dirty="0" err="1">
                <a:latin typeface="Georgia Pro"/>
                <a:cs typeface="Calibri"/>
              </a:rPr>
              <a:t>kurssista</a:t>
            </a:r>
            <a:r>
              <a:rPr lang="en-US" sz="2200" dirty="0">
                <a:latin typeface="Georgia Pro"/>
                <a:cs typeface="Calibri"/>
              </a:rPr>
              <a:t>.</a:t>
            </a:r>
          </a:p>
          <a:p>
            <a:r>
              <a:rPr lang="en-US" sz="2200" dirty="0" err="1">
                <a:latin typeface="Georgia Pro"/>
                <a:cs typeface="Calibri"/>
              </a:rPr>
              <a:t>Yksikin</a:t>
            </a:r>
            <a:r>
              <a:rPr lang="en-US" sz="2200" dirty="0">
                <a:latin typeface="Georgia Pro"/>
                <a:cs typeface="Calibri"/>
              </a:rPr>
              <a:t> </a:t>
            </a:r>
            <a:r>
              <a:rPr lang="en-US" sz="2200" dirty="0" err="1">
                <a:latin typeface="Georgia Pro"/>
                <a:cs typeface="Calibri"/>
              </a:rPr>
              <a:t>puuttuva</a:t>
            </a:r>
            <a:r>
              <a:rPr lang="en-US" sz="2200" dirty="0">
                <a:latin typeface="Georgia Pro"/>
                <a:cs typeface="Calibri"/>
              </a:rPr>
              <a:t> </a:t>
            </a:r>
            <a:r>
              <a:rPr lang="en-US" sz="2200" dirty="0" err="1">
                <a:latin typeface="Georgia Pro"/>
                <a:cs typeface="Calibri"/>
              </a:rPr>
              <a:t>tehtävä</a:t>
            </a:r>
            <a:r>
              <a:rPr lang="en-US" sz="2200" dirty="0">
                <a:latin typeface="Georgia Pro"/>
                <a:cs typeface="Calibri"/>
              </a:rPr>
              <a:t> -&gt; </a:t>
            </a:r>
            <a:r>
              <a:rPr lang="en-US" sz="2200" dirty="0" err="1">
                <a:latin typeface="Georgia Pro"/>
                <a:cs typeface="Calibri"/>
              </a:rPr>
              <a:t>ei</a:t>
            </a:r>
            <a:r>
              <a:rPr lang="en-US" sz="2200" dirty="0">
                <a:latin typeface="Georgia Pro"/>
                <a:cs typeface="Calibri"/>
              </a:rPr>
              <a:t> </a:t>
            </a:r>
            <a:r>
              <a:rPr lang="en-US" sz="2200" dirty="0" err="1">
                <a:latin typeface="Georgia Pro"/>
                <a:cs typeface="Calibri"/>
              </a:rPr>
              <a:t>arvosanaa</a:t>
            </a:r>
            <a:r>
              <a:rPr lang="en-US" sz="2200" dirty="0">
                <a:latin typeface="Georgia Pro"/>
                <a:cs typeface="Calibri"/>
              </a:rPr>
              <a:t> </a:t>
            </a:r>
            <a:r>
              <a:rPr lang="en-US" sz="2200" dirty="0" err="1">
                <a:latin typeface="Georgia Pro"/>
                <a:cs typeface="Calibri"/>
              </a:rPr>
              <a:t>kurssista</a:t>
            </a:r>
            <a:r>
              <a:rPr lang="en-US" sz="2200" dirty="0">
                <a:latin typeface="Georgia Pro"/>
                <a:cs typeface="Calibri"/>
              </a:rPr>
              <a:t> -&gt; </a:t>
            </a:r>
            <a:r>
              <a:rPr lang="en-US" sz="2200" dirty="0" err="1">
                <a:latin typeface="Georgia Pro"/>
                <a:cs typeface="Calibri"/>
              </a:rPr>
              <a:t>ei</a:t>
            </a:r>
            <a:r>
              <a:rPr lang="en-US" sz="2200" dirty="0">
                <a:latin typeface="Georgia Pro"/>
                <a:cs typeface="Calibri"/>
              </a:rPr>
              <a:t> </a:t>
            </a:r>
            <a:r>
              <a:rPr lang="en-US" sz="2200" dirty="0" err="1">
                <a:latin typeface="Georgia Pro"/>
                <a:cs typeface="Calibri"/>
              </a:rPr>
              <a:t>suoritusmerkintää</a:t>
            </a:r>
            <a:r>
              <a:rPr lang="en-US" sz="2200" dirty="0">
                <a:latin typeface="Georgia Pro"/>
                <a:cs typeface="Calibri"/>
              </a:rPr>
              <a:t> </a:t>
            </a:r>
          </a:p>
        </p:txBody>
      </p:sp>
    </p:spTree>
    <p:extLst>
      <p:ext uri="{BB962C8B-B14F-4D97-AF65-F5344CB8AC3E}">
        <p14:creationId xmlns:p14="http://schemas.microsoft.com/office/powerpoint/2010/main" val="4286660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C00C1B-34E9-5241-C175-7C34933EFAAB}"/>
              </a:ext>
            </a:extLst>
          </p:cNvPr>
          <p:cNvSpPr>
            <a:spLocks noGrp="1"/>
          </p:cNvSpPr>
          <p:nvPr>
            <p:ph type="title"/>
          </p:nvPr>
        </p:nvSpPr>
        <p:spPr>
          <a:xfrm>
            <a:off x="838200" y="365125"/>
            <a:ext cx="10515600" cy="1325563"/>
          </a:xfrm>
        </p:spPr>
        <p:txBody>
          <a:bodyPr>
            <a:normAutofit/>
          </a:bodyPr>
          <a:lstStyle/>
          <a:p>
            <a:r>
              <a:rPr lang="en-US" sz="5400" dirty="0" err="1">
                <a:latin typeface="Georgia Pro"/>
                <a:ea typeface="Calibri Light"/>
                <a:cs typeface="Calibri Light"/>
              </a:rPr>
              <a:t>Alku</a:t>
            </a:r>
            <a:endParaRPr lang="en-US" sz="5400" dirty="0" err="1">
              <a:latin typeface="Georgia Pro"/>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4A44C6-F5AE-2D61-ED84-357C0C81CCFB}"/>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latin typeface="Georgia Pro"/>
              </a:rPr>
              <a:t>(a) </a:t>
            </a:r>
            <a:r>
              <a:rPr lang="en-US" sz="2200" dirty="0" err="1">
                <a:latin typeface="Georgia Pro"/>
              </a:rPr>
              <a:t>tutkimuksen</a:t>
            </a:r>
            <a:r>
              <a:rPr lang="en-US" sz="2200" dirty="0">
                <a:latin typeface="Georgia Pro"/>
              </a:rPr>
              <a:t> </a:t>
            </a:r>
            <a:r>
              <a:rPr lang="en-US" sz="2200" dirty="0" err="1">
                <a:latin typeface="Georgia Pro"/>
              </a:rPr>
              <a:t>nimi</a:t>
            </a:r>
            <a:r>
              <a:rPr lang="en-US" sz="2200" dirty="0">
                <a:latin typeface="Georgia Pro"/>
              </a:rPr>
              <a:t>, </a:t>
            </a:r>
            <a:r>
              <a:rPr lang="en-US" sz="2200" dirty="0" err="1">
                <a:latin typeface="Georgia Pro"/>
              </a:rPr>
              <a:t>organisaation</a:t>
            </a:r>
            <a:r>
              <a:rPr lang="en-US" sz="2200" dirty="0">
                <a:latin typeface="Georgia Pro"/>
              </a:rPr>
              <a:t> </a:t>
            </a:r>
            <a:r>
              <a:rPr lang="en-US" sz="2200" dirty="0" err="1">
                <a:latin typeface="Georgia Pro"/>
              </a:rPr>
              <a:t>nimi</a:t>
            </a:r>
            <a:r>
              <a:rPr lang="en-US" sz="2200" dirty="0">
                <a:latin typeface="Georgia Pro"/>
              </a:rPr>
              <a:t> ja </a:t>
            </a:r>
            <a:r>
              <a:rPr lang="en-US" sz="2200" dirty="0" err="1">
                <a:latin typeface="Georgia Pro"/>
              </a:rPr>
              <a:t>tutkijoiden</a:t>
            </a:r>
            <a:r>
              <a:rPr lang="en-US" sz="2200" dirty="0">
                <a:latin typeface="Georgia Pro"/>
              </a:rPr>
              <a:t> </a:t>
            </a:r>
            <a:r>
              <a:rPr lang="en-US" sz="2200" dirty="0" err="1">
                <a:latin typeface="Georgia Pro"/>
              </a:rPr>
              <a:t>rooli</a:t>
            </a:r>
            <a:endParaRPr lang="en-US" sz="2200" dirty="0" err="1">
              <a:latin typeface="Georgia Pro"/>
              <a:ea typeface="Calibri"/>
              <a:cs typeface="Calibri"/>
            </a:endParaRPr>
          </a:p>
          <a:p>
            <a:r>
              <a:rPr lang="en-US" sz="2200">
                <a:latin typeface="Georgia Pro"/>
              </a:rPr>
              <a:t>(b) </a:t>
            </a:r>
            <a:r>
              <a:rPr lang="en-US" sz="2200" err="1">
                <a:latin typeface="Georgia Pro"/>
              </a:rPr>
              <a:t>tutkimuksen</a:t>
            </a:r>
            <a:r>
              <a:rPr lang="en-US" sz="2200" dirty="0">
                <a:latin typeface="Georgia Pro"/>
              </a:rPr>
              <a:t> </a:t>
            </a:r>
            <a:r>
              <a:rPr lang="en-US" sz="2200" err="1">
                <a:latin typeface="Georgia Pro"/>
              </a:rPr>
              <a:t>tarkoitus</a:t>
            </a:r>
            <a:r>
              <a:rPr lang="en-US" sz="2200" dirty="0">
                <a:latin typeface="Georgia Pro"/>
              </a:rPr>
              <a:t> tai </a:t>
            </a:r>
            <a:r>
              <a:rPr lang="en-US" sz="2200" err="1">
                <a:latin typeface="Georgia Pro"/>
              </a:rPr>
              <a:t>tavoite</a:t>
            </a:r>
            <a:r>
              <a:rPr lang="en-US" sz="2200" dirty="0">
                <a:latin typeface="Georgia Pro"/>
              </a:rPr>
              <a:t> (</a:t>
            </a:r>
            <a:r>
              <a:rPr lang="en-US" sz="2200" err="1">
                <a:latin typeface="Georgia Pro"/>
              </a:rPr>
              <a:t>älä</a:t>
            </a:r>
            <a:r>
              <a:rPr lang="en-US" sz="2200" dirty="0">
                <a:latin typeface="Georgia Pro"/>
              </a:rPr>
              <a:t> </a:t>
            </a:r>
            <a:r>
              <a:rPr lang="en-US" sz="2200" err="1">
                <a:latin typeface="Georgia Pro"/>
              </a:rPr>
              <a:t>kerro</a:t>
            </a:r>
            <a:r>
              <a:rPr lang="en-US" sz="2200" dirty="0">
                <a:latin typeface="Georgia Pro"/>
              </a:rPr>
              <a:t> </a:t>
            </a:r>
            <a:r>
              <a:rPr lang="en-US" sz="2200" err="1">
                <a:latin typeface="Georgia Pro"/>
              </a:rPr>
              <a:t>tutkimuskysymystä</a:t>
            </a:r>
            <a:r>
              <a:rPr lang="en-US" sz="2200" dirty="0">
                <a:latin typeface="Georgia Pro"/>
              </a:rPr>
              <a:t> </a:t>
            </a:r>
            <a:r>
              <a:rPr lang="en-US" sz="2200" err="1">
                <a:latin typeface="Georgia Pro"/>
              </a:rPr>
              <a:t>suoraan</a:t>
            </a:r>
            <a:r>
              <a:rPr lang="en-US" sz="2200" dirty="0">
                <a:latin typeface="Georgia Pro"/>
              </a:rPr>
              <a:t>)</a:t>
            </a:r>
            <a:endParaRPr lang="en-US" sz="2200" dirty="0" err="1">
              <a:latin typeface="Georgia Pro"/>
              <a:ea typeface="Calibri"/>
              <a:cs typeface="Calibri"/>
            </a:endParaRPr>
          </a:p>
          <a:p>
            <a:r>
              <a:rPr lang="en-US" sz="2200" dirty="0">
                <a:latin typeface="Georgia Pro"/>
              </a:rPr>
              <a:t>(c) </a:t>
            </a:r>
            <a:r>
              <a:rPr lang="en-US" sz="2200" dirty="0" err="1">
                <a:latin typeface="Georgia Pro"/>
              </a:rPr>
              <a:t>kuinka</a:t>
            </a:r>
            <a:r>
              <a:rPr lang="en-US" sz="2200" dirty="0">
                <a:latin typeface="Georgia Pro"/>
              </a:rPr>
              <a:t> </a:t>
            </a:r>
            <a:r>
              <a:rPr lang="en-US" sz="2200" dirty="0" err="1">
                <a:latin typeface="Georgia Pro"/>
              </a:rPr>
              <a:t>kauan</a:t>
            </a:r>
            <a:r>
              <a:rPr lang="en-US" sz="2200" dirty="0">
                <a:latin typeface="Georgia Pro"/>
              </a:rPr>
              <a:t> </a:t>
            </a:r>
            <a:r>
              <a:rPr lang="en-US" sz="2200" dirty="0" err="1">
                <a:latin typeface="Georgia Pro"/>
              </a:rPr>
              <a:t>vastaaminen</a:t>
            </a:r>
            <a:r>
              <a:rPr lang="en-US" sz="2200" dirty="0">
                <a:latin typeface="Georgia Pro"/>
              </a:rPr>
              <a:t> </a:t>
            </a:r>
            <a:r>
              <a:rPr lang="en-US" sz="2200" dirty="0" err="1">
                <a:latin typeface="Georgia Pro"/>
              </a:rPr>
              <a:t>kestää</a:t>
            </a:r>
            <a:r>
              <a:rPr lang="en-US" sz="2200" dirty="0">
                <a:latin typeface="Georgia Pro"/>
              </a:rPr>
              <a:t> (</a:t>
            </a:r>
            <a:r>
              <a:rPr lang="en-US" sz="2200" dirty="0" err="1">
                <a:latin typeface="Georgia Pro"/>
              </a:rPr>
              <a:t>arvio</a:t>
            </a:r>
            <a:r>
              <a:rPr lang="en-US" sz="2200" dirty="0">
                <a:latin typeface="Georgia Pro"/>
              </a:rPr>
              <a:t>)</a:t>
            </a:r>
            <a:endParaRPr lang="en-US" sz="2200" dirty="0" err="1">
              <a:latin typeface="Georgia Pro"/>
              <a:ea typeface="Calibri"/>
              <a:cs typeface="Calibri"/>
            </a:endParaRPr>
          </a:p>
          <a:p>
            <a:r>
              <a:rPr lang="en-US" sz="2200" dirty="0">
                <a:latin typeface="Georgia Pro"/>
              </a:rPr>
              <a:t>(d) </a:t>
            </a:r>
            <a:r>
              <a:rPr lang="en-US" sz="2200" err="1">
                <a:latin typeface="Georgia Pro"/>
              </a:rPr>
              <a:t>miten</a:t>
            </a:r>
            <a:r>
              <a:rPr lang="en-US" sz="2200" dirty="0">
                <a:latin typeface="Georgia Pro"/>
              </a:rPr>
              <a:t> </a:t>
            </a:r>
            <a:r>
              <a:rPr lang="en-US" sz="2200" err="1">
                <a:latin typeface="Georgia Pro"/>
              </a:rPr>
              <a:t>tietoja</a:t>
            </a:r>
            <a:r>
              <a:rPr lang="en-US" sz="2200" dirty="0">
                <a:latin typeface="Georgia Pro"/>
              </a:rPr>
              <a:t> </a:t>
            </a:r>
            <a:r>
              <a:rPr lang="en-US" sz="2200" err="1">
                <a:latin typeface="Georgia Pro"/>
              </a:rPr>
              <a:t>käytetään</a:t>
            </a:r>
            <a:endParaRPr lang="en-US" sz="2200">
              <a:latin typeface="Georgia Pro"/>
            </a:endParaRPr>
          </a:p>
          <a:p>
            <a:r>
              <a:rPr lang="en-US" sz="2200" dirty="0">
                <a:latin typeface="Georgia Pro"/>
              </a:rPr>
              <a:t>(e) </a:t>
            </a:r>
            <a:r>
              <a:rPr lang="en-US" sz="2200" dirty="0" err="1">
                <a:latin typeface="Georgia Pro"/>
              </a:rPr>
              <a:t>ovatko</a:t>
            </a:r>
            <a:r>
              <a:rPr lang="en-US" sz="2200" dirty="0">
                <a:latin typeface="Georgia Pro"/>
              </a:rPr>
              <a:t> </a:t>
            </a:r>
            <a:r>
              <a:rPr lang="en-US" sz="2200" dirty="0" err="1">
                <a:latin typeface="Georgia Pro"/>
              </a:rPr>
              <a:t>vastaukset</a:t>
            </a:r>
            <a:r>
              <a:rPr lang="en-US" sz="2200" dirty="0">
                <a:latin typeface="Georgia Pro"/>
              </a:rPr>
              <a:t> </a:t>
            </a:r>
            <a:r>
              <a:rPr lang="en-US" sz="2200" dirty="0" err="1">
                <a:latin typeface="Georgia Pro"/>
              </a:rPr>
              <a:t>ovat</a:t>
            </a:r>
            <a:r>
              <a:rPr lang="en-US" sz="2200" dirty="0">
                <a:latin typeface="Georgia Pro"/>
              </a:rPr>
              <a:t> </a:t>
            </a:r>
            <a:r>
              <a:rPr lang="en-US" sz="2200" dirty="0" err="1">
                <a:latin typeface="Georgia Pro"/>
              </a:rPr>
              <a:t>anonyymejä</a:t>
            </a:r>
            <a:endParaRPr lang="en-US" sz="2200" dirty="0" err="1">
              <a:latin typeface="Georgia Pro"/>
              <a:ea typeface="Calibri"/>
              <a:cs typeface="Calibri"/>
            </a:endParaRPr>
          </a:p>
          <a:p>
            <a:r>
              <a:rPr lang="en-US" sz="2200" dirty="0">
                <a:latin typeface="Georgia Pro"/>
              </a:rPr>
              <a:t>(f) </a:t>
            </a:r>
            <a:r>
              <a:rPr lang="en-US" sz="2200" dirty="0" err="1">
                <a:latin typeface="Georgia Pro"/>
              </a:rPr>
              <a:t>asiaankuuluvat</a:t>
            </a:r>
            <a:r>
              <a:rPr lang="en-US" sz="2200" dirty="0">
                <a:latin typeface="Georgia Pro"/>
              </a:rPr>
              <a:t> </a:t>
            </a:r>
            <a:r>
              <a:rPr lang="en-US" sz="2200" dirty="0" err="1">
                <a:latin typeface="Georgia Pro"/>
              </a:rPr>
              <a:t>ohjeet</a:t>
            </a:r>
            <a:r>
              <a:rPr lang="en-US" sz="2200" dirty="0">
                <a:latin typeface="Georgia Pro"/>
              </a:rPr>
              <a:t>, </a:t>
            </a:r>
            <a:r>
              <a:rPr lang="en-US" sz="2200" dirty="0" err="1">
                <a:latin typeface="Georgia Pro"/>
              </a:rPr>
              <a:t>jos</a:t>
            </a:r>
            <a:r>
              <a:rPr lang="en-US" sz="2200" dirty="0">
                <a:latin typeface="Georgia Pro"/>
              </a:rPr>
              <a:t> ne </a:t>
            </a:r>
            <a:r>
              <a:rPr lang="en-US" sz="2200" dirty="0" err="1">
                <a:latin typeface="Georgia Pro"/>
              </a:rPr>
              <a:t>eivät</a:t>
            </a:r>
            <a:r>
              <a:rPr lang="en-US" sz="2200" dirty="0">
                <a:latin typeface="Georgia Pro"/>
              </a:rPr>
              <a:t> </a:t>
            </a:r>
            <a:r>
              <a:rPr lang="en-US" sz="2200" dirty="0" err="1">
                <a:latin typeface="Georgia Pro"/>
              </a:rPr>
              <a:t>löydy</a:t>
            </a:r>
            <a:r>
              <a:rPr lang="en-US" sz="2200" dirty="0">
                <a:latin typeface="Georgia Pro"/>
              </a:rPr>
              <a:t> </a:t>
            </a:r>
            <a:r>
              <a:rPr lang="en-US" sz="2200" dirty="0" err="1">
                <a:latin typeface="Georgia Pro"/>
              </a:rPr>
              <a:t>myöhemmin</a:t>
            </a:r>
            <a:r>
              <a:rPr lang="en-US" sz="2200" dirty="0">
                <a:latin typeface="Georgia Pro"/>
              </a:rPr>
              <a:t> </a:t>
            </a:r>
            <a:r>
              <a:rPr lang="en-US" sz="2200" dirty="0" err="1">
                <a:latin typeface="Georgia Pro"/>
              </a:rPr>
              <a:t>kyselylomakkeesta</a:t>
            </a:r>
            <a:r>
              <a:rPr lang="en-US" sz="2200" dirty="0">
                <a:latin typeface="Georgia Pro"/>
              </a:rPr>
              <a:t>.</a:t>
            </a:r>
            <a:endParaRPr lang="en-US" sz="2200" dirty="0">
              <a:latin typeface="Georgia Pro"/>
              <a:ea typeface="Calibri"/>
              <a:cs typeface="Calibri"/>
            </a:endParaRPr>
          </a:p>
        </p:txBody>
      </p:sp>
    </p:spTree>
    <p:extLst>
      <p:ext uri="{BB962C8B-B14F-4D97-AF65-F5344CB8AC3E}">
        <p14:creationId xmlns:p14="http://schemas.microsoft.com/office/powerpoint/2010/main" val="17081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846AD-BC1F-BE2D-F87D-152CA15FB0D7}"/>
              </a:ext>
            </a:extLst>
          </p:cNvPr>
          <p:cNvSpPr>
            <a:spLocks noGrp="1"/>
          </p:cNvSpPr>
          <p:nvPr>
            <p:ph type="title"/>
          </p:nvPr>
        </p:nvSpPr>
        <p:spPr>
          <a:xfrm>
            <a:off x="838200" y="365125"/>
            <a:ext cx="10515600" cy="1325563"/>
          </a:xfrm>
        </p:spPr>
        <p:txBody>
          <a:bodyPr>
            <a:normAutofit/>
          </a:bodyPr>
          <a:lstStyle/>
          <a:p>
            <a:r>
              <a:rPr lang="en-US" sz="5400" dirty="0" err="1">
                <a:latin typeface="Georgia Pro"/>
                <a:ea typeface="Calibri Light"/>
                <a:cs typeface="Calibri Light"/>
              </a:rPr>
              <a:t>Alku</a:t>
            </a:r>
            <a:endParaRPr lang="en-US" sz="5400" dirty="0" err="1">
              <a:latin typeface="Georgia Pro"/>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E9764D-01C9-A622-0ECD-E515435B0928}"/>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228600" lvl="0" indent="-228600" rtl="0">
              <a:buFont typeface=""/>
              <a:buChar char="•"/>
            </a:pPr>
            <a:r>
              <a:rPr lang="en-US" sz="2400" b="0" i="0" u="none" strike="noStrike" baseline="0" err="1">
                <a:latin typeface="Georgia Pro"/>
                <a:ea typeface="Arial"/>
                <a:cs typeface="Arial"/>
              </a:rPr>
              <a:t>Taustatietojen</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kysyminen</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tärkeää</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analyysivaiheessa</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yleistämisen</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kannalta</a:t>
            </a:r>
            <a:r>
              <a:rPr lang="en-US" sz="2400" b="0" i="0" u="none" strike="noStrike" baseline="0" dirty="0">
                <a:latin typeface="Georgia Pro"/>
                <a:ea typeface="Arial"/>
                <a:cs typeface="Arial"/>
              </a:rPr>
              <a:t>) </a:t>
            </a:r>
            <a:r>
              <a:rPr lang="en-US" sz="2400" b="0" i="0" dirty="0">
                <a:latin typeface="Georgia Pro"/>
                <a:ea typeface="Arial"/>
                <a:cs typeface="Arial"/>
              </a:rPr>
              <a:t>​</a:t>
            </a:r>
          </a:p>
          <a:p>
            <a:pPr marL="228600" lvl="0" indent="-228600" rtl="0">
              <a:buFont typeface=""/>
              <a:buChar char="•"/>
            </a:pPr>
            <a:r>
              <a:rPr lang="en-US" sz="2400" b="0" i="0" u="none" strike="noStrike" baseline="0" err="1">
                <a:latin typeface="Georgia Pro"/>
                <a:ea typeface="Arial"/>
                <a:cs typeface="Arial"/>
              </a:rPr>
              <a:t>Lisää</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taustatietokysymyksiä</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jotka</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ovat</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mielestäsi</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relevantteja</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harjoitusryhmänne</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tutkimuksen</a:t>
            </a:r>
            <a:r>
              <a:rPr lang="en-US" sz="2400" b="0" i="0" u="none" strike="noStrike" baseline="0" dirty="0">
                <a:latin typeface="Georgia Pro"/>
                <a:ea typeface="Arial"/>
                <a:cs typeface="Arial"/>
              </a:rPr>
              <a:t> </a:t>
            </a:r>
            <a:r>
              <a:rPr lang="en-US" sz="2400" b="0" i="0" u="none" strike="noStrike" baseline="0" err="1">
                <a:latin typeface="Georgia Pro"/>
                <a:ea typeface="Arial"/>
                <a:cs typeface="Arial"/>
              </a:rPr>
              <a:t>kannalta</a:t>
            </a:r>
            <a:r>
              <a:rPr lang="en-US" sz="2400" b="0" i="0" u="none" strike="noStrike" baseline="0" dirty="0">
                <a:latin typeface="Georgia Pro"/>
                <a:ea typeface="Arial"/>
                <a:cs typeface="Arial"/>
              </a:rPr>
              <a:t> </a:t>
            </a:r>
          </a:p>
        </p:txBody>
      </p:sp>
    </p:spTree>
    <p:extLst>
      <p:ext uri="{BB962C8B-B14F-4D97-AF65-F5344CB8AC3E}">
        <p14:creationId xmlns:p14="http://schemas.microsoft.com/office/powerpoint/2010/main" val="2479209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B76EE-4A51-C1BB-4CE2-BAAD2337891C}"/>
              </a:ext>
            </a:extLst>
          </p:cNvPr>
          <p:cNvSpPr>
            <a:spLocks noGrp="1"/>
          </p:cNvSpPr>
          <p:nvPr>
            <p:ph type="title"/>
          </p:nvPr>
        </p:nvSpPr>
        <p:spPr>
          <a:xfrm>
            <a:off x="838200" y="365125"/>
            <a:ext cx="10515600" cy="1325563"/>
          </a:xfrm>
        </p:spPr>
        <p:txBody>
          <a:bodyPr>
            <a:normAutofit/>
          </a:bodyPr>
          <a:lstStyle/>
          <a:p>
            <a:r>
              <a:rPr lang="en-US" sz="5400" dirty="0" err="1">
                <a:latin typeface="Georgia Pro"/>
                <a:ea typeface="Calibri Light"/>
                <a:cs typeface="Calibri Light"/>
              </a:rPr>
              <a:t>Keskikohta</a:t>
            </a:r>
            <a:endParaRPr lang="en-US" sz="5400" dirty="0" err="1">
              <a:latin typeface="Georgia Pro"/>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94A737-3426-09CA-847B-599F4BBFF50C}"/>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err="1">
                <a:latin typeface="Georgia Pro"/>
                <a:ea typeface="Calibri"/>
                <a:cs typeface="Calibri"/>
              </a:rPr>
              <a:t>Mieti</a:t>
            </a:r>
            <a:r>
              <a:rPr lang="en-US" sz="2200" dirty="0">
                <a:latin typeface="Georgia Pro"/>
                <a:ea typeface="Calibri"/>
                <a:cs typeface="Calibri"/>
              </a:rPr>
              <a:t> </a:t>
            </a:r>
            <a:r>
              <a:rPr lang="en-US" sz="2200" err="1">
                <a:latin typeface="Georgia Pro"/>
                <a:ea typeface="Calibri"/>
                <a:cs typeface="Calibri"/>
              </a:rPr>
              <a:t>ensin</a:t>
            </a:r>
            <a:r>
              <a:rPr lang="en-US" sz="2200" dirty="0">
                <a:latin typeface="Georgia Pro"/>
                <a:ea typeface="Calibri"/>
                <a:cs typeface="Calibri"/>
              </a:rPr>
              <a:t>, </a:t>
            </a:r>
            <a:r>
              <a:rPr lang="en-US" sz="2200" err="1">
                <a:latin typeface="Georgia Pro"/>
                <a:ea typeface="Calibri"/>
                <a:cs typeface="Calibri"/>
              </a:rPr>
              <a:t>mistä</a:t>
            </a:r>
            <a:r>
              <a:rPr lang="en-US" sz="2200" dirty="0">
                <a:latin typeface="Georgia Pro"/>
                <a:ea typeface="Calibri"/>
                <a:cs typeface="Calibri"/>
              </a:rPr>
              <a:t> </a:t>
            </a:r>
            <a:r>
              <a:rPr lang="en-US" sz="2200" err="1">
                <a:latin typeface="Georgia Pro"/>
                <a:ea typeface="Calibri"/>
                <a:cs typeface="Calibri"/>
              </a:rPr>
              <a:t>tutkimuskysymykseen</a:t>
            </a:r>
            <a:r>
              <a:rPr lang="en-US" sz="2200" dirty="0">
                <a:latin typeface="Georgia Pro"/>
                <a:ea typeface="Calibri"/>
                <a:cs typeface="Calibri"/>
              </a:rPr>
              <a:t> </a:t>
            </a:r>
            <a:r>
              <a:rPr lang="en-US" sz="2200" err="1">
                <a:latin typeface="Georgia Pro"/>
                <a:ea typeface="Calibri"/>
                <a:cs typeface="Calibri"/>
              </a:rPr>
              <a:t>liittyvistä</a:t>
            </a:r>
            <a:r>
              <a:rPr lang="en-US" sz="2200" dirty="0">
                <a:latin typeface="Georgia Pro"/>
                <a:ea typeface="Calibri"/>
                <a:cs typeface="Calibri"/>
              </a:rPr>
              <a:t> </a:t>
            </a:r>
            <a:r>
              <a:rPr lang="en-US" sz="2200" err="1">
                <a:latin typeface="Georgia Pro"/>
                <a:ea typeface="Calibri"/>
                <a:cs typeface="Calibri"/>
              </a:rPr>
              <a:t>aiheista</a:t>
            </a:r>
            <a:r>
              <a:rPr lang="en-US" sz="2200" dirty="0">
                <a:latin typeface="Georgia Pro"/>
                <a:ea typeface="Calibri"/>
                <a:cs typeface="Calibri"/>
              </a:rPr>
              <a:t> </a:t>
            </a:r>
            <a:r>
              <a:rPr lang="en-US" sz="2200" err="1">
                <a:latin typeface="Georgia Pro"/>
                <a:ea typeface="Calibri"/>
                <a:cs typeface="Calibri"/>
              </a:rPr>
              <a:t>haluat</a:t>
            </a:r>
            <a:r>
              <a:rPr lang="en-US" sz="2200" dirty="0">
                <a:latin typeface="Georgia Pro"/>
                <a:ea typeface="Calibri"/>
                <a:cs typeface="Calibri"/>
              </a:rPr>
              <a:t> </a:t>
            </a:r>
            <a:r>
              <a:rPr lang="en-US" sz="2200" err="1">
                <a:latin typeface="Georgia Pro"/>
                <a:ea typeface="Calibri"/>
                <a:cs typeface="Calibri"/>
              </a:rPr>
              <a:t>saada</a:t>
            </a:r>
            <a:r>
              <a:rPr lang="en-US" sz="2200" dirty="0">
                <a:latin typeface="Georgia Pro"/>
                <a:ea typeface="Calibri"/>
                <a:cs typeface="Calibri"/>
              </a:rPr>
              <a:t> </a:t>
            </a:r>
            <a:r>
              <a:rPr lang="en-US" sz="2200" err="1">
                <a:latin typeface="Georgia Pro"/>
                <a:ea typeface="Calibri"/>
                <a:cs typeface="Calibri"/>
              </a:rPr>
              <a:t>tietoa</a:t>
            </a:r>
            <a:r>
              <a:rPr lang="en-US" sz="2200" dirty="0">
                <a:latin typeface="Georgia Pro"/>
                <a:ea typeface="Calibri"/>
                <a:cs typeface="Calibri"/>
              </a:rPr>
              <a:t>, </a:t>
            </a:r>
            <a:r>
              <a:rPr lang="en-US" sz="2200" err="1">
                <a:latin typeface="Georgia Pro"/>
                <a:ea typeface="Calibri"/>
                <a:cs typeface="Calibri"/>
              </a:rPr>
              <a:t>tunnista</a:t>
            </a:r>
            <a:r>
              <a:rPr lang="en-US" sz="2200" dirty="0">
                <a:latin typeface="Georgia Pro"/>
                <a:ea typeface="Calibri"/>
                <a:cs typeface="Calibri"/>
              </a:rPr>
              <a:t> </a:t>
            </a:r>
            <a:r>
              <a:rPr lang="en-US" sz="2200" err="1">
                <a:latin typeface="Georgia Pro"/>
                <a:ea typeface="Calibri"/>
                <a:cs typeface="Calibri"/>
              </a:rPr>
              <a:t>niiden</a:t>
            </a:r>
            <a:r>
              <a:rPr lang="en-US" sz="2200" dirty="0">
                <a:latin typeface="Georgia Pro"/>
                <a:ea typeface="Calibri"/>
                <a:cs typeface="Calibri"/>
              </a:rPr>
              <a:t> </a:t>
            </a:r>
            <a:r>
              <a:rPr lang="en-US" sz="2200" err="1">
                <a:latin typeface="Georgia Pro"/>
                <a:ea typeface="Calibri"/>
                <a:cs typeface="Calibri"/>
              </a:rPr>
              <a:t>muuttujatyyppi</a:t>
            </a:r>
            <a:r>
              <a:rPr lang="en-US" sz="2200" dirty="0">
                <a:latin typeface="Georgia Pro"/>
                <a:ea typeface="Calibri"/>
                <a:cs typeface="Calibri"/>
              </a:rPr>
              <a:t> ja </a:t>
            </a:r>
            <a:r>
              <a:rPr lang="en-US" sz="2200" err="1">
                <a:latin typeface="Georgia Pro"/>
                <a:ea typeface="Calibri"/>
                <a:cs typeface="Calibri"/>
              </a:rPr>
              <a:t>valitse</a:t>
            </a:r>
            <a:r>
              <a:rPr lang="en-US" sz="2200" dirty="0">
                <a:latin typeface="Georgia Pro"/>
                <a:ea typeface="Calibri"/>
                <a:cs typeface="Calibri"/>
              </a:rPr>
              <a:t> </a:t>
            </a:r>
            <a:r>
              <a:rPr lang="en-US" sz="2200" err="1">
                <a:latin typeface="Georgia Pro"/>
                <a:ea typeface="Calibri"/>
                <a:cs typeface="Calibri"/>
              </a:rPr>
              <a:t>muuttujatyypille</a:t>
            </a:r>
            <a:r>
              <a:rPr lang="en-US" sz="2200" dirty="0">
                <a:latin typeface="Georgia Pro"/>
                <a:ea typeface="Calibri"/>
                <a:cs typeface="Calibri"/>
              </a:rPr>
              <a:t> </a:t>
            </a:r>
            <a:r>
              <a:rPr lang="en-US" sz="2200" err="1">
                <a:latin typeface="Georgia Pro"/>
                <a:ea typeface="Calibri"/>
                <a:cs typeface="Calibri"/>
              </a:rPr>
              <a:t>sopiva</a:t>
            </a:r>
            <a:r>
              <a:rPr lang="en-US" sz="2200" dirty="0">
                <a:latin typeface="Georgia Pro"/>
                <a:ea typeface="Calibri"/>
                <a:cs typeface="Calibri"/>
              </a:rPr>
              <a:t> </a:t>
            </a:r>
            <a:r>
              <a:rPr lang="en-US" sz="2200" err="1">
                <a:latin typeface="Georgia Pro"/>
                <a:ea typeface="Calibri"/>
                <a:cs typeface="Calibri"/>
              </a:rPr>
              <a:t>kysymystyyppi</a:t>
            </a:r>
            <a:r>
              <a:rPr lang="en-US" sz="2200" dirty="0">
                <a:latin typeface="Georgia Pro"/>
                <a:ea typeface="Calibri"/>
                <a:cs typeface="Calibri"/>
              </a:rPr>
              <a:t>/</a:t>
            </a:r>
            <a:r>
              <a:rPr lang="en-US" sz="2200" err="1">
                <a:latin typeface="Georgia Pro"/>
                <a:ea typeface="Calibri"/>
                <a:cs typeface="Calibri"/>
              </a:rPr>
              <a:t>mittaustapa</a:t>
            </a:r>
            <a:r>
              <a:rPr lang="en-US" sz="2200" dirty="0">
                <a:latin typeface="Georgia Pro"/>
                <a:ea typeface="Calibri"/>
                <a:cs typeface="Calibri"/>
              </a:rPr>
              <a:t>. </a:t>
            </a:r>
          </a:p>
          <a:p>
            <a:r>
              <a:rPr lang="en-US" sz="2200" err="1">
                <a:latin typeface="Georgia Pro"/>
                <a:ea typeface="Calibri"/>
                <a:cs typeface="Calibri"/>
              </a:rPr>
              <a:t>Aloita</a:t>
            </a:r>
            <a:r>
              <a:rPr lang="en-US" sz="2200" dirty="0">
                <a:latin typeface="Georgia Pro"/>
                <a:ea typeface="Calibri"/>
                <a:cs typeface="Calibri"/>
              </a:rPr>
              <a:t> </a:t>
            </a:r>
            <a:r>
              <a:rPr lang="en-US" sz="2200" err="1">
                <a:latin typeface="Georgia Pro"/>
                <a:ea typeface="Calibri"/>
                <a:cs typeface="Calibri"/>
              </a:rPr>
              <a:t>kysymyksillä</a:t>
            </a:r>
            <a:r>
              <a:rPr lang="en-US" sz="2200" dirty="0">
                <a:latin typeface="Georgia Pro"/>
                <a:ea typeface="Calibri"/>
                <a:cs typeface="Calibri"/>
              </a:rPr>
              <a:t>, </a:t>
            </a:r>
            <a:r>
              <a:rPr lang="en-US" sz="2200" err="1">
                <a:latin typeface="Georgia Pro"/>
                <a:ea typeface="Calibri"/>
                <a:cs typeface="Calibri"/>
              </a:rPr>
              <a:t>jotka</a:t>
            </a:r>
            <a:r>
              <a:rPr lang="en-US" sz="2200" dirty="0">
                <a:latin typeface="Georgia Pro"/>
                <a:ea typeface="Calibri"/>
                <a:cs typeface="Calibri"/>
              </a:rPr>
              <a:t> </a:t>
            </a:r>
            <a:r>
              <a:rPr lang="en-US" sz="2200" err="1">
                <a:latin typeface="Georgia Pro"/>
                <a:ea typeface="Calibri"/>
                <a:cs typeface="Calibri"/>
              </a:rPr>
              <a:t>oman</a:t>
            </a:r>
            <a:r>
              <a:rPr lang="en-US" sz="2200" dirty="0">
                <a:latin typeface="Georgia Pro"/>
                <a:ea typeface="Calibri"/>
                <a:cs typeface="Calibri"/>
              </a:rPr>
              <a:t> </a:t>
            </a:r>
            <a:r>
              <a:rPr lang="en-US" sz="2200" err="1">
                <a:latin typeface="Georgia Pro"/>
                <a:ea typeface="Calibri"/>
                <a:cs typeface="Calibri"/>
              </a:rPr>
              <a:t>arviosi</a:t>
            </a:r>
            <a:r>
              <a:rPr lang="en-US" sz="2200" dirty="0">
                <a:latin typeface="Georgia Pro"/>
                <a:ea typeface="Calibri"/>
                <a:cs typeface="Calibri"/>
              </a:rPr>
              <a:t> </a:t>
            </a:r>
            <a:r>
              <a:rPr lang="en-US" sz="2200" err="1">
                <a:latin typeface="Georgia Pro"/>
                <a:ea typeface="Calibri"/>
                <a:cs typeface="Calibri"/>
              </a:rPr>
              <a:t>mukaan</a:t>
            </a:r>
            <a:r>
              <a:rPr lang="en-US" sz="2200" dirty="0">
                <a:latin typeface="Georgia Pro"/>
                <a:ea typeface="Calibri"/>
                <a:cs typeface="Calibri"/>
              </a:rPr>
              <a:t> </a:t>
            </a:r>
            <a:r>
              <a:rPr lang="en-US" sz="2200" err="1">
                <a:latin typeface="Georgia Pro"/>
                <a:ea typeface="Calibri"/>
                <a:cs typeface="Calibri"/>
              </a:rPr>
              <a:t>voivat</a:t>
            </a:r>
            <a:r>
              <a:rPr lang="en-US" sz="2200" dirty="0">
                <a:latin typeface="Georgia Pro"/>
                <a:ea typeface="Calibri"/>
                <a:cs typeface="Calibri"/>
              </a:rPr>
              <a:t> olla </a:t>
            </a:r>
            <a:r>
              <a:rPr lang="en-US" sz="2200" err="1">
                <a:latin typeface="Georgia Pro"/>
                <a:ea typeface="Calibri"/>
                <a:cs typeface="Calibri"/>
              </a:rPr>
              <a:t>vastaajasta</a:t>
            </a:r>
            <a:r>
              <a:rPr lang="en-US" sz="2200" dirty="0">
                <a:latin typeface="Georgia Pro"/>
                <a:ea typeface="Calibri"/>
                <a:cs typeface="Calibri"/>
              </a:rPr>
              <a:t> </a:t>
            </a:r>
            <a:r>
              <a:rPr lang="en-US" sz="2200" err="1">
                <a:latin typeface="Georgia Pro"/>
                <a:ea typeface="Calibri"/>
                <a:cs typeface="Calibri"/>
              </a:rPr>
              <a:t>kiinnostavia</a:t>
            </a:r>
            <a:r>
              <a:rPr lang="en-US" sz="2200" dirty="0">
                <a:latin typeface="Georgia Pro"/>
                <a:ea typeface="Calibri"/>
                <a:cs typeface="Calibri"/>
              </a:rPr>
              <a:t> (</a:t>
            </a:r>
            <a:r>
              <a:rPr lang="en-US" sz="2200" err="1">
                <a:latin typeface="Georgia Pro"/>
                <a:ea typeface="Calibri"/>
                <a:cs typeface="Calibri"/>
              </a:rPr>
              <a:t>estää</a:t>
            </a:r>
            <a:r>
              <a:rPr lang="en-US" sz="2200" dirty="0">
                <a:latin typeface="Georgia Pro"/>
                <a:ea typeface="Calibri"/>
                <a:cs typeface="Calibri"/>
              </a:rPr>
              <a:t> </a:t>
            </a:r>
            <a:r>
              <a:rPr lang="en-US" sz="2200" err="1">
                <a:latin typeface="Georgia Pro"/>
                <a:ea typeface="Calibri"/>
                <a:cs typeface="Calibri"/>
              </a:rPr>
              <a:t>kyselyn</a:t>
            </a:r>
            <a:r>
              <a:rPr lang="en-US" sz="2200" dirty="0">
                <a:latin typeface="Georgia Pro"/>
                <a:ea typeface="Calibri"/>
                <a:cs typeface="Calibri"/>
              </a:rPr>
              <a:t> </a:t>
            </a:r>
            <a:r>
              <a:rPr lang="en-US" sz="2200" err="1">
                <a:latin typeface="Georgia Pro"/>
                <a:ea typeface="Calibri"/>
                <a:cs typeface="Calibri"/>
              </a:rPr>
              <a:t>kesken</a:t>
            </a:r>
            <a:r>
              <a:rPr lang="en-US" sz="2200" dirty="0">
                <a:latin typeface="Georgia Pro"/>
                <a:ea typeface="Calibri"/>
                <a:cs typeface="Calibri"/>
              </a:rPr>
              <a:t> </a:t>
            </a:r>
            <a:r>
              <a:rPr lang="en-US" sz="2200" err="1">
                <a:latin typeface="Georgia Pro"/>
                <a:ea typeface="Calibri"/>
                <a:cs typeface="Calibri"/>
              </a:rPr>
              <a:t>jättämistä</a:t>
            </a:r>
            <a:r>
              <a:rPr lang="en-US" sz="2200" dirty="0">
                <a:latin typeface="Georgia Pro"/>
                <a:ea typeface="Calibri"/>
                <a:cs typeface="Calibri"/>
              </a:rPr>
              <a:t>)</a:t>
            </a:r>
          </a:p>
          <a:p>
            <a:r>
              <a:rPr lang="en-US" sz="2200" err="1">
                <a:latin typeface="Georgia Pro"/>
                <a:ea typeface="Calibri"/>
                <a:cs typeface="Calibri"/>
              </a:rPr>
              <a:t>Jokaisella</a:t>
            </a:r>
            <a:r>
              <a:rPr lang="en-US" sz="2200" dirty="0">
                <a:latin typeface="Georgia Pro"/>
                <a:ea typeface="Calibri"/>
                <a:cs typeface="Calibri"/>
              </a:rPr>
              <a:t> </a:t>
            </a:r>
            <a:r>
              <a:rPr lang="en-US" sz="2200" err="1">
                <a:latin typeface="Georgia Pro"/>
                <a:ea typeface="Calibri"/>
                <a:cs typeface="Calibri"/>
              </a:rPr>
              <a:t>kysymyksellä</a:t>
            </a:r>
            <a:r>
              <a:rPr lang="en-US" sz="2200" dirty="0">
                <a:latin typeface="Georgia Pro"/>
                <a:ea typeface="Calibri"/>
                <a:cs typeface="Calibri"/>
              </a:rPr>
              <a:t> </a:t>
            </a:r>
            <a:r>
              <a:rPr lang="en-US" sz="2200" err="1">
                <a:latin typeface="Georgia Pro"/>
                <a:ea typeface="Calibri"/>
                <a:cs typeface="Calibri"/>
              </a:rPr>
              <a:t>tulee</a:t>
            </a:r>
            <a:r>
              <a:rPr lang="en-US" sz="2200" dirty="0">
                <a:latin typeface="Georgia Pro"/>
                <a:ea typeface="Calibri"/>
                <a:cs typeface="Calibri"/>
              </a:rPr>
              <a:t> olla </a:t>
            </a:r>
            <a:r>
              <a:rPr lang="en-US" sz="2200" err="1">
                <a:latin typeface="Georgia Pro"/>
                <a:ea typeface="Calibri"/>
                <a:cs typeface="Calibri"/>
              </a:rPr>
              <a:t>selvä</a:t>
            </a:r>
            <a:r>
              <a:rPr lang="en-US" sz="2200" dirty="0">
                <a:latin typeface="Georgia Pro"/>
                <a:ea typeface="Calibri"/>
                <a:cs typeface="Calibri"/>
              </a:rPr>
              <a:t> </a:t>
            </a:r>
            <a:r>
              <a:rPr lang="en-US" sz="2200" err="1">
                <a:latin typeface="Georgia Pro"/>
                <a:ea typeface="Calibri"/>
                <a:cs typeface="Calibri"/>
              </a:rPr>
              <a:t>tarkoitus</a:t>
            </a:r>
            <a:endParaRPr lang="en-US" sz="2200">
              <a:latin typeface="Georgia Pro"/>
              <a:ea typeface="Calibri"/>
              <a:cs typeface="Calibri"/>
            </a:endParaRPr>
          </a:p>
          <a:p>
            <a:r>
              <a:rPr lang="en-US" sz="2200" err="1">
                <a:latin typeface="Georgia Pro"/>
                <a:ea typeface="Calibri"/>
                <a:cs typeface="Calibri"/>
              </a:rPr>
              <a:t>Kysymyksen</a:t>
            </a:r>
            <a:r>
              <a:rPr lang="en-US" sz="2200" dirty="0">
                <a:latin typeface="Georgia Pro"/>
                <a:ea typeface="Calibri"/>
                <a:cs typeface="Calibri"/>
              </a:rPr>
              <a:t> </a:t>
            </a:r>
            <a:r>
              <a:rPr lang="en-US" sz="2200" err="1">
                <a:latin typeface="Georgia Pro"/>
                <a:ea typeface="Calibri"/>
                <a:cs typeface="Calibri"/>
              </a:rPr>
              <a:t>sanamuodoilla</a:t>
            </a:r>
            <a:r>
              <a:rPr lang="en-US" sz="2200" dirty="0">
                <a:latin typeface="Georgia Pro"/>
                <a:ea typeface="Calibri"/>
                <a:cs typeface="Calibri"/>
              </a:rPr>
              <a:t> on </a:t>
            </a:r>
            <a:r>
              <a:rPr lang="en-US" sz="2200" err="1">
                <a:latin typeface="Georgia Pro"/>
                <a:ea typeface="Calibri"/>
                <a:cs typeface="Calibri"/>
              </a:rPr>
              <a:t>suurta</a:t>
            </a:r>
            <a:r>
              <a:rPr lang="en-US" sz="2200" dirty="0">
                <a:latin typeface="Georgia Pro"/>
                <a:ea typeface="Calibri"/>
                <a:cs typeface="Calibri"/>
              </a:rPr>
              <a:t> </a:t>
            </a:r>
            <a:r>
              <a:rPr lang="en-US" sz="2200" err="1">
                <a:latin typeface="Georgia Pro"/>
                <a:ea typeface="Calibri"/>
                <a:cs typeface="Calibri"/>
              </a:rPr>
              <a:t>merkitystä</a:t>
            </a:r>
            <a:r>
              <a:rPr lang="en-US" sz="2200" dirty="0">
                <a:latin typeface="Georgia Pro"/>
                <a:ea typeface="Calibri"/>
                <a:cs typeface="Calibri"/>
              </a:rPr>
              <a:t>. </a:t>
            </a:r>
            <a:r>
              <a:rPr lang="en-US" sz="2200" err="1">
                <a:latin typeface="Georgia Pro"/>
                <a:ea typeface="Calibri"/>
                <a:cs typeface="Calibri"/>
              </a:rPr>
              <a:t>Mieti</a:t>
            </a:r>
            <a:r>
              <a:rPr lang="en-US" sz="2200" dirty="0">
                <a:latin typeface="Georgia Pro"/>
                <a:ea typeface="Calibri"/>
                <a:cs typeface="Calibri"/>
              </a:rPr>
              <a:t>, </a:t>
            </a:r>
            <a:r>
              <a:rPr lang="en-US" sz="2200" err="1">
                <a:latin typeface="Georgia Pro"/>
                <a:ea typeface="Calibri"/>
                <a:cs typeface="Calibri"/>
              </a:rPr>
              <a:t>miten</a:t>
            </a:r>
            <a:r>
              <a:rPr lang="en-US" sz="2200" dirty="0">
                <a:latin typeface="Georgia Pro"/>
                <a:ea typeface="Calibri"/>
                <a:cs typeface="Calibri"/>
              </a:rPr>
              <a:t> </a:t>
            </a:r>
            <a:r>
              <a:rPr lang="en-US" sz="2200" err="1">
                <a:latin typeface="Georgia Pro"/>
                <a:ea typeface="Calibri"/>
                <a:cs typeface="Calibri"/>
              </a:rPr>
              <a:t>pienet</a:t>
            </a:r>
            <a:r>
              <a:rPr lang="en-US" sz="2200" dirty="0">
                <a:latin typeface="Georgia Pro"/>
                <a:ea typeface="Calibri"/>
                <a:cs typeface="Calibri"/>
              </a:rPr>
              <a:t> </a:t>
            </a:r>
            <a:r>
              <a:rPr lang="en-US" sz="2200" err="1">
                <a:latin typeface="Georgia Pro"/>
                <a:ea typeface="Calibri"/>
                <a:cs typeface="Calibri"/>
              </a:rPr>
              <a:t>erot</a:t>
            </a:r>
            <a:r>
              <a:rPr lang="en-US" sz="2200" dirty="0">
                <a:latin typeface="Georgia Pro"/>
                <a:ea typeface="Calibri"/>
                <a:cs typeface="Calibri"/>
              </a:rPr>
              <a:t> </a:t>
            </a:r>
            <a:r>
              <a:rPr lang="en-US" sz="2200" err="1">
                <a:latin typeface="Georgia Pro"/>
                <a:ea typeface="Calibri"/>
                <a:cs typeface="Calibri"/>
              </a:rPr>
              <a:t>ohjaavat</a:t>
            </a:r>
            <a:r>
              <a:rPr lang="en-US" sz="2200" dirty="0">
                <a:latin typeface="Georgia Pro"/>
                <a:ea typeface="Calibri"/>
                <a:cs typeface="Calibri"/>
              </a:rPr>
              <a:t> </a:t>
            </a:r>
            <a:r>
              <a:rPr lang="en-US" sz="2200" err="1">
                <a:latin typeface="Georgia Pro"/>
                <a:ea typeface="Calibri"/>
                <a:cs typeface="Calibri"/>
              </a:rPr>
              <a:t>vastaamaan</a:t>
            </a:r>
            <a:r>
              <a:rPr lang="en-US" sz="2200" dirty="0">
                <a:latin typeface="Georgia Pro"/>
                <a:ea typeface="Calibri"/>
                <a:cs typeface="Calibri"/>
              </a:rPr>
              <a:t> </a:t>
            </a:r>
            <a:r>
              <a:rPr lang="en-US" sz="2200" err="1">
                <a:latin typeface="Georgia Pro"/>
                <a:ea typeface="Calibri"/>
                <a:cs typeface="Calibri"/>
              </a:rPr>
              <a:t>kysymykseen</a:t>
            </a:r>
            <a:r>
              <a:rPr lang="en-US" sz="2200" dirty="0">
                <a:latin typeface="Georgia Pro"/>
                <a:ea typeface="Calibri"/>
                <a:cs typeface="Calibri"/>
              </a:rPr>
              <a:t> </a:t>
            </a:r>
            <a:r>
              <a:rPr lang="en-US" sz="2200" err="1">
                <a:latin typeface="Georgia Pro"/>
                <a:ea typeface="Calibri"/>
                <a:cs typeface="Calibri"/>
              </a:rPr>
              <a:t>vastaajan</a:t>
            </a:r>
            <a:r>
              <a:rPr lang="en-US" sz="2200" dirty="0">
                <a:latin typeface="Georgia Pro"/>
                <a:ea typeface="Calibri"/>
                <a:cs typeface="Calibri"/>
              </a:rPr>
              <a:t> </a:t>
            </a:r>
            <a:r>
              <a:rPr lang="en-US" sz="2200" err="1">
                <a:latin typeface="Georgia Pro"/>
                <a:ea typeface="Calibri"/>
                <a:cs typeface="Calibri"/>
              </a:rPr>
              <a:t>näkökulmasta</a:t>
            </a:r>
            <a:r>
              <a:rPr lang="en-US" sz="2200" dirty="0">
                <a:latin typeface="Georgia Pro"/>
                <a:ea typeface="Calibri"/>
                <a:cs typeface="Calibri"/>
              </a:rPr>
              <a:t>. </a:t>
            </a:r>
          </a:p>
          <a:p>
            <a:r>
              <a:rPr lang="en-US" sz="2200" err="1">
                <a:latin typeface="Georgia Pro"/>
                <a:ea typeface="Calibri"/>
                <a:cs typeface="Calibri"/>
              </a:rPr>
              <a:t>Muotoile</a:t>
            </a:r>
            <a:r>
              <a:rPr lang="en-US" sz="2200" dirty="0">
                <a:latin typeface="Georgia Pro"/>
                <a:ea typeface="Calibri"/>
                <a:cs typeface="Calibri"/>
              </a:rPr>
              <a:t> </a:t>
            </a:r>
            <a:r>
              <a:rPr lang="en-US" sz="2200" err="1">
                <a:latin typeface="Georgia Pro"/>
                <a:ea typeface="Calibri"/>
                <a:cs typeface="Calibri"/>
              </a:rPr>
              <a:t>kysymykset</a:t>
            </a:r>
            <a:r>
              <a:rPr lang="en-US" sz="2200" dirty="0">
                <a:latin typeface="Georgia Pro"/>
                <a:ea typeface="Calibri"/>
                <a:cs typeface="Calibri"/>
              </a:rPr>
              <a:t> </a:t>
            </a:r>
            <a:r>
              <a:rPr lang="en-US" sz="2200" err="1">
                <a:latin typeface="Georgia Pro"/>
                <a:ea typeface="Calibri"/>
                <a:cs typeface="Calibri"/>
              </a:rPr>
              <a:t>selkeästi</a:t>
            </a:r>
            <a:r>
              <a:rPr lang="en-US" sz="2200" dirty="0">
                <a:latin typeface="Georgia Pro"/>
                <a:ea typeface="Calibri"/>
                <a:cs typeface="Calibri"/>
              </a:rPr>
              <a:t> (Kuinka </a:t>
            </a:r>
            <a:r>
              <a:rPr lang="en-US" sz="2200" err="1">
                <a:latin typeface="Georgia Pro"/>
                <a:ea typeface="Calibri"/>
                <a:cs typeface="Calibri"/>
              </a:rPr>
              <a:t>monta</a:t>
            </a:r>
            <a:r>
              <a:rPr lang="en-US" sz="2200" dirty="0">
                <a:latin typeface="Georgia Pro"/>
                <a:ea typeface="Calibri"/>
                <a:cs typeface="Calibri"/>
              </a:rPr>
              <a:t> </a:t>
            </a:r>
            <a:r>
              <a:rPr lang="en-US" sz="2200" err="1">
                <a:latin typeface="Georgia Pro"/>
                <a:ea typeface="Calibri"/>
                <a:cs typeface="Calibri"/>
              </a:rPr>
              <a:t>kertaa</a:t>
            </a:r>
            <a:r>
              <a:rPr lang="en-US" sz="2200" dirty="0">
                <a:latin typeface="Georgia Pro"/>
                <a:ea typeface="Calibri"/>
                <a:cs typeface="Calibri"/>
              </a:rPr>
              <a:t> </a:t>
            </a:r>
            <a:r>
              <a:rPr lang="en-US" sz="2200" err="1">
                <a:latin typeface="Georgia Pro"/>
                <a:ea typeface="Calibri"/>
                <a:cs typeface="Calibri"/>
              </a:rPr>
              <a:t>päivässä</a:t>
            </a:r>
            <a:r>
              <a:rPr lang="en-US" sz="2200" dirty="0">
                <a:latin typeface="Georgia Pro"/>
                <a:ea typeface="Calibri"/>
                <a:cs typeface="Calibri"/>
              </a:rPr>
              <a:t> </a:t>
            </a:r>
            <a:r>
              <a:rPr lang="en-US" sz="2200" err="1">
                <a:latin typeface="Georgia Pro"/>
                <a:ea typeface="Calibri"/>
                <a:cs typeface="Calibri"/>
              </a:rPr>
              <a:t>käytät</a:t>
            </a:r>
            <a:r>
              <a:rPr lang="en-US" sz="2200" dirty="0">
                <a:latin typeface="Georgia Pro"/>
                <a:ea typeface="Calibri"/>
                <a:cs typeface="Calibri"/>
              </a:rPr>
              <a:t> </a:t>
            </a:r>
            <a:r>
              <a:rPr lang="en-US" sz="2200" err="1">
                <a:latin typeface="Georgia Pro"/>
                <a:ea typeface="Calibri"/>
                <a:cs typeface="Calibri"/>
              </a:rPr>
              <a:t>sosiaalista</a:t>
            </a:r>
            <a:r>
              <a:rPr lang="en-US" sz="2200" dirty="0">
                <a:latin typeface="Georgia Pro"/>
                <a:ea typeface="Calibri"/>
                <a:cs typeface="Calibri"/>
              </a:rPr>
              <a:t> </a:t>
            </a:r>
            <a:r>
              <a:rPr lang="en-US" sz="2200" err="1">
                <a:latin typeface="Georgia Pro"/>
                <a:ea typeface="Calibri"/>
                <a:cs typeface="Calibri"/>
              </a:rPr>
              <a:t>mediaa</a:t>
            </a:r>
            <a:r>
              <a:rPr lang="en-US" sz="2200" dirty="0">
                <a:latin typeface="Georgia Pro"/>
                <a:ea typeface="Calibri"/>
                <a:cs typeface="Calibri"/>
              </a:rPr>
              <a:t>?' v. '</a:t>
            </a:r>
            <a:r>
              <a:rPr lang="en-US" sz="2200" err="1">
                <a:latin typeface="Georgia Pro"/>
                <a:ea typeface="Calibri"/>
                <a:cs typeface="Calibri"/>
              </a:rPr>
              <a:t>Sosiaalisen</a:t>
            </a:r>
            <a:r>
              <a:rPr lang="en-US" sz="2200" dirty="0">
                <a:latin typeface="Georgia Pro"/>
                <a:ea typeface="Calibri"/>
                <a:cs typeface="Calibri"/>
              </a:rPr>
              <a:t> median </a:t>
            </a:r>
            <a:r>
              <a:rPr lang="en-US" sz="2200" err="1">
                <a:latin typeface="Georgia Pro"/>
                <a:ea typeface="Calibri"/>
                <a:cs typeface="Calibri"/>
              </a:rPr>
              <a:t>käyttö</a:t>
            </a:r>
            <a:r>
              <a:rPr lang="en-US" sz="2200" dirty="0">
                <a:latin typeface="Georgia Pro"/>
                <a:ea typeface="Calibri"/>
                <a:cs typeface="Calibri"/>
              </a:rPr>
              <a:t> per </a:t>
            </a:r>
            <a:r>
              <a:rPr lang="en-US" sz="2200" err="1">
                <a:latin typeface="Georgia Pro"/>
                <a:ea typeface="Calibri"/>
                <a:cs typeface="Calibri"/>
              </a:rPr>
              <a:t>päivä</a:t>
            </a:r>
            <a:r>
              <a:rPr lang="en-US" sz="2200" dirty="0">
                <a:latin typeface="Georgia Pro"/>
                <a:ea typeface="Calibri"/>
                <a:cs typeface="Calibri"/>
              </a:rPr>
              <a:t>')</a:t>
            </a:r>
          </a:p>
          <a:p>
            <a:endParaRPr lang="en-US" sz="2200">
              <a:ea typeface="Calibri"/>
              <a:cs typeface="Calibri"/>
            </a:endParaRPr>
          </a:p>
        </p:txBody>
      </p:sp>
    </p:spTree>
    <p:extLst>
      <p:ext uri="{BB962C8B-B14F-4D97-AF65-F5344CB8AC3E}">
        <p14:creationId xmlns:p14="http://schemas.microsoft.com/office/powerpoint/2010/main" val="122084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280D2-E0B7-A2F9-C1C0-3D1E2C37187E}"/>
              </a:ext>
            </a:extLst>
          </p:cNvPr>
          <p:cNvSpPr>
            <a:spLocks noGrp="1"/>
          </p:cNvSpPr>
          <p:nvPr>
            <p:ph type="title"/>
          </p:nvPr>
        </p:nvSpPr>
        <p:spPr>
          <a:xfrm>
            <a:off x="838200" y="365125"/>
            <a:ext cx="10515600" cy="1325563"/>
          </a:xfrm>
        </p:spPr>
        <p:txBody>
          <a:bodyPr>
            <a:normAutofit/>
          </a:bodyPr>
          <a:lstStyle/>
          <a:p>
            <a:r>
              <a:rPr lang="en-US" sz="5400" dirty="0" err="1">
                <a:latin typeface="Georgia Pro"/>
                <a:ea typeface="Calibri Light"/>
                <a:cs typeface="Calibri Light"/>
              </a:rPr>
              <a:t>Loppu</a:t>
            </a:r>
            <a:endParaRPr lang="en-US" sz="5400" dirty="0" err="1">
              <a:latin typeface="Georgia Pro"/>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A58753-037F-3F3A-1FC6-030FDA26C036}"/>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err="1">
                <a:latin typeface="Georgia Pro"/>
                <a:ea typeface="Calibri"/>
                <a:cs typeface="Calibri"/>
              </a:rPr>
              <a:t>Kiitä</a:t>
            </a:r>
            <a:endParaRPr lang="en-US" sz="2200">
              <a:latin typeface="Georgia Pro"/>
              <a:ea typeface="Calibri"/>
              <a:cs typeface="Calibri"/>
            </a:endParaRPr>
          </a:p>
          <a:p>
            <a:r>
              <a:rPr lang="en-US" sz="2200" err="1">
                <a:latin typeface="Georgia Pro"/>
                <a:ea typeface="Calibri"/>
                <a:cs typeface="Calibri"/>
              </a:rPr>
              <a:t>Lisää</a:t>
            </a:r>
            <a:r>
              <a:rPr lang="en-US" sz="2200" dirty="0">
                <a:latin typeface="Georgia Pro"/>
                <a:ea typeface="Calibri"/>
                <a:cs typeface="Calibri"/>
              </a:rPr>
              <a:t> </a:t>
            </a:r>
            <a:r>
              <a:rPr lang="en-US" sz="2200" err="1">
                <a:latin typeface="Georgia Pro"/>
                <a:ea typeface="Calibri"/>
                <a:cs typeface="Calibri"/>
              </a:rPr>
              <a:t>kyselyn</a:t>
            </a:r>
            <a:r>
              <a:rPr lang="en-US" sz="2200" dirty="0">
                <a:latin typeface="Georgia Pro"/>
                <a:ea typeface="Calibri"/>
                <a:cs typeface="Calibri"/>
              </a:rPr>
              <a:t> </a:t>
            </a:r>
            <a:r>
              <a:rPr lang="en-US" sz="2200" err="1">
                <a:latin typeface="Georgia Pro"/>
                <a:ea typeface="Calibri"/>
                <a:cs typeface="Calibri"/>
              </a:rPr>
              <a:t>toteuttamisesta</a:t>
            </a:r>
            <a:r>
              <a:rPr lang="en-US" sz="2200" dirty="0">
                <a:latin typeface="Georgia Pro"/>
                <a:ea typeface="Calibri"/>
                <a:cs typeface="Calibri"/>
              </a:rPr>
              <a:t> </a:t>
            </a:r>
            <a:r>
              <a:rPr lang="en-US" sz="2200" err="1">
                <a:latin typeface="Georgia Pro"/>
                <a:ea typeface="Calibri"/>
                <a:cs typeface="Calibri"/>
              </a:rPr>
              <a:t>vastaavan</a:t>
            </a:r>
            <a:r>
              <a:rPr lang="en-US" sz="2200" dirty="0">
                <a:latin typeface="Georgia Pro"/>
                <a:ea typeface="Calibri"/>
                <a:cs typeface="Calibri"/>
              </a:rPr>
              <a:t> </a:t>
            </a:r>
            <a:r>
              <a:rPr lang="en-US" sz="2200" err="1">
                <a:latin typeface="Georgia Pro"/>
                <a:ea typeface="Calibri"/>
                <a:cs typeface="Calibri"/>
              </a:rPr>
              <a:t>henkilön</a:t>
            </a:r>
            <a:r>
              <a:rPr lang="en-US" sz="2200" dirty="0">
                <a:latin typeface="Georgia Pro"/>
                <a:ea typeface="Calibri"/>
                <a:cs typeface="Calibri"/>
              </a:rPr>
              <a:t> </a:t>
            </a:r>
            <a:r>
              <a:rPr lang="en-US" sz="2200" err="1">
                <a:latin typeface="Georgia Pro"/>
                <a:ea typeface="Calibri"/>
                <a:cs typeface="Calibri"/>
              </a:rPr>
              <a:t>yhteystiedot</a:t>
            </a:r>
            <a:r>
              <a:rPr lang="en-US" sz="2200" dirty="0">
                <a:latin typeface="Georgia Pro"/>
                <a:ea typeface="Calibri"/>
                <a:cs typeface="Calibri"/>
              </a:rPr>
              <a:t> (Vivi </a:t>
            </a:r>
            <a:r>
              <a:rPr lang="en-US" sz="2200" err="1">
                <a:latin typeface="Georgia Pro"/>
                <a:ea typeface="Calibri"/>
                <a:cs typeface="Calibri"/>
              </a:rPr>
              <a:t>Säiläkivi</a:t>
            </a:r>
            <a:r>
              <a:rPr lang="en-US" sz="2200" dirty="0">
                <a:latin typeface="Georgia Pro"/>
                <a:ea typeface="Calibri"/>
                <a:cs typeface="Calibri"/>
              </a:rPr>
              <a:t>, vivi.sailakivi@aalto.fi) </a:t>
            </a:r>
          </a:p>
          <a:p>
            <a:pPr marL="0" indent="0">
              <a:buNone/>
            </a:pPr>
            <a:endParaRPr lang="en-US" sz="2200">
              <a:ea typeface="Calibri"/>
              <a:cs typeface="Calibri"/>
            </a:endParaRPr>
          </a:p>
        </p:txBody>
      </p:sp>
    </p:spTree>
    <p:extLst>
      <p:ext uri="{BB962C8B-B14F-4D97-AF65-F5344CB8AC3E}">
        <p14:creationId xmlns:p14="http://schemas.microsoft.com/office/powerpoint/2010/main" val="425941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9212-371A-4624-2443-0A5120DF9DEB}"/>
              </a:ext>
            </a:extLst>
          </p:cNvPr>
          <p:cNvSpPr>
            <a:spLocks noGrp="1"/>
          </p:cNvSpPr>
          <p:nvPr>
            <p:ph type="title"/>
          </p:nvPr>
        </p:nvSpPr>
        <p:spPr/>
        <p:txBody>
          <a:bodyPr/>
          <a:lstStyle/>
          <a:p>
            <a:r>
              <a:rPr lang="en-US" sz="4000" err="1">
                <a:latin typeface="Georgia Pro"/>
                <a:ea typeface="Calibri Light"/>
                <a:cs typeface="Calibri Light"/>
              </a:rPr>
              <a:t>Esimerkki</a:t>
            </a:r>
            <a:r>
              <a:rPr lang="en-US" sz="4000" dirty="0">
                <a:latin typeface="Georgia Pro"/>
                <a:ea typeface="Calibri Light"/>
                <a:cs typeface="Calibri Light"/>
              </a:rPr>
              <a:t> </a:t>
            </a:r>
            <a:br>
              <a:rPr lang="en-US" sz="4000" dirty="0">
                <a:latin typeface="Georgia Pro"/>
                <a:ea typeface="Calibri Light"/>
                <a:cs typeface="Calibri Light"/>
              </a:rPr>
            </a:br>
            <a:r>
              <a:rPr lang="en-US" sz="4000" dirty="0">
                <a:latin typeface="Georgia Pro"/>
                <a:ea typeface="Calibri Light"/>
                <a:cs typeface="Calibri Light"/>
              </a:rPr>
              <a:t>survey-</a:t>
            </a:r>
            <a:r>
              <a:rPr lang="en-US" sz="4000" err="1">
                <a:latin typeface="Georgia Pro"/>
                <a:ea typeface="Calibri Light"/>
                <a:cs typeface="Calibri Light"/>
              </a:rPr>
              <a:t>lomakkeesta</a:t>
            </a:r>
            <a:endParaRPr lang="en-US" sz="4000">
              <a:latin typeface="Georgia Pro"/>
            </a:endParaRPr>
          </a:p>
        </p:txBody>
      </p:sp>
      <p:pic>
        <p:nvPicPr>
          <p:cNvPr id="4" name="Content Placeholder 3" descr="A screenshot of a survey&#10;&#10;Description automatically generated">
            <a:extLst>
              <a:ext uri="{FF2B5EF4-FFF2-40B4-BE49-F238E27FC236}">
                <a16:creationId xmlns:a16="http://schemas.microsoft.com/office/drawing/2014/main" id="{D2B1874C-682E-3B11-D0EB-93A0CFBBD75C}"/>
              </a:ext>
            </a:extLst>
          </p:cNvPr>
          <p:cNvPicPr>
            <a:picLocks noGrp="1" noChangeAspect="1"/>
          </p:cNvPicPr>
          <p:nvPr>
            <p:ph idx="1"/>
          </p:nvPr>
        </p:nvPicPr>
        <p:blipFill>
          <a:blip r:embed="rId3"/>
          <a:stretch>
            <a:fillRect/>
          </a:stretch>
        </p:blipFill>
        <p:spPr>
          <a:xfrm>
            <a:off x="5406287" y="14775"/>
            <a:ext cx="6791571" cy="6817747"/>
          </a:xfrm>
        </p:spPr>
      </p:pic>
      <p:sp>
        <p:nvSpPr>
          <p:cNvPr id="5" name="TextBox 4">
            <a:extLst>
              <a:ext uri="{FF2B5EF4-FFF2-40B4-BE49-F238E27FC236}">
                <a16:creationId xmlns:a16="http://schemas.microsoft.com/office/drawing/2014/main" id="{A0BCAA8B-3DAE-39E9-4C42-6B9D14ACD0EC}"/>
              </a:ext>
            </a:extLst>
          </p:cNvPr>
          <p:cNvSpPr txBox="1"/>
          <p:nvPr/>
        </p:nvSpPr>
        <p:spPr>
          <a:xfrm>
            <a:off x="571500" y="5493774"/>
            <a:ext cx="453512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Georgia Pro"/>
                <a:ea typeface="Calibri"/>
                <a:cs typeface="Calibri"/>
              </a:rPr>
              <a:t>Teoksesta</a:t>
            </a:r>
            <a:r>
              <a:rPr lang="en-US" dirty="0">
                <a:latin typeface="Georgia Pro"/>
                <a:ea typeface="Calibri"/>
                <a:cs typeface="Calibri"/>
              </a:rPr>
              <a:t> </a:t>
            </a:r>
            <a:r>
              <a:rPr lang="en-US" dirty="0">
                <a:latin typeface="Georgia Pro"/>
                <a:ea typeface="+mn-lt"/>
                <a:cs typeface="+mn-lt"/>
              </a:rPr>
              <a:t>Clark ja </a:t>
            </a:r>
            <a:r>
              <a:rPr lang="en-US" err="1">
                <a:latin typeface="Georgia Pro"/>
                <a:ea typeface="+mn-lt"/>
                <a:cs typeface="+mn-lt"/>
              </a:rPr>
              <a:t>muut</a:t>
            </a:r>
            <a:r>
              <a:rPr lang="en-US" dirty="0">
                <a:latin typeface="Georgia Pro"/>
                <a:ea typeface="+mn-lt"/>
                <a:cs typeface="+mn-lt"/>
              </a:rPr>
              <a:t>, 2021, </a:t>
            </a:r>
            <a:r>
              <a:rPr lang="en-US" i="1" dirty="0">
                <a:latin typeface="Georgia Pro"/>
                <a:ea typeface="+mn-lt"/>
                <a:cs typeface="+mn-lt"/>
              </a:rPr>
              <a:t>Bryman's Social Research Methods</a:t>
            </a:r>
            <a:r>
              <a:rPr lang="en-US" dirty="0">
                <a:latin typeface="Georgia Pro"/>
                <a:ea typeface="+mn-lt"/>
                <a:cs typeface="+mn-lt"/>
              </a:rPr>
              <a:t>, Oxford University Press, s. 755 </a:t>
            </a:r>
            <a:endParaRPr lang="en-US">
              <a:latin typeface="Georgia Pro"/>
            </a:endParaRPr>
          </a:p>
        </p:txBody>
      </p:sp>
    </p:spTree>
    <p:extLst>
      <p:ext uri="{BB962C8B-B14F-4D97-AF65-F5344CB8AC3E}">
        <p14:creationId xmlns:p14="http://schemas.microsoft.com/office/powerpoint/2010/main" val="2894845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BE6A3-6906-A744-98CC-ADDD78A1A33B}"/>
              </a:ext>
            </a:extLst>
          </p:cNvPr>
          <p:cNvSpPr>
            <a:spLocks noGrp="1"/>
          </p:cNvSpPr>
          <p:nvPr>
            <p:ph type="title"/>
          </p:nvPr>
        </p:nvSpPr>
        <p:spPr>
          <a:xfrm>
            <a:off x="838200" y="365125"/>
            <a:ext cx="10515600" cy="1325563"/>
          </a:xfrm>
        </p:spPr>
        <p:txBody>
          <a:bodyPr>
            <a:normAutofit/>
          </a:bodyPr>
          <a:lstStyle/>
          <a:p>
            <a:r>
              <a:rPr lang="en-US" sz="5400" dirty="0">
                <a:latin typeface="Georgia Pro"/>
                <a:ea typeface="Calibri Light"/>
                <a:cs typeface="Calibri Light"/>
              </a:rPr>
              <a:t>Muita </a:t>
            </a:r>
            <a:r>
              <a:rPr lang="en-US" sz="5400" dirty="0" err="1">
                <a:latin typeface="Georgia Pro"/>
                <a:ea typeface="Calibri Light"/>
                <a:cs typeface="Calibri Light"/>
              </a:rPr>
              <a:t>asioita</a:t>
            </a:r>
            <a:r>
              <a:rPr lang="en-US" sz="5400" dirty="0">
                <a:latin typeface="Georgia Pro"/>
                <a:ea typeface="Calibri Light"/>
                <a:cs typeface="Calibri Light"/>
              </a:rPr>
              <a:t> </a:t>
            </a:r>
            <a:endParaRPr lang="en-US" sz="5400" dirty="0">
              <a:latin typeface="Georgia Pro"/>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2251E2-5E62-B6FC-B59B-43299132EA23}"/>
              </a:ext>
            </a:extLst>
          </p:cNvPr>
          <p:cNvSpPr>
            <a:spLocks noGrp="1"/>
          </p:cNvSpPr>
          <p:nvPr>
            <p:ph idx="1"/>
          </p:nvPr>
        </p:nvSpPr>
        <p:spPr>
          <a:xfrm>
            <a:off x="838200" y="1671287"/>
            <a:ext cx="10515600" cy="4251960"/>
          </a:xfrm>
        </p:spPr>
        <p:txBody>
          <a:bodyPr vert="horz" lIns="91440" tIns="45720" rIns="91440" bIns="45720" rtlCol="0" anchor="t">
            <a:noAutofit/>
          </a:bodyPr>
          <a:lstStyle/>
          <a:p>
            <a:pPr marL="0" indent="0">
              <a:buNone/>
            </a:pPr>
            <a:endParaRPr lang="en-US" sz="2000" dirty="0">
              <a:latin typeface="Georgia Pro"/>
              <a:ea typeface="Calibri"/>
              <a:cs typeface="Calibri"/>
            </a:endParaRPr>
          </a:p>
          <a:p>
            <a:r>
              <a:rPr lang="en-US" sz="2000" err="1">
                <a:latin typeface="Georgia Pro"/>
                <a:ea typeface="Calibri"/>
                <a:cs typeface="Calibri"/>
              </a:rPr>
              <a:t>Käytä</a:t>
            </a:r>
            <a:r>
              <a:rPr lang="en-US" sz="2000" dirty="0">
                <a:latin typeface="Georgia Pro"/>
                <a:ea typeface="Calibri"/>
                <a:cs typeface="Calibri"/>
              </a:rPr>
              <a:t> </a:t>
            </a:r>
            <a:r>
              <a:rPr lang="en-US" sz="2000" err="1">
                <a:latin typeface="Georgia Pro"/>
                <a:ea typeface="Calibri"/>
                <a:cs typeface="Calibri"/>
              </a:rPr>
              <a:t>avoimia</a:t>
            </a:r>
            <a:r>
              <a:rPr lang="en-US" sz="2000" dirty="0">
                <a:latin typeface="Georgia Pro"/>
                <a:ea typeface="Calibri"/>
                <a:cs typeface="Calibri"/>
              </a:rPr>
              <a:t> </a:t>
            </a:r>
            <a:r>
              <a:rPr lang="en-US" sz="2000" err="1">
                <a:latin typeface="Georgia Pro"/>
                <a:ea typeface="Calibri"/>
                <a:cs typeface="Calibri"/>
              </a:rPr>
              <a:t>tekstilaatikkokysymyksiä</a:t>
            </a:r>
            <a:r>
              <a:rPr lang="en-US" sz="2000" dirty="0">
                <a:latin typeface="Georgia Pro"/>
                <a:ea typeface="Calibri"/>
                <a:cs typeface="Calibri"/>
              </a:rPr>
              <a:t> </a:t>
            </a:r>
            <a:r>
              <a:rPr lang="en-US" sz="2000" err="1">
                <a:latin typeface="Georgia Pro"/>
                <a:ea typeface="Calibri"/>
                <a:cs typeface="Calibri"/>
              </a:rPr>
              <a:t>harkitusti</a:t>
            </a:r>
            <a:r>
              <a:rPr lang="en-US" sz="2000" dirty="0">
                <a:latin typeface="Georgia Pro"/>
                <a:ea typeface="Calibri"/>
                <a:cs typeface="Calibri"/>
              </a:rPr>
              <a:t>. </a:t>
            </a:r>
            <a:r>
              <a:rPr lang="en-US" sz="2000" err="1">
                <a:latin typeface="Georgia Pro"/>
                <a:ea typeface="Calibri"/>
                <a:cs typeface="Calibri"/>
              </a:rPr>
              <a:t>Liikaa</a:t>
            </a:r>
            <a:r>
              <a:rPr lang="en-US" sz="2000" dirty="0">
                <a:latin typeface="Georgia Pro"/>
                <a:ea typeface="Calibri"/>
                <a:cs typeface="Calibri"/>
              </a:rPr>
              <a:t> </a:t>
            </a:r>
            <a:r>
              <a:rPr lang="en-US" sz="2000" err="1">
                <a:latin typeface="Georgia Pro"/>
                <a:ea typeface="Calibri"/>
                <a:cs typeface="Calibri"/>
              </a:rPr>
              <a:t>niitä</a:t>
            </a:r>
            <a:r>
              <a:rPr lang="en-US" sz="2000" dirty="0">
                <a:latin typeface="Georgia Pro"/>
                <a:ea typeface="Calibri"/>
                <a:cs typeface="Calibri"/>
              </a:rPr>
              <a:t> </a:t>
            </a:r>
            <a:r>
              <a:rPr lang="en-US" sz="2000" err="1">
                <a:latin typeface="Georgia Pro"/>
                <a:ea typeface="Calibri"/>
                <a:cs typeface="Calibri"/>
              </a:rPr>
              <a:t>voi</a:t>
            </a:r>
            <a:r>
              <a:rPr lang="en-US" sz="2000" dirty="0">
                <a:latin typeface="Georgia Pro"/>
                <a:ea typeface="Calibri"/>
                <a:cs typeface="Calibri"/>
              </a:rPr>
              <a:t> </a:t>
            </a:r>
            <a:r>
              <a:rPr lang="en-US" sz="2000" err="1">
                <a:latin typeface="Georgia Pro"/>
                <a:ea typeface="Calibri"/>
                <a:cs typeface="Calibri"/>
              </a:rPr>
              <a:t>johtaa</a:t>
            </a:r>
            <a:r>
              <a:rPr lang="en-US" sz="2000" dirty="0">
                <a:latin typeface="Georgia Pro"/>
                <a:ea typeface="Calibri"/>
                <a:cs typeface="Calibri"/>
              </a:rPr>
              <a:t> </a:t>
            </a:r>
            <a:r>
              <a:rPr lang="en-US" sz="2000" err="1">
                <a:latin typeface="Georgia Pro"/>
                <a:ea typeface="Calibri"/>
                <a:cs typeface="Calibri"/>
              </a:rPr>
              <a:t>vastaajan</a:t>
            </a:r>
            <a:r>
              <a:rPr lang="en-US" sz="2000" dirty="0">
                <a:latin typeface="Georgia Pro"/>
                <a:ea typeface="Calibri"/>
                <a:cs typeface="Calibri"/>
              </a:rPr>
              <a:t> </a:t>
            </a:r>
            <a:r>
              <a:rPr lang="en-US" sz="2000" err="1">
                <a:latin typeface="Georgia Pro"/>
                <a:ea typeface="Calibri"/>
                <a:cs typeface="Calibri"/>
              </a:rPr>
              <a:t>väsymiseen</a:t>
            </a:r>
            <a:r>
              <a:rPr lang="en-US" sz="2000" dirty="0">
                <a:latin typeface="Georgia Pro"/>
                <a:ea typeface="Calibri"/>
                <a:cs typeface="Calibri"/>
              </a:rPr>
              <a:t> tai </a:t>
            </a:r>
            <a:r>
              <a:rPr lang="en-US" sz="2000" err="1">
                <a:latin typeface="Georgia Pro"/>
                <a:ea typeface="Calibri"/>
                <a:cs typeface="Calibri"/>
              </a:rPr>
              <a:t>epämotivaatioon</a:t>
            </a:r>
            <a:r>
              <a:rPr lang="en-US" sz="2000" dirty="0">
                <a:latin typeface="Georgia Pro"/>
                <a:ea typeface="Calibri"/>
                <a:cs typeface="Calibri"/>
              </a:rPr>
              <a:t>. </a:t>
            </a:r>
            <a:r>
              <a:rPr lang="en-US" sz="2000" err="1">
                <a:latin typeface="Georgia Pro"/>
                <a:ea typeface="Calibri"/>
                <a:cs typeface="Calibri"/>
              </a:rPr>
              <a:t>Näiden</a:t>
            </a:r>
            <a:r>
              <a:rPr lang="en-US" sz="2000" dirty="0">
                <a:latin typeface="Georgia Pro"/>
                <a:ea typeface="Calibri"/>
                <a:cs typeface="Calibri"/>
              </a:rPr>
              <a:t> </a:t>
            </a:r>
            <a:r>
              <a:rPr lang="en-US" sz="2000" err="1">
                <a:latin typeface="Georgia Pro"/>
                <a:ea typeface="Calibri"/>
                <a:cs typeface="Calibri"/>
              </a:rPr>
              <a:t>vastausten</a:t>
            </a:r>
            <a:r>
              <a:rPr lang="en-US" sz="2000" dirty="0">
                <a:latin typeface="Georgia Pro"/>
                <a:ea typeface="Calibri"/>
                <a:cs typeface="Calibri"/>
              </a:rPr>
              <a:t> </a:t>
            </a:r>
            <a:r>
              <a:rPr lang="en-US" sz="2000" err="1">
                <a:latin typeface="Georgia Pro"/>
                <a:ea typeface="Calibri"/>
                <a:cs typeface="Calibri"/>
              </a:rPr>
              <a:t>analysoiminen</a:t>
            </a:r>
            <a:r>
              <a:rPr lang="en-US" sz="2000" dirty="0">
                <a:latin typeface="Georgia Pro"/>
                <a:ea typeface="Calibri"/>
                <a:cs typeface="Calibri"/>
              </a:rPr>
              <a:t> on </a:t>
            </a:r>
            <a:r>
              <a:rPr lang="en-US" sz="2000" err="1">
                <a:latin typeface="Georgia Pro"/>
                <a:ea typeface="Calibri"/>
                <a:cs typeface="Calibri"/>
              </a:rPr>
              <a:t>myös</a:t>
            </a:r>
            <a:r>
              <a:rPr lang="en-US" sz="2000" dirty="0">
                <a:latin typeface="Georgia Pro"/>
                <a:ea typeface="Calibri"/>
                <a:cs typeface="Calibri"/>
              </a:rPr>
              <a:t> </a:t>
            </a:r>
            <a:r>
              <a:rPr lang="en-US" sz="2000" err="1">
                <a:latin typeface="Georgia Pro"/>
                <a:ea typeface="Calibri"/>
                <a:cs typeface="Calibri"/>
              </a:rPr>
              <a:t>työläämpää</a:t>
            </a:r>
            <a:r>
              <a:rPr lang="en-US" sz="2000" dirty="0">
                <a:latin typeface="Georgia Pro"/>
                <a:ea typeface="Calibri"/>
                <a:cs typeface="Calibri"/>
              </a:rPr>
              <a:t> (</a:t>
            </a:r>
            <a:r>
              <a:rPr lang="en-US" sz="2000" err="1">
                <a:latin typeface="Georgia Pro"/>
                <a:ea typeface="Calibri"/>
                <a:cs typeface="Calibri"/>
              </a:rPr>
              <a:t>vaikka</a:t>
            </a:r>
            <a:r>
              <a:rPr lang="en-US" sz="2000" dirty="0">
                <a:latin typeface="Georgia Pro"/>
                <a:ea typeface="Calibri"/>
                <a:cs typeface="Calibri"/>
              </a:rPr>
              <a:t> </a:t>
            </a:r>
            <a:r>
              <a:rPr lang="en-US" sz="2000" err="1">
                <a:latin typeface="Georgia Pro"/>
                <a:ea typeface="Calibri"/>
                <a:cs typeface="Calibri"/>
              </a:rPr>
              <a:t>voi</a:t>
            </a:r>
            <a:r>
              <a:rPr lang="en-US" sz="2000" dirty="0">
                <a:latin typeface="Georgia Pro"/>
                <a:ea typeface="Calibri"/>
                <a:cs typeface="Calibri"/>
              </a:rPr>
              <a:t> olla </a:t>
            </a:r>
            <a:r>
              <a:rPr lang="en-US" sz="2000" err="1">
                <a:latin typeface="Georgia Pro"/>
                <a:ea typeface="Calibri"/>
                <a:cs typeface="Calibri"/>
              </a:rPr>
              <a:t>paikallaan</a:t>
            </a:r>
            <a:r>
              <a:rPr lang="en-US" sz="2000" dirty="0">
                <a:latin typeface="Georgia Pro"/>
                <a:ea typeface="Calibri"/>
                <a:cs typeface="Calibri"/>
              </a:rPr>
              <a:t>). </a:t>
            </a:r>
            <a:r>
              <a:rPr lang="en-US" sz="2000" err="1">
                <a:latin typeface="Georgia Pro"/>
                <a:ea typeface="Calibri"/>
                <a:cs typeface="Calibri"/>
              </a:rPr>
              <a:t>Käytä</a:t>
            </a:r>
            <a:r>
              <a:rPr lang="en-US" sz="2000" dirty="0">
                <a:latin typeface="Georgia Pro"/>
                <a:ea typeface="Calibri"/>
                <a:cs typeface="Calibri"/>
              </a:rPr>
              <a:t> </a:t>
            </a:r>
            <a:r>
              <a:rPr lang="en-US" sz="2000" err="1">
                <a:latin typeface="Georgia Pro"/>
                <a:ea typeface="Calibri"/>
                <a:cs typeface="Calibri"/>
              </a:rPr>
              <a:t>avoimia</a:t>
            </a:r>
            <a:r>
              <a:rPr lang="en-US" sz="2000" dirty="0">
                <a:latin typeface="Georgia Pro"/>
                <a:ea typeface="Calibri"/>
                <a:cs typeface="Calibri"/>
              </a:rPr>
              <a:t> </a:t>
            </a:r>
            <a:r>
              <a:rPr lang="en-US" sz="2000" err="1">
                <a:latin typeface="Georgia Pro"/>
                <a:ea typeface="Calibri"/>
                <a:cs typeface="Calibri"/>
              </a:rPr>
              <a:t>vastauksia</a:t>
            </a:r>
            <a:r>
              <a:rPr lang="en-US" sz="2000" dirty="0">
                <a:latin typeface="Georgia Pro"/>
                <a:ea typeface="Calibri"/>
                <a:cs typeface="Calibri"/>
              </a:rPr>
              <a:t> </a:t>
            </a:r>
            <a:r>
              <a:rPr lang="en-US" sz="2000" err="1">
                <a:latin typeface="Georgia Pro"/>
                <a:ea typeface="Calibri"/>
                <a:cs typeface="Calibri"/>
              </a:rPr>
              <a:t>kuitenkin</a:t>
            </a:r>
            <a:r>
              <a:rPr lang="en-US" sz="2000" dirty="0">
                <a:latin typeface="Georgia Pro"/>
                <a:ea typeface="Calibri"/>
                <a:cs typeface="Calibri"/>
              </a:rPr>
              <a:t> </a:t>
            </a:r>
            <a:r>
              <a:rPr lang="en-US" sz="2000" err="1">
                <a:latin typeface="Georgia Pro"/>
                <a:ea typeface="Calibri"/>
                <a:cs typeface="Calibri"/>
              </a:rPr>
              <a:t>silloin</a:t>
            </a:r>
            <a:r>
              <a:rPr lang="en-US" sz="2000" dirty="0">
                <a:latin typeface="Georgia Pro"/>
                <a:ea typeface="Calibri"/>
                <a:cs typeface="Calibri"/>
              </a:rPr>
              <a:t>, </a:t>
            </a:r>
            <a:r>
              <a:rPr lang="en-US" sz="2000" err="1">
                <a:latin typeface="Georgia Pro"/>
                <a:ea typeface="Calibri"/>
                <a:cs typeface="Calibri"/>
              </a:rPr>
              <a:t>kun</a:t>
            </a:r>
            <a:r>
              <a:rPr lang="en-US" sz="2000" dirty="0">
                <a:latin typeface="Georgia Pro"/>
                <a:ea typeface="Calibri"/>
                <a:cs typeface="Calibri"/>
              </a:rPr>
              <a:t> </a:t>
            </a:r>
            <a:r>
              <a:rPr lang="en-US" sz="2000" err="1">
                <a:latin typeface="Georgia Pro"/>
                <a:ea typeface="Calibri"/>
                <a:cs typeface="Calibri"/>
              </a:rPr>
              <a:t>uskot</a:t>
            </a:r>
            <a:r>
              <a:rPr lang="en-US" sz="2000" dirty="0">
                <a:latin typeface="Georgia Pro"/>
                <a:ea typeface="Calibri"/>
                <a:cs typeface="Calibri"/>
              </a:rPr>
              <a:t>, </a:t>
            </a:r>
            <a:r>
              <a:rPr lang="en-US" sz="2000" err="1">
                <a:latin typeface="Georgia Pro"/>
                <a:ea typeface="Calibri"/>
                <a:cs typeface="Calibri"/>
              </a:rPr>
              <a:t>että</a:t>
            </a:r>
            <a:r>
              <a:rPr lang="en-US" sz="2000" dirty="0">
                <a:latin typeface="Georgia Pro"/>
                <a:ea typeface="Calibri"/>
                <a:cs typeface="Calibri"/>
              </a:rPr>
              <a:t> </a:t>
            </a:r>
            <a:r>
              <a:rPr lang="en-US" sz="2000" err="1">
                <a:latin typeface="Georgia Pro"/>
                <a:ea typeface="Calibri"/>
                <a:cs typeface="Calibri"/>
              </a:rPr>
              <a:t>vastaajan</a:t>
            </a:r>
            <a:r>
              <a:rPr lang="en-US" sz="2000" dirty="0">
                <a:latin typeface="Georgia Pro"/>
                <a:ea typeface="Calibri"/>
                <a:cs typeface="Calibri"/>
              </a:rPr>
              <a:t> </a:t>
            </a:r>
            <a:r>
              <a:rPr lang="en-US" sz="2000" err="1">
                <a:latin typeface="Georgia Pro"/>
                <a:ea typeface="Calibri"/>
                <a:cs typeface="Calibri"/>
              </a:rPr>
              <a:t>omien</a:t>
            </a:r>
            <a:r>
              <a:rPr lang="en-US" sz="2000" dirty="0">
                <a:latin typeface="Georgia Pro"/>
                <a:ea typeface="Calibri"/>
                <a:cs typeface="Calibri"/>
              </a:rPr>
              <a:t> </a:t>
            </a:r>
            <a:r>
              <a:rPr lang="en-US" sz="2000" err="1">
                <a:latin typeface="Georgia Pro"/>
                <a:ea typeface="Calibri"/>
                <a:cs typeface="Calibri"/>
              </a:rPr>
              <a:t>sanojen</a:t>
            </a:r>
            <a:r>
              <a:rPr lang="en-US" sz="2000" dirty="0">
                <a:latin typeface="Georgia Pro"/>
                <a:ea typeface="Calibri"/>
                <a:cs typeface="Calibri"/>
              </a:rPr>
              <a:t> </a:t>
            </a:r>
            <a:r>
              <a:rPr lang="en-US" sz="2000" err="1">
                <a:latin typeface="Georgia Pro"/>
                <a:ea typeface="Calibri"/>
                <a:cs typeface="Calibri"/>
              </a:rPr>
              <a:t>huomioiminen</a:t>
            </a:r>
            <a:r>
              <a:rPr lang="en-US" sz="2000" dirty="0">
                <a:latin typeface="Georgia Pro"/>
                <a:ea typeface="Calibri"/>
                <a:cs typeface="Calibri"/>
              </a:rPr>
              <a:t> </a:t>
            </a:r>
            <a:r>
              <a:rPr lang="en-US" sz="2000" err="1">
                <a:latin typeface="Georgia Pro"/>
                <a:ea typeface="Calibri"/>
                <a:cs typeface="Calibri"/>
              </a:rPr>
              <a:t>olisi</a:t>
            </a:r>
            <a:r>
              <a:rPr lang="en-US" sz="2000" dirty="0">
                <a:latin typeface="Georgia Pro"/>
                <a:ea typeface="Calibri"/>
                <a:cs typeface="Calibri"/>
              </a:rPr>
              <a:t> </a:t>
            </a:r>
            <a:r>
              <a:rPr lang="en-US" sz="2000" err="1">
                <a:latin typeface="Georgia Pro"/>
                <a:ea typeface="Calibri"/>
                <a:cs typeface="Calibri"/>
              </a:rPr>
              <a:t>paikallaan</a:t>
            </a:r>
            <a:r>
              <a:rPr lang="en-US" sz="2000" dirty="0">
                <a:latin typeface="Georgia Pro"/>
                <a:ea typeface="Calibri"/>
                <a:cs typeface="Calibri"/>
              </a:rPr>
              <a:t>. </a:t>
            </a:r>
          </a:p>
          <a:p>
            <a:r>
              <a:rPr lang="en-US" sz="2000" dirty="0" err="1">
                <a:latin typeface="Georgia Pro"/>
                <a:ea typeface="Calibri"/>
                <a:cs typeface="Calibri"/>
              </a:rPr>
              <a:t>Vastaajilla</a:t>
            </a:r>
            <a:r>
              <a:rPr lang="en-US" sz="2000" dirty="0">
                <a:latin typeface="Georgia Pro"/>
                <a:ea typeface="Calibri"/>
                <a:cs typeface="Calibri"/>
              </a:rPr>
              <a:t> </a:t>
            </a:r>
            <a:r>
              <a:rPr lang="en-US" sz="2000" dirty="0" err="1">
                <a:latin typeface="Georgia Pro"/>
                <a:ea typeface="Calibri"/>
                <a:cs typeface="Calibri"/>
              </a:rPr>
              <a:t>täytyy</a:t>
            </a:r>
            <a:r>
              <a:rPr lang="en-US" sz="2000" dirty="0">
                <a:latin typeface="Georgia Pro"/>
                <a:ea typeface="Calibri"/>
                <a:cs typeface="Calibri"/>
              </a:rPr>
              <a:t> olla </a:t>
            </a:r>
            <a:r>
              <a:rPr lang="en-US" sz="2000" dirty="0" err="1">
                <a:latin typeface="Georgia Pro"/>
                <a:ea typeface="Calibri"/>
                <a:cs typeface="Calibri"/>
              </a:rPr>
              <a:t>oletettavasti</a:t>
            </a:r>
            <a:r>
              <a:rPr lang="en-US" sz="2000" dirty="0">
                <a:latin typeface="Georgia Pro"/>
                <a:ea typeface="Calibri"/>
                <a:cs typeface="Calibri"/>
              </a:rPr>
              <a:t> </a:t>
            </a:r>
            <a:r>
              <a:rPr lang="en-US" sz="2000" dirty="0" err="1">
                <a:latin typeface="Georgia Pro"/>
                <a:ea typeface="Calibri"/>
                <a:cs typeface="Calibri"/>
              </a:rPr>
              <a:t>pääsy</a:t>
            </a:r>
            <a:r>
              <a:rPr lang="en-US" sz="2000" dirty="0">
                <a:latin typeface="Georgia Pro"/>
                <a:ea typeface="Calibri"/>
                <a:cs typeface="Calibri"/>
              </a:rPr>
              <a:t> </a:t>
            </a:r>
            <a:r>
              <a:rPr lang="en-US" sz="2000" dirty="0" err="1">
                <a:latin typeface="Georgia Pro"/>
                <a:ea typeface="Calibri"/>
                <a:cs typeface="Calibri"/>
              </a:rPr>
              <a:t>tietoon</a:t>
            </a:r>
            <a:r>
              <a:rPr lang="en-US" sz="2000" dirty="0">
                <a:latin typeface="Georgia Pro"/>
                <a:ea typeface="Calibri"/>
                <a:cs typeface="Calibri"/>
              </a:rPr>
              <a:t>, jota </a:t>
            </a:r>
            <a:r>
              <a:rPr lang="en-US" sz="2000" dirty="0" err="1">
                <a:latin typeface="Georgia Pro"/>
                <a:ea typeface="Calibri"/>
                <a:cs typeface="Calibri"/>
              </a:rPr>
              <a:t>heiltä</a:t>
            </a:r>
            <a:r>
              <a:rPr lang="en-US" sz="2000" dirty="0">
                <a:latin typeface="Georgia Pro"/>
                <a:ea typeface="Calibri"/>
                <a:cs typeface="Calibri"/>
              </a:rPr>
              <a:t> </a:t>
            </a:r>
            <a:r>
              <a:rPr lang="en-US" sz="2000" dirty="0" err="1">
                <a:latin typeface="Georgia Pro"/>
                <a:ea typeface="Calibri"/>
                <a:cs typeface="Calibri"/>
              </a:rPr>
              <a:t>kysytään</a:t>
            </a:r>
            <a:r>
              <a:rPr lang="en-US" sz="2000" dirty="0">
                <a:latin typeface="Georgia Pro"/>
                <a:ea typeface="Calibri"/>
                <a:cs typeface="Calibri"/>
              </a:rPr>
              <a:t> (</a:t>
            </a:r>
            <a:r>
              <a:rPr lang="en-US" sz="2000" dirty="0" err="1">
                <a:latin typeface="Georgia Pro"/>
                <a:ea typeface="Calibri"/>
                <a:cs typeface="Calibri"/>
              </a:rPr>
              <a:t>esimerkiksi</a:t>
            </a:r>
            <a:r>
              <a:rPr lang="en-US" sz="2000" dirty="0">
                <a:latin typeface="Georgia Pro"/>
                <a:ea typeface="Calibri"/>
                <a:cs typeface="Calibri"/>
              </a:rPr>
              <a:t> </a:t>
            </a:r>
            <a:r>
              <a:rPr lang="en-US" sz="2000" dirty="0" err="1">
                <a:latin typeface="Georgia Pro"/>
                <a:ea typeface="Calibri"/>
                <a:cs typeface="Calibri"/>
              </a:rPr>
              <a:t>vanhempien</a:t>
            </a:r>
            <a:r>
              <a:rPr lang="en-US" sz="2000" dirty="0">
                <a:latin typeface="Georgia Pro"/>
                <a:ea typeface="Calibri"/>
                <a:cs typeface="Calibri"/>
              </a:rPr>
              <a:t> </a:t>
            </a:r>
            <a:r>
              <a:rPr lang="en-US" sz="2000" dirty="0" err="1">
                <a:latin typeface="Georgia Pro"/>
                <a:ea typeface="Calibri"/>
                <a:cs typeface="Calibri"/>
              </a:rPr>
              <a:t>tulotaso</a:t>
            </a:r>
            <a:r>
              <a:rPr lang="en-US" sz="2000" dirty="0">
                <a:latin typeface="Georgia Pro"/>
                <a:ea typeface="Calibri"/>
                <a:cs typeface="Calibri"/>
              </a:rPr>
              <a:t> </a:t>
            </a:r>
            <a:r>
              <a:rPr lang="en-US" sz="2000" dirty="0" err="1">
                <a:latin typeface="Georgia Pro"/>
                <a:ea typeface="Calibri"/>
                <a:cs typeface="Calibri"/>
              </a:rPr>
              <a:t>ei</a:t>
            </a:r>
            <a:r>
              <a:rPr lang="en-US" sz="2000" dirty="0">
                <a:latin typeface="Georgia Pro"/>
                <a:ea typeface="Calibri"/>
                <a:cs typeface="Calibri"/>
              </a:rPr>
              <a:t> </a:t>
            </a:r>
            <a:r>
              <a:rPr lang="en-US" sz="2000" dirty="0" err="1">
                <a:latin typeface="Georgia Pro"/>
                <a:ea typeface="Calibri"/>
                <a:cs typeface="Calibri"/>
              </a:rPr>
              <a:t>aina</a:t>
            </a:r>
            <a:r>
              <a:rPr lang="en-US" sz="2000" dirty="0">
                <a:latin typeface="Georgia Pro"/>
                <a:ea typeface="Calibri"/>
                <a:cs typeface="Calibri"/>
              </a:rPr>
              <a:t> ole </a:t>
            </a:r>
            <a:r>
              <a:rPr lang="en-US" sz="2000" dirty="0" err="1">
                <a:latin typeface="Georgia Pro"/>
                <a:ea typeface="Calibri"/>
                <a:cs typeface="Calibri"/>
              </a:rPr>
              <a:t>sellainen</a:t>
            </a:r>
            <a:r>
              <a:rPr lang="en-US" sz="2000" dirty="0">
                <a:latin typeface="Georgia Pro"/>
                <a:ea typeface="Calibri"/>
                <a:cs typeface="Calibri"/>
              </a:rPr>
              <a:t>). </a:t>
            </a:r>
          </a:p>
          <a:p>
            <a:r>
              <a:rPr lang="en-US" sz="2000" dirty="0" err="1">
                <a:latin typeface="Georgia Pro"/>
                <a:ea typeface="Calibri"/>
                <a:cs typeface="Calibri"/>
              </a:rPr>
              <a:t>Kysy</a:t>
            </a:r>
            <a:r>
              <a:rPr lang="en-US" sz="2000" dirty="0">
                <a:latin typeface="Georgia Pro"/>
                <a:ea typeface="Calibri"/>
                <a:cs typeface="Calibri"/>
              </a:rPr>
              <a:t> </a:t>
            </a:r>
            <a:r>
              <a:rPr lang="en-US" sz="2000" dirty="0" err="1">
                <a:latin typeface="Georgia Pro"/>
                <a:ea typeface="Calibri"/>
                <a:cs typeface="Calibri"/>
              </a:rPr>
              <a:t>kysymyksiä</a:t>
            </a:r>
            <a:r>
              <a:rPr lang="en-US" sz="2000" dirty="0">
                <a:latin typeface="Georgia Pro"/>
                <a:ea typeface="Calibri"/>
                <a:cs typeface="Calibri"/>
              </a:rPr>
              <a:t>, </a:t>
            </a:r>
            <a:r>
              <a:rPr lang="en-US" sz="2000" dirty="0" err="1">
                <a:latin typeface="Georgia Pro"/>
                <a:ea typeface="Calibri"/>
                <a:cs typeface="Calibri"/>
              </a:rPr>
              <a:t>joihin</a:t>
            </a:r>
            <a:r>
              <a:rPr lang="en-US" sz="2000" dirty="0">
                <a:latin typeface="Georgia Pro"/>
                <a:ea typeface="Calibri"/>
                <a:cs typeface="Calibri"/>
              </a:rPr>
              <a:t> </a:t>
            </a:r>
            <a:r>
              <a:rPr lang="en-US" sz="2000" dirty="0" err="1">
                <a:latin typeface="Georgia Pro"/>
                <a:ea typeface="Calibri"/>
                <a:cs typeface="Calibri"/>
              </a:rPr>
              <a:t>ei</a:t>
            </a:r>
            <a:r>
              <a:rPr lang="en-US" sz="2000" dirty="0">
                <a:latin typeface="Georgia Pro"/>
                <a:ea typeface="Calibri"/>
                <a:cs typeface="Calibri"/>
              </a:rPr>
              <a:t> </a:t>
            </a:r>
            <a:r>
              <a:rPr lang="en-US" sz="2000" dirty="0" err="1">
                <a:latin typeface="Georgia Pro"/>
                <a:ea typeface="Calibri"/>
                <a:cs typeface="Calibri"/>
              </a:rPr>
              <a:t>liity</a:t>
            </a:r>
            <a:r>
              <a:rPr lang="en-US" sz="2000" dirty="0">
                <a:latin typeface="Georgia Pro"/>
                <a:ea typeface="Calibri"/>
                <a:cs typeface="Calibri"/>
              </a:rPr>
              <a:t> </a:t>
            </a:r>
            <a:r>
              <a:rPr lang="en-US" sz="2000" dirty="0" err="1">
                <a:latin typeface="Georgia Pro"/>
                <a:ea typeface="Calibri"/>
                <a:cs typeface="Calibri"/>
              </a:rPr>
              <a:t>stigmaa</a:t>
            </a:r>
            <a:r>
              <a:rPr lang="en-US" sz="2000" dirty="0">
                <a:latin typeface="Georgia Pro"/>
                <a:ea typeface="Calibri"/>
                <a:cs typeface="Calibri"/>
              </a:rPr>
              <a:t> tai </a:t>
            </a:r>
            <a:r>
              <a:rPr lang="en-US" sz="2000" dirty="0" err="1">
                <a:latin typeface="Georgia Pro"/>
                <a:ea typeface="Calibri"/>
                <a:cs typeface="Calibri"/>
              </a:rPr>
              <a:t>haloa</a:t>
            </a:r>
            <a:r>
              <a:rPr lang="en-US" sz="2000" dirty="0">
                <a:latin typeface="Georgia Pro"/>
                <a:ea typeface="Calibri"/>
                <a:cs typeface="Calibri"/>
              </a:rPr>
              <a:t>, </a:t>
            </a:r>
            <a:r>
              <a:rPr lang="en-US" sz="2000" dirty="0" err="1">
                <a:latin typeface="Georgia Pro"/>
                <a:ea typeface="Calibri"/>
                <a:cs typeface="Calibri"/>
              </a:rPr>
              <a:t>jotta</a:t>
            </a:r>
            <a:r>
              <a:rPr lang="en-US" sz="2000" dirty="0">
                <a:latin typeface="Georgia Pro"/>
                <a:ea typeface="Calibri"/>
                <a:cs typeface="Calibri"/>
              </a:rPr>
              <a:t> </a:t>
            </a:r>
            <a:r>
              <a:rPr lang="en-US" sz="2000" dirty="0" err="1">
                <a:latin typeface="Georgia Pro"/>
                <a:ea typeface="Calibri"/>
                <a:cs typeface="Calibri"/>
              </a:rPr>
              <a:t>vastaajat</a:t>
            </a:r>
            <a:r>
              <a:rPr lang="en-US" sz="2000" dirty="0">
                <a:latin typeface="Georgia Pro"/>
                <a:ea typeface="Calibri"/>
                <a:cs typeface="Calibri"/>
              </a:rPr>
              <a:t> </a:t>
            </a:r>
            <a:r>
              <a:rPr lang="en-US" sz="2000" dirty="0" err="1">
                <a:latin typeface="Georgia Pro"/>
                <a:ea typeface="Calibri"/>
                <a:cs typeface="Calibri"/>
              </a:rPr>
              <a:t>eivät</a:t>
            </a:r>
            <a:r>
              <a:rPr lang="en-US" sz="2000" dirty="0">
                <a:latin typeface="Georgia Pro"/>
                <a:ea typeface="Calibri"/>
                <a:cs typeface="Calibri"/>
              </a:rPr>
              <a:t> </a:t>
            </a:r>
            <a:r>
              <a:rPr lang="en-US" sz="2000" dirty="0" err="1">
                <a:latin typeface="Georgia Pro"/>
                <a:ea typeface="Calibri"/>
                <a:cs typeface="Calibri"/>
              </a:rPr>
              <a:t>vastaisi</a:t>
            </a:r>
            <a:r>
              <a:rPr lang="en-US" sz="2000" dirty="0">
                <a:latin typeface="Georgia Pro"/>
                <a:ea typeface="Calibri"/>
                <a:cs typeface="Calibri"/>
              </a:rPr>
              <a:t> </a:t>
            </a:r>
            <a:r>
              <a:rPr lang="en-US" sz="2000" dirty="0" err="1">
                <a:latin typeface="Georgia Pro"/>
                <a:ea typeface="Calibri"/>
                <a:cs typeface="Calibri"/>
              </a:rPr>
              <a:t>sosiaalisen</a:t>
            </a:r>
            <a:r>
              <a:rPr lang="en-US" sz="2000" dirty="0">
                <a:latin typeface="Georgia Pro"/>
                <a:ea typeface="Calibri"/>
                <a:cs typeface="Calibri"/>
              </a:rPr>
              <a:t> </a:t>
            </a:r>
            <a:r>
              <a:rPr lang="en-US" sz="2000" dirty="0" err="1">
                <a:latin typeface="Georgia Pro"/>
                <a:ea typeface="Calibri"/>
                <a:cs typeface="Calibri"/>
              </a:rPr>
              <a:t>hyväksyttävyyden</a:t>
            </a:r>
            <a:r>
              <a:rPr lang="en-US" sz="2000" dirty="0">
                <a:latin typeface="Georgia Pro"/>
                <a:ea typeface="Calibri"/>
                <a:cs typeface="Calibri"/>
              </a:rPr>
              <a:t> </a:t>
            </a:r>
            <a:r>
              <a:rPr lang="en-US" sz="2000" dirty="0" err="1">
                <a:latin typeface="Georgia Pro"/>
                <a:ea typeface="Calibri"/>
                <a:cs typeface="Calibri"/>
              </a:rPr>
              <a:t>perusteella</a:t>
            </a:r>
            <a:r>
              <a:rPr lang="en-US" sz="2000" dirty="0">
                <a:latin typeface="Georgia Pro"/>
                <a:ea typeface="Calibri"/>
                <a:cs typeface="Calibri"/>
              </a:rPr>
              <a:t>. </a:t>
            </a:r>
          </a:p>
          <a:p>
            <a:r>
              <a:rPr lang="en-US" sz="2000" dirty="0">
                <a:latin typeface="Georgia Pro"/>
                <a:ea typeface="Calibri"/>
                <a:cs typeface="Calibri"/>
              </a:rPr>
              <a:t>Jos </a:t>
            </a:r>
            <a:r>
              <a:rPr lang="en-US" sz="2000" dirty="0" err="1">
                <a:latin typeface="Georgia Pro"/>
                <a:ea typeface="Calibri"/>
                <a:cs typeface="Calibri"/>
              </a:rPr>
              <a:t>jonkin</a:t>
            </a:r>
            <a:r>
              <a:rPr lang="en-US" sz="2000" dirty="0">
                <a:latin typeface="Georgia Pro"/>
                <a:ea typeface="Calibri"/>
                <a:cs typeface="Calibri"/>
              </a:rPr>
              <a:t> </a:t>
            </a:r>
            <a:r>
              <a:rPr lang="en-US" sz="2000" dirty="0" err="1">
                <a:latin typeface="Georgia Pro"/>
                <a:ea typeface="Calibri"/>
                <a:cs typeface="Calibri"/>
              </a:rPr>
              <a:t>kysymyksen</a:t>
            </a:r>
            <a:r>
              <a:rPr lang="en-US" sz="2000" dirty="0">
                <a:latin typeface="Georgia Pro"/>
                <a:ea typeface="Calibri"/>
                <a:cs typeface="Calibri"/>
              </a:rPr>
              <a:t> </a:t>
            </a:r>
            <a:r>
              <a:rPr lang="en-US" sz="2000" dirty="0" err="1">
                <a:latin typeface="Georgia Pro"/>
                <a:ea typeface="Calibri"/>
                <a:cs typeface="Calibri"/>
              </a:rPr>
              <a:t>tarkoitus</a:t>
            </a:r>
            <a:r>
              <a:rPr lang="en-US" sz="2000" dirty="0">
                <a:latin typeface="Georgia Pro"/>
                <a:ea typeface="Calibri"/>
                <a:cs typeface="Calibri"/>
              </a:rPr>
              <a:t> </a:t>
            </a:r>
            <a:r>
              <a:rPr lang="en-US" sz="2000" dirty="0" err="1">
                <a:latin typeface="Georgia Pro"/>
                <a:ea typeface="Calibri"/>
                <a:cs typeface="Calibri"/>
              </a:rPr>
              <a:t>vaikuttaa</a:t>
            </a:r>
            <a:r>
              <a:rPr lang="en-US" sz="2000" dirty="0">
                <a:latin typeface="Georgia Pro"/>
                <a:ea typeface="Calibri"/>
                <a:cs typeface="Calibri"/>
              </a:rPr>
              <a:t> </a:t>
            </a:r>
            <a:r>
              <a:rPr lang="en-US" sz="2000" dirty="0" err="1">
                <a:latin typeface="Georgia Pro"/>
                <a:ea typeface="Calibri"/>
                <a:cs typeface="Calibri"/>
              </a:rPr>
              <a:t>epäselvältä</a:t>
            </a:r>
            <a:r>
              <a:rPr lang="en-US" sz="2000" dirty="0">
                <a:latin typeface="Georgia Pro"/>
                <a:ea typeface="Calibri"/>
                <a:cs typeface="Calibri"/>
              </a:rPr>
              <a:t>, </a:t>
            </a:r>
            <a:r>
              <a:rPr lang="en-US" sz="2000" dirty="0" err="1">
                <a:latin typeface="Georgia Pro"/>
                <a:ea typeface="Calibri"/>
                <a:cs typeface="Calibri"/>
              </a:rPr>
              <a:t>lisää</a:t>
            </a:r>
            <a:r>
              <a:rPr lang="en-US" sz="2000" dirty="0">
                <a:latin typeface="Georgia Pro"/>
                <a:ea typeface="Calibri"/>
                <a:cs typeface="Calibri"/>
              </a:rPr>
              <a:t> </a:t>
            </a:r>
            <a:r>
              <a:rPr lang="en-US" sz="2000" dirty="0" err="1">
                <a:latin typeface="Georgia Pro"/>
                <a:ea typeface="Calibri"/>
                <a:cs typeface="Calibri"/>
              </a:rPr>
              <a:t>perusteleva</a:t>
            </a:r>
            <a:r>
              <a:rPr lang="en-US" sz="2000" dirty="0">
                <a:latin typeface="Georgia Pro"/>
                <a:ea typeface="Calibri"/>
                <a:cs typeface="Calibri"/>
              </a:rPr>
              <a:t> ja </a:t>
            </a:r>
            <a:r>
              <a:rPr lang="en-US" sz="2000" dirty="0" err="1">
                <a:latin typeface="Georgia Pro"/>
                <a:ea typeface="Calibri"/>
                <a:cs typeface="Calibri"/>
              </a:rPr>
              <a:t>selventävä</a:t>
            </a:r>
            <a:r>
              <a:rPr lang="en-US" sz="2000" dirty="0">
                <a:latin typeface="Georgia Pro"/>
                <a:ea typeface="Calibri"/>
                <a:cs typeface="Calibri"/>
              </a:rPr>
              <a:t> </a:t>
            </a:r>
            <a:r>
              <a:rPr lang="en-US" sz="2000" dirty="0" err="1">
                <a:latin typeface="Georgia Pro"/>
                <a:ea typeface="Calibri"/>
                <a:cs typeface="Calibri"/>
              </a:rPr>
              <a:t>osa</a:t>
            </a:r>
            <a:r>
              <a:rPr lang="en-US" sz="2000" dirty="0">
                <a:latin typeface="Georgia Pro"/>
                <a:ea typeface="Calibri"/>
                <a:cs typeface="Calibri"/>
              </a:rPr>
              <a:t>. </a:t>
            </a:r>
          </a:p>
          <a:p>
            <a:r>
              <a:rPr lang="en-US" sz="2000" err="1">
                <a:latin typeface="Georgia Pro"/>
                <a:ea typeface="Calibri"/>
                <a:cs typeface="Calibri"/>
              </a:rPr>
              <a:t>Älä</a:t>
            </a:r>
            <a:r>
              <a:rPr lang="en-US" sz="2000" dirty="0">
                <a:latin typeface="Georgia Pro"/>
                <a:ea typeface="Calibri"/>
                <a:cs typeface="Calibri"/>
              </a:rPr>
              <a:t> </a:t>
            </a:r>
            <a:r>
              <a:rPr lang="en-US" sz="2000" err="1">
                <a:latin typeface="Georgia Pro"/>
                <a:ea typeface="Calibri"/>
                <a:cs typeface="Calibri"/>
              </a:rPr>
              <a:t>käytä</a:t>
            </a:r>
            <a:r>
              <a:rPr lang="en-US" sz="2000" dirty="0">
                <a:latin typeface="Georgia Pro"/>
                <a:ea typeface="Calibri"/>
                <a:cs typeface="Calibri"/>
              </a:rPr>
              <a:t> </a:t>
            </a:r>
            <a:r>
              <a:rPr lang="en-US" sz="2000" err="1">
                <a:latin typeface="Georgia Pro"/>
                <a:ea typeface="Calibri"/>
                <a:cs typeface="Calibri"/>
              </a:rPr>
              <a:t>lyhenteitä</a:t>
            </a:r>
            <a:endParaRPr lang="en-US" sz="2000">
              <a:latin typeface="Georgia Pro"/>
              <a:ea typeface="Calibri"/>
              <a:cs typeface="Calibri"/>
            </a:endParaRPr>
          </a:p>
          <a:p>
            <a:r>
              <a:rPr lang="en-US" sz="2000" err="1">
                <a:latin typeface="Georgia Pro"/>
                <a:ea typeface="Calibri"/>
                <a:cs typeface="Calibri"/>
              </a:rPr>
              <a:t>Älä</a:t>
            </a:r>
            <a:r>
              <a:rPr lang="en-US" sz="2000" dirty="0">
                <a:latin typeface="Georgia Pro"/>
                <a:ea typeface="Calibri"/>
                <a:cs typeface="Calibri"/>
              </a:rPr>
              <a:t> </a:t>
            </a:r>
            <a:r>
              <a:rPr lang="en-US" sz="2000" err="1">
                <a:latin typeface="Georgia Pro"/>
                <a:ea typeface="Calibri"/>
                <a:cs typeface="Calibri"/>
              </a:rPr>
              <a:t>kysy</a:t>
            </a:r>
            <a:r>
              <a:rPr lang="en-US" sz="2000" dirty="0">
                <a:latin typeface="Georgia Pro"/>
                <a:ea typeface="Calibri"/>
                <a:cs typeface="Calibri"/>
              </a:rPr>
              <a:t> </a:t>
            </a:r>
            <a:r>
              <a:rPr lang="en-US" sz="2000" err="1">
                <a:latin typeface="Georgia Pro"/>
                <a:ea typeface="Calibri"/>
                <a:cs typeface="Calibri"/>
              </a:rPr>
              <a:t>kahta</a:t>
            </a:r>
            <a:r>
              <a:rPr lang="en-US" sz="2000" dirty="0">
                <a:latin typeface="Georgia Pro"/>
                <a:ea typeface="Calibri"/>
                <a:cs typeface="Calibri"/>
              </a:rPr>
              <a:t> </a:t>
            </a:r>
            <a:r>
              <a:rPr lang="en-US" sz="2000" err="1">
                <a:latin typeface="Georgia Pro"/>
                <a:ea typeface="Calibri"/>
                <a:cs typeface="Calibri"/>
              </a:rPr>
              <a:t>asiaa</a:t>
            </a:r>
            <a:r>
              <a:rPr lang="en-US" sz="2000" dirty="0">
                <a:latin typeface="Georgia Pro"/>
                <a:ea typeface="Calibri"/>
                <a:cs typeface="Calibri"/>
              </a:rPr>
              <a:t> </a:t>
            </a:r>
            <a:r>
              <a:rPr lang="en-US" sz="2000" err="1">
                <a:latin typeface="Georgia Pro"/>
                <a:ea typeface="Calibri"/>
                <a:cs typeface="Calibri"/>
              </a:rPr>
              <a:t>samassa</a:t>
            </a:r>
            <a:r>
              <a:rPr lang="en-US" sz="2000" dirty="0">
                <a:latin typeface="Georgia Pro"/>
                <a:ea typeface="Calibri"/>
                <a:cs typeface="Calibri"/>
              </a:rPr>
              <a:t> </a:t>
            </a:r>
            <a:r>
              <a:rPr lang="en-US" sz="2000" err="1">
                <a:latin typeface="Georgia Pro"/>
                <a:ea typeface="Calibri"/>
                <a:cs typeface="Calibri"/>
              </a:rPr>
              <a:t>kysymyksessä</a:t>
            </a:r>
            <a:endParaRPr lang="en-US" sz="2000" dirty="0">
              <a:latin typeface="Georgia Pro"/>
              <a:ea typeface="Calibri"/>
              <a:cs typeface="Calibri"/>
            </a:endParaRPr>
          </a:p>
          <a:p>
            <a:r>
              <a:rPr lang="en-US" sz="2000" err="1">
                <a:latin typeface="Georgia Pro"/>
                <a:ea typeface="Calibri"/>
                <a:cs typeface="Calibri"/>
              </a:rPr>
              <a:t>Älä</a:t>
            </a:r>
            <a:r>
              <a:rPr lang="en-US" sz="2000" dirty="0">
                <a:latin typeface="Georgia Pro"/>
                <a:ea typeface="Calibri"/>
                <a:cs typeface="Calibri"/>
              </a:rPr>
              <a:t> </a:t>
            </a:r>
            <a:r>
              <a:rPr lang="en-US" sz="2000" err="1">
                <a:latin typeface="Georgia Pro"/>
                <a:ea typeface="Calibri"/>
                <a:cs typeface="Calibri"/>
              </a:rPr>
              <a:t>käytä</a:t>
            </a:r>
            <a:r>
              <a:rPr lang="en-US" sz="2000" dirty="0">
                <a:latin typeface="Georgia Pro"/>
                <a:ea typeface="Calibri"/>
                <a:cs typeface="Calibri"/>
              </a:rPr>
              <a:t> </a:t>
            </a:r>
            <a:r>
              <a:rPr lang="en-US" sz="2000" err="1">
                <a:latin typeface="Georgia Pro"/>
                <a:ea typeface="Calibri"/>
                <a:cs typeface="Calibri"/>
              </a:rPr>
              <a:t>johdattelevia</a:t>
            </a:r>
            <a:r>
              <a:rPr lang="en-US" sz="2000" dirty="0">
                <a:latin typeface="Georgia Pro"/>
                <a:ea typeface="Calibri"/>
                <a:cs typeface="Calibri"/>
              </a:rPr>
              <a:t> </a:t>
            </a:r>
            <a:r>
              <a:rPr lang="en-US" sz="2000" err="1">
                <a:latin typeface="Georgia Pro"/>
                <a:ea typeface="Calibri"/>
                <a:cs typeface="Calibri"/>
              </a:rPr>
              <a:t>kysymyksiä</a:t>
            </a:r>
            <a:r>
              <a:rPr lang="en-US" sz="2000" dirty="0">
                <a:latin typeface="Georgia Pro"/>
                <a:ea typeface="Calibri"/>
                <a:cs typeface="Calibri"/>
              </a:rPr>
              <a:t> </a:t>
            </a:r>
          </a:p>
        </p:txBody>
      </p:sp>
    </p:spTree>
    <p:extLst>
      <p:ext uri="{BB962C8B-B14F-4D97-AF65-F5344CB8AC3E}">
        <p14:creationId xmlns:p14="http://schemas.microsoft.com/office/powerpoint/2010/main" val="1601956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4EED2-DF9C-FE89-41E3-28C18E6896CF}"/>
              </a:ext>
            </a:extLst>
          </p:cNvPr>
          <p:cNvSpPr>
            <a:spLocks noGrp="1"/>
          </p:cNvSpPr>
          <p:nvPr>
            <p:ph type="title"/>
          </p:nvPr>
        </p:nvSpPr>
        <p:spPr>
          <a:xfrm>
            <a:off x="838200" y="365125"/>
            <a:ext cx="10515600" cy="1325563"/>
          </a:xfrm>
        </p:spPr>
        <p:txBody>
          <a:bodyPr>
            <a:normAutofit/>
          </a:bodyPr>
          <a:lstStyle/>
          <a:p>
            <a:r>
              <a:rPr lang="en-US" sz="5400" dirty="0" err="1">
                <a:latin typeface="Georgia Pro"/>
                <a:ea typeface="Calibri Light"/>
                <a:cs typeface="Calibri Light"/>
              </a:rPr>
              <a:t>Otoskoko</a:t>
            </a:r>
            <a:r>
              <a:rPr lang="en-US" sz="5400" dirty="0">
                <a:latin typeface="Georgia Pro"/>
                <a:ea typeface="Calibri Light"/>
                <a:cs typeface="Calibri Light"/>
              </a:rPr>
              <a:t>, </a:t>
            </a:r>
            <a:r>
              <a:rPr lang="en-US" sz="5400" dirty="0" err="1">
                <a:latin typeface="Georgia Pro"/>
                <a:ea typeface="Calibri Light"/>
                <a:cs typeface="Calibri Light"/>
              </a:rPr>
              <a:t>otanta</a:t>
            </a:r>
            <a:r>
              <a:rPr lang="en-US" sz="5400" dirty="0">
                <a:latin typeface="Georgia Pro"/>
                <a:ea typeface="Calibri Light"/>
                <a:cs typeface="Calibri Light"/>
              </a:rPr>
              <a:t>, </a:t>
            </a:r>
            <a:r>
              <a:rPr lang="en-US" sz="5400" dirty="0" err="1">
                <a:latin typeface="Georgia Pro"/>
                <a:ea typeface="Calibri Light"/>
                <a:cs typeface="Calibri Light"/>
              </a:rPr>
              <a:t>yleistäminen</a:t>
            </a:r>
            <a:endParaRPr lang="en-US" sz="5400" dirty="0" err="1">
              <a:latin typeface="Georgia Pro"/>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880667-7990-CC95-4BD7-FF3DA574D9E2}"/>
              </a:ext>
            </a:extLst>
          </p:cNvPr>
          <p:cNvSpPr>
            <a:spLocks noGrp="1"/>
          </p:cNvSpPr>
          <p:nvPr>
            <p:ph idx="1"/>
          </p:nvPr>
        </p:nvSpPr>
        <p:spPr>
          <a:xfrm>
            <a:off x="838200" y="1929384"/>
            <a:ext cx="10515600" cy="4251960"/>
          </a:xfrm>
        </p:spPr>
        <p:txBody>
          <a:bodyPr vert="horz" lIns="91440" tIns="45720" rIns="91440" bIns="45720" rtlCol="0" anchor="t">
            <a:normAutofit fontScale="92500" lnSpcReduction="10000"/>
          </a:bodyPr>
          <a:lstStyle/>
          <a:p>
            <a:r>
              <a:rPr lang="en-US" sz="1900" dirty="0">
                <a:latin typeface="Georgia Pro"/>
                <a:hlinkClick r:id="rId3"/>
              </a:rPr>
              <a:t>https://www.youtube.com/watch?v=qhzkCebkSWE</a:t>
            </a:r>
            <a:endParaRPr lang="en-US" sz="1900" dirty="0">
              <a:latin typeface="Georgia Pro"/>
            </a:endParaRPr>
          </a:p>
          <a:p>
            <a:endParaRPr lang="en-US" sz="1900" dirty="0">
              <a:latin typeface="Georgia Pro"/>
              <a:ea typeface="Calibri"/>
              <a:cs typeface="Calibri"/>
            </a:endParaRPr>
          </a:p>
          <a:p>
            <a:r>
              <a:rPr lang="en-US" sz="1900" dirty="0">
                <a:latin typeface="Georgia Pro"/>
                <a:ea typeface="+mn-lt"/>
                <a:cs typeface="+mn-lt"/>
                <a:hlinkClick r:id="rId4"/>
              </a:rPr>
              <a:t>https://www.youtube.com/watch?v=-roteng9ly0</a:t>
            </a:r>
            <a:endParaRPr lang="en-US" sz="1900" dirty="0">
              <a:latin typeface="Georgia Pro"/>
              <a:ea typeface="Calibri"/>
              <a:cs typeface="Calibri"/>
            </a:endParaRPr>
          </a:p>
          <a:p>
            <a:endParaRPr lang="en-US" sz="1900" dirty="0">
              <a:latin typeface="Georgia Pro"/>
              <a:ea typeface="Calibri"/>
              <a:cs typeface="Calibri"/>
            </a:endParaRPr>
          </a:p>
          <a:p>
            <a:endParaRPr lang="en-US" sz="1900" dirty="0">
              <a:latin typeface="Georgia Pro"/>
              <a:ea typeface="Calibri"/>
              <a:cs typeface="Calibri"/>
            </a:endParaRPr>
          </a:p>
          <a:p>
            <a:pPr>
              <a:lnSpc>
                <a:spcPct val="110000"/>
              </a:lnSpc>
            </a:pPr>
            <a:r>
              <a:rPr lang="en-US" sz="1900" err="1">
                <a:latin typeface="Georgia Pro"/>
                <a:ea typeface="Calibri"/>
                <a:cs typeface="Calibri"/>
              </a:rPr>
              <a:t>Mitä</a:t>
            </a:r>
            <a:r>
              <a:rPr lang="en-US" sz="1900" dirty="0">
                <a:latin typeface="Georgia Pro"/>
                <a:ea typeface="Calibri"/>
                <a:cs typeface="Calibri"/>
              </a:rPr>
              <a:t> </a:t>
            </a:r>
            <a:r>
              <a:rPr lang="en-US" sz="1900" err="1">
                <a:latin typeface="Georgia Pro"/>
                <a:ea typeface="Calibri"/>
                <a:cs typeface="Calibri"/>
              </a:rPr>
              <a:t>näiden</a:t>
            </a:r>
            <a:r>
              <a:rPr lang="en-US" sz="1900" dirty="0">
                <a:latin typeface="Georgia Pro"/>
                <a:ea typeface="Calibri"/>
                <a:cs typeface="Calibri"/>
              </a:rPr>
              <a:t> </a:t>
            </a:r>
            <a:r>
              <a:rPr lang="en-US" sz="1900" err="1">
                <a:latin typeface="Georgia Pro"/>
                <a:ea typeface="Calibri"/>
                <a:cs typeface="Calibri"/>
              </a:rPr>
              <a:t>videoiden</a:t>
            </a:r>
            <a:r>
              <a:rPr lang="en-US" sz="1900" dirty="0">
                <a:latin typeface="Georgia Pro"/>
                <a:ea typeface="Calibri"/>
                <a:cs typeface="Calibri"/>
              </a:rPr>
              <a:t> </a:t>
            </a:r>
            <a:r>
              <a:rPr lang="en-US" sz="1900" err="1">
                <a:latin typeface="Georgia Pro"/>
                <a:ea typeface="Calibri"/>
                <a:cs typeface="Calibri"/>
              </a:rPr>
              <a:t>viesti</a:t>
            </a:r>
            <a:r>
              <a:rPr lang="en-US" sz="1900" dirty="0">
                <a:latin typeface="Georgia Pro"/>
                <a:ea typeface="Calibri"/>
                <a:cs typeface="Calibri"/>
              </a:rPr>
              <a:t> </a:t>
            </a:r>
            <a:r>
              <a:rPr lang="en-US" sz="1900" err="1">
                <a:latin typeface="Georgia Pro"/>
                <a:ea typeface="Calibri"/>
                <a:cs typeface="Calibri"/>
              </a:rPr>
              <a:t>tarkoittaa</a:t>
            </a:r>
            <a:r>
              <a:rPr lang="en-US" sz="1900" dirty="0">
                <a:latin typeface="Georgia Pro"/>
                <a:ea typeface="Calibri"/>
                <a:cs typeface="Calibri"/>
              </a:rPr>
              <a:t> survey-</a:t>
            </a:r>
            <a:r>
              <a:rPr lang="en-US" sz="1900" err="1">
                <a:latin typeface="Georgia Pro"/>
                <a:ea typeface="Calibri"/>
                <a:cs typeface="Calibri"/>
              </a:rPr>
              <a:t>kyselyn</a:t>
            </a:r>
            <a:r>
              <a:rPr lang="en-US" sz="1900" dirty="0">
                <a:latin typeface="Georgia Pro"/>
                <a:ea typeface="Calibri"/>
                <a:cs typeface="Calibri"/>
              </a:rPr>
              <a:t> </a:t>
            </a:r>
            <a:r>
              <a:rPr lang="en-US" sz="1900" err="1">
                <a:latin typeface="Georgia Pro"/>
                <a:ea typeface="Calibri"/>
                <a:cs typeface="Calibri"/>
              </a:rPr>
              <a:t>toteuttamisen</a:t>
            </a:r>
            <a:r>
              <a:rPr lang="en-US" sz="1900" dirty="0">
                <a:latin typeface="Georgia Pro"/>
                <a:ea typeface="Calibri"/>
                <a:cs typeface="Calibri"/>
              </a:rPr>
              <a:t> </a:t>
            </a:r>
            <a:r>
              <a:rPr lang="en-US" sz="1900" err="1">
                <a:latin typeface="Georgia Pro"/>
                <a:ea typeface="Calibri"/>
                <a:cs typeface="Calibri"/>
              </a:rPr>
              <a:t>suhteen</a:t>
            </a:r>
            <a:r>
              <a:rPr lang="en-US" sz="1900" dirty="0">
                <a:latin typeface="Georgia Pro"/>
                <a:ea typeface="Calibri"/>
                <a:cs typeface="Calibri"/>
              </a:rPr>
              <a:t> </a:t>
            </a:r>
            <a:r>
              <a:rPr lang="en-US" sz="1900" err="1">
                <a:latin typeface="Georgia Pro"/>
                <a:ea typeface="Calibri"/>
                <a:cs typeface="Calibri"/>
              </a:rPr>
              <a:t>tällä</a:t>
            </a:r>
            <a:r>
              <a:rPr lang="en-US" sz="1900" dirty="0">
                <a:latin typeface="Georgia Pro"/>
                <a:ea typeface="Calibri"/>
                <a:cs typeface="Calibri"/>
              </a:rPr>
              <a:t> </a:t>
            </a:r>
            <a:r>
              <a:rPr lang="en-US" sz="1900" err="1">
                <a:latin typeface="Georgia Pro"/>
                <a:ea typeface="Calibri"/>
                <a:cs typeface="Calibri"/>
              </a:rPr>
              <a:t>kurssilla</a:t>
            </a:r>
            <a:r>
              <a:rPr lang="en-US" sz="1900" dirty="0">
                <a:latin typeface="Georgia Pro"/>
                <a:ea typeface="Calibri"/>
                <a:cs typeface="Calibri"/>
              </a:rPr>
              <a:t>? </a:t>
            </a:r>
            <a:r>
              <a:rPr lang="en-US" sz="1900" err="1">
                <a:latin typeface="Georgia Pro"/>
                <a:ea typeface="Calibri"/>
                <a:cs typeface="Calibri"/>
              </a:rPr>
              <a:t>Satunnaisotos</a:t>
            </a:r>
            <a:r>
              <a:rPr lang="en-US" sz="1900" dirty="0">
                <a:latin typeface="Georgia Pro"/>
                <a:ea typeface="Calibri"/>
                <a:cs typeface="Calibri"/>
              </a:rPr>
              <a:t> </a:t>
            </a:r>
            <a:r>
              <a:rPr lang="en-US" sz="1900" err="1">
                <a:latin typeface="Georgia Pro"/>
                <a:ea typeface="Calibri"/>
                <a:cs typeface="Calibri"/>
              </a:rPr>
              <a:t>ei</a:t>
            </a:r>
            <a:r>
              <a:rPr lang="en-US" sz="1900" dirty="0">
                <a:latin typeface="Georgia Pro"/>
                <a:ea typeface="Calibri"/>
                <a:cs typeface="Calibri"/>
              </a:rPr>
              <a:t> </a:t>
            </a:r>
            <a:r>
              <a:rPr lang="en-US" sz="1900" err="1">
                <a:latin typeface="Georgia Pro"/>
                <a:ea typeface="Calibri"/>
                <a:cs typeface="Calibri"/>
              </a:rPr>
              <a:t>käytännössä</a:t>
            </a:r>
            <a:r>
              <a:rPr lang="en-US" sz="1900" dirty="0">
                <a:latin typeface="Georgia Pro"/>
                <a:ea typeface="Calibri"/>
                <a:cs typeface="Calibri"/>
              </a:rPr>
              <a:t> </a:t>
            </a:r>
            <a:r>
              <a:rPr lang="en-US" sz="1900" err="1">
                <a:latin typeface="Georgia Pro"/>
                <a:ea typeface="Calibri"/>
                <a:cs typeface="Calibri"/>
              </a:rPr>
              <a:t>mahdollinen</a:t>
            </a:r>
            <a:r>
              <a:rPr lang="en-US" sz="1900" dirty="0">
                <a:latin typeface="Georgia Pro"/>
                <a:ea typeface="Calibri"/>
                <a:cs typeface="Calibri"/>
              </a:rPr>
              <a:t>, </a:t>
            </a:r>
            <a:r>
              <a:rPr lang="en-US" sz="1900" err="1">
                <a:latin typeface="Georgia Pro"/>
                <a:ea typeface="Calibri"/>
                <a:cs typeface="Calibri"/>
              </a:rPr>
              <a:t>tarvittavan</a:t>
            </a:r>
            <a:r>
              <a:rPr lang="en-US" sz="1900" dirty="0">
                <a:latin typeface="Georgia Pro"/>
                <a:ea typeface="Calibri"/>
                <a:cs typeface="Calibri"/>
              </a:rPr>
              <a:t> </a:t>
            </a:r>
            <a:r>
              <a:rPr lang="en-US" sz="1900" err="1">
                <a:latin typeface="Georgia Pro"/>
                <a:ea typeface="Calibri"/>
                <a:cs typeface="Calibri"/>
              </a:rPr>
              <a:t>suuri</a:t>
            </a:r>
            <a:r>
              <a:rPr lang="en-US" sz="1900" dirty="0">
                <a:latin typeface="Georgia Pro"/>
                <a:ea typeface="Calibri"/>
                <a:cs typeface="Calibri"/>
              </a:rPr>
              <a:t> </a:t>
            </a:r>
            <a:r>
              <a:rPr lang="en-US" sz="1900" err="1">
                <a:latin typeface="Georgia Pro"/>
                <a:ea typeface="Calibri"/>
                <a:cs typeface="Calibri"/>
              </a:rPr>
              <a:t>otoskoko</a:t>
            </a:r>
            <a:r>
              <a:rPr lang="en-US" sz="1900" dirty="0">
                <a:latin typeface="Georgia Pro"/>
                <a:ea typeface="Calibri"/>
                <a:cs typeface="Calibri"/>
              </a:rPr>
              <a:t> </a:t>
            </a:r>
            <a:r>
              <a:rPr lang="en-US" sz="1900" err="1">
                <a:latin typeface="Georgia Pro"/>
                <a:ea typeface="Calibri"/>
                <a:cs typeface="Calibri"/>
              </a:rPr>
              <a:t>ei</a:t>
            </a:r>
            <a:r>
              <a:rPr lang="en-US" sz="1900" dirty="0">
                <a:latin typeface="Georgia Pro"/>
                <a:ea typeface="Calibri"/>
                <a:cs typeface="Calibri"/>
              </a:rPr>
              <a:t> </a:t>
            </a:r>
            <a:r>
              <a:rPr lang="en-US" sz="1900" err="1">
                <a:latin typeface="Georgia Pro"/>
                <a:ea typeface="Calibri"/>
                <a:cs typeface="Calibri"/>
              </a:rPr>
              <a:t>välttämättä</a:t>
            </a:r>
            <a:r>
              <a:rPr lang="en-US" sz="1900" dirty="0">
                <a:latin typeface="Georgia Pro"/>
                <a:ea typeface="Calibri"/>
                <a:cs typeface="Calibri"/>
              </a:rPr>
              <a:t> </a:t>
            </a:r>
            <a:r>
              <a:rPr lang="en-US" sz="1900" err="1">
                <a:latin typeface="Georgia Pro"/>
                <a:ea typeface="Calibri"/>
                <a:cs typeface="Calibri"/>
              </a:rPr>
              <a:t>saavutettavissa</a:t>
            </a:r>
            <a:r>
              <a:rPr lang="en-US" sz="1900" dirty="0">
                <a:latin typeface="Georgia Pro"/>
                <a:ea typeface="Calibri"/>
                <a:cs typeface="Calibri"/>
              </a:rPr>
              <a:t>.</a:t>
            </a:r>
          </a:p>
          <a:p>
            <a:pPr>
              <a:lnSpc>
                <a:spcPct val="110000"/>
              </a:lnSpc>
            </a:pPr>
            <a:r>
              <a:rPr lang="en-US" sz="1900" dirty="0">
                <a:latin typeface="Georgia Pro"/>
                <a:ea typeface="Calibri"/>
                <a:cs typeface="Calibri"/>
              </a:rPr>
              <a:t>--&gt;</a:t>
            </a:r>
            <a:r>
              <a:rPr lang="en-US" sz="1900" err="1">
                <a:latin typeface="Georgia Pro"/>
                <a:ea typeface="Calibri"/>
                <a:cs typeface="Calibri"/>
              </a:rPr>
              <a:t>ideaali</a:t>
            </a:r>
            <a:r>
              <a:rPr lang="en-US" sz="1900" dirty="0">
                <a:latin typeface="Georgia Pro"/>
                <a:ea typeface="Calibri"/>
                <a:cs typeface="Calibri"/>
              </a:rPr>
              <a:t> </a:t>
            </a:r>
            <a:r>
              <a:rPr lang="en-US" sz="1900" err="1">
                <a:latin typeface="Georgia Pro"/>
                <a:ea typeface="Calibri"/>
                <a:cs typeface="Calibri"/>
              </a:rPr>
              <a:t>otoskoko</a:t>
            </a:r>
            <a:r>
              <a:rPr lang="en-US" sz="1900" dirty="0">
                <a:latin typeface="Georgia Pro"/>
                <a:ea typeface="Calibri"/>
                <a:cs typeface="Calibri"/>
              </a:rPr>
              <a:t> </a:t>
            </a:r>
            <a:r>
              <a:rPr lang="en-US" sz="1900" err="1">
                <a:latin typeface="Georgia Pro"/>
                <a:ea typeface="Calibri"/>
                <a:cs typeface="Calibri"/>
              </a:rPr>
              <a:t>kannattaa</a:t>
            </a:r>
            <a:r>
              <a:rPr lang="en-US" sz="1900" dirty="0">
                <a:latin typeface="Georgia Pro"/>
                <a:ea typeface="Calibri"/>
                <a:cs typeface="Calibri"/>
              </a:rPr>
              <a:t> </a:t>
            </a:r>
            <a:r>
              <a:rPr lang="en-US" sz="1900" err="1">
                <a:latin typeface="Georgia Pro"/>
                <a:ea typeface="Calibri"/>
                <a:cs typeface="Calibri"/>
              </a:rPr>
              <a:t>laskea</a:t>
            </a:r>
            <a:r>
              <a:rPr lang="en-US" sz="1900" dirty="0">
                <a:latin typeface="Georgia Pro"/>
                <a:ea typeface="Calibri"/>
                <a:cs typeface="Calibri"/>
              </a:rPr>
              <a:t> ja </a:t>
            </a:r>
            <a:r>
              <a:rPr lang="en-US" sz="1900" err="1">
                <a:latin typeface="Georgia Pro"/>
                <a:ea typeface="Calibri"/>
                <a:cs typeface="Calibri"/>
              </a:rPr>
              <a:t>loppuraportissa</a:t>
            </a:r>
            <a:r>
              <a:rPr lang="en-US" sz="1900" dirty="0">
                <a:latin typeface="Georgia Pro"/>
                <a:ea typeface="Calibri"/>
                <a:cs typeface="Calibri"/>
              </a:rPr>
              <a:t> </a:t>
            </a:r>
            <a:r>
              <a:rPr lang="en-US" sz="1900" err="1">
                <a:latin typeface="Georgia Pro"/>
                <a:ea typeface="Calibri"/>
                <a:cs typeface="Calibri"/>
              </a:rPr>
              <a:t>verrata</a:t>
            </a:r>
            <a:r>
              <a:rPr lang="en-US" sz="1900" dirty="0">
                <a:latin typeface="Georgia Pro"/>
                <a:ea typeface="Calibri"/>
                <a:cs typeface="Calibri"/>
              </a:rPr>
              <a:t> </a:t>
            </a:r>
            <a:r>
              <a:rPr lang="en-US" sz="1900" err="1">
                <a:latin typeface="Georgia Pro"/>
                <a:ea typeface="Calibri"/>
                <a:cs typeface="Calibri"/>
              </a:rPr>
              <a:t>sitä</a:t>
            </a:r>
            <a:r>
              <a:rPr lang="en-US" sz="1900" dirty="0">
                <a:latin typeface="Georgia Pro"/>
                <a:ea typeface="Calibri"/>
                <a:cs typeface="Calibri"/>
              </a:rPr>
              <a:t> </a:t>
            </a:r>
            <a:r>
              <a:rPr lang="en-US" sz="1900" err="1">
                <a:latin typeface="Georgia Pro"/>
                <a:ea typeface="Calibri"/>
                <a:cs typeface="Calibri"/>
              </a:rPr>
              <a:t>toteutuneeseen</a:t>
            </a:r>
            <a:r>
              <a:rPr lang="en-US" sz="1900" dirty="0">
                <a:latin typeface="Georgia Pro"/>
                <a:ea typeface="Calibri"/>
                <a:cs typeface="Calibri"/>
              </a:rPr>
              <a:t> </a:t>
            </a:r>
            <a:r>
              <a:rPr lang="en-US" sz="1900" err="1">
                <a:latin typeface="Georgia Pro"/>
                <a:ea typeface="Calibri"/>
                <a:cs typeface="Calibri"/>
              </a:rPr>
              <a:t>otoskokoon</a:t>
            </a:r>
            <a:r>
              <a:rPr lang="en-US" sz="1900" dirty="0">
                <a:latin typeface="Georgia Pro"/>
                <a:ea typeface="Calibri"/>
                <a:cs typeface="Calibri"/>
              </a:rPr>
              <a:t> ja </a:t>
            </a:r>
            <a:r>
              <a:rPr lang="en-US" sz="1900" err="1">
                <a:latin typeface="Georgia Pro"/>
                <a:ea typeface="Calibri"/>
                <a:cs typeface="Calibri"/>
              </a:rPr>
              <a:t>pohtia</a:t>
            </a:r>
            <a:r>
              <a:rPr lang="en-US" sz="1900" dirty="0">
                <a:latin typeface="Georgia Pro"/>
                <a:ea typeface="Calibri"/>
                <a:cs typeface="Calibri"/>
              </a:rPr>
              <a:t> </a:t>
            </a:r>
            <a:r>
              <a:rPr lang="en-US" sz="1900" err="1">
                <a:latin typeface="Georgia Pro"/>
                <a:ea typeface="Calibri"/>
                <a:cs typeface="Calibri"/>
              </a:rPr>
              <a:t>mahdollisen</a:t>
            </a:r>
            <a:r>
              <a:rPr lang="en-US" sz="1900" dirty="0">
                <a:latin typeface="Georgia Pro"/>
                <a:ea typeface="Calibri"/>
                <a:cs typeface="Calibri"/>
              </a:rPr>
              <a:t> </a:t>
            </a:r>
            <a:r>
              <a:rPr lang="en-US" sz="1900" err="1">
                <a:latin typeface="Georgia Pro"/>
                <a:ea typeface="Calibri"/>
                <a:cs typeface="Calibri"/>
              </a:rPr>
              <a:t>eron</a:t>
            </a:r>
            <a:r>
              <a:rPr lang="en-US" sz="1900" dirty="0">
                <a:latin typeface="Georgia Pro"/>
                <a:ea typeface="Calibri"/>
                <a:cs typeface="Calibri"/>
              </a:rPr>
              <a:t> </a:t>
            </a:r>
            <a:r>
              <a:rPr lang="en-US" sz="1900" err="1">
                <a:latin typeface="Georgia Pro"/>
                <a:ea typeface="Calibri"/>
                <a:cs typeface="Calibri"/>
              </a:rPr>
              <a:t>vaikutusta</a:t>
            </a:r>
            <a:r>
              <a:rPr lang="en-US" sz="1900" dirty="0">
                <a:latin typeface="Georgia Pro"/>
                <a:ea typeface="Calibri"/>
                <a:cs typeface="Calibri"/>
              </a:rPr>
              <a:t> </a:t>
            </a:r>
            <a:r>
              <a:rPr lang="en-US" sz="1900" err="1">
                <a:latin typeface="Georgia Pro"/>
                <a:ea typeface="Calibri"/>
                <a:cs typeface="Calibri"/>
              </a:rPr>
              <a:t>yleistysten</a:t>
            </a:r>
            <a:r>
              <a:rPr lang="en-US" sz="1900" dirty="0">
                <a:latin typeface="Georgia Pro"/>
                <a:ea typeface="Calibri"/>
                <a:cs typeface="Calibri"/>
              </a:rPr>
              <a:t> </a:t>
            </a:r>
            <a:r>
              <a:rPr lang="en-US" sz="1900" err="1">
                <a:latin typeface="Georgia Pro"/>
                <a:ea typeface="Calibri"/>
                <a:cs typeface="Calibri"/>
              </a:rPr>
              <a:t>tekemisen</a:t>
            </a:r>
            <a:r>
              <a:rPr lang="en-US" sz="1900" dirty="0">
                <a:latin typeface="Georgia Pro"/>
                <a:ea typeface="Calibri"/>
                <a:cs typeface="Calibri"/>
              </a:rPr>
              <a:t> </a:t>
            </a:r>
            <a:r>
              <a:rPr lang="en-US" sz="1900" err="1">
                <a:latin typeface="Georgia Pro"/>
                <a:ea typeface="Calibri"/>
                <a:cs typeface="Calibri"/>
              </a:rPr>
              <a:t>mahdollisuuksiin</a:t>
            </a:r>
            <a:r>
              <a:rPr lang="en-US" sz="1900" dirty="0">
                <a:latin typeface="Georgia Pro"/>
                <a:ea typeface="Calibri"/>
                <a:cs typeface="Calibri"/>
              </a:rPr>
              <a:t> ja </a:t>
            </a:r>
            <a:r>
              <a:rPr lang="en-US" sz="1900" err="1">
                <a:latin typeface="Georgia Pro"/>
                <a:ea typeface="Calibri"/>
                <a:cs typeface="Calibri"/>
              </a:rPr>
              <a:t>rajoituksiin</a:t>
            </a:r>
            <a:r>
              <a:rPr lang="en-US" sz="1900" dirty="0">
                <a:latin typeface="Georgia Pro"/>
                <a:ea typeface="Calibri"/>
                <a:cs typeface="Calibri"/>
              </a:rPr>
              <a:t> </a:t>
            </a:r>
          </a:p>
          <a:p>
            <a:pPr>
              <a:lnSpc>
                <a:spcPct val="110000"/>
              </a:lnSpc>
            </a:pPr>
            <a:r>
              <a:rPr lang="en-US" sz="1900" err="1">
                <a:latin typeface="Georgia Pro"/>
                <a:ea typeface="Calibri"/>
                <a:cs typeface="Calibri"/>
              </a:rPr>
              <a:t>Myös</a:t>
            </a:r>
            <a:r>
              <a:rPr lang="en-US" sz="1900" dirty="0">
                <a:latin typeface="Georgia Pro"/>
                <a:ea typeface="Calibri"/>
                <a:cs typeface="Calibri"/>
              </a:rPr>
              <a:t> survey-</a:t>
            </a:r>
            <a:r>
              <a:rPr lang="en-US" sz="1900" err="1">
                <a:latin typeface="Georgia Pro"/>
                <a:ea typeface="Calibri"/>
                <a:cs typeface="Calibri"/>
              </a:rPr>
              <a:t>lomakkeen</a:t>
            </a:r>
            <a:r>
              <a:rPr lang="en-US" sz="1900" dirty="0">
                <a:latin typeface="Georgia Pro"/>
                <a:ea typeface="Calibri"/>
                <a:cs typeface="Calibri"/>
              </a:rPr>
              <a:t> </a:t>
            </a:r>
            <a:r>
              <a:rPr lang="en-US" sz="1900" err="1">
                <a:latin typeface="Georgia Pro"/>
                <a:ea typeface="Calibri"/>
                <a:cs typeface="Calibri"/>
              </a:rPr>
              <a:t>taustatietojen</a:t>
            </a:r>
            <a:r>
              <a:rPr lang="en-US" sz="1900" dirty="0">
                <a:latin typeface="Georgia Pro"/>
                <a:ea typeface="Calibri"/>
                <a:cs typeface="Calibri"/>
              </a:rPr>
              <a:t> </a:t>
            </a:r>
            <a:r>
              <a:rPr lang="en-US" sz="1900" err="1">
                <a:latin typeface="Georgia Pro"/>
                <a:ea typeface="Calibri"/>
                <a:cs typeface="Calibri"/>
              </a:rPr>
              <a:t>perusteella</a:t>
            </a:r>
            <a:r>
              <a:rPr lang="en-US" sz="1900" dirty="0">
                <a:latin typeface="Georgia Pro"/>
                <a:ea typeface="Calibri"/>
                <a:cs typeface="Calibri"/>
              </a:rPr>
              <a:t> </a:t>
            </a:r>
            <a:r>
              <a:rPr lang="en-US" sz="1900" err="1">
                <a:latin typeface="Georgia Pro"/>
                <a:ea typeface="Calibri"/>
                <a:cs typeface="Calibri"/>
              </a:rPr>
              <a:t>voi</a:t>
            </a:r>
            <a:r>
              <a:rPr lang="en-US" sz="1900" dirty="0">
                <a:latin typeface="Georgia Pro"/>
                <a:ea typeface="Calibri"/>
                <a:cs typeface="Calibri"/>
              </a:rPr>
              <a:t> </a:t>
            </a:r>
            <a:r>
              <a:rPr lang="en-US" sz="1900" err="1">
                <a:latin typeface="Georgia Pro"/>
                <a:ea typeface="Calibri"/>
                <a:cs typeface="Calibri"/>
              </a:rPr>
              <a:t>katsoa</a:t>
            </a:r>
            <a:r>
              <a:rPr lang="en-US" sz="1900" dirty="0">
                <a:latin typeface="Georgia Pro"/>
                <a:ea typeface="Calibri"/>
                <a:cs typeface="Calibri"/>
              </a:rPr>
              <a:t>, </a:t>
            </a:r>
            <a:r>
              <a:rPr lang="en-US" sz="1900" err="1">
                <a:latin typeface="Georgia Pro"/>
                <a:ea typeface="Calibri"/>
                <a:cs typeface="Calibri"/>
              </a:rPr>
              <a:t>minkä</a:t>
            </a:r>
            <a:r>
              <a:rPr lang="en-US" sz="1900" i="1" dirty="0">
                <a:latin typeface="Georgia Pro"/>
                <a:ea typeface="Calibri"/>
                <a:cs typeface="Calibri"/>
              </a:rPr>
              <a:t> </a:t>
            </a:r>
            <a:r>
              <a:rPr lang="en-US" sz="1900" i="1" err="1">
                <a:latin typeface="Georgia Pro"/>
                <a:ea typeface="Calibri"/>
                <a:cs typeface="Calibri"/>
              </a:rPr>
              <a:t>tyyppiset</a:t>
            </a:r>
            <a:r>
              <a:rPr lang="en-US" sz="1900" dirty="0">
                <a:latin typeface="Georgia Pro"/>
                <a:ea typeface="Calibri"/>
                <a:cs typeface="Calibri"/>
              </a:rPr>
              <a:t> </a:t>
            </a:r>
            <a:r>
              <a:rPr lang="en-US" sz="1900" err="1">
                <a:latin typeface="Georgia Pro"/>
                <a:ea typeface="Calibri"/>
                <a:cs typeface="Calibri"/>
              </a:rPr>
              <a:t>ihmiset</a:t>
            </a:r>
            <a:r>
              <a:rPr lang="en-US" sz="1900" dirty="0">
                <a:latin typeface="Georgia Pro"/>
                <a:ea typeface="Calibri"/>
                <a:cs typeface="Calibri"/>
              </a:rPr>
              <a:t> </a:t>
            </a:r>
            <a:r>
              <a:rPr lang="en-US" sz="1900" err="1">
                <a:latin typeface="Georgia Pro"/>
                <a:ea typeface="Calibri"/>
                <a:cs typeface="Calibri"/>
              </a:rPr>
              <a:t>ovat</a:t>
            </a:r>
            <a:r>
              <a:rPr lang="en-US" sz="1900" dirty="0">
                <a:latin typeface="Georgia Pro"/>
                <a:ea typeface="Calibri"/>
                <a:cs typeface="Calibri"/>
              </a:rPr>
              <a:t> </a:t>
            </a:r>
            <a:r>
              <a:rPr lang="en-US" sz="1900" err="1">
                <a:latin typeface="Georgia Pro"/>
                <a:ea typeface="Calibri"/>
                <a:cs typeface="Calibri"/>
              </a:rPr>
              <a:t>vastanneet</a:t>
            </a:r>
            <a:r>
              <a:rPr lang="en-US" sz="1900" dirty="0">
                <a:latin typeface="Georgia Pro"/>
                <a:ea typeface="Calibri"/>
                <a:cs typeface="Calibri"/>
              </a:rPr>
              <a:t> ja </a:t>
            </a:r>
            <a:r>
              <a:rPr lang="en-US" sz="1900" err="1">
                <a:latin typeface="Georgia Pro"/>
                <a:ea typeface="Calibri"/>
                <a:cs typeface="Calibri"/>
              </a:rPr>
              <a:t>salliiko</a:t>
            </a:r>
            <a:r>
              <a:rPr lang="en-US" sz="1900" dirty="0">
                <a:latin typeface="Georgia Pro"/>
                <a:ea typeface="Calibri"/>
                <a:cs typeface="Calibri"/>
              </a:rPr>
              <a:t> se </a:t>
            </a:r>
            <a:r>
              <a:rPr lang="en-US" sz="1900" err="1">
                <a:latin typeface="Georgia Pro"/>
                <a:ea typeface="Calibri"/>
                <a:cs typeface="Calibri"/>
              </a:rPr>
              <a:t>tulosten</a:t>
            </a:r>
            <a:r>
              <a:rPr lang="en-US" sz="1900" dirty="0">
                <a:latin typeface="Georgia Pro"/>
                <a:ea typeface="Calibri"/>
                <a:cs typeface="Calibri"/>
              </a:rPr>
              <a:t> </a:t>
            </a:r>
            <a:r>
              <a:rPr lang="en-US" sz="1900" err="1">
                <a:latin typeface="Georgia Pro"/>
                <a:ea typeface="Calibri"/>
                <a:cs typeface="Calibri"/>
              </a:rPr>
              <a:t>yleistämisen</a:t>
            </a:r>
            <a:r>
              <a:rPr lang="en-US" sz="1900" dirty="0">
                <a:latin typeface="Georgia Pro"/>
                <a:ea typeface="Calibri"/>
                <a:cs typeface="Calibri"/>
              </a:rPr>
              <a:t> </a:t>
            </a:r>
          </a:p>
        </p:txBody>
      </p:sp>
    </p:spTree>
    <p:extLst>
      <p:ext uri="{BB962C8B-B14F-4D97-AF65-F5344CB8AC3E}">
        <p14:creationId xmlns:p14="http://schemas.microsoft.com/office/powerpoint/2010/main" val="760837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38896-63BC-5390-42EC-6D48FADDF24A}"/>
              </a:ext>
            </a:extLst>
          </p:cNvPr>
          <p:cNvSpPr>
            <a:spLocks noGrp="1"/>
          </p:cNvSpPr>
          <p:nvPr>
            <p:ph type="title"/>
          </p:nvPr>
        </p:nvSpPr>
        <p:spPr>
          <a:xfrm>
            <a:off x="838200" y="365125"/>
            <a:ext cx="10515600" cy="1325563"/>
          </a:xfrm>
        </p:spPr>
        <p:txBody>
          <a:bodyPr>
            <a:normAutofit/>
          </a:bodyPr>
          <a:lstStyle/>
          <a:p>
            <a:r>
              <a:rPr lang="en-US" sz="5400" dirty="0" err="1">
                <a:latin typeface="Georgia Pro"/>
                <a:ea typeface="Calibri Light"/>
                <a:cs typeface="Calibri Light"/>
              </a:rPr>
              <a:t>Palautus</a:t>
            </a:r>
            <a:r>
              <a:rPr lang="en-US" sz="5400" dirty="0">
                <a:latin typeface="Georgia Pro"/>
                <a:ea typeface="Calibri Light"/>
                <a:cs typeface="Calibri Light"/>
              </a:rPr>
              <a:t> 3: Survey-</a:t>
            </a:r>
            <a:r>
              <a:rPr lang="en-US" sz="5400" dirty="0" err="1">
                <a:latin typeface="Georgia Pro"/>
                <a:ea typeface="Calibri Light"/>
                <a:cs typeface="Calibri Light"/>
              </a:rPr>
              <a:t>lomake</a:t>
            </a:r>
            <a:r>
              <a:rPr lang="en-US" sz="5400" dirty="0">
                <a:latin typeface="Georgia Pro"/>
                <a:ea typeface="Calibri Light"/>
                <a:cs typeface="Calibri Light"/>
              </a:rPr>
              <a:t> </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248671-B304-5A0C-EEBB-C6513DC1B71E}"/>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err="1">
                <a:latin typeface="Georgia Pro"/>
                <a:ea typeface="Calibri"/>
                <a:cs typeface="Calibri"/>
              </a:rPr>
              <a:t>Laadi</a:t>
            </a:r>
            <a:r>
              <a:rPr lang="en-US" sz="2200" dirty="0">
                <a:latin typeface="Georgia Pro"/>
                <a:ea typeface="Calibri"/>
                <a:cs typeface="Calibri"/>
              </a:rPr>
              <a:t> </a:t>
            </a:r>
            <a:r>
              <a:rPr lang="en-US" sz="2200" dirty="0" err="1">
                <a:latin typeface="Georgia Pro"/>
                <a:ea typeface="Calibri"/>
                <a:cs typeface="Calibri"/>
              </a:rPr>
              <a:t>harjoitusryhmäsi</a:t>
            </a:r>
            <a:r>
              <a:rPr lang="en-US" sz="2200" dirty="0">
                <a:latin typeface="Georgia Pro"/>
                <a:ea typeface="Calibri"/>
                <a:cs typeface="Calibri"/>
              </a:rPr>
              <a:t> </a:t>
            </a:r>
            <a:r>
              <a:rPr lang="en-US" sz="2200" dirty="0" err="1">
                <a:latin typeface="Georgia Pro"/>
                <a:ea typeface="Calibri"/>
                <a:cs typeface="Calibri"/>
              </a:rPr>
              <a:t>tutkimuskysymyksen</a:t>
            </a:r>
            <a:r>
              <a:rPr lang="en-US" sz="2200" dirty="0">
                <a:latin typeface="Georgia Pro"/>
                <a:ea typeface="Calibri"/>
                <a:cs typeface="Calibri"/>
              </a:rPr>
              <a:t> </a:t>
            </a:r>
            <a:r>
              <a:rPr lang="en-US" sz="2200" dirty="0" err="1">
                <a:latin typeface="Georgia Pro"/>
                <a:ea typeface="Calibri"/>
                <a:cs typeface="Calibri"/>
              </a:rPr>
              <a:t>perusteella</a:t>
            </a:r>
            <a:r>
              <a:rPr lang="en-US" sz="2200" dirty="0">
                <a:latin typeface="Georgia Pro"/>
                <a:ea typeface="Calibri"/>
                <a:cs typeface="Calibri"/>
              </a:rPr>
              <a:t> survey-</a:t>
            </a:r>
            <a:r>
              <a:rPr lang="en-US" sz="2200" dirty="0" err="1">
                <a:latin typeface="Georgia Pro"/>
                <a:ea typeface="Calibri"/>
                <a:cs typeface="Calibri"/>
              </a:rPr>
              <a:t>lomake</a:t>
            </a:r>
            <a:r>
              <a:rPr lang="en-US" sz="2200" dirty="0">
                <a:latin typeface="Georgia Pro"/>
                <a:ea typeface="Calibri"/>
                <a:cs typeface="Calibri"/>
              </a:rPr>
              <a:t>, </a:t>
            </a:r>
            <a:r>
              <a:rPr lang="en-US" sz="2200" dirty="0" err="1">
                <a:latin typeface="Georgia Pro"/>
                <a:ea typeface="Calibri"/>
                <a:cs typeface="Calibri"/>
              </a:rPr>
              <a:t>jossa</a:t>
            </a:r>
            <a:r>
              <a:rPr lang="en-US" sz="2200" dirty="0">
                <a:latin typeface="Georgia Pro"/>
                <a:ea typeface="Calibri"/>
                <a:cs typeface="Calibri"/>
              </a:rPr>
              <a:t> </a:t>
            </a:r>
            <a:r>
              <a:rPr lang="en-US" sz="2200" dirty="0" err="1">
                <a:latin typeface="Georgia Pro"/>
                <a:ea typeface="Calibri"/>
                <a:cs typeface="Calibri"/>
              </a:rPr>
              <a:t>käytät</a:t>
            </a:r>
            <a:r>
              <a:rPr lang="en-US" sz="2200" dirty="0">
                <a:latin typeface="Georgia Pro"/>
                <a:ea typeface="Calibri"/>
                <a:cs typeface="Calibri"/>
              </a:rPr>
              <a:t> </a:t>
            </a:r>
            <a:r>
              <a:rPr lang="en-US" sz="2200" dirty="0" err="1">
                <a:latin typeface="Georgia Pro"/>
                <a:ea typeface="Calibri"/>
                <a:cs typeface="Calibri"/>
              </a:rPr>
              <a:t>sekä</a:t>
            </a:r>
            <a:r>
              <a:rPr lang="en-US" sz="2200" dirty="0">
                <a:latin typeface="Georgia Pro"/>
                <a:ea typeface="Calibri"/>
                <a:cs typeface="Calibri"/>
              </a:rPr>
              <a:t> </a:t>
            </a:r>
            <a:r>
              <a:rPr lang="en-US" sz="2200" dirty="0" err="1">
                <a:latin typeface="Georgia Pro"/>
                <a:ea typeface="Calibri"/>
                <a:cs typeface="Calibri"/>
              </a:rPr>
              <a:t>avoimia</a:t>
            </a:r>
            <a:r>
              <a:rPr lang="en-US" sz="2200" dirty="0">
                <a:latin typeface="Georgia Pro"/>
                <a:ea typeface="Calibri"/>
                <a:cs typeface="Calibri"/>
              </a:rPr>
              <a:t> </a:t>
            </a:r>
            <a:r>
              <a:rPr lang="en-US" sz="2200" dirty="0" err="1">
                <a:latin typeface="Georgia Pro"/>
                <a:ea typeface="Calibri"/>
                <a:cs typeface="Calibri"/>
              </a:rPr>
              <a:t>että</a:t>
            </a:r>
            <a:r>
              <a:rPr lang="en-US" sz="2200" dirty="0">
                <a:latin typeface="Georgia Pro"/>
                <a:ea typeface="Calibri"/>
                <a:cs typeface="Calibri"/>
              </a:rPr>
              <a:t> </a:t>
            </a:r>
            <a:r>
              <a:rPr lang="en-US" sz="2200" dirty="0" err="1">
                <a:latin typeface="Georgia Pro"/>
                <a:ea typeface="Calibri"/>
                <a:cs typeface="Calibri"/>
              </a:rPr>
              <a:t>suljettuja</a:t>
            </a:r>
            <a:r>
              <a:rPr lang="en-US" sz="2200" dirty="0">
                <a:latin typeface="Georgia Pro"/>
                <a:ea typeface="Calibri"/>
                <a:cs typeface="Calibri"/>
              </a:rPr>
              <a:t> </a:t>
            </a:r>
            <a:r>
              <a:rPr lang="en-US" sz="2200" dirty="0" err="1">
                <a:latin typeface="Georgia Pro"/>
                <a:ea typeface="Calibri"/>
                <a:cs typeface="Calibri"/>
              </a:rPr>
              <a:t>kysymyksiä</a:t>
            </a:r>
            <a:r>
              <a:rPr lang="en-US" sz="2200" dirty="0">
                <a:latin typeface="Georgia Pro"/>
                <a:ea typeface="Calibri"/>
                <a:cs typeface="Calibri"/>
              </a:rPr>
              <a:t>. </a:t>
            </a:r>
            <a:r>
              <a:rPr lang="en-US" sz="2200" dirty="0" err="1">
                <a:latin typeface="Georgia Pro"/>
                <a:ea typeface="Calibri"/>
                <a:cs typeface="Calibri"/>
              </a:rPr>
              <a:t>Laadi</a:t>
            </a:r>
            <a:r>
              <a:rPr lang="en-US" sz="2200" dirty="0">
                <a:latin typeface="Georgia Pro"/>
                <a:ea typeface="Calibri"/>
                <a:cs typeface="Calibri"/>
              </a:rPr>
              <a:t> </a:t>
            </a:r>
            <a:r>
              <a:rPr lang="en-US" sz="2200" dirty="0" err="1">
                <a:latin typeface="Georgia Pro"/>
                <a:ea typeface="Calibri"/>
                <a:cs typeface="Calibri"/>
              </a:rPr>
              <a:t>noin</a:t>
            </a:r>
            <a:r>
              <a:rPr lang="en-US" sz="2200" dirty="0">
                <a:latin typeface="Georgia Pro"/>
                <a:ea typeface="Calibri"/>
                <a:cs typeface="Calibri"/>
              </a:rPr>
              <a:t> 15 </a:t>
            </a:r>
            <a:r>
              <a:rPr lang="en-US" sz="2200" dirty="0" err="1">
                <a:latin typeface="Georgia Pro"/>
                <a:ea typeface="Calibri"/>
                <a:cs typeface="Calibri"/>
              </a:rPr>
              <a:t>kysymystä</a:t>
            </a:r>
            <a:r>
              <a:rPr lang="en-US" sz="2200" dirty="0">
                <a:latin typeface="Georgia Pro"/>
                <a:ea typeface="Calibri"/>
                <a:cs typeface="Calibri"/>
              </a:rPr>
              <a:t>. </a:t>
            </a:r>
            <a:r>
              <a:rPr lang="en-US" sz="2200" dirty="0" err="1">
                <a:latin typeface="Georgia Pro"/>
                <a:ea typeface="Calibri"/>
                <a:cs typeface="Calibri"/>
              </a:rPr>
              <a:t>Lisää</a:t>
            </a:r>
            <a:r>
              <a:rPr lang="en-US" sz="2200" dirty="0">
                <a:latin typeface="Georgia Pro"/>
                <a:ea typeface="Calibri"/>
                <a:cs typeface="Calibri"/>
              </a:rPr>
              <a:t> </a:t>
            </a:r>
            <a:r>
              <a:rPr lang="en-US" sz="2200" dirty="0" err="1">
                <a:latin typeface="Georgia Pro"/>
                <a:ea typeface="Calibri"/>
                <a:cs typeface="Calibri"/>
              </a:rPr>
              <a:t>jokaiseen</a:t>
            </a:r>
            <a:r>
              <a:rPr lang="en-US" sz="2200" dirty="0">
                <a:latin typeface="Georgia Pro"/>
                <a:ea typeface="Calibri"/>
                <a:cs typeface="Calibri"/>
              </a:rPr>
              <a:t> </a:t>
            </a:r>
            <a:r>
              <a:rPr lang="en-US" sz="2200" dirty="0" err="1">
                <a:latin typeface="Georgia Pro"/>
                <a:ea typeface="Calibri"/>
                <a:cs typeface="Calibri"/>
              </a:rPr>
              <a:t>kysymykseen</a:t>
            </a:r>
            <a:r>
              <a:rPr lang="en-US" sz="2200" dirty="0">
                <a:latin typeface="Georgia Pro"/>
                <a:ea typeface="Calibri"/>
                <a:cs typeface="Calibri"/>
              </a:rPr>
              <a:t> </a:t>
            </a:r>
            <a:r>
              <a:rPr lang="en-US" sz="2200" dirty="0" err="1">
                <a:latin typeface="Georgia Pro"/>
                <a:ea typeface="Calibri"/>
                <a:cs typeface="Calibri"/>
              </a:rPr>
              <a:t>perustelu</a:t>
            </a:r>
            <a:r>
              <a:rPr lang="en-US" sz="2200" dirty="0">
                <a:latin typeface="Georgia Pro"/>
                <a:ea typeface="Calibri"/>
                <a:cs typeface="Calibri"/>
              </a:rPr>
              <a:t> </a:t>
            </a:r>
            <a:r>
              <a:rPr lang="en-US" sz="2200" dirty="0" err="1">
                <a:latin typeface="Georgia Pro"/>
                <a:ea typeface="Calibri"/>
                <a:cs typeface="Calibri"/>
              </a:rPr>
              <a:t>siitä</a:t>
            </a:r>
            <a:r>
              <a:rPr lang="en-US" sz="2200" dirty="0">
                <a:latin typeface="Georgia Pro"/>
                <a:ea typeface="Calibri"/>
                <a:cs typeface="Calibri"/>
              </a:rPr>
              <a:t>, </a:t>
            </a:r>
            <a:r>
              <a:rPr lang="en-US" sz="2200" dirty="0" err="1">
                <a:latin typeface="Georgia Pro"/>
                <a:ea typeface="Calibri"/>
                <a:cs typeface="Calibri"/>
              </a:rPr>
              <a:t>miksi</a:t>
            </a:r>
            <a:r>
              <a:rPr lang="en-US" sz="2200" dirty="0">
                <a:latin typeface="Georgia Pro"/>
                <a:ea typeface="Calibri"/>
                <a:cs typeface="Calibri"/>
              </a:rPr>
              <a:t> se </a:t>
            </a:r>
            <a:r>
              <a:rPr lang="en-US" sz="2200" dirty="0" err="1">
                <a:latin typeface="Georgia Pro"/>
                <a:ea typeface="Calibri"/>
                <a:cs typeface="Calibri"/>
              </a:rPr>
              <a:t>pitäisi</a:t>
            </a:r>
            <a:r>
              <a:rPr lang="en-US" sz="2200" dirty="0">
                <a:latin typeface="Georgia Pro"/>
                <a:ea typeface="Calibri"/>
                <a:cs typeface="Calibri"/>
              </a:rPr>
              <a:t> </a:t>
            </a:r>
            <a:r>
              <a:rPr lang="en-US" sz="2200" dirty="0" err="1">
                <a:latin typeface="Georgia Pro"/>
                <a:ea typeface="Calibri"/>
                <a:cs typeface="Calibri"/>
              </a:rPr>
              <a:t>kysyä</a:t>
            </a:r>
            <a:r>
              <a:rPr lang="en-US" sz="2200" dirty="0">
                <a:latin typeface="Georgia Pro"/>
                <a:ea typeface="Calibri"/>
                <a:cs typeface="Calibri"/>
              </a:rPr>
              <a:t>, </a:t>
            </a:r>
            <a:r>
              <a:rPr lang="en-US" sz="2200" dirty="0" err="1">
                <a:latin typeface="Georgia Pro"/>
                <a:ea typeface="Calibri"/>
                <a:cs typeface="Calibri"/>
              </a:rPr>
              <a:t>tunnista</a:t>
            </a:r>
            <a:r>
              <a:rPr lang="en-US" sz="2200" dirty="0">
                <a:latin typeface="Georgia Pro"/>
                <a:ea typeface="Calibri"/>
                <a:cs typeface="Calibri"/>
              </a:rPr>
              <a:t> </a:t>
            </a:r>
            <a:r>
              <a:rPr lang="en-US" sz="2200" dirty="0" err="1">
                <a:latin typeface="Georgia Pro"/>
                <a:ea typeface="Calibri"/>
                <a:cs typeface="Calibri"/>
              </a:rPr>
              <a:t>kysyttävän</a:t>
            </a:r>
            <a:r>
              <a:rPr lang="en-US" sz="2200" dirty="0">
                <a:latin typeface="Georgia Pro"/>
                <a:ea typeface="Calibri"/>
                <a:cs typeface="Calibri"/>
              </a:rPr>
              <a:t> </a:t>
            </a:r>
            <a:r>
              <a:rPr lang="en-US" sz="2200" dirty="0" err="1">
                <a:latin typeface="Georgia Pro"/>
                <a:ea typeface="Calibri"/>
                <a:cs typeface="Calibri"/>
              </a:rPr>
              <a:t>asian</a:t>
            </a:r>
            <a:r>
              <a:rPr lang="en-US" sz="2200" dirty="0">
                <a:latin typeface="Georgia Pro"/>
                <a:ea typeface="Calibri"/>
                <a:cs typeface="Calibri"/>
              </a:rPr>
              <a:t> </a:t>
            </a:r>
            <a:r>
              <a:rPr lang="en-US" sz="2200" dirty="0" err="1">
                <a:latin typeface="Georgia Pro"/>
                <a:ea typeface="Calibri"/>
                <a:cs typeface="Calibri"/>
              </a:rPr>
              <a:t>muuttujatyyppi</a:t>
            </a:r>
            <a:r>
              <a:rPr lang="en-US" sz="2200" dirty="0">
                <a:latin typeface="Georgia Pro"/>
                <a:ea typeface="Calibri"/>
                <a:cs typeface="Calibri"/>
              </a:rPr>
              <a:t> ja </a:t>
            </a:r>
            <a:r>
              <a:rPr lang="en-US" sz="2200" dirty="0" err="1">
                <a:latin typeface="Georgia Pro"/>
                <a:ea typeface="Calibri"/>
                <a:cs typeface="Calibri"/>
              </a:rPr>
              <a:t>määrittele</a:t>
            </a:r>
            <a:r>
              <a:rPr lang="en-US" sz="2200" dirty="0">
                <a:latin typeface="Georgia Pro"/>
                <a:ea typeface="Calibri"/>
                <a:cs typeface="Calibri"/>
              </a:rPr>
              <a:t> </a:t>
            </a:r>
            <a:r>
              <a:rPr lang="en-US" sz="2200" dirty="0" err="1">
                <a:latin typeface="Georgia Pro"/>
                <a:ea typeface="Calibri"/>
                <a:cs typeface="Calibri"/>
              </a:rPr>
              <a:t>sopiva</a:t>
            </a:r>
            <a:r>
              <a:rPr lang="en-US" sz="2200" dirty="0">
                <a:latin typeface="Georgia Pro"/>
                <a:ea typeface="Calibri"/>
                <a:cs typeface="Calibri"/>
              </a:rPr>
              <a:t> </a:t>
            </a:r>
            <a:r>
              <a:rPr lang="en-US" sz="2200" dirty="0" err="1">
                <a:latin typeface="Georgia Pro"/>
                <a:ea typeface="Calibri"/>
                <a:cs typeface="Calibri"/>
              </a:rPr>
              <a:t>mittaustapa</a:t>
            </a:r>
            <a:r>
              <a:rPr lang="en-US" sz="2200" dirty="0">
                <a:latin typeface="Georgia Pro"/>
                <a:ea typeface="Calibri"/>
                <a:cs typeface="Calibri"/>
              </a:rPr>
              <a:t> (kts. </a:t>
            </a:r>
            <a:r>
              <a:rPr lang="en-US" sz="2200" dirty="0" err="1">
                <a:latin typeface="Georgia Pro"/>
                <a:ea typeface="Calibri"/>
                <a:cs typeface="Calibri"/>
              </a:rPr>
              <a:t>diat</a:t>
            </a:r>
            <a:r>
              <a:rPr lang="en-US" sz="2200" dirty="0">
                <a:latin typeface="Georgia Pro"/>
                <a:ea typeface="Calibri"/>
                <a:cs typeface="Calibri"/>
              </a:rPr>
              <a:t> ja </a:t>
            </a:r>
            <a:r>
              <a:rPr lang="en-US" sz="2200" dirty="0" err="1">
                <a:latin typeface="Georgia Pro"/>
                <a:ea typeface="Calibri"/>
                <a:cs typeface="Calibri"/>
              </a:rPr>
              <a:t>Webropol</a:t>
            </a:r>
            <a:r>
              <a:rPr lang="en-US" sz="2200" dirty="0">
                <a:latin typeface="Georgia Pro"/>
                <a:ea typeface="Calibri"/>
                <a:cs typeface="Calibri"/>
              </a:rPr>
              <a:t>). Tee </a:t>
            </a:r>
            <a:r>
              <a:rPr lang="en-US" sz="2200" dirty="0" err="1">
                <a:latin typeface="Georgia Pro"/>
                <a:ea typeface="Calibri"/>
                <a:cs typeface="Calibri"/>
              </a:rPr>
              <a:t>selkeä</a:t>
            </a:r>
            <a:r>
              <a:rPr lang="en-US" sz="2200" dirty="0">
                <a:latin typeface="Georgia Pro"/>
                <a:ea typeface="Calibri"/>
                <a:cs typeface="Calibri"/>
              </a:rPr>
              <a:t> </a:t>
            </a:r>
            <a:r>
              <a:rPr lang="en-US" sz="2200" dirty="0" err="1">
                <a:latin typeface="Georgia Pro"/>
                <a:ea typeface="Calibri"/>
                <a:cs typeface="Calibri"/>
              </a:rPr>
              <a:t>alku</a:t>
            </a:r>
            <a:r>
              <a:rPr lang="en-US" sz="2200" dirty="0">
                <a:latin typeface="Georgia Pro"/>
                <a:ea typeface="Calibri"/>
                <a:cs typeface="Calibri"/>
              </a:rPr>
              <a:t>, </a:t>
            </a:r>
            <a:r>
              <a:rPr lang="en-US" sz="2200" dirty="0" err="1">
                <a:latin typeface="Georgia Pro"/>
                <a:ea typeface="Calibri"/>
                <a:cs typeface="Calibri"/>
              </a:rPr>
              <a:t>keskikohta</a:t>
            </a:r>
            <a:r>
              <a:rPr lang="en-US" sz="2200" dirty="0">
                <a:latin typeface="Georgia Pro"/>
                <a:ea typeface="Calibri"/>
                <a:cs typeface="Calibri"/>
              </a:rPr>
              <a:t> ja </a:t>
            </a:r>
            <a:r>
              <a:rPr lang="en-US" sz="2200" dirty="0" err="1">
                <a:latin typeface="Georgia Pro"/>
                <a:ea typeface="Calibri"/>
                <a:cs typeface="Calibri"/>
              </a:rPr>
              <a:t>loppu</a:t>
            </a:r>
            <a:r>
              <a:rPr lang="en-US" sz="2200" dirty="0">
                <a:latin typeface="Georgia Pro"/>
                <a:ea typeface="Calibri"/>
                <a:cs typeface="Calibri"/>
              </a:rPr>
              <a:t>. </a:t>
            </a:r>
          </a:p>
          <a:p>
            <a:r>
              <a:rPr lang="en-US" sz="2200" dirty="0">
                <a:latin typeface="Georgia Pro"/>
                <a:ea typeface="Calibri"/>
                <a:cs typeface="Calibri"/>
              </a:rPr>
              <a:t>Tee </a:t>
            </a:r>
            <a:r>
              <a:rPr lang="en-US" sz="2200" err="1">
                <a:latin typeface="Georgia Pro"/>
                <a:ea typeface="Calibri"/>
                <a:cs typeface="Calibri"/>
              </a:rPr>
              <a:t>Wordissä</a:t>
            </a:r>
            <a:r>
              <a:rPr lang="en-US" sz="2200" dirty="0">
                <a:latin typeface="Georgia Pro"/>
                <a:ea typeface="Calibri"/>
                <a:cs typeface="Calibri"/>
              </a:rPr>
              <a:t> </a:t>
            </a:r>
            <a:r>
              <a:rPr lang="en-US" sz="2200" err="1">
                <a:latin typeface="Georgia Pro"/>
                <a:ea typeface="Calibri"/>
                <a:cs typeface="Calibri"/>
              </a:rPr>
              <a:t>tms</a:t>
            </a:r>
            <a:r>
              <a:rPr lang="en-US" sz="2200" dirty="0">
                <a:latin typeface="Georgia Pro"/>
                <a:ea typeface="Calibri"/>
                <a:cs typeface="Calibri"/>
              </a:rPr>
              <a:t>., </a:t>
            </a:r>
            <a:r>
              <a:rPr lang="en-US" sz="2200" err="1">
                <a:latin typeface="Georgia Pro"/>
                <a:ea typeface="Calibri"/>
                <a:cs typeface="Calibri"/>
              </a:rPr>
              <a:t>ei</a:t>
            </a:r>
            <a:r>
              <a:rPr lang="en-US" sz="2200" dirty="0">
                <a:latin typeface="Georgia Pro"/>
                <a:ea typeface="Calibri"/>
                <a:cs typeface="Calibri"/>
              </a:rPr>
              <a:t> </a:t>
            </a:r>
            <a:r>
              <a:rPr lang="en-US" sz="2200" err="1">
                <a:latin typeface="Georgia Pro"/>
                <a:ea typeface="Calibri"/>
                <a:cs typeface="Calibri"/>
              </a:rPr>
              <a:t>vielä</a:t>
            </a:r>
            <a:r>
              <a:rPr lang="en-US" sz="2200" dirty="0">
                <a:latin typeface="Georgia Pro"/>
                <a:ea typeface="Calibri"/>
                <a:cs typeface="Calibri"/>
              </a:rPr>
              <a:t> </a:t>
            </a:r>
            <a:r>
              <a:rPr lang="en-US" sz="2200" err="1">
                <a:latin typeface="Georgia Pro"/>
                <a:ea typeface="Calibri"/>
                <a:cs typeface="Calibri"/>
              </a:rPr>
              <a:t>Webropolissa</a:t>
            </a:r>
            <a:r>
              <a:rPr lang="en-US" sz="2200" dirty="0">
                <a:latin typeface="Georgia Pro"/>
                <a:ea typeface="Calibri"/>
                <a:cs typeface="Calibri"/>
              </a:rPr>
              <a:t>. </a:t>
            </a:r>
          </a:p>
          <a:p>
            <a:r>
              <a:rPr lang="en-US" sz="2200" dirty="0">
                <a:latin typeface="Georgia Pro"/>
                <a:ea typeface="Calibri"/>
                <a:cs typeface="Calibri"/>
              </a:rPr>
              <a:t>Dl </a:t>
            </a:r>
            <a:r>
              <a:rPr lang="en-US" sz="2200" dirty="0">
                <a:latin typeface="Georgia Pro"/>
                <a:ea typeface="+mn-lt"/>
                <a:cs typeface="+mn-lt"/>
              </a:rPr>
              <a:t>12.2 </a:t>
            </a:r>
            <a:r>
              <a:rPr lang="en-US" sz="2200" dirty="0" err="1">
                <a:latin typeface="Georgia Pro"/>
                <a:ea typeface="+mn-lt"/>
                <a:cs typeface="+mn-lt"/>
              </a:rPr>
              <a:t>klo</a:t>
            </a:r>
            <a:r>
              <a:rPr lang="en-US" sz="2200" dirty="0">
                <a:latin typeface="Georgia Pro"/>
                <a:ea typeface="+mn-lt"/>
                <a:cs typeface="+mn-lt"/>
              </a:rPr>
              <a:t> 12</a:t>
            </a:r>
            <a:endParaRPr lang="en-US" sz="2200" dirty="0">
              <a:latin typeface="Georgia Pro"/>
              <a:ea typeface="Calibri"/>
              <a:cs typeface="Calibri"/>
            </a:endParaRPr>
          </a:p>
        </p:txBody>
      </p:sp>
    </p:spTree>
    <p:extLst>
      <p:ext uri="{BB962C8B-B14F-4D97-AF65-F5344CB8AC3E}">
        <p14:creationId xmlns:p14="http://schemas.microsoft.com/office/powerpoint/2010/main" val="3580646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1C1AE-CF80-FD78-ED43-A484E36D6221}"/>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BDEC80-4D81-6D56-605D-02AA85D2785C}"/>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a:latin typeface="Georgia Pro"/>
                <a:cs typeface="Calibri"/>
              </a:rPr>
              <a:t>Sen </a:t>
            </a:r>
            <a:r>
              <a:rPr lang="en-US" sz="2200" dirty="0" err="1">
                <a:latin typeface="Georgia Pro"/>
                <a:cs typeface="Calibri"/>
              </a:rPr>
              <a:t>jälkeen</a:t>
            </a:r>
            <a:r>
              <a:rPr lang="en-US" sz="2200" dirty="0">
                <a:latin typeface="Georgia Pro"/>
                <a:cs typeface="Calibri"/>
              </a:rPr>
              <a:t>, </a:t>
            </a:r>
            <a:r>
              <a:rPr lang="en-US" sz="2200" dirty="0" err="1">
                <a:latin typeface="Georgia Pro"/>
                <a:cs typeface="Calibri"/>
              </a:rPr>
              <a:t>kun</a:t>
            </a:r>
            <a:r>
              <a:rPr lang="en-US" sz="2200" dirty="0">
                <a:latin typeface="Georgia Pro"/>
                <a:cs typeface="Calibri"/>
              </a:rPr>
              <a:t> </a:t>
            </a:r>
            <a:r>
              <a:rPr lang="en-US" sz="2200" dirty="0" err="1">
                <a:latin typeface="Georgia Pro"/>
                <a:cs typeface="Calibri"/>
              </a:rPr>
              <a:t>harjoitusryhmälle</a:t>
            </a:r>
            <a:r>
              <a:rPr lang="en-US" sz="2200" dirty="0">
                <a:latin typeface="Georgia Pro"/>
                <a:cs typeface="Calibri"/>
              </a:rPr>
              <a:t> </a:t>
            </a:r>
            <a:r>
              <a:rPr lang="en-US" sz="2200" dirty="0" err="1">
                <a:latin typeface="Georgia Pro"/>
                <a:cs typeface="Calibri"/>
              </a:rPr>
              <a:t>yhteinen</a:t>
            </a:r>
            <a:r>
              <a:rPr lang="en-US" sz="2200" dirty="0">
                <a:latin typeface="Georgia Pro"/>
                <a:cs typeface="Calibri"/>
              </a:rPr>
              <a:t> survey-</a:t>
            </a:r>
            <a:r>
              <a:rPr lang="en-US" sz="2200" dirty="0" err="1">
                <a:latin typeface="Georgia Pro"/>
                <a:cs typeface="Calibri"/>
              </a:rPr>
              <a:t>lomake</a:t>
            </a:r>
            <a:r>
              <a:rPr lang="en-US" sz="2200" dirty="0">
                <a:latin typeface="Georgia Pro"/>
                <a:cs typeface="Calibri"/>
              </a:rPr>
              <a:t> on </a:t>
            </a:r>
            <a:r>
              <a:rPr lang="en-US" sz="2200" dirty="0" err="1">
                <a:latin typeface="Georgia Pro"/>
                <a:cs typeface="Calibri"/>
              </a:rPr>
              <a:t>luotu</a:t>
            </a:r>
            <a:r>
              <a:rPr lang="en-US" sz="2200" dirty="0">
                <a:latin typeface="Georgia Pro"/>
                <a:cs typeface="Calibri"/>
              </a:rPr>
              <a:t> </a:t>
            </a:r>
            <a:r>
              <a:rPr lang="en-US" sz="2200" dirty="0" err="1">
                <a:latin typeface="Georgia Pro"/>
                <a:cs typeface="Calibri"/>
              </a:rPr>
              <a:t>harjoitusryhmissä</a:t>
            </a:r>
            <a:r>
              <a:rPr lang="en-US" sz="2200" dirty="0">
                <a:latin typeface="Georgia Pro"/>
                <a:cs typeface="Calibri"/>
              </a:rPr>
              <a:t> ja </a:t>
            </a:r>
            <a:r>
              <a:rPr lang="en-US" sz="2200" dirty="0" err="1">
                <a:latin typeface="Georgia Pro"/>
                <a:cs typeface="Calibri"/>
              </a:rPr>
              <a:t>kurssiavustajat</a:t>
            </a:r>
            <a:r>
              <a:rPr lang="en-US" sz="2200" dirty="0">
                <a:latin typeface="Georgia Pro"/>
                <a:cs typeface="Calibri"/>
              </a:rPr>
              <a:t> </a:t>
            </a:r>
            <a:r>
              <a:rPr lang="en-US" sz="2200" dirty="0" err="1">
                <a:latin typeface="Georgia Pro"/>
                <a:cs typeface="Calibri"/>
              </a:rPr>
              <a:t>ovat</a:t>
            </a:r>
            <a:r>
              <a:rPr lang="en-US" sz="2200" dirty="0">
                <a:latin typeface="Georgia Pro"/>
                <a:cs typeface="Calibri"/>
              </a:rPr>
              <a:t> </a:t>
            </a:r>
            <a:r>
              <a:rPr lang="en-US" sz="2200" dirty="0" err="1">
                <a:latin typeface="Georgia Pro"/>
                <a:cs typeface="Calibri"/>
              </a:rPr>
              <a:t>siirtäneet</a:t>
            </a:r>
            <a:r>
              <a:rPr lang="en-US" sz="2200" dirty="0">
                <a:latin typeface="Georgia Pro"/>
                <a:cs typeface="Calibri"/>
              </a:rPr>
              <a:t> </a:t>
            </a:r>
            <a:r>
              <a:rPr lang="en-US" sz="2200" dirty="0" err="1">
                <a:latin typeface="Georgia Pro"/>
                <a:cs typeface="Calibri"/>
              </a:rPr>
              <a:t>sen</a:t>
            </a:r>
            <a:r>
              <a:rPr lang="en-US" sz="2200" dirty="0">
                <a:latin typeface="Georgia Pro"/>
                <a:cs typeface="Calibri"/>
              </a:rPr>
              <a:t> </a:t>
            </a:r>
            <a:r>
              <a:rPr lang="en-US" sz="2200" dirty="0" err="1">
                <a:latin typeface="Georgia Pro"/>
                <a:cs typeface="Calibri"/>
              </a:rPr>
              <a:t>Webropol</a:t>
            </a:r>
            <a:r>
              <a:rPr lang="en-US" sz="2200" dirty="0">
                <a:latin typeface="Georgia Pro"/>
                <a:cs typeface="Calibri"/>
              </a:rPr>
              <a:t> -</a:t>
            </a:r>
            <a:r>
              <a:rPr lang="en-US" sz="2200" dirty="0" err="1">
                <a:latin typeface="Georgia Pro"/>
                <a:cs typeface="Calibri"/>
              </a:rPr>
              <a:t>alustalle</a:t>
            </a:r>
            <a:r>
              <a:rPr lang="en-US" sz="2200" dirty="0">
                <a:latin typeface="Georgia Pro"/>
                <a:cs typeface="Calibri"/>
              </a:rPr>
              <a:t>, </a:t>
            </a:r>
            <a:r>
              <a:rPr lang="en-US" sz="2200" dirty="0" err="1">
                <a:latin typeface="Georgia Pro"/>
                <a:cs typeface="Calibri"/>
              </a:rPr>
              <a:t>voi</a:t>
            </a:r>
            <a:r>
              <a:rPr lang="en-US" sz="2200" dirty="0">
                <a:latin typeface="Georgia Pro"/>
                <a:cs typeface="Calibri"/>
              </a:rPr>
              <a:t> </a:t>
            </a:r>
            <a:r>
              <a:rPr lang="en-US" sz="2200" dirty="0" err="1">
                <a:latin typeface="Georgia Pro"/>
                <a:cs typeface="Calibri"/>
              </a:rPr>
              <a:t>nettiin</a:t>
            </a:r>
            <a:r>
              <a:rPr lang="en-US" sz="2200" dirty="0">
                <a:latin typeface="Georgia Pro"/>
                <a:cs typeface="Calibri"/>
              </a:rPr>
              <a:t> </a:t>
            </a:r>
            <a:r>
              <a:rPr lang="en-US" sz="2200" dirty="0" err="1">
                <a:latin typeface="Georgia Pro"/>
                <a:cs typeface="Calibri"/>
              </a:rPr>
              <a:t>laitetun</a:t>
            </a:r>
            <a:r>
              <a:rPr lang="en-US" sz="2200" dirty="0">
                <a:latin typeface="Georgia Pro"/>
                <a:cs typeface="Calibri"/>
              </a:rPr>
              <a:t> </a:t>
            </a:r>
            <a:r>
              <a:rPr lang="en-US" sz="2200" dirty="0" err="1">
                <a:latin typeface="Georgia Pro"/>
                <a:cs typeface="Calibri"/>
              </a:rPr>
              <a:t>kyselyn</a:t>
            </a:r>
            <a:r>
              <a:rPr lang="en-US" sz="2200" dirty="0">
                <a:latin typeface="Georgia Pro"/>
                <a:cs typeface="Calibri"/>
              </a:rPr>
              <a:t> </a:t>
            </a:r>
            <a:r>
              <a:rPr lang="en-US" sz="2200" dirty="0" err="1">
                <a:latin typeface="Georgia Pro"/>
                <a:cs typeface="Calibri"/>
              </a:rPr>
              <a:t>linkkiä</a:t>
            </a:r>
            <a:r>
              <a:rPr lang="en-US" sz="2200" dirty="0">
                <a:latin typeface="Georgia Pro"/>
                <a:cs typeface="Calibri"/>
              </a:rPr>
              <a:t> </a:t>
            </a:r>
            <a:r>
              <a:rPr lang="en-US" sz="2200" dirty="0" err="1">
                <a:latin typeface="Georgia Pro"/>
                <a:cs typeface="Calibri"/>
              </a:rPr>
              <a:t>ryhtyä</a:t>
            </a:r>
            <a:r>
              <a:rPr lang="en-US" sz="2200" dirty="0">
                <a:latin typeface="Georgia Pro"/>
                <a:cs typeface="Calibri"/>
              </a:rPr>
              <a:t> </a:t>
            </a:r>
            <a:r>
              <a:rPr lang="en-US" sz="2200" dirty="0" err="1">
                <a:latin typeface="Georgia Pro"/>
                <a:cs typeface="Calibri"/>
              </a:rPr>
              <a:t>levittämään</a:t>
            </a:r>
            <a:r>
              <a:rPr lang="en-US" sz="2200" dirty="0">
                <a:latin typeface="Georgia Pro"/>
                <a:cs typeface="Calibri"/>
              </a:rPr>
              <a:t>. </a:t>
            </a:r>
            <a:endParaRPr lang="en-US" dirty="0"/>
          </a:p>
          <a:p>
            <a:r>
              <a:rPr lang="en-US" sz="2200" dirty="0" err="1">
                <a:latin typeface="Georgia Pro"/>
                <a:cs typeface="Calibri"/>
              </a:rPr>
              <a:t>Keksi</a:t>
            </a:r>
            <a:r>
              <a:rPr lang="en-US" sz="2200" dirty="0">
                <a:latin typeface="Georgia Pro"/>
                <a:cs typeface="Calibri"/>
              </a:rPr>
              <a:t> </a:t>
            </a:r>
            <a:r>
              <a:rPr lang="en-US" sz="2200" dirty="0" err="1">
                <a:latin typeface="Georgia Pro"/>
                <a:cs typeface="Calibri"/>
              </a:rPr>
              <a:t>omat</a:t>
            </a:r>
            <a:r>
              <a:rPr lang="en-US" sz="2200" dirty="0">
                <a:latin typeface="Georgia Pro"/>
                <a:cs typeface="Calibri"/>
              </a:rPr>
              <a:t> </a:t>
            </a:r>
            <a:r>
              <a:rPr lang="en-US" sz="2200" dirty="0" err="1">
                <a:latin typeface="Georgia Pro"/>
                <a:cs typeface="Calibri"/>
              </a:rPr>
              <a:t>keinot</a:t>
            </a:r>
            <a:r>
              <a:rPr lang="en-US" sz="2200" dirty="0">
                <a:latin typeface="Georgia Pro"/>
                <a:cs typeface="Calibri"/>
              </a:rPr>
              <a:t> </a:t>
            </a:r>
            <a:r>
              <a:rPr lang="en-US" sz="2200" dirty="0" err="1">
                <a:latin typeface="Georgia Pro"/>
                <a:cs typeface="Calibri"/>
              </a:rPr>
              <a:t>levittää</a:t>
            </a:r>
            <a:r>
              <a:rPr lang="en-US" sz="2200" dirty="0">
                <a:latin typeface="Georgia Pro"/>
                <a:cs typeface="Calibri"/>
              </a:rPr>
              <a:t> </a:t>
            </a:r>
            <a:r>
              <a:rPr lang="en-US" sz="2200" dirty="0" err="1">
                <a:latin typeface="Georgia Pro"/>
                <a:cs typeface="Calibri"/>
              </a:rPr>
              <a:t>kyselyä</a:t>
            </a:r>
            <a:r>
              <a:rPr lang="en-US" sz="2200" dirty="0">
                <a:latin typeface="Georgia Pro"/>
                <a:cs typeface="Calibri"/>
              </a:rPr>
              <a:t> </a:t>
            </a:r>
            <a:r>
              <a:rPr lang="en-US" sz="2200" dirty="0" err="1">
                <a:latin typeface="Georgia Pro"/>
                <a:cs typeface="Calibri"/>
              </a:rPr>
              <a:t>tutkittavassa</a:t>
            </a:r>
            <a:r>
              <a:rPr lang="en-US" sz="2200" dirty="0">
                <a:latin typeface="Georgia Pro"/>
                <a:cs typeface="Calibri"/>
              </a:rPr>
              <a:t> </a:t>
            </a:r>
            <a:r>
              <a:rPr lang="en-US" sz="2200" dirty="0" err="1">
                <a:latin typeface="Georgia Pro"/>
                <a:cs typeface="Calibri"/>
              </a:rPr>
              <a:t>ryhmässä</a:t>
            </a:r>
            <a:r>
              <a:rPr lang="en-US" sz="2200" dirty="0">
                <a:latin typeface="Georgia Pro"/>
                <a:cs typeface="Calibri"/>
              </a:rPr>
              <a:t>.</a:t>
            </a:r>
            <a:endParaRPr lang="en-US" dirty="0"/>
          </a:p>
          <a:p>
            <a:r>
              <a:rPr lang="en-US" sz="2200" dirty="0" err="1">
                <a:latin typeface="Georgia Pro"/>
                <a:cs typeface="Calibri"/>
              </a:rPr>
              <a:t>Kyselylomake</a:t>
            </a:r>
            <a:r>
              <a:rPr lang="en-US" sz="2200" dirty="0">
                <a:latin typeface="Georgia Pro"/>
                <a:cs typeface="Calibri"/>
              </a:rPr>
              <a:t> </a:t>
            </a:r>
            <a:r>
              <a:rPr lang="en-US" sz="2200" dirty="0" err="1">
                <a:latin typeface="Georgia Pro"/>
                <a:cs typeface="Calibri"/>
              </a:rPr>
              <a:t>suljetaan</a:t>
            </a:r>
            <a:r>
              <a:rPr lang="en-US" sz="2200" dirty="0">
                <a:latin typeface="Georgia Pro"/>
                <a:cs typeface="Calibri"/>
              </a:rPr>
              <a:t> 12.3 </a:t>
            </a:r>
            <a:r>
              <a:rPr lang="en-US" sz="2200" dirty="0" err="1">
                <a:latin typeface="Georgia Pro"/>
                <a:cs typeface="Calibri"/>
              </a:rPr>
              <a:t>ennen</a:t>
            </a:r>
            <a:r>
              <a:rPr lang="en-US" sz="2200" dirty="0">
                <a:latin typeface="Georgia Pro"/>
                <a:cs typeface="Calibri"/>
              </a:rPr>
              <a:t> </a:t>
            </a:r>
            <a:r>
              <a:rPr lang="en-US" sz="2200" dirty="0" err="1">
                <a:latin typeface="Georgia Pro"/>
                <a:cs typeface="Calibri"/>
              </a:rPr>
              <a:t>kyselyaineiston</a:t>
            </a:r>
            <a:r>
              <a:rPr lang="en-US" sz="2200" dirty="0">
                <a:latin typeface="Georgia Pro"/>
                <a:cs typeface="Calibri"/>
              </a:rPr>
              <a:t> </a:t>
            </a:r>
            <a:r>
              <a:rPr lang="en-US" sz="2200" dirty="0" err="1">
                <a:latin typeface="Georgia Pro"/>
                <a:cs typeface="Calibri"/>
              </a:rPr>
              <a:t>analyysiluentoa</a:t>
            </a:r>
            <a:r>
              <a:rPr lang="en-US" sz="2200" dirty="0">
                <a:latin typeface="Georgia Pro"/>
                <a:cs typeface="Calibri"/>
              </a:rPr>
              <a:t>. </a:t>
            </a:r>
          </a:p>
          <a:p>
            <a:r>
              <a:rPr lang="en-US" sz="2200" dirty="0">
                <a:latin typeface="Georgia Pro"/>
                <a:cs typeface="Calibri"/>
              </a:rPr>
              <a:t>Per </a:t>
            </a:r>
            <a:r>
              <a:rPr lang="en-US" sz="2200" err="1">
                <a:latin typeface="Georgia Pro"/>
                <a:cs typeface="Calibri"/>
              </a:rPr>
              <a:t>opiskelija</a:t>
            </a:r>
            <a:r>
              <a:rPr lang="en-US" sz="2200" dirty="0">
                <a:latin typeface="Georgia Pro"/>
                <a:cs typeface="Calibri"/>
              </a:rPr>
              <a:t>, </a:t>
            </a:r>
            <a:r>
              <a:rPr lang="en-US" sz="2200" err="1">
                <a:latin typeface="Georgia Pro"/>
                <a:cs typeface="Calibri"/>
              </a:rPr>
              <a:t>yritä</a:t>
            </a:r>
            <a:r>
              <a:rPr lang="en-US" sz="2200" dirty="0">
                <a:latin typeface="Georgia Pro"/>
                <a:cs typeface="Calibri"/>
              </a:rPr>
              <a:t> </a:t>
            </a:r>
            <a:r>
              <a:rPr lang="en-US" sz="2200" err="1">
                <a:latin typeface="Georgia Pro"/>
                <a:cs typeface="Calibri"/>
              </a:rPr>
              <a:t>löytää</a:t>
            </a:r>
            <a:r>
              <a:rPr lang="en-US" sz="2200" dirty="0">
                <a:latin typeface="Georgia Pro"/>
                <a:cs typeface="Calibri"/>
              </a:rPr>
              <a:t> </a:t>
            </a:r>
            <a:r>
              <a:rPr lang="en-US" sz="2200" err="1">
                <a:latin typeface="Georgia Pro"/>
                <a:cs typeface="Calibri"/>
              </a:rPr>
              <a:t>noin</a:t>
            </a:r>
            <a:r>
              <a:rPr lang="en-US" sz="2200" dirty="0">
                <a:latin typeface="Georgia Pro"/>
                <a:cs typeface="Calibri"/>
              </a:rPr>
              <a:t> 15 </a:t>
            </a:r>
            <a:r>
              <a:rPr lang="en-US" sz="2200" err="1">
                <a:latin typeface="Georgia Pro"/>
                <a:cs typeface="Calibri"/>
              </a:rPr>
              <a:t>vastaajaa</a:t>
            </a:r>
            <a:r>
              <a:rPr lang="en-US" sz="2200" dirty="0">
                <a:latin typeface="Georgia Pro"/>
                <a:cs typeface="Calibri"/>
              </a:rPr>
              <a:t>. </a:t>
            </a:r>
          </a:p>
          <a:p>
            <a:r>
              <a:rPr lang="en-US" sz="2200" dirty="0" err="1">
                <a:latin typeface="Georgia Pro"/>
                <a:cs typeface="Calibri"/>
              </a:rPr>
              <a:t>Varmista</a:t>
            </a:r>
            <a:r>
              <a:rPr lang="en-US" sz="2200" dirty="0">
                <a:latin typeface="Georgia Pro"/>
                <a:cs typeface="Calibri"/>
              </a:rPr>
              <a:t>, </a:t>
            </a:r>
            <a:r>
              <a:rPr lang="en-US" sz="2200" dirty="0" err="1">
                <a:latin typeface="Georgia Pro"/>
                <a:cs typeface="Calibri"/>
              </a:rPr>
              <a:t>että</a:t>
            </a:r>
            <a:r>
              <a:rPr lang="en-US" sz="2200" dirty="0">
                <a:latin typeface="Georgia Pro"/>
                <a:cs typeface="Calibri"/>
              </a:rPr>
              <a:t> </a:t>
            </a:r>
            <a:r>
              <a:rPr lang="en-US" sz="2200" dirty="0" err="1">
                <a:latin typeface="Georgia Pro"/>
                <a:cs typeface="Calibri"/>
              </a:rPr>
              <a:t>vastaaja</a:t>
            </a:r>
            <a:r>
              <a:rPr lang="en-US" sz="2200" dirty="0">
                <a:latin typeface="Georgia Pro"/>
                <a:cs typeface="Calibri"/>
              </a:rPr>
              <a:t> </a:t>
            </a:r>
            <a:r>
              <a:rPr lang="en-US" sz="2200" dirty="0" err="1">
                <a:latin typeface="Georgia Pro"/>
                <a:cs typeface="Calibri"/>
              </a:rPr>
              <a:t>ei</a:t>
            </a:r>
            <a:r>
              <a:rPr lang="en-US" sz="2200" dirty="0">
                <a:latin typeface="Georgia Pro"/>
                <a:cs typeface="Calibri"/>
              </a:rPr>
              <a:t> ole </a:t>
            </a:r>
            <a:r>
              <a:rPr lang="en-US" sz="2200" dirty="0" err="1">
                <a:latin typeface="Georgia Pro"/>
                <a:cs typeface="Calibri"/>
              </a:rPr>
              <a:t>vastannut</a:t>
            </a:r>
            <a:r>
              <a:rPr lang="en-US" sz="2200" dirty="0">
                <a:latin typeface="Georgia Pro"/>
                <a:cs typeface="Calibri"/>
              </a:rPr>
              <a:t> </a:t>
            </a:r>
            <a:r>
              <a:rPr lang="en-US" sz="2200" dirty="0" err="1">
                <a:latin typeface="Georgia Pro"/>
                <a:cs typeface="Calibri"/>
              </a:rPr>
              <a:t>kyselyyn</a:t>
            </a:r>
            <a:r>
              <a:rPr lang="en-US" sz="2200" dirty="0">
                <a:latin typeface="Georgia Pro"/>
                <a:cs typeface="Calibri"/>
              </a:rPr>
              <a:t> jo </a:t>
            </a:r>
            <a:r>
              <a:rPr lang="en-US" sz="2200" dirty="0" err="1">
                <a:latin typeface="Georgia Pro"/>
                <a:cs typeface="Calibri"/>
              </a:rPr>
              <a:t>aiemmin</a:t>
            </a:r>
            <a:r>
              <a:rPr lang="en-US" sz="2200" dirty="0">
                <a:latin typeface="Georgia Pro"/>
                <a:cs typeface="Calibri"/>
              </a:rPr>
              <a:t>. </a:t>
            </a:r>
          </a:p>
        </p:txBody>
      </p:sp>
    </p:spTree>
    <p:extLst>
      <p:ext uri="{BB962C8B-B14F-4D97-AF65-F5344CB8AC3E}">
        <p14:creationId xmlns:p14="http://schemas.microsoft.com/office/powerpoint/2010/main" val="83974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C138D-AE25-9CDE-2E97-0128BB81AC6B}"/>
              </a:ext>
            </a:extLst>
          </p:cNvPr>
          <p:cNvSpPr>
            <a:spLocks noGrp="1"/>
          </p:cNvSpPr>
          <p:nvPr>
            <p:ph type="title"/>
          </p:nvPr>
        </p:nvSpPr>
        <p:spPr>
          <a:xfrm>
            <a:off x="838200" y="365125"/>
            <a:ext cx="10515600" cy="1325563"/>
          </a:xfrm>
        </p:spPr>
        <p:txBody>
          <a:bodyPr>
            <a:normAutofit/>
          </a:bodyPr>
          <a:lstStyle/>
          <a:p>
            <a:r>
              <a:rPr lang="en-US" sz="5400" dirty="0" err="1">
                <a:latin typeface="Georgia Pro"/>
                <a:cs typeface="Calibri Light"/>
              </a:rPr>
              <a:t>Poissaolot</a:t>
            </a:r>
            <a:r>
              <a:rPr lang="en-US" sz="5400" dirty="0">
                <a:latin typeface="Georgia Pro"/>
                <a:cs typeface="Calibri Light"/>
              </a:rPr>
              <a:t> </a:t>
            </a:r>
            <a:r>
              <a:rPr lang="en-US" sz="5400" dirty="0" err="1">
                <a:latin typeface="Georgia Pro"/>
                <a:cs typeface="Calibri Light"/>
              </a:rPr>
              <a:t>harjoitusryhmistä</a:t>
            </a:r>
            <a:endParaRPr lang="en-US" sz="5400" dirty="0" err="1">
              <a:latin typeface="Georgia Pro"/>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1BA192-094B-E42F-E53D-91C201C00A6F}"/>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dirty="0" err="1">
                <a:latin typeface="Georgia Pro"/>
                <a:cs typeface="Calibri"/>
              </a:rPr>
              <a:t>Poissaoloja</a:t>
            </a:r>
            <a:r>
              <a:rPr lang="en-US" sz="2200" dirty="0">
                <a:latin typeface="Georgia Pro"/>
                <a:cs typeface="Calibri"/>
              </a:rPr>
              <a:t> on </a:t>
            </a:r>
            <a:r>
              <a:rPr lang="en-US" sz="2200" dirty="0" err="1">
                <a:latin typeface="Georgia Pro"/>
                <a:cs typeface="Calibri"/>
              </a:rPr>
              <a:t>tarkkailtu</a:t>
            </a:r>
            <a:r>
              <a:rPr lang="en-US" sz="2200" dirty="0">
                <a:latin typeface="Georgia Pro"/>
                <a:cs typeface="Calibri"/>
              </a:rPr>
              <a:t>. </a:t>
            </a:r>
            <a:r>
              <a:rPr lang="en-US" sz="2200" dirty="0" err="1">
                <a:latin typeface="Georgia Pro"/>
                <a:cs typeface="Calibri"/>
              </a:rPr>
              <a:t>Joillakin</a:t>
            </a:r>
            <a:r>
              <a:rPr lang="en-US" sz="2200" dirty="0">
                <a:latin typeface="Georgia Pro"/>
                <a:cs typeface="Calibri"/>
              </a:rPr>
              <a:t> on jo </a:t>
            </a:r>
            <a:r>
              <a:rPr lang="en-US" sz="2200" dirty="0" err="1">
                <a:latin typeface="Georgia Pro"/>
                <a:cs typeface="Calibri"/>
              </a:rPr>
              <a:t>kaksi</a:t>
            </a:r>
            <a:r>
              <a:rPr lang="en-US" sz="2200" dirty="0">
                <a:latin typeface="Georgia Pro"/>
                <a:cs typeface="Calibri"/>
              </a:rPr>
              <a:t> </a:t>
            </a:r>
            <a:r>
              <a:rPr lang="en-US" sz="2200" dirty="0" err="1">
                <a:latin typeface="Georgia Pro"/>
                <a:cs typeface="Calibri"/>
              </a:rPr>
              <a:t>poissaoloa</a:t>
            </a:r>
            <a:r>
              <a:rPr lang="en-US" sz="2200" dirty="0">
                <a:latin typeface="Georgia Pro"/>
                <a:cs typeface="Calibri"/>
              </a:rPr>
              <a:t> </a:t>
            </a:r>
            <a:r>
              <a:rPr lang="en-US" sz="2200" dirty="0" err="1">
                <a:latin typeface="Georgia Pro"/>
                <a:cs typeface="Calibri"/>
              </a:rPr>
              <a:t>tähän</a:t>
            </a:r>
            <a:r>
              <a:rPr lang="en-US" sz="2200" dirty="0">
                <a:latin typeface="Georgia Pro"/>
                <a:cs typeface="Calibri"/>
              </a:rPr>
              <a:t> </a:t>
            </a:r>
            <a:r>
              <a:rPr lang="en-US" sz="2200" dirty="0" err="1">
                <a:latin typeface="Georgia Pro"/>
                <a:cs typeface="Calibri"/>
              </a:rPr>
              <a:t>mennessä</a:t>
            </a:r>
            <a:r>
              <a:rPr lang="en-US" sz="2200" dirty="0">
                <a:latin typeface="Georgia Pro"/>
                <a:cs typeface="Calibri"/>
              </a:rPr>
              <a:t>.</a:t>
            </a:r>
          </a:p>
          <a:p>
            <a:r>
              <a:rPr lang="en-US" sz="2200" dirty="0" err="1">
                <a:latin typeface="Georgia Pro"/>
                <a:cs typeface="Calibri"/>
              </a:rPr>
              <a:t>Yhden</a:t>
            </a:r>
            <a:r>
              <a:rPr lang="en-US" sz="2200" dirty="0">
                <a:latin typeface="Georgia Pro"/>
                <a:cs typeface="Calibri"/>
              </a:rPr>
              <a:t> </a:t>
            </a:r>
            <a:r>
              <a:rPr lang="en-US" sz="2200" dirty="0" err="1">
                <a:latin typeface="Georgia Pro"/>
                <a:cs typeface="Calibri"/>
              </a:rPr>
              <a:t>kerran</a:t>
            </a:r>
            <a:r>
              <a:rPr lang="en-US" sz="2200" dirty="0">
                <a:latin typeface="Georgia Pro"/>
                <a:cs typeface="Calibri"/>
              </a:rPr>
              <a:t> </a:t>
            </a:r>
            <a:r>
              <a:rPr lang="en-US" sz="2200" dirty="0" err="1">
                <a:latin typeface="Georgia Pro"/>
                <a:cs typeface="Calibri"/>
              </a:rPr>
              <a:t>voi</a:t>
            </a:r>
            <a:r>
              <a:rPr lang="en-US" sz="2200" dirty="0">
                <a:latin typeface="Georgia Pro"/>
                <a:cs typeface="Calibri"/>
              </a:rPr>
              <a:t> olla </a:t>
            </a:r>
            <a:r>
              <a:rPr lang="en-US" sz="2200" dirty="0" err="1">
                <a:latin typeface="Georgia Pro"/>
                <a:cs typeface="Calibri"/>
              </a:rPr>
              <a:t>poissa</a:t>
            </a:r>
            <a:r>
              <a:rPr lang="en-US" sz="2200" dirty="0">
                <a:latin typeface="Georgia Pro"/>
                <a:cs typeface="Calibri"/>
              </a:rPr>
              <a:t> </a:t>
            </a:r>
            <a:r>
              <a:rPr lang="en-US" sz="2200" dirty="0" err="1">
                <a:latin typeface="Georgia Pro"/>
                <a:cs typeface="Calibri"/>
              </a:rPr>
              <a:t>ilman</a:t>
            </a:r>
            <a:r>
              <a:rPr lang="en-US" sz="2200" dirty="0">
                <a:latin typeface="Georgia Pro"/>
                <a:cs typeface="Calibri"/>
              </a:rPr>
              <a:t> </a:t>
            </a:r>
            <a:r>
              <a:rPr lang="en-US" sz="2200" dirty="0" err="1">
                <a:latin typeface="Georgia Pro"/>
                <a:cs typeface="Calibri"/>
              </a:rPr>
              <a:t>velvoitetta</a:t>
            </a:r>
            <a:r>
              <a:rPr lang="en-US" sz="2200" dirty="0">
                <a:latin typeface="Georgia Pro"/>
                <a:cs typeface="Calibri"/>
              </a:rPr>
              <a:t> </a:t>
            </a:r>
            <a:r>
              <a:rPr lang="en-US" sz="2200" dirty="0" err="1">
                <a:latin typeface="Georgia Pro"/>
                <a:cs typeface="Calibri"/>
              </a:rPr>
              <a:t>tehdä</a:t>
            </a:r>
            <a:r>
              <a:rPr lang="en-US" sz="2200" dirty="0">
                <a:latin typeface="Georgia Pro"/>
                <a:cs typeface="Calibri"/>
              </a:rPr>
              <a:t> </a:t>
            </a:r>
            <a:r>
              <a:rPr lang="en-US" sz="2200" dirty="0" err="1">
                <a:latin typeface="Georgia Pro"/>
                <a:cs typeface="Calibri"/>
              </a:rPr>
              <a:t>korvaavaa</a:t>
            </a:r>
            <a:r>
              <a:rPr lang="en-US" sz="2200" dirty="0">
                <a:latin typeface="Georgia Pro"/>
                <a:cs typeface="Calibri"/>
              </a:rPr>
              <a:t> </a:t>
            </a:r>
            <a:r>
              <a:rPr lang="en-US" sz="2200" dirty="0" err="1">
                <a:latin typeface="Georgia Pro"/>
                <a:cs typeface="Calibri"/>
              </a:rPr>
              <a:t>tehtävää</a:t>
            </a:r>
            <a:r>
              <a:rPr lang="en-US" sz="2200" dirty="0">
                <a:latin typeface="Georgia Pro"/>
                <a:cs typeface="Calibri"/>
              </a:rPr>
              <a:t>.</a:t>
            </a:r>
          </a:p>
          <a:p>
            <a:r>
              <a:rPr lang="en-US" sz="2200" dirty="0" err="1">
                <a:latin typeface="Georgia Pro"/>
                <a:cs typeface="Calibri"/>
              </a:rPr>
              <a:t>Pyydä</a:t>
            </a:r>
            <a:r>
              <a:rPr lang="en-US" sz="2200" dirty="0">
                <a:latin typeface="Georgia Pro"/>
                <a:cs typeface="Calibri"/>
              </a:rPr>
              <a:t> </a:t>
            </a:r>
            <a:r>
              <a:rPr lang="en-US" sz="2200" dirty="0" err="1">
                <a:latin typeface="Georgia Pro"/>
                <a:cs typeface="Calibri"/>
              </a:rPr>
              <a:t>korvaava</a:t>
            </a:r>
            <a:r>
              <a:rPr lang="en-US" sz="2200" dirty="0">
                <a:latin typeface="Georgia Pro"/>
                <a:cs typeface="Calibri"/>
              </a:rPr>
              <a:t> </a:t>
            </a:r>
            <a:r>
              <a:rPr lang="en-US" sz="2200" dirty="0" err="1">
                <a:latin typeface="Georgia Pro"/>
                <a:cs typeface="Calibri"/>
              </a:rPr>
              <a:t>tehtävä</a:t>
            </a:r>
            <a:r>
              <a:rPr lang="en-US" sz="2200" dirty="0">
                <a:latin typeface="Georgia Pro"/>
                <a:cs typeface="Calibri"/>
              </a:rPr>
              <a:t> </a:t>
            </a:r>
            <a:r>
              <a:rPr lang="en-US" sz="2200" dirty="0" err="1">
                <a:latin typeface="Georgia Pro"/>
                <a:cs typeface="Calibri"/>
              </a:rPr>
              <a:t>sähköpostitse</a:t>
            </a:r>
            <a:r>
              <a:rPr lang="en-US" sz="2200" dirty="0">
                <a:latin typeface="Georgia Pro"/>
                <a:cs typeface="Calibri"/>
              </a:rPr>
              <a:t> </a:t>
            </a:r>
            <a:r>
              <a:rPr lang="en-US" sz="2200" dirty="0" err="1">
                <a:latin typeface="Georgia Pro"/>
                <a:cs typeface="Calibri"/>
              </a:rPr>
              <a:t>luennoitsijalta</a:t>
            </a:r>
            <a:r>
              <a:rPr lang="en-US" sz="2200" dirty="0">
                <a:latin typeface="Georgia Pro"/>
                <a:cs typeface="Calibri"/>
              </a:rPr>
              <a:t>, </a:t>
            </a:r>
            <a:r>
              <a:rPr lang="en-US" sz="2200" dirty="0" err="1">
                <a:latin typeface="Georgia Pro"/>
                <a:cs typeface="Calibri"/>
              </a:rPr>
              <a:t>jos</a:t>
            </a:r>
            <a:r>
              <a:rPr lang="en-US" sz="2200" dirty="0">
                <a:latin typeface="Georgia Pro"/>
                <a:cs typeface="Calibri"/>
              </a:rPr>
              <a:t> </a:t>
            </a:r>
            <a:r>
              <a:rPr lang="en-US" sz="2200" dirty="0" err="1">
                <a:latin typeface="Georgia Pro"/>
                <a:cs typeface="Calibri"/>
              </a:rPr>
              <a:t>olet</a:t>
            </a:r>
            <a:r>
              <a:rPr lang="en-US" sz="2200" dirty="0">
                <a:latin typeface="Georgia Pro"/>
                <a:cs typeface="Calibri"/>
              </a:rPr>
              <a:t> </a:t>
            </a:r>
            <a:r>
              <a:rPr lang="en-US" sz="2200" dirty="0" err="1">
                <a:latin typeface="Georgia Pro"/>
                <a:cs typeface="Calibri"/>
              </a:rPr>
              <a:t>ollut</a:t>
            </a:r>
            <a:r>
              <a:rPr lang="en-US" sz="2200" dirty="0">
                <a:latin typeface="Georgia Pro"/>
                <a:cs typeface="Calibri"/>
              </a:rPr>
              <a:t> </a:t>
            </a:r>
            <a:r>
              <a:rPr lang="en-US" sz="2200" dirty="0" err="1">
                <a:latin typeface="Georgia Pro"/>
                <a:cs typeface="Calibri"/>
              </a:rPr>
              <a:t>poissa</a:t>
            </a:r>
            <a:r>
              <a:rPr lang="en-US" sz="2200" dirty="0">
                <a:latin typeface="Georgia Pro"/>
                <a:cs typeface="Calibri"/>
              </a:rPr>
              <a:t> </a:t>
            </a:r>
            <a:r>
              <a:rPr lang="en-US" sz="2200" dirty="0" err="1">
                <a:latin typeface="Georgia Pro"/>
                <a:cs typeface="Calibri"/>
              </a:rPr>
              <a:t>toiseltakin</a:t>
            </a:r>
            <a:r>
              <a:rPr lang="en-US" sz="2200" dirty="0">
                <a:latin typeface="Georgia Pro"/>
                <a:cs typeface="Calibri"/>
              </a:rPr>
              <a:t> </a:t>
            </a:r>
            <a:r>
              <a:rPr lang="en-US" sz="2200" dirty="0" err="1">
                <a:latin typeface="Georgia Pro"/>
                <a:cs typeface="Calibri"/>
              </a:rPr>
              <a:t>harjoituskerralta</a:t>
            </a:r>
            <a:r>
              <a:rPr lang="en-US" sz="2200" dirty="0">
                <a:latin typeface="Georgia Pro"/>
                <a:cs typeface="Calibri"/>
              </a:rPr>
              <a:t>. En ole </a:t>
            </a:r>
            <a:r>
              <a:rPr lang="en-US" sz="2200" dirty="0" err="1">
                <a:latin typeface="Georgia Pro"/>
                <a:cs typeface="Calibri"/>
              </a:rPr>
              <a:t>itse</a:t>
            </a:r>
            <a:r>
              <a:rPr lang="en-US" sz="2200" dirty="0">
                <a:latin typeface="Georgia Pro"/>
                <a:cs typeface="Calibri"/>
              </a:rPr>
              <a:t> </a:t>
            </a:r>
            <a:r>
              <a:rPr lang="en-US" sz="2200" dirty="0" err="1">
                <a:latin typeface="Georgia Pro"/>
                <a:cs typeface="Calibri"/>
              </a:rPr>
              <a:t>yhteydessä</a:t>
            </a:r>
            <a:r>
              <a:rPr lang="en-US" sz="2200" dirty="0">
                <a:latin typeface="Georgia Pro"/>
                <a:cs typeface="Calibri"/>
              </a:rPr>
              <a:t> </a:t>
            </a:r>
            <a:r>
              <a:rPr lang="en-US" sz="2200" dirty="0" err="1">
                <a:latin typeface="Georgia Pro"/>
                <a:cs typeface="Calibri"/>
              </a:rPr>
              <a:t>erikseen</a:t>
            </a:r>
            <a:r>
              <a:rPr lang="en-US" sz="2200" dirty="0">
                <a:latin typeface="Georgia Pro"/>
                <a:cs typeface="Calibri"/>
              </a:rPr>
              <a:t> </a:t>
            </a:r>
            <a:r>
              <a:rPr lang="en-US" sz="2200" dirty="0" err="1">
                <a:latin typeface="Georgia Pro"/>
                <a:cs typeface="Calibri"/>
              </a:rPr>
              <a:t>opiskelijoihin</a:t>
            </a:r>
            <a:r>
              <a:rPr lang="en-US" sz="2200" dirty="0">
                <a:latin typeface="Georgia Pro"/>
                <a:cs typeface="Calibri"/>
              </a:rPr>
              <a:t>. </a:t>
            </a:r>
          </a:p>
          <a:p>
            <a:r>
              <a:rPr lang="en-US" sz="2200" dirty="0" err="1">
                <a:latin typeface="Georgia Pro"/>
                <a:cs typeface="Calibri"/>
              </a:rPr>
              <a:t>Enemmän</a:t>
            </a:r>
            <a:r>
              <a:rPr lang="en-US" sz="2200" dirty="0">
                <a:latin typeface="Georgia Pro"/>
                <a:cs typeface="Calibri"/>
              </a:rPr>
              <a:t> </a:t>
            </a:r>
            <a:r>
              <a:rPr lang="en-US" sz="2200" dirty="0" err="1">
                <a:latin typeface="Georgia Pro"/>
                <a:cs typeface="Calibri"/>
              </a:rPr>
              <a:t>kuin</a:t>
            </a:r>
            <a:r>
              <a:rPr lang="en-US" sz="2200" dirty="0">
                <a:latin typeface="Georgia Pro"/>
                <a:cs typeface="Calibri"/>
              </a:rPr>
              <a:t> </a:t>
            </a:r>
            <a:r>
              <a:rPr lang="en-US" sz="2200" dirty="0" err="1">
                <a:latin typeface="Georgia Pro"/>
                <a:cs typeface="Calibri"/>
              </a:rPr>
              <a:t>kahta</a:t>
            </a:r>
            <a:r>
              <a:rPr lang="en-US" sz="2200" dirty="0">
                <a:latin typeface="Georgia Pro"/>
                <a:cs typeface="Calibri"/>
              </a:rPr>
              <a:t> </a:t>
            </a:r>
            <a:r>
              <a:rPr lang="en-US" sz="2200" dirty="0" err="1">
                <a:latin typeface="Georgia Pro"/>
                <a:cs typeface="Calibri"/>
              </a:rPr>
              <a:t>kertaa</a:t>
            </a:r>
            <a:r>
              <a:rPr lang="en-US" sz="2200" dirty="0">
                <a:latin typeface="Georgia Pro"/>
                <a:cs typeface="Calibri"/>
              </a:rPr>
              <a:t> </a:t>
            </a:r>
            <a:r>
              <a:rPr lang="en-US" sz="2200" dirty="0" err="1">
                <a:latin typeface="Georgia Pro"/>
                <a:cs typeface="Calibri"/>
              </a:rPr>
              <a:t>ei</a:t>
            </a:r>
            <a:r>
              <a:rPr lang="en-US" sz="2200" dirty="0">
                <a:latin typeface="Georgia Pro"/>
                <a:cs typeface="Calibri"/>
              </a:rPr>
              <a:t> </a:t>
            </a:r>
            <a:r>
              <a:rPr lang="en-US" sz="2200" dirty="0" err="1">
                <a:latin typeface="Georgia Pro"/>
                <a:cs typeface="Calibri"/>
              </a:rPr>
              <a:t>voi</a:t>
            </a:r>
            <a:r>
              <a:rPr lang="en-US" sz="2200" dirty="0">
                <a:latin typeface="Georgia Pro"/>
                <a:cs typeface="Calibri"/>
              </a:rPr>
              <a:t> olla </a:t>
            </a:r>
            <a:r>
              <a:rPr lang="en-US" sz="2200" dirty="0" err="1">
                <a:latin typeface="Georgia Pro"/>
                <a:cs typeface="Calibri"/>
              </a:rPr>
              <a:t>poissa</a:t>
            </a:r>
            <a:r>
              <a:rPr lang="en-US" sz="2200" dirty="0">
                <a:latin typeface="Georgia Pro"/>
                <a:cs typeface="Calibri"/>
              </a:rPr>
              <a:t>. Jos </a:t>
            </a:r>
            <a:r>
              <a:rPr lang="en-US" sz="2200" dirty="0" err="1">
                <a:latin typeface="Georgia Pro"/>
                <a:cs typeface="Calibri"/>
              </a:rPr>
              <a:t>enemmän</a:t>
            </a:r>
            <a:r>
              <a:rPr lang="en-US" sz="2200" dirty="0">
                <a:latin typeface="Georgia Pro"/>
                <a:cs typeface="Calibri"/>
              </a:rPr>
              <a:t> </a:t>
            </a:r>
            <a:r>
              <a:rPr lang="en-US" sz="2200" dirty="0" err="1">
                <a:latin typeface="Georgia Pro"/>
                <a:cs typeface="Calibri"/>
              </a:rPr>
              <a:t>kuin</a:t>
            </a:r>
            <a:r>
              <a:rPr lang="en-US" sz="2200" dirty="0">
                <a:latin typeface="Georgia Pro"/>
                <a:cs typeface="Calibri"/>
              </a:rPr>
              <a:t> </a:t>
            </a:r>
            <a:r>
              <a:rPr lang="en-US" sz="2200" dirty="0" err="1">
                <a:latin typeface="Georgia Pro"/>
                <a:cs typeface="Calibri"/>
              </a:rPr>
              <a:t>kaksi</a:t>
            </a:r>
            <a:r>
              <a:rPr lang="en-US" sz="2200" dirty="0">
                <a:latin typeface="Georgia Pro"/>
                <a:cs typeface="Calibri"/>
              </a:rPr>
              <a:t> </a:t>
            </a:r>
            <a:r>
              <a:rPr lang="en-US" sz="2200" dirty="0" err="1">
                <a:latin typeface="Georgia Pro"/>
                <a:cs typeface="Calibri"/>
              </a:rPr>
              <a:t>poissaoloa</a:t>
            </a:r>
            <a:r>
              <a:rPr lang="en-US" sz="2200" dirty="0">
                <a:latin typeface="Georgia Pro"/>
                <a:cs typeface="Calibri"/>
              </a:rPr>
              <a:t>, </a:t>
            </a:r>
            <a:r>
              <a:rPr lang="en-US" sz="2200" dirty="0" err="1">
                <a:latin typeface="Georgia Pro"/>
                <a:cs typeface="Calibri"/>
              </a:rPr>
              <a:t>ei</a:t>
            </a:r>
            <a:r>
              <a:rPr lang="en-US" sz="2200" dirty="0">
                <a:latin typeface="Georgia Pro"/>
                <a:cs typeface="Calibri"/>
              </a:rPr>
              <a:t> </a:t>
            </a:r>
            <a:r>
              <a:rPr lang="en-US" sz="2200" dirty="0" err="1">
                <a:latin typeface="Georgia Pro"/>
                <a:cs typeface="Calibri"/>
              </a:rPr>
              <a:t>pääse</a:t>
            </a:r>
            <a:r>
              <a:rPr lang="en-US" sz="2200" dirty="0">
                <a:latin typeface="Georgia Pro"/>
                <a:cs typeface="Calibri"/>
              </a:rPr>
              <a:t> </a:t>
            </a:r>
            <a:r>
              <a:rPr lang="en-US" sz="2200" dirty="0" err="1">
                <a:latin typeface="Georgia Pro"/>
                <a:cs typeface="Calibri"/>
              </a:rPr>
              <a:t>kurssista</a:t>
            </a:r>
            <a:r>
              <a:rPr lang="en-US" sz="2200" dirty="0">
                <a:latin typeface="Georgia Pro"/>
                <a:cs typeface="Calibri"/>
              </a:rPr>
              <a:t> </a:t>
            </a:r>
            <a:r>
              <a:rPr lang="en-US" sz="2200" dirty="0" err="1">
                <a:latin typeface="Georgia Pro"/>
                <a:cs typeface="Calibri"/>
              </a:rPr>
              <a:t>läpi</a:t>
            </a:r>
            <a:r>
              <a:rPr lang="en-US" sz="2200" dirty="0">
                <a:latin typeface="Georgia Pro"/>
                <a:cs typeface="Calibri"/>
              </a:rPr>
              <a:t> (pl. </a:t>
            </a:r>
            <a:r>
              <a:rPr lang="en-US" sz="2200" dirty="0" err="1">
                <a:latin typeface="Georgia Pro"/>
                <a:cs typeface="Calibri"/>
              </a:rPr>
              <a:t>sairaana</a:t>
            </a:r>
            <a:r>
              <a:rPr lang="en-US" sz="2200" dirty="0">
                <a:latin typeface="Georgia Pro"/>
                <a:cs typeface="Calibri"/>
              </a:rPr>
              <a:t> </a:t>
            </a:r>
            <a:r>
              <a:rPr lang="en-US" sz="2200" dirty="0" err="1">
                <a:latin typeface="Georgia Pro"/>
                <a:cs typeface="Calibri"/>
              </a:rPr>
              <a:t>oleminen</a:t>
            </a:r>
            <a:r>
              <a:rPr lang="en-US" sz="2200" dirty="0">
                <a:latin typeface="Georgia Pro"/>
                <a:cs typeface="Calibri"/>
              </a:rPr>
              <a:t> </a:t>
            </a:r>
            <a:r>
              <a:rPr lang="en-US" sz="2200" dirty="0" err="1">
                <a:latin typeface="Georgia Pro"/>
                <a:cs typeface="Calibri"/>
              </a:rPr>
              <a:t>tms</a:t>
            </a:r>
            <a:r>
              <a:rPr lang="en-US" sz="2200" dirty="0">
                <a:latin typeface="Georgia Pro"/>
                <a:cs typeface="Calibri"/>
              </a:rPr>
              <a:t>., ole </a:t>
            </a:r>
            <a:r>
              <a:rPr lang="en-US" sz="2200" dirty="0" err="1">
                <a:latin typeface="Georgia Pro"/>
                <a:cs typeface="Calibri"/>
              </a:rPr>
              <a:t>luennoitsijaan</a:t>
            </a:r>
            <a:r>
              <a:rPr lang="en-US" sz="2200" dirty="0">
                <a:latin typeface="Georgia Pro"/>
                <a:cs typeface="Calibri"/>
              </a:rPr>
              <a:t> </a:t>
            </a:r>
            <a:r>
              <a:rPr lang="en-US" sz="2200" dirty="0" err="1">
                <a:latin typeface="Georgia Pro"/>
                <a:cs typeface="Calibri"/>
              </a:rPr>
              <a:t>yhteydessä</a:t>
            </a:r>
            <a:r>
              <a:rPr lang="en-US" sz="2200" dirty="0">
                <a:latin typeface="Georgia Pro"/>
                <a:cs typeface="Calibri"/>
              </a:rPr>
              <a:t>).</a:t>
            </a:r>
          </a:p>
          <a:p>
            <a:r>
              <a:rPr lang="en-US" sz="2200" dirty="0">
                <a:latin typeface="Georgia Pro"/>
                <a:cs typeface="Calibri"/>
              </a:rPr>
              <a:t>Jos on </a:t>
            </a:r>
            <a:r>
              <a:rPr lang="en-US" sz="2200" dirty="0" err="1">
                <a:latin typeface="Georgia Pro"/>
                <a:cs typeface="Calibri"/>
              </a:rPr>
              <a:t>ollut</a:t>
            </a:r>
            <a:r>
              <a:rPr lang="en-US" sz="2200" dirty="0">
                <a:latin typeface="Georgia Pro"/>
                <a:cs typeface="Calibri"/>
              </a:rPr>
              <a:t> </a:t>
            </a:r>
            <a:r>
              <a:rPr lang="en-US" sz="2200" dirty="0" err="1">
                <a:latin typeface="Georgia Pro"/>
                <a:cs typeface="Calibri"/>
              </a:rPr>
              <a:t>poissa</a:t>
            </a:r>
            <a:r>
              <a:rPr lang="en-US" sz="2200" dirty="0">
                <a:latin typeface="Georgia Pro"/>
                <a:cs typeface="Calibri"/>
              </a:rPr>
              <a:t> </a:t>
            </a:r>
            <a:r>
              <a:rPr lang="en-US" sz="2200" dirty="0" err="1">
                <a:latin typeface="Georgia Pro"/>
                <a:cs typeface="Calibri"/>
              </a:rPr>
              <a:t>kaksi</a:t>
            </a:r>
            <a:r>
              <a:rPr lang="en-US" sz="2200" dirty="0">
                <a:latin typeface="Georgia Pro"/>
                <a:cs typeface="Calibri"/>
              </a:rPr>
              <a:t> </a:t>
            </a:r>
            <a:r>
              <a:rPr lang="en-US" sz="2200" dirty="0" err="1">
                <a:latin typeface="Georgia Pro"/>
                <a:cs typeface="Calibri"/>
              </a:rPr>
              <a:t>kertaa</a:t>
            </a:r>
            <a:r>
              <a:rPr lang="en-US" sz="2200" dirty="0">
                <a:latin typeface="Georgia Pro"/>
                <a:cs typeface="Calibri"/>
              </a:rPr>
              <a:t> ja </a:t>
            </a:r>
            <a:r>
              <a:rPr lang="en-US" sz="2200" dirty="0" err="1">
                <a:latin typeface="Georgia Pro"/>
                <a:cs typeface="Calibri"/>
              </a:rPr>
              <a:t>toisen</a:t>
            </a:r>
            <a:r>
              <a:rPr lang="en-US" sz="2200" dirty="0">
                <a:latin typeface="Georgia Pro"/>
                <a:cs typeface="Calibri"/>
              </a:rPr>
              <a:t> </a:t>
            </a:r>
            <a:r>
              <a:rPr lang="en-US" sz="2200" dirty="0" err="1">
                <a:latin typeface="Georgia Pro"/>
                <a:cs typeface="Calibri"/>
              </a:rPr>
              <a:t>kerran</a:t>
            </a:r>
            <a:r>
              <a:rPr lang="en-US" sz="2200" dirty="0">
                <a:latin typeface="Georgia Pro"/>
                <a:cs typeface="Calibri"/>
              </a:rPr>
              <a:t> </a:t>
            </a:r>
            <a:r>
              <a:rPr lang="en-US" sz="2200" dirty="0" err="1">
                <a:latin typeface="Georgia Pro"/>
                <a:cs typeface="Calibri"/>
              </a:rPr>
              <a:t>korvaavaa</a:t>
            </a:r>
            <a:r>
              <a:rPr lang="en-US" sz="2200" dirty="0">
                <a:latin typeface="Georgia Pro"/>
                <a:cs typeface="Calibri"/>
              </a:rPr>
              <a:t> </a:t>
            </a:r>
            <a:r>
              <a:rPr lang="en-US" sz="2200" dirty="0" err="1">
                <a:latin typeface="Georgia Pro"/>
                <a:cs typeface="Calibri"/>
              </a:rPr>
              <a:t>tehtävää</a:t>
            </a:r>
            <a:r>
              <a:rPr lang="en-US" sz="2200" dirty="0">
                <a:latin typeface="Georgia Pro"/>
                <a:cs typeface="Calibri"/>
              </a:rPr>
              <a:t> </a:t>
            </a:r>
            <a:r>
              <a:rPr lang="en-US" sz="2200" dirty="0" err="1">
                <a:latin typeface="Georgia Pro"/>
                <a:cs typeface="Calibri"/>
              </a:rPr>
              <a:t>ei</a:t>
            </a:r>
            <a:r>
              <a:rPr lang="en-US" sz="2200" dirty="0">
                <a:latin typeface="Georgia Pro"/>
                <a:cs typeface="Calibri"/>
              </a:rPr>
              <a:t> ole </a:t>
            </a:r>
            <a:r>
              <a:rPr lang="en-US" sz="2200" dirty="0" err="1">
                <a:latin typeface="Georgia Pro"/>
                <a:cs typeface="Calibri"/>
              </a:rPr>
              <a:t>tehtynä</a:t>
            </a:r>
            <a:r>
              <a:rPr lang="en-US" sz="2200" dirty="0">
                <a:latin typeface="Georgia Pro"/>
                <a:cs typeface="Calibri"/>
              </a:rPr>
              <a:t>, </a:t>
            </a:r>
            <a:r>
              <a:rPr lang="en-US" sz="2200" dirty="0" err="1">
                <a:latin typeface="Georgia Pro"/>
                <a:cs typeface="Calibri"/>
              </a:rPr>
              <a:t>ei</a:t>
            </a:r>
            <a:r>
              <a:rPr lang="en-US" sz="2200" dirty="0">
                <a:latin typeface="Georgia Pro"/>
                <a:cs typeface="Calibri"/>
              </a:rPr>
              <a:t> </a:t>
            </a:r>
            <a:r>
              <a:rPr lang="en-US" sz="2200" dirty="0" err="1">
                <a:latin typeface="Georgia Pro"/>
                <a:cs typeface="Calibri"/>
              </a:rPr>
              <a:t>saa</a:t>
            </a:r>
            <a:r>
              <a:rPr lang="en-US" sz="2200" dirty="0">
                <a:latin typeface="Georgia Pro"/>
                <a:cs typeface="Calibri"/>
              </a:rPr>
              <a:t> </a:t>
            </a:r>
            <a:r>
              <a:rPr lang="en-US" sz="2200" dirty="0" err="1">
                <a:latin typeface="Georgia Pro"/>
                <a:cs typeface="Calibri"/>
              </a:rPr>
              <a:t>kurssista</a:t>
            </a:r>
            <a:r>
              <a:rPr lang="en-US" sz="2200" dirty="0">
                <a:latin typeface="Georgia Pro"/>
                <a:cs typeface="Calibri"/>
              </a:rPr>
              <a:t> </a:t>
            </a:r>
            <a:r>
              <a:rPr lang="en-US" sz="2200" dirty="0" err="1">
                <a:latin typeface="Georgia Pro"/>
                <a:cs typeface="Calibri"/>
              </a:rPr>
              <a:t>arvosanaa</a:t>
            </a:r>
            <a:r>
              <a:rPr lang="en-US" sz="2200" dirty="0">
                <a:latin typeface="Georgia Pro"/>
                <a:cs typeface="Calibri"/>
              </a:rPr>
              <a:t> </a:t>
            </a:r>
            <a:r>
              <a:rPr lang="en-US" sz="2200" dirty="0" err="1">
                <a:latin typeface="Georgia Pro"/>
                <a:cs typeface="Calibri"/>
              </a:rPr>
              <a:t>eikä</a:t>
            </a:r>
            <a:r>
              <a:rPr lang="en-US" sz="2200" dirty="0">
                <a:latin typeface="Georgia Pro"/>
                <a:cs typeface="Calibri"/>
              </a:rPr>
              <a:t> </a:t>
            </a:r>
            <a:r>
              <a:rPr lang="en-US" sz="2200" dirty="0" err="1">
                <a:latin typeface="Georgia Pro"/>
                <a:cs typeface="Calibri"/>
              </a:rPr>
              <a:t>suoritusmerkintää</a:t>
            </a:r>
            <a:r>
              <a:rPr lang="en-US" sz="2200" dirty="0">
                <a:latin typeface="Georgia Pro"/>
                <a:cs typeface="Calibri"/>
              </a:rPr>
              <a:t> </a:t>
            </a:r>
            <a:r>
              <a:rPr lang="en-US" sz="2200" dirty="0" err="1">
                <a:latin typeface="Georgia Pro"/>
                <a:cs typeface="Calibri"/>
              </a:rPr>
              <a:t>vaikka</a:t>
            </a:r>
            <a:r>
              <a:rPr lang="en-US" sz="2200" dirty="0">
                <a:latin typeface="Georgia Pro"/>
                <a:cs typeface="Calibri"/>
              </a:rPr>
              <a:t> </a:t>
            </a:r>
            <a:r>
              <a:rPr lang="en-US" sz="2200" dirty="0" err="1">
                <a:latin typeface="Georgia Pro"/>
                <a:cs typeface="Calibri"/>
              </a:rPr>
              <a:t>olisi</a:t>
            </a:r>
            <a:r>
              <a:rPr lang="en-US" sz="2200" dirty="0">
                <a:latin typeface="Georgia Pro"/>
                <a:cs typeface="Calibri"/>
              </a:rPr>
              <a:t> </a:t>
            </a:r>
            <a:r>
              <a:rPr lang="en-US" sz="2200" dirty="0" err="1">
                <a:latin typeface="Georgia Pro"/>
                <a:cs typeface="Calibri"/>
              </a:rPr>
              <a:t>palauttanut</a:t>
            </a:r>
            <a:r>
              <a:rPr lang="en-US" sz="2200" dirty="0">
                <a:latin typeface="Georgia Pro"/>
                <a:cs typeface="Calibri"/>
              </a:rPr>
              <a:t> </a:t>
            </a:r>
            <a:r>
              <a:rPr lang="en-US" sz="2200" dirty="0" err="1">
                <a:latin typeface="Georgia Pro"/>
                <a:cs typeface="Calibri"/>
              </a:rPr>
              <a:t>kaikki</a:t>
            </a:r>
            <a:r>
              <a:rPr lang="en-US" sz="2200" dirty="0">
                <a:latin typeface="Georgia Pro"/>
                <a:cs typeface="Calibri"/>
              </a:rPr>
              <a:t> </a:t>
            </a:r>
            <a:r>
              <a:rPr lang="en-US" sz="2200" dirty="0" err="1">
                <a:latin typeface="Georgia Pro"/>
                <a:cs typeface="Calibri"/>
              </a:rPr>
              <a:t>tehtävät</a:t>
            </a:r>
            <a:r>
              <a:rPr lang="en-US" sz="2200" dirty="0">
                <a:latin typeface="Georgia Pro"/>
                <a:cs typeface="Calibri"/>
              </a:rPr>
              <a:t>. </a:t>
            </a:r>
          </a:p>
          <a:p>
            <a:pPr marL="0" indent="0">
              <a:buNone/>
            </a:pPr>
            <a:endParaRPr lang="en-US" sz="2200">
              <a:cs typeface="Calibri"/>
            </a:endParaRPr>
          </a:p>
        </p:txBody>
      </p:sp>
    </p:spTree>
    <p:extLst>
      <p:ext uri="{BB962C8B-B14F-4D97-AF65-F5344CB8AC3E}">
        <p14:creationId xmlns:p14="http://schemas.microsoft.com/office/powerpoint/2010/main" val="428522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EABAB-500B-14F3-4BB1-05A81E43F1B5}"/>
              </a:ext>
            </a:extLst>
          </p:cNvPr>
          <p:cNvSpPr>
            <a:spLocks noGrp="1"/>
          </p:cNvSpPr>
          <p:nvPr>
            <p:ph type="title"/>
          </p:nvPr>
        </p:nvSpPr>
        <p:spPr>
          <a:xfrm>
            <a:off x="838200" y="365125"/>
            <a:ext cx="10515600" cy="1325563"/>
          </a:xfrm>
        </p:spPr>
        <p:txBody>
          <a:bodyPr>
            <a:normAutofit/>
          </a:bodyPr>
          <a:lstStyle/>
          <a:p>
            <a:r>
              <a:rPr lang="en-US" sz="5400" dirty="0" err="1">
                <a:latin typeface="Georgia Pro"/>
                <a:cs typeface="Calibri Light"/>
              </a:rPr>
              <a:t>Tällä</a:t>
            </a:r>
            <a:r>
              <a:rPr lang="en-US" sz="5400" dirty="0">
                <a:latin typeface="Georgia Pro"/>
                <a:cs typeface="Calibri Light"/>
              </a:rPr>
              <a:t> </a:t>
            </a:r>
            <a:r>
              <a:rPr lang="en-US" sz="5400" dirty="0" err="1">
                <a:latin typeface="Georgia Pro"/>
                <a:cs typeface="Calibri Light"/>
              </a:rPr>
              <a:t>luennolla</a:t>
            </a:r>
            <a:endParaRPr lang="en-US" sz="5400" dirty="0" err="1">
              <a:latin typeface="Georgia Pro"/>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F4CC23-D03B-9E88-36C4-A075AED19A99}"/>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err="1">
                <a:latin typeface="Georgia Pro"/>
                <a:cs typeface="Calibri"/>
              </a:rPr>
              <a:t>Muuttujatyypit</a:t>
            </a:r>
            <a:endParaRPr lang="en-US" sz="2200">
              <a:latin typeface="Georgia Pro"/>
              <a:cs typeface="Calibri"/>
            </a:endParaRPr>
          </a:p>
          <a:p>
            <a:r>
              <a:rPr lang="en-US" sz="2200" dirty="0">
                <a:latin typeface="Georgia Pro"/>
                <a:cs typeface="Calibri"/>
              </a:rPr>
              <a:t>Miten </a:t>
            </a:r>
            <a:r>
              <a:rPr lang="en-US" sz="2200" err="1">
                <a:latin typeface="Georgia Pro"/>
                <a:cs typeface="Calibri"/>
              </a:rPr>
              <a:t>rakennetaan</a:t>
            </a:r>
            <a:r>
              <a:rPr lang="en-US" sz="2200" dirty="0">
                <a:latin typeface="Georgia Pro"/>
                <a:cs typeface="Calibri"/>
              </a:rPr>
              <a:t> </a:t>
            </a:r>
            <a:r>
              <a:rPr lang="en-US" sz="2200" err="1">
                <a:latin typeface="Georgia Pro"/>
                <a:cs typeface="Calibri"/>
              </a:rPr>
              <a:t>toimiva</a:t>
            </a:r>
            <a:r>
              <a:rPr lang="en-US" sz="2200" dirty="0">
                <a:latin typeface="Georgia Pro"/>
                <a:cs typeface="Calibri"/>
              </a:rPr>
              <a:t> ja </a:t>
            </a:r>
            <a:r>
              <a:rPr lang="en-US" sz="2200" err="1">
                <a:latin typeface="Georgia Pro"/>
                <a:cs typeface="Calibri"/>
              </a:rPr>
              <a:t>asianmukainen</a:t>
            </a:r>
            <a:r>
              <a:rPr lang="en-US" sz="2200" dirty="0">
                <a:latin typeface="Georgia Pro"/>
                <a:cs typeface="Calibri"/>
              </a:rPr>
              <a:t> survey-</a:t>
            </a:r>
            <a:r>
              <a:rPr lang="en-US" sz="2200" err="1">
                <a:latin typeface="Georgia Pro"/>
                <a:cs typeface="Calibri"/>
              </a:rPr>
              <a:t>lomake</a:t>
            </a:r>
            <a:r>
              <a:rPr lang="en-US" sz="2200" dirty="0">
                <a:latin typeface="Georgia Pro"/>
                <a:cs typeface="Calibri"/>
              </a:rPr>
              <a:t>?</a:t>
            </a:r>
          </a:p>
          <a:p>
            <a:r>
              <a:rPr lang="en-US" sz="2200" dirty="0" err="1">
                <a:latin typeface="Georgia Pro"/>
                <a:cs typeface="Calibri"/>
              </a:rPr>
              <a:t>Kysymystyypit</a:t>
            </a:r>
            <a:r>
              <a:rPr lang="en-US" sz="2200" dirty="0">
                <a:latin typeface="Georgia Pro"/>
                <a:cs typeface="Calibri"/>
              </a:rPr>
              <a:t>/</a:t>
            </a:r>
            <a:r>
              <a:rPr lang="en-US" sz="2200" dirty="0" err="1">
                <a:latin typeface="Georgia Pro"/>
                <a:cs typeface="Calibri"/>
              </a:rPr>
              <a:t>mittaustavat</a:t>
            </a:r>
          </a:p>
          <a:p>
            <a:r>
              <a:rPr lang="en-US" sz="2200" dirty="0" err="1">
                <a:latin typeface="Georgia Pro"/>
                <a:cs typeface="Calibri"/>
              </a:rPr>
              <a:t>Otanta</a:t>
            </a:r>
            <a:r>
              <a:rPr lang="en-US" sz="2200" dirty="0">
                <a:latin typeface="Georgia Pro"/>
                <a:cs typeface="Calibri"/>
              </a:rPr>
              <a:t> ja </a:t>
            </a:r>
            <a:r>
              <a:rPr lang="en-US" sz="2200" dirty="0" err="1">
                <a:latin typeface="Georgia Pro"/>
                <a:cs typeface="Calibri"/>
              </a:rPr>
              <a:t>yleistäminen</a:t>
            </a:r>
            <a:endParaRPr lang="en-US" sz="2200" dirty="0" err="1">
              <a:latin typeface="Georgia Pro"/>
              <a:ea typeface="Calibri"/>
              <a:cs typeface="Calibri"/>
            </a:endParaRPr>
          </a:p>
          <a:p>
            <a:endParaRPr lang="en-US" sz="2200">
              <a:cs typeface="Calibri"/>
            </a:endParaRPr>
          </a:p>
        </p:txBody>
      </p:sp>
    </p:spTree>
    <p:extLst>
      <p:ext uri="{BB962C8B-B14F-4D97-AF65-F5344CB8AC3E}">
        <p14:creationId xmlns:p14="http://schemas.microsoft.com/office/powerpoint/2010/main" val="134404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B3A66-9AD5-953D-F22D-9A8C3390C61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6531E0C-8E65-2482-6B65-0DADA5272BB8}"/>
              </a:ext>
            </a:extLst>
          </p:cNvPr>
          <p:cNvPicPr>
            <a:picLocks noGrp="1" noChangeAspect="1"/>
          </p:cNvPicPr>
          <p:nvPr>
            <p:ph idx="1"/>
          </p:nvPr>
        </p:nvPicPr>
        <p:blipFill>
          <a:blip r:embed="rId3"/>
          <a:stretch>
            <a:fillRect/>
          </a:stretch>
        </p:blipFill>
        <p:spPr>
          <a:xfrm>
            <a:off x="387430" y="264755"/>
            <a:ext cx="6058558" cy="5875337"/>
          </a:xfrm>
        </p:spPr>
      </p:pic>
      <p:sp>
        <p:nvSpPr>
          <p:cNvPr id="5" name="TextBox 4">
            <a:extLst>
              <a:ext uri="{FF2B5EF4-FFF2-40B4-BE49-F238E27FC236}">
                <a16:creationId xmlns:a16="http://schemas.microsoft.com/office/drawing/2014/main" id="{26AFB2E1-8880-CFB0-4544-6C69C9DA06B0}"/>
              </a:ext>
            </a:extLst>
          </p:cNvPr>
          <p:cNvSpPr txBox="1"/>
          <p:nvPr/>
        </p:nvSpPr>
        <p:spPr>
          <a:xfrm>
            <a:off x="6898105" y="5146841"/>
            <a:ext cx="44516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latin typeface="Georgia Pro"/>
                <a:ea typeface="Calibri"/>
                <a:cs typeface="Calibri"/>
              </a:rPr>
              <a:t>Teoksesta</a:t>
            </a:r>
            <a:r>
              <a:rPr lang="en-US" dirty="0">
                <a:latin typeface="Georgia Pro"/>
                <a:ea typeface="Calibri"/>
                <a:cs typeface="Calibri"/>
              </a:rPr>
              <a:t> Clark ja </a:t>
            </a:r>
            <a:r>
              <a:rPr lang="en-US" err="1">
                <a:latin typeface="Georgia Pro"/>
                <a:ea typeface="Calibri"/>
                <a:cs typeface="Calibri"/>
              </a:rPr>
              <a:t>muut</a:t>
            </a:r>
            <a:r>
              <a:rPr lang="en-US" dirty="0">
                <a:latin typeface="Georgia Pro"/>
                <a:ea typeface="Calibri"/>
                <a:cs typeface="Calibri"/>
              </a:rPr>
              <a:t>, 2021, </a:t>
            </a:r>
            <a:r>
              <a:rPr lang="en-US" i="1" dirty="0">
                <a:latin typeface="Georgia Pro"/>
                <a:ea typeface="Calibri"/>
                <a:cs typeface="Calibri"/>
              </a:rPr>
              <a:t>Bryman's Social Research Methods</a:t>
            </a:r>
            <a:r>
              <a:rPr lang="en-US" dirty="0">
                <a:latin typeface="Georgia Pro"/>
                <a:ea typeface="Calibri"/>
                <a:cs typeface="Calibri"/>
              </a:rPr>
              <a:t>, Oxford University Press, s. 755 </a:t>
            </a:r>
          </a:p>
          <a:p>
            <a:pPr algn="l"/>
            <a:endParaRPr lang="en-US" dirty="0">
              <a:ea typeface="Calibri"/>
              <a:cs typeface="Calibri"/>
            </a:endParaRPr>
          </a:p>
        </p:txBody>
      </p:sp>
    </p:spTree>
    <p:extLst>
      <p:ext uri="{BB962C8B-B14F-4D97-AF65-F5344CB8AC3E}">
        <p14:creationId xmlns:p14="http://schemas.microsoft.com/office/powerpoint/2010/main" val="3932923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972E0D-C954-2E4C-BCA1-3EAB4F075AF3}"/>
              </a:ext>
            </a:extLst>
          </p:cNvPr>
          <p:cNvSpPr>
            <a:spLocks noGrp="1"/>
          </p:cNvSpPr>
          <p:nvPr>
            <p:ph type="title"/>
          </p:nvPr>
        </p:nvSpPr>
        <p:spPr>
          <a:xfrm>
            <a:off x="838200" y="365125"/>
            <a:ext cx="10515600" cy="1325563"/>
          </a:xfrm>
        </p:spPr>
        <p:txBody>
          <a:bodyPr>
            <a:normAutofit/>
          </a:bodyPr>
          <a:lstStyle/>
          <a:p>
            <a:r>
              <a:rPr lang="en-US" sz="5400" dirty="0" err="1">
                <a:latin typeface="Georgia Pro"/>
                <a:cs typeface="Calibri Light"/>
              </a:rPr>
              <a:t>Muuttujatyypit</a:t>
            </a:r>
            <a:endParaRPr lang="en-US" sz="5400" dirty="0" err="1">
              <a:latin typeface="Georgia Pro"/>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7A0F0C-CBB2-4CFD-DC68-2C1265F65099}"/>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err="1">
                <a:latin typeface="Georgia Pro"/>
                <a:cs typeface="Calibri"/>
              </a:rPr>
              <a:t>Ilmiöiden</a:t>
            </a:r>
            <a:r>
              <a:rPr lang="en-US" sz="2200" dirty="0">
                <a:latin typeface="Georgia Pro"/>
                <a:cs typeface="Calibri"/>
              </a:rPr>
              <a:t> ja </a:t>
            </a:r>
            <a:r>
              <a:rPr lang="en-US" sz="2200" err="1">
                <a:latin typeface="Georgia Pro"/>
                <a:cs typeface="Calibri"/>
              </a:rPr>
              <a:t>aiheiden</a:t>
            </a:r>
            <a:r>
              <a:rPr lang="en-US" sz="2200" dirty="0">
                <a:latin typeface="Georgia Pro"/>
                <a:cs typeface="Calibri"/>
              </a:rPr>
              <a:t> </a:t>
            </a:r>
            <a:r>
              <a:rPr lang="en-US" sz="2200" err="1">
                <a:latin typeface="Georgia Pro"/>
                <a:cs typeface="Calibri"/>
              </a:rPr>
              <a:t>osa-alueet</a:t>
            </a:r>
            <a:r>
              <a:rPr lang="en-US" sz="2200" dirty="0">
                <a:latin typeface="Georgia Pro"/>
                <a:cs typeface="Calibri"/>
              </a:rPr>
              <a:t>, </a:t>
            </a:r>
            <a:r>
              <a:rPr lang="en-US" sz="2200" err="1">
                <a:latin typeface="Georgia Pro"/>
                <a:cs typeface="Calibri"/>
              </a:rPr>
              <a:t>joita</a:t>
            </a:r>
            <a:r>
              <a:rPr lang="en-US" sz="2200" dirty="0">
                <a:latin typeface="Georgia Pro"/>
                <a:cs typeface="Calibri"/>
              </a:rPr>
              <a:t> </a:t>
            </a:r>
            <a:r>
              <a:rPr lang="en-US" sz="2200" err="1">
                <a:latin typeface="Georgia Pro"/>
                <a:cs typeface="Calibri"/>
              </a:rPr>
              <a:t>halutaan</a:t>
            </a:r>
            <a:r>
              <a:rPr lang="en-US" sz="2200" dirty="0">
                <a:latin typeface="Georgia Pro"/>
                <a:cs typeface="Calibri"/>
              </a:rPr>
              <a:t> </a:t>
            </a:r>
            <a:r>
              <a:rPr lang="en-US" sz="2200" err="1">
                <a:latin typeface="Georgia Pro"/>
                <a:cs typeface="Calibri"/>
              </a:rPr>
              <a:t>tutkia</a:t>
            </a:r>
            <a:r>
              <a:rPr lang="en-US" sz="2200" dirty="0">
                <a:latin typeface="Georgia Pro"/>
                <a:cs typeface="Calibri"/>
              </a:rPr>
              <a:t> </a:t>
            </a:r>
            <a:r>
              <a:rPr lang="en-US" sz="2200" err="1">
                <a:latin typeface="Georgia Pro"/>
                <a:cs typeface="Calibri"/>
              </a:rPr>
              <a:t>määrällisesti</a:t>
            </a:r>
            <a:r>
              <a:rPr lang="en-US" sz="2200" dirty="0">
                <a:latin typeface="Georgia Pro"/>
                <a:cs typeface="Calibri"/>
              </a:rPr>
              <a:t> (</a:t>
            </a:r>
            <a:r>
              <a:rPr lang="en-US" sz="2200" err="1">
                <a:latin typeface="Georgia Pro"/>
                <a:cs typeface="Calibri"/>
              </a:rPr>
              <a:t>mitata</a:t>
            </a:r>
            <a:r>
              <a:rPr lang="en-US" sz="2200" dirty="0">
                <a:latin typeface="Georgia Pro"/>
                <a:cs typeface="Calibri"/>
              </a:rPr>
              <a:t>) </a:t>
            </a:r>
            <a:r>
              <a:rPr lang="en-US" sz="2200" err="1">
                <a:latin typeface="Georgia Pro"/>
                <a:cs typeface="Calibri"/>
              </a:rPr>
              <a:t>voidaan</a:t>
            </a:r>
            <a:r>
              <a:rPr lang="en-US" sz="2200" dirty="0">
                <a:latin typeface="Georgia Pro"/>
                <a:cs typeface="Calibri"/>
              </a:rPr>
              <a:t> </a:t>
            </a:r>
            <a:r>
              <a:rPr lang="en-US" sz="2200" err="1">
                <a:latin typeface="Georgia Pro"/>
                <a:cs typeface="Calibri"/>
              </a:rPr>
              <a:t>jakaa</a:t>
            </a:r>
            <a:r>
              <a:rPr lang="en-US" sz="2200" dirty="0">
                <a:latin typeface="Georgia Pro"/>
                <a:cs typeface="Calibri"/>
              </a:rPr>
              <a:t> </a:t>
            </a:r>
            <a:r>
              <a:rPr lang="en-US" sz="2200" err="1">
                <a:latin typeface="Georgia Pro"/>
                <a:cs typeface="Calibri"/>
              </a:rPr>
              <a:t>eri</a:t>
            </a:r>
            <a:r>
              <a:rPr lang="en-US" sz="2200" dirty="0">
                <a:latin typeface="Georgia Pro"/>
                <a:cs typeface="Calibri"/>
              </a:rPr>
              <a:t> </a:t>
            </a:r>
            <a:r>
              <a:rPr lang="en-US" sz="2200" err="1">
                <a:latin typeface="Georgia Pro"/>
                <a:cs typeface="Calibri"/>
              </a:rPr>
              <a:t>muuttujatyyppeihin</a:t>
            </a:r>
            <a:endParaRPr lang="en-US" sz="2200">
              <a:latin typeface="Georgia Pro"/>
              <a:cs typeface="Calibri"/>
            </a:endParaRPr>
          </a:p>
          <a:p>
            <a:r>
              <a:rPr lang="en-US" sz="2200" err="1">
                <a:latin typeface="Georgia Pro"/>
                <a:cs typeface="Calibri"/>
              </a:rPr>
              <a:t>Tyypit</a:t>
            </a:r>
            <a:r>
              <a:rPr lang="en-US" sz="2200" dirty="0">
                <a:latin typeface="Georgia Pro"/>
                <a:cs typeface="Calibri"/>
              </a:rPr>
              <a:t>: </a:t>
            </a:r>
            <a:r>
              <a:rPr lang="en-US" sz="2200" err="1">
                <a:latin typeface="Georgia Pro"/>
                <a:cs typeface="Calibri"/>
              </a:rPr>
              <a:t>nominaalinen</a:t>
            </a:r>
            <a:r>
              <a:rPr lang="en-US" sz="2200" dirty="0">
                <a:latin typeface="Georgia Pro"/>
                <a:cs typeface="Calibri"/>
              </a:rPr>
              <a:t>, (</a:t>
            </a:r>
            <a:r>
              <a:rPr lang="en-US" sz="2200" err="1">
                <a:latin typeface="Georgia Pro"/>
                <a:cs typeface="Calibri"/>
              </a:rPr>
              <a:t>dikotominen</a:t>
            </a:r>
            <a:r>
              <a:rPr lang="en-US" sz="2200" dirty="0">
                <a:latin typeface="Georgia Pro"/>
                <a:cs typeface="Calibri"/>
              </a:rPr>
              <a:t>), </a:t>
            </a:r>
            <a:r>
              <a:rPr lang="en-US" sz="2200" err="1">
                <a:latin typeface="Georgia Pro"/>
                <a:cs typeface="Calibri"/>
              </a:rPr>
              <a:t>ordinaalinen</a:t>
            </a:r>
            <a:r>
              <a:rPr lang="en-US" sz="2200" dirty="0">
                <a:latin typeface="Georgia Pro"/>
                <a:cs typeface="Calibri"/>
              </a:rPr>
              <a:t>, intervalli, </a:t>
            </a:r>
            <a:r>
              <a:rPr lang="en-US" sz="2200" err="1">
                <a:latin typeface="Georgia Pro"/>
                <a:cs typeface="Calibri"/>
              </a:rPr>
              <a:t>suhde</a:t>
            </a:r>
            <a:r>
              <a:rPr lang="en-US" sz="2200" dirty="0">
                <a:latin typeface="Georgia Pro"/>
                <a:cs typeface="Calibri"/>
              </a:rPr>
              <a:t> (ratio)</a:t>
            </a:r>
            <a:endParaRPr lang="en-US" sz="2200" dirty="0">
              <a:latin typeface="Georgia Pro"/>
              <a:ea typeface="Calibri" panose="020F0502020204030204"/>
              <a:cs typeface="Calibri" panose="020F0502020204030204"/>
            </a:endParaRPr>
          </a:p>
          <a:p>
            <a:r>
              <a:rPr lang="en-US" sz="2200" err="1">
                <a:latin typeface="Georgia Pro"/>
                <a:cs typeface="Calibri"/>
              </a:rPr>
              <a:t>Jatkuvat</a:t>
            </a:r>
            <a:r>
              <a:rPr lang="en-US" sz="2200" dirty="0">
                <a:latin typeface="Georgia Pro"/>
                <a:cs typeface="Calibri"/>
              </a:rPr>
              <a:t> ja </a:t>
            </a:r>
            <a:r>
              <a:rPr lang="en-US" sz="2200" err="1">
                <a:latin typeface="Georgia Pro"/>
                <a:cs typeface="Calibri"/>
              </a:rPr>
              <a:t>diskreetit</a:t>
            </a:r>
            <a:r>
              <a:rPr lang="en-US" sz="2200" dirty="0">
                <a:latin typeface="Georgia Pro"/>
                <a:cs typeface="Calibri"/>
              </a:rPr>
              <a:t> </a:t>
            </a:r>
            <a:r>
              <a:rPr lang="en-US" sz="2200" err="1">
                <a:latin typeface="Georgia Pro"/>
                <a:cs typeface="Calibri"/>
              </a:rPr>
              <a:t>muuttujat</a:t>
            </a:r>
            <a:endParaRPr lang="en-US" sz="2200" err="1">
              <a:latin typeface="Georgia Pro"/>
              <a:ea typeface="Calibri"/>
              <a:cs typeface="Calibri"/>
            </a:endParaRPr>
          </a:p>
          <a:p>
            <a:r>
              <a:rPr lang="en-US" sz="2200" err="1">
                <a:latin typeface="Georgia Pro"/>
                <a:cs typeface="Calibri"/>
              </a:rPr>
              <a:t>Nominaaliset</a:t>
            </a:r>
            <a:r>
              <a:rPr lang="en-US" sz="2200" dirty="0">
                <a:latin typeface="Georgia Pro"/>
                <a:cs typeface="Calibri"/>
              </a:rPr>
              <a:t> ja </a:t>
            </a:r>
            <a:r>
              <a:rPr lang="en-US" sz="2200" err="1">
                <a:latin typeface="Georgia Pro"/>
                <a:cs typeface="Calibri"/>
              </a:rPr>
              <a:t>ordinaaliset</a:t>
            </a:r>
            <a:r>
              <a:rPr lang="en-US" sz="2200" dirty="0">
                <a:latin typeface="Georgia Pro"/>
                <a:cs typeface="Calibri"/>
              </a:rPr>
              <a:t> </a:t>
            </a:r>
            <a:r>
              <a:rPr lang="en-US" sz="2200" err="1">
                <a:latin typeface="Georgia Pro"/>
                <a:cs typeface="Calibri"/>
              </a:rPr>
              <a:t>muuttujat</a:t>
            </a:r>
            <a:r>
              <a:rPr lang="en-US" sz="2200" dirty="0">
                <a:latin typeface="Georgia Pro"/>
                <a:cs typeface="Calibri"/>
              </a:rPr>
              <a:t> </a:t>
            </a:r>
            <a:r>
              <a:rPr lang="en-US" sz="2200" err="1">
                <a:latin typeface="Georgia Pro"/>
                <a:cs typeface="Calibri"/>
              </a:rPr>
              <a:t>ovat</a:t>
            </a:r>
            <a:r>
              <a:rPr lang="en-US" sz="2200" dirty="0">
                <a:latin typeface="Georgia Pro"/>
                <a:cs typeface="Calibri"/>
              </a:rPr>
              <a:t> </a:t>
            </a:r>
            <a:r>
              <a:rPr lang="en-US" sz="2200" err="1">
                <a:latin typeface="Georgia Pro"/>
                <a:cs typeface="Calibri"/>
              </a:rPr>
              <a:t>diskreettejä</a:t>
            </a:r>
            <a:r>
              <a:rPr lang="en-US" sz="2200" dirty="0">
                <a:latin typeface="Georgia Pro"/>
                <a:cs typeface="Calibri"/>
              </a:rPr>
              <a:t>, </a:t>
            </a:r>
            <a:r>
              <a:rPr lang="en-US" sz="2200" err="1">
                <a:latin typeface="Georgia Pro"/>
                <a:cs typeface="Calibri"/>
              </a:rPr>
              <a:t>muut</a:t>
            </a:r>
            <a:r>
              <a:rPr lang="en-US" sz="2200" dirty="0">
                <a:latin typeface="Georgia Pro"/>
                <a:cs typeface="Calibri"/>
              </a:rPr>
              <a:t> </a:t>
            </a:r>
            <a:r>
              <a:rPr lang="en-US" sz="2200" err="1">
                <a:latin typeface="Georgia Pro"/>
                <a:cs typeface="Calibri"/>
              </a:rPr>
              <a:t>jatkuvia</a:t>
            </a:r>
            <a:endParaRPr lang="en-US" sz="2200">
              <a:latin typeface="Georgia Pro"/>
              <a:cs typeface="Calibri"/>
            </a:endParaRPr>
          </a:p>
          <a:p>
            <a:r>
              <a:rPr lang="en-US" sz="2200" err="1">
                <a:latin typeface="Georgia Pro"/>
                <a:cs typeface="Calibri"/>
              </a:rPr>
              <a:t>Tällä</a:t>
            </a:r>
            <a:r>
              <a:rPr lang="en-US" sz="2200" dirty="0">
                <a:latin typeface="Georgia Pro"/>
                <a:cs typeface="Calibri"/>
              </a:rPr>
              <a:t> on </a:t>
            </a:r>
            <a:r>
              <a:rPr lang="en-US" sz="2200" err="1">
                <a:latin typeface="Georgia Pro"/>
                <a:cs typeface="Calibri"/>
              </a:rPr>
              <a:t>väliä</a:t>
            </a:r>
            <a:r>
              <a:rPr lang="en-US" sz="2200" dirty="0">
                <a:latin typeface="Georgia Pro"/>
                <a:cs typeface="Calibri"/>
              </a:rPr>
              <a:t> </a:t>
            </a:r>
            <a:r>
              <a:rPr lang="en-US" sz="2200" err="1">
                <a:latin typeface="Georgia Pro"/>
                <a:cs typeface="Calibri"/>
              </a:rPr>
              <a:t>siinä</a:t>
            </a:r>
            <a:r>
              <a:rPr lang="en-US" sz="2200" dirty="0">
                <a:latin typeface="Georgia Pro"/>
                <a:cs typeface="Calibri"/>
              </a:rPr>
              <a:t> </a:t>
            </a:r>
            <a:r>
              <a:rPr lang="en-US" sz="2200" err="1">
                <a:latin typeface="Georgia Pro"/>
                <a:cs typeface="Calibri"/>
              </a:rPr>
              <a:t>vaiheessa</a:t>
            </a:r>
            <a:r>
              <a:rPr lang="en-US" sz="2200" dirty="0">
                <a:latin typeface="Georgia Pro"/>
                <a:cs typeface="Calibri"/>
              </a:rPr>
              <a:t>, </a:t>
            </a:r>
            <a:r>
              <a:rPr lang="en-US" sz="2200" err="1">
                <a:latin typeface="Georgia Pro"/>
                <a:cs typeface="Calibri"/>
              </a:rPr>
              <a:t>kun</a:t>
            </a:r>
            <a:r>
              <a:rPr lang="en-US" sz="2200" dirty="0">
                <a:latin typeface="Georgia Pro"/>
                <a:cs typeface="Calibri"/>
              </a:rPr>
              <a:t> </a:t>
            </a:r>
            <a:r>
              <a:rPr lang="en-US" sz="2200" err="1">
                <a:latin typeface="Georgia Pro"/>
                <a:cs typeface="Calibri"/>
              </a:rPr>
              <a:t>ryhdytään</a:t>
            </a:r>
            <a:r>
              <a:rPr lang="en-US" sz="2200" dirty="0">
                <a:latin typeface="Georgia Pro"/>
                <a:cs typeface="Calibri"/>
              </a:rPr>
              <a:t> </a:t>
            </a:r>
            <a:r>
              <a:rPr lang="en-US" sz="2200" err="1">
                <a:latin typeface="Georgia Pro"/>
                <a:cs typeface="Calibri"/>
              </a:rPr>
              <a:t>valitsemaan</a:t>
            </a:r>
            <a:r>
              <a:rPr lang="en-US" sz="2200" dirty="0">
                <a:latin typeface="Georgia Pro"/>
                <a:cs typeface="Calibri"/>
              </a:rPr>
              <a:t> </a:t>
            </a:r>
            <a:r>
              <a:rPr lang="en-US" sz="2200" err="1">
                <a:latin typeface="Georgia Pro"/>
                <a:cs typeface="Calibri"/>
              </a:rPr>
              <a:t>mittaustapaa</a:t>
            </a:r>
            <a:r>
              <a:rPr lang="en-US" sz="2200" dirty="0">
                <a:latin typeface="Georgia Pro"/>
                <a:cs typeface="Calibri"/>
              </a:rPr>
              <a:t> (</a:t>
            </a:r>
            <a:r>
              <a:rPr lang="en-US" sz="2200" err="1">
                <a:latin typeface="Georgia Pro"/>
                <a:cs typeface="Calibri"/>
              </a:rPr>
              <a:t>kysymystyyppiä</a:t>
            </a:r>
            <a:r>
              <a:rPr lang="en-US" sz="2200" dirty="0">
                <a:latin typeface="Georgia Pro"/>
                <a:cs typeface="Calibri"/>
              </a:rPr>
              <a:t>) </a:t>
            </a:r>
            <a:r>
              <a:rPr lang="en-US" sz="2200" err="1">
                <a:latin typeface="Georgia Pro"/>
                <a:cs typeface="Calibri"/>
              </a:rPr>
              <a:t>kullekin</a:t>
            </a:r>
            <a:r>
              <a:rPr lang="en-US" sz="2200" dirty="0">
                <a:latin typeface="Georgia Pro"/>
                <a:cs typeface="Calibri"/>
              </a:rPr>
              <a:t> </a:t>
            </a:r>
            <a:r>
              <a:rPr lang="en-US" sz="2200" err="1">
                <a:latin typeface="Georgia Pro"/>
                <a:cs typeface="Calibri"/>
              </a:rPr>
              <a:t>aiheelle</a:t>
            </a:r>
            <a:endParaRPr lang="en-US" sz="2200">
              <a:latin typeface="Georgia Pro"/>
              <a:cs typeface="Calibri"/>
            </a:endParaRPr>
          </a:p>
          <a:p>
            <a:r>
              <a:rPr lang="en-US" sz="2200" dirty="0">
                <a:latin typeface="Georgia Pro"/>
                <a:cs typeface="Calibri"/>
              </a:rPr>
              <a:t>Ja </a:t>
            </a:r>
            <a:r>
              <a:rPr lang="en-US" sz="2200" err="1">
                <a:latin typeface="Georgia Pro"/>
                <a:cs typeface="Calibri"/>
              </a:rPr>
              <a:t>silloin</a:t>
            </a:r>
            <a:r>
              <a:rPr lang="en-US" sz="2200" dirty="0">
                <a:latin typeface="Georgia Pro"/>
                <a:cs typeface="Calibri"/>
              </a:rPr>
              <a:t>, </a:t>
            </a:r>
            <a:r>
              <a:rPr lang="en-US" sz="2200" err="1">
                <a:latin typeface="Georgia Pro"/>
                <a:cs typeface="Calibri"/>
              </a:rPr>
              <a:t>kun</a:t>
            </a:r>
            <a:r>
              <a:rPr lang="en-US" sz="2200" dirty="0">
                <a:latin typeface="Georgia Pro"/>
                <a:cs typeface="Calibri"/>
              </a:rPr>
              <a:t> </a:t>
            </a:r>
            <a:r>
              <a:rPr lang="en-US" sz="2200" err="1">
                <a:latin typeface="Georgia Pro"/>
                <a:cs typeface="Calibri"/>
              </a:rPr>
              <a:t>valitaan</a:t>
            </a:r>
            <a:r>
              <a:rPr lang="en-US" sz="2200" dirty="0">
                <a:latin typeface="Georgia Pro"/>
                <a:cs typeface="Calibri"/>
              </a:rPr>
              <a:t> </a:t>
            </a:r>
            <a:r>
              <a:rPr lang="en-US" sz="2200" err="1">
                <a:latin typeface="Georgia Pro"/>
                <a:cs typeface="Calibri"/>
              </a:rPr>
              <a:t>sopiva</a:t>
            </a:r>
            <a:r>
              <a:rPr lang="en-US" sz="2200" dirty="0">
                <a:latin typeface="Georgia Pro"/>
                <a:cs typeface="Calibri"/>
              </a:rPr>
              <a:t> </a:t>
            </a:r>
            <a:r>
              <a:rPr lang="en-US" sz="2200" err="1">
                <a:latin typeface="Georgia Pro"/>
                <a:cs typeface="Calibri"/>
              </a:rPr>
              <a:t>tilastollinen</a:t>
            </a:r>
            <a:r>
              <a:rPr lang="en-US" sz="2200" dirty="0">
                <a:latin typeface="Georgia Pro"/>
                <a:cs typeface="Calibri"/>
              </a:rPr>
              <a:t> </a:t>
            </a:r>
            <a:r>
              <a:rPr lang="en-US" sz="2200" err="1">
                <a:latin typeface="Georgia Pro"/>
                <a:cs typeface="Calibri"/>
              </a:rPr>
              <a:t>testi</a:t>
            </a:r>
            <a:r>
              <a:rPr lang="en-US" sz="2200" dirty="0">
                <a:latin typeface="Georgia Pro"/>
                <a:cs typeface="Calibri"/>
              </a:rPr>
              <a:t> </a:t>
            </a:r>
            <a:r>
              <a:rPr lang="en-US" sz="2200" err="1">
                <a:latin typeface="Georgia Pro"/>
                <a:cs typeface="Calibri"/>
              </a:rPr>
              <a:t>muuttujien</a:t>
            </a:r>
            <a:r>
              <a:rPr lang="en-US" sz="2200" dirty="0">
                <a:latin typeface="Georgia Pro"/>
                <a:cs typeface="Calibri"/>
              </a:rPr>
              <a:t> </a:t>
            </a:r>
            <a:r>
              <a:rPr lang="en-US" sz="2200" err="1">
                <a:latin typeface="Georgia Pro"/>
                <a:cs typeface="Calibri"/>
              </a:rPr>
              <a:t>välisten</a:t>
            </a:r>
            <a:r>
              <a:rPr lang="en-US" sz="2200" dirty="0">
                <a:latin typeface="Georgia Pro"/>
                <a:cs typeface="Calibri"/>
              </a:rPr>
              <a:t> </a:t>
            </a:r>
            <a:r>
              <a:rPr lang="en-US" sz="2200" err="1">
                <a:latin typeface="Georgia Pro"/>
                <a:cs typeface="Calibri"/>
              </a:rPr>
              <a:t>suhteiden</a:t>
            </a:r>
            <a:r>
              <a:rPr lang="en-US" sz="2200" dirty="0">
                <a:latin typeface="Georgia Pro"/>
                <a:cs typeface="Calibri"/>
              </a:rPr>
              <a:t> </a:t>
            </a:r>
            <a:r>
              <a:rPr lang="en-US" sz="2200" err="1">
                <a:latin typeface="Georgia Pro"/>
                <a:cs typeface="Calibri"/>
              </a:rPr>
              <a:t>testaamiseen</a:t>
            </a:r>
            <a:r>
              <a:rPr lang="en-US" sz="2200" dirty="0">
                <a:latin typeface="Georgia Pro"/>
                <a:cs typeface="Calibri"/>
              </a:rPr>
              <a:t> </a:t>
            </a:r>
          </a:p>
          <a:p>
            <a:endParaRPr lang="en-US" sz="2200">
              <a:cs typeface="Calibri"/>
            </a:endParaRPr>
          </a:p>
        </p:txBody>
      </p:sp>
    </p:spTree>
    <p:extLst>
      <p:ext uri="{BB962C8B-B14F-4D97-AF65-F5344CB8AC3E}">
        <p14:creationId xmlns:p14="http://schemas.microsoft.com/office/powerpoint/2010/main" val="37312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C10E9-027F-9658-8972-776BE6CD6053}"/>
              </a:ext>
            </a:extLst>
          </p:cNvPr>
          <p:cNvSpPr>
            <a:spLocks noGrp="1"/>
          </p:cNvSpPr>
          <p:nvPr>
            <p:ph type="title"/>
          </p:nvPr>
        </p:nvSpPr>
        <p:spPr>
          <a:xfrm>
            <a:off x="838200" y="365125"/>
            <a:ext cx="5558489" cy="1325563"/>
          </a:xfrm>
        </p:spPr>
        <p:txBody>
          <a:bodyPr>
            <a:normAutofit fontScale="90000"/>
          </a:bodyPr>
          <a:lstStyle/>
          <a:p>
            <a:r>
              <a:rPr lang="en-US" err="1">
                <a:latin typeface="Georgia Pro"/>
                <a:cs typeface="Calibri Light"/>
              </a:rPr>
              <a:t>Mitä</a:t>
            </a:r>
            <a:r>
              <a:rPr lang="en-US" dirty="0">
                <a:latin typeface="Georgia Pro"/>
                <a:cs typeface="Calibri Light"/>
              </a:rPr>
              <a:t> </a:t>
            </a:r>
            <a:r>
              <a:rPr lang="en-US" err="1">
                <a:latin typeface="Georgia Pro"/>
                <a:cs typeface="Calibri Light"/>
              </a:rPr>
              <a:t>ovat</a:t>
            </a:r>
            <a:r>
              <a:rPr lang="en-US" dirty="0">
                <a:latin typeface="Georgia Pro"/>
                <a:cs typeface="Calibri Light"/>
              </a:rPr>
              <a:t> </a:t>
            </a:r>
            <a:r>
              <a:rPr lang="en-US" err="1">
                <a:latin typeface="Georgia Pro"/>
                <a:cs typeface="Calibri Light"/>
              </a:rPr>
              <a:t>diskreetit</a:t>
            </a:r>
            <a:r>
              <a:rPr lang="en-US" dirty="0">
                <a:latin typeface="Georgia Pro"/>
                <a:cs typeface="Calibri Light"/>
              </a:rPr>
              <a:t> ja </a:t>
            </a:r>
            <a:r>
              <a:rPr lang="en-US" err="1">
                <a:latin typeface="Georgia Pro"/>
                <a:cs typeface="Calibri Light"/>
              </a:rPr>
              <a:t>jatkuvat</a:t>
            </a:r>
            <a:r>
              <a:rPr lang="en-US" dirty="0">
                <a:latin typeface="Georgia Pro"/>
                <a:cs typeface="Calibri Light"/>
              </a:rPr>
              <a:t> </a:t>
            </a:r>
            <a:r>
              <a:rPr lang="en-US" err="1">
                <a:latin typeface="Georgia Pro"/>
                <a:cs typeface="Calibri Light"/>
              </a:rPr>
              <a:t>muuttujat</a:t>
            </a:r>
            <a:r>
              <a:rPr lang="en-US" dirty="0">
                <a:latin typeface="Georgia Pro"/>
                <a:cs typeface="Calibri Light"/>
              </a:rPr>
              <a:t>?</a:t>
            </a:r>
            <a:endParaRPr lang="en-US" dirty="0">
              <a:latin typeface="Georgia Pro"/>
            </a:endParaRP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764BA9-A84D-3FE9-305D-12FBB3BE4E5C}"/>
              </a:ext>
            </a:extLst>
          </p:cNvPr>
          <p:cNvSpPr>
            <a:spLocks noGrp="1"/>
          </p:cNvSpPr>
          <p:nvPr>
            <p:ph idx="1"/>
          </p:nvPr>
        </p:nvSpPr>
        <p:spPr>
          <a:xfrm>
            <a:off x="838200" y="1825625"/>
            <a:ext cx="5558489" cy="4351338"/>
          </a:xfrm>
        </p:spPr>
        <p:txBody>
          <a:bodyPr vert="horz" lIns="91440" tIns="45720" rIns="91440" bIns="45720" rtlCol="0" anchor="t">
            <a:normAutofit lnSpcReduction="10000"/>
          </a:bodyPr>
          <a:lstStyle/>
          <a:p>
            <a:r>
              <a:rPr lang="fi" sz="2000" dirty="0">
                <a:latin typeface="Georgia Pro"/>
                <a:ea typeface="+mn-lt"/>
                <a:cs typeface="+mn-lt"/>
              </a:rPr>
              <a:t>Diskreetti=erillinen, epäjatkuva</a:t>
            </a:r>
          </a:p>
          <a:p>
            <a:r>
              <a:rPr lang="fi" sz="2000" dirty="0">
                <a:latin typeface="Georgia Pro"/>
                <a:ea typeface="+mn-lt"/>
                <a:cs typeface="+mn-lt"/>
              </a:rPr>
              <a:t>Diskreeteillä muuttujilla on rajattu määrä luokkia ja näiden luokkien (vastausvaihtoehtojen) välillä on "tyhjä tila" niiden välissä ja mikään ei täytä tätä tilaa. Esim. puoluekannatus mitattuna sen perusteella, minkä puolueen ehdokasta äänesti vaaleissa. </a:t>
            </a:r>
          </a:p>
          <a:p>
            <a:r>
              <a:rPr lang="fi" sz="2000" dirty="0">
                <a:latin typeface="Georgia Pro"/>
                <a:ea typeface="+mn-lt"/>
                <a:cs typeface="+mn-lt"/>
              </a:rPr>
              <a:t>Jatkuvilla muuttujilla on potentiaalisesti ääretön määrä arvoja. On siis mahdollista, että minkä tahansa kahden arvon välillä on aina vain yhä </a:t>
            </a:r>
            <a:r>
              <a:rPr lang="fi" sz="2000" dirty="0" err="1">
                <a:latin typeface="Georgia Pro"/>
                <a:ea typeface="+mn-lt"/>
                <a:cs typeface="+mn-lt"/>
              </a:rPr>
              <a:t>spesifimpejä</a:t>
            </a:r>
            <a:r>
              <a:rPr lang="fi" sz="2000" dirty="0">
                <a:latin typeface="Georgia Pro"/>
                <a:ea typeface="+mn-lt"/>
                <a:cs typeface="+mn-lt"/>
              </a:rPr>
              <a:t> arvoja (vaikka niitä ei olisi annettu vastausvaihtoehtoina kyselylomakkeella). Esim. ikä (voi olla 37,6 vuotta vanha, vaikka sitä ei yleensä ilmoiteta näin). </a:t>
            </a:r>
            <a:endParaRPr lang="fi" sz="2000" dirty="0">
              <a:latin typeface="Georgia Pro"/>
              <a:ea typeface="Calibri"/>
              <a:cs typeface="Calibri"/>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17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256EA-1602-301C-3D5D-59F8C79CC840}"/>
              </a:ext>
            </a:extLst>
          </p:cNvPr>
          <p:cNvSpPr>
            <a:spLocks noGrp="1"/>
          </p:cNvSpPr>
          <p:nvPr>
            <p:ph type="title"/>
          </p:nvPr>
        </p:nvSpPr>
        <p:spPr/>
        <p:txBody>
          <a:bodyPr/>
          <a:lstStyle/>
          <a:p>
            <a:r>
              <a:rPr lang="en-US" dirty="0" err="1">
                <a:latin typeface="Georgia Pro"/>
                <a:cs typeface="Calibri Light"/>
              </a:rPr>
              <a:t>Visualisaatio</a:t>
            </a:r>
            <a:endParaRPr lang="en-US" dirty="0" err="1">
              <a:latin typeface="Georgia Pro"/>
            </a:endParaRPr>
          </a:p>
        </p:txBody>
      </p:sp>
      <p:pic>
        <p:nvPicPr>
          <p:cNvPr id="4" name="Content Placeholder 3" descr="A graph with a line&#10;&#10;Description automatically generated">
            <a:extLst>
              <a:ext uri="{FF2B5EF4-FFF2-40B4-BE49-F238E27FC236}">
                <a16:creationId xmlns:a16="http://schemas.microsoft.com/office/drawing/2014/main" id="{F2C66249-D61F-F6C9-B8A9-3BFF4FB796D9}"/>
              </a:ext>
            </a:extLst>
          </p:cNvPr>
          <p:cNvPicPr>
            <a:picLocks noGrp="1" noChangeAspect="1"/>
          </p:cNvPicPr>
          <p:nvPr>
            <p:ph idx="1"/>
          </p:nvPr>
        </p:nvPicPr>
        <p:blipFill>
          <a:blip r:embed="rId3"/>
          <a:stretch>
            <a:fillRect/>
          </a:stretch>
        </p:blipFill>
        <p:spPr>
          <a:xfrm>
            <a:off x="708076" y="1715447"/>
            <a:ext cx="5097718" cy="3072273"/>
          </a:xfrm>
        </p:spPr>
      </p:pic>
      <p:pic>
        <p:nvPicPr>
          <p:cNvPr id="5" name="Picture 4" descr="A graph with blue bars&#10;&#10;Description automatically generated">
            <a:extLst>
              <a:ext uri="{FF2B5EF4-FFF2-40B4-BE49-F238E27FC236}">
                <a16:creationId xmlns:a16="http://schemas.microsoft.com/office/drawing/2014/main" id="{943A4D15-2182-F543-0B92-97F9AB21A857}"/>
              </a:ext>
            </a:extLst>
          </p:cNvPr>
          <p:cNvPicPr>
            <a:picLocks noChangeAspect="1"/>
          </p:cNvPicPr>
          <p:nvPr/>
        </p:nvPicPr>
        <p:blipFill>
          <a:blip r:embed="rId4"/>
          <a:stretch>
            <a:fillRect/>
          </a:stretch>
        </p:blipFill>
        <p:spPr>
          <a:xfrm>
            <a:off x="6722806" y="1696218"/>
            <a:ext cx="5026742" cy="3072274"/>
          </a:xfrm>
          <a:prstGeom prst="rect">
            <a:avLst/>
          </a:prstGeom>
        </p:spPr>
      </p:pic>
    </p:spTree>
    <p:extLst>
      <p:ext uri="{BB962C8B-B14F-4D97-AF65-F5344CB8AC3E}">
        <p14:creationId xmlns:p14="http://schemas.microsoft.com/office/powerpoint/2010/main" val="315514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906BA-DFB3-7CFA-A98A-17F82B53FADA}"/>
              </a:ext>
            </a:extLst>
          </p:cNvPr>
          <p:cNvSpPr>
            <a:spLocks noGrp="1"/>
          </p:cNvSpPr>
          <p:nvPr>
            <p:ph type="title"/>
          </p:nvPr>
        </p:nvSpPr>
        <p:spPr>
          <a:xfrm>
            <a:off x="838200" y="365125"/>
            <a:ext cx="10515600" cy="1325563"/>
          </a:xfrm>
        </p:spPr>
        <p:txBody>
          <a:bodyPr>
            <a:normAutofit/>
          </a:bodyPr>
          <a:lstStyle/>
          <a:p>
            <a:r>
              <a:rPr lang="en-US" sz="4200" dirty="0" err="1">
                <a:latin typeface="Georgia Pro"/>
                <a:cs typeface="Calibri Light"/>
              </a:rPr>
              <a:t>Nominaalinen</a:t>
            </a:r>
            <a:r>
              <a:rPr lang="en-US" sz="4200" dirty="0">
                <a:latin typeface="Georgia Pro"/>
                <a:cs typeface="Calibri Light"/>
              </a:rPr>
              <a:t>, (</a:t>
            </a:r>
            <a:r>
              <a:rPr lang="en-US" sz="4200" dirty="0" err="1">
                <a:latin typeface="Georgia Pro"/>
                <a:cs typeface="Calibri Light"/>
              </a:rPr>
              <a:t>dikotominen</a:t>
            </a:r>
            <a:r>
              <a:rPr lang="en-US" sz="4200" dirty="0">
                <a:latin typeface="Georgia Pro"/>
                <a:cs typeface="Calibri Light"/>
              </a:rPr>
              <a:t>), </a:t>
            </a:r>
            <a:r>
              <a:rPr lang="en-US" sz="4200" dirty="0" err="1">
                <a:latin typeface="Georgia Pro"/>
                <a:cs typeface="Calibri Light"/>
              </a:rPr>
              <a:t>ordinaalinen</a:t>
            </a:r>
            <a:r>
              <a:rPr lang="en-US" sz="4200" dirty="0">
                <a:latin typeface="Georgia Pro"/>
                <a:cs typeface="Calibri Light"/>
              </a:rPr>
              <a:t>, intervalli, </a:t>
            </a:r>
            <a:r>
              <a:rPr lang="en-US" sz="4200" dirty="0" err="1">
                <a:latin typeface="Georgia Pro"/>
                <a:cs typeface="Calibri Light"/>
              </a:rPr>
              <a:t>vai</a:t>
            </a:r>
            <a:r>
              <a:rPr lang="en-US" sz="4200" dirty="0">
                <a:latin typeface="Georgia Pro"/>
                <a:cs typeface="Calibri Light"/>
              </a:rPr>
              <a:t> </a:t>
            </a:r>
            <a:r>
              <a:rPr lang="en-US" sz="4200" dirty="0" err="1">
                <a:latin typeface="Georgia Pro"/>
                <a:cs typeface="Calibri Light"/>
              </a:rPr>
              <a:t>suhde</a:t>
            </a:r>
            <a:r>
              <a:rPr lang="en-US" sz="4200" dirty="0">
                <a:latin typeface="Georgia Pro"/>
                <a:cs typeface="Calibri Light"/>
              </a:rPr>
              <a:t> (ratio)?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747D91-241E-F316-8AF9-71274A5B73B9}"/>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000" dirty="0" err="1">
                <a:latin typeface="Georgia Pro"/>
                <a:cs typeface="Calibri"/>
              </a:rPr>
              <a:t>Nominaaliset</a:t>
            </a:r>
            <a:r>
              <a:rPr lang="en-US" sz="2000" dirty="0">
                <a:latin typeface="Georgia Pro"/>
                <a:cs typeface="Calibri"/>
              </a:rPr>
              <a:t> </a:t>
            </a:r>
            <a:r>
              <a:rPr lang="en-US" sz="2000" dirty="0" err="1">
                <a:latin typeface="Georgia Pro"/>
                <a:cs typeface="Calibri"/>
              </a:rPr>
              <a:t>muuttujat</a:t>
            </a:r>
            <a:r>
              <a:rPr lang="en-US" sz="2000" dirty="0">
                <a:latin typeface="Georgia Pro"/>
                <a:cs typeface="Calibri"/>
              </a:rPr>
              <a:t>: </a:t>
            </a:r>
            <a:r>
              <a:rPr lang="en-US" sz="2000" dirty="0" err="1">
                <a:latin typeface="Georgia Pro"/>
                <a:cs typeface="Calibri"/>
              </a:rPr>
              <a:t>koostuvat</a:t>
            </a:r>
            <a:r>
              <a:rPr lang="en-US" sz="2000" dirty="0">
                <a:latin typeface="Georgia Pro"/>
                <a:cs typeface="Calibri"/>
              </a:rPr>
              <a:t> </a:t>
            </a:r>
            <a:r>
              <a:rPr lang="en-US" sz="2000" dirty="0" err="1">
                <a:latin typeface="Georgia Pro"/>
                <a:cs typeface="Calibri"/>
              </a:rPr>
              <a:t>kategorioista</a:t>
            </a:r>
            <a:r>
              <a:rPr lang="en-US" sz="2000" dirty="0">
                <a:latin typeface="Georgia Pro"/>
                <a:cs typeface="Calibri"/>
              </a:rPr>
              <a:t>, </a:t>
            </a:r>
            <a:r>
              <a:rPr lang="en-US" sz="2000" dirty="0" err="1">
                <a:latin typeface="Georgia Pro"/>
                <a:cs typeface="Calibri"/>
              </a:rPr>
              <a:t>joita</a:t>
            </a:r>
            <a:r>
              <a:rPr lang="en-US" sz="2000" dirty="0">
                <a:latin typeface="Georgia Pro"/>
                <a:cs typeface="Calibri"/>
              </a:rPr>
              <a:t> </a:t>
            </a:r>
            <a:r>
              <a:rPr lang="en-US" sz="2000" dirty="0" err="1">
                <a:latin typeface="Georgia Pro"/>
                <a:cs typeface="Calibri"/>
              </a:rPr>
              <a:t>ei</a:t>
            </a:r>
            <a:r>
              <a:rPr lang="en-US" sz="2000" dirty="0">
                <a:latin typeface="Georgia Pro"/>
                <a:cs typeface="Calibri"/>
              </a:rPr>
              <a:t> </a:t>
            </a:r>
            <a:r>
              <a:rPr lang="en-US" sz="2000" dirty="0" err="1">
                <a:latin typeface="Georgia Pro"/>
                <a:cs typeface="Calibri"/>
              </a:rPr>
              <a:t>voi</a:t>
            </a:r>
            <a:r>
              <a:rPr lang="en-US" sz="2000" dirty="0">
                <a:latin typeface="Georgia Pro"/>
                <a:cs typeface="Calibri"/>
              </a:rPr>
              <a:t> </a:t>
            </a:r>
            <a:r>
              <a:rPr lang="en-US" sz="2000" dirty="0" err="1">
                <a:latin typeface="Georgia Pro"/>
                <a:cs typeface="Calibri"/>
              </a:rPr>
              <a:t>järjestellä</a:t>
            </a:r>
            <a:r>
              <a:rPr lang="en-US" sz="2000" dirty="0">
                <a:latin typeface="Georgia Pro"/>
                <a:cs typeface="Calibri"/>
              </a:rPr>
              <a:t> </a:t>
            </a:r>
            <a:r>
              <a:rPr lang="en-US" sz="2000" dirty="0" err="1">
                <a:latin typeface="Georgia Pro"/>
                <a:cs typeface="Calibri"/>
              </a:rPr>
              <a:t>esim</a:t>
            </a:r>
            <a:r>
              <a:rPr lang="en-US" sz="2000" dirty="0">
                <a:latin typeface="Georgia Pro"/>
                <a:cs typeface="Calibri"/>
              </a:rPr>
              <a:t>. </a:t>
            </a:r>
            <a:r>
              <a:rPr lang="en-US" sz="2000" dirty="0" err="1">
                <a:latin typeface="Georgia Pro"/>
                <a:cs typeface="Calibri"/>
              </a:rPr>
              <a:t>arvojärjestykseen</a:t>
            </a:r>
            <a:r>
              <a:rPr lang="en-US" sz="2000" dirty="0">
                <a:latin typeface="Georgia Pro"/>
                <a:cs typeface="Calibri"/>
              </a:rPr>
              <a:t>. </a:t>
            </a:r>
            <a:r>
              <a:rPr lang="en-US" sz="2000" dirty="0" err="1">
                <a:latin typeface="Georgia Pro"/>
                <a:cs typeface="Calibri"/>
              </a:rPr>
              <a:t>Esim</a:t>
            </a:r>
            <a:r>
              <a:rPr lang="en-US" sz="2000" dirty="0">
                <a:latin typeface="Georgia Pro"/>
                <a:cs typeface="Calibri"/>
              </a:rPr>
              <a:t>. </a:t>
            </a:r>
            <a:r>
              <a:rPr lang="en-US" sz="2000" dirty="0" err="1">
                <a:latin typeface="Georgia Pro"/>
                <a:cs typeface="Calibri"/>
              </a:rPr>
              <a:t>paitojen</a:t>
            </a:r>
            <a:r>
              <a:rPr lang="en-US" sz="2000" dirty="0">
                <a:latin typeface="Georgia Pro"/>
                <a:cs typeface="Calibri"/>
              </a:rPr>
              <a:t> </a:t>
            </a:r>
            <a:r>
              <a:rPr lang="en-US" sz="2000" dirty="0" err="1">
                <a:latin typeface="Georgia Pro"/>
                <a:cs typeface="Calibri"/>
              </a:rPr>
              <a:t>väri</a:t>
            </a:r>
            <a:r>
              <a:rPr lang="en-US" sz="2000" dirty="0">
                <a:latin typeface="Georgia Pro"/>
                <a:cs typeface="Calibri"/>
              </a:rPr>
              <a:t>. </a:t>
            </a:r>
          </a:p>
          <a:p>
            <a:r>
              <a:rPr lang="en-US" sz="2000" dirty="0" err="1">
                <a:latin typeface="Georgia Pro"/>
                <a:cs typeface="Calibri"/>
              </a:rPr>
              <a:t>Dikotomiset</a:t>
            </a:r>
            <a:r>
              <a:rPr lang="en-US" sz="2000" dirty="0">
                <a:latin typeface="Georgia Pro"/>
                <a:cs typeface="Calibri"/>
              </a:rPr>
              <a:t> </a:t>
            </a:r>
            <a:r>
              <a:rPr lang="en-US" sz="2000" dirty="0" err="1">
                <a:latin typeface="Georgia Pro"/>
                <a:cs typeface="Calibri"/>
              </a:rPr>
              <a:t>muuttujat</a:t>
            </a:r>
            <a:r>
              <a:rPr lang="en-US" sz="2000" dirty="0">
                <a:latin typeface="Georgia Pro"/>
                <a:cs typeface="Calibri"/>
              </a:rPr>
              <a:t> </a:t>
            </a:r>
            <a:r>
              <a:rPr lang="en-US" sz="2000" dirty="0" err="1">
                <a:latin typeface="Georgia Pro"/>
                <a:cs typeface="Calibri"/>
              </a:rPr>
              <a:t>ovat</a:t>
            </a:r>
            <a:r>
              <a:rPr lang="en-US" sz="2000" dirty="0">
                <a:latin typeface="Georgia Pro"/>
                <a:cs typeface="Calibri"/>
              </a:rPr>
              <a:t> </a:t>
            </a:r>
            <a:r>
              <a:rPr lang="en-US" sz="2000" dirty="0" err="1">
                <a:latin typeface="Georgia Pro"/>
                <a:cs typeface="Calibri"/>
              </a:rPr>
              <a:t>erityistapaus</a:t>
            </a:r>
            <a:r>
              <a:rPr lang="en-US" sz="2000" dirty="0">
                <a:latin typeface="Georgia Pro"/>
                <a:cs typeface="Calibri"/>
              </a:rPr>
              <a:t> </a:t>
            </a:r>
            <a:r>
              <a:rPr lang="en-US" sz="2000" dirty="0" err="1">
                <a:latin typeface="Georgia Pro"/>
                <a:cs typeface="Calibri"/>
              </a:rPr>
              <a:t>nominaalisista</a:t>
            </a:r>
            <a:r>
              <a:rPr lang="en-US" sz="2000" dirty="0">
                <a:latin typeface="Georgia Pro"/>
                <a:cs typeface="Calibri"/>
              </a:rPr>
              <a:t> </a:t>
            </a:r>
            <a:r>
              <a:rPr lang="en-US" sz="2000" dirty="0" err="1">
                <a:latin typeface="Georgia Pro"/>
                <a:cs typeface="Calibri"/>
              </a:rPr>
              <a:t>muuttujista</a:t>
            </a:r>
            <a:r>
              <a:rPr lang="en-US" sz="2000" dirty="0">
                <a:latin typeface="Georgia Pro"/>
                <a:cs typeface="Calibri"/>
              </a:rPr>
              <a:t> – </a:t>
            </a:r>
            <a:r>
              <a:rPr lang="en-US" sz="2000" dirty="0" err="1">
                <a:latin typeface="Georgia Pro"/>
                <a:cs typeface="Calibri"/>
              </a:rPr>
              <a:t>muuttujalla</a:t>
            </a:r>
            <a:r>
              <a:rPr lang="en-US" sz="2000" dirty="0">
                <a:latin typeface="Georgia Pro"/>
                <a:cs typeface="Calibri"/>
              </a:rPr>
              <a:t> on vain </a:t>
            </a:r>
            <a:r>
              <a:rPr lang="en-US" sz="2000" dirty="0" err="1">
                <a:latin typeface="Georgia Pro"/>
                <a:cs typeface="Calibri"/>
              </a:rPr>
              <a:t>kaksi</a:t>
            </a:r>
            <a:r>
              <a:rPr lang="en-US" sz="2000" dirty="0">
                <a:latin typeface="Georgia Pro"/>
                <a:cs typeface="Calibri"/>
              </a:rPr>
              <a:t> </a:t>
            </a:r>
            <a:r>
              <a:rPr lang="en-US" sz="2000" dirty="0" err="1">
                <a:latin typeface="Georgia Pro"/>
                <a:cs typeface="Calibri"/>
              </a:rPr>
              <a:t>mahdollista</a:t>
            </a:r>
            <a:r>
              <a:rPr lang="en-US" sz="2000" dirty="0">
                <a:latin typeface="Georgia Pro"/>
                <a:cs typeface="Calibri"/>
              </a:rPr>
              <a:t> </a:t>
            </a:r>
            <a:r>
              <a:rPr lang="en-US" sz="2000" dirty="0" err="1">
                <a:latin typeface="Georgia Pro"/>
                <a:cs typeface="Calibri"/>
              </a:rPr>
              <a:t>arvoa</a:t>
            </a:r>
            <a:r>
              <a:rPr lang="en-US" sz="2000" dirty="0">
                <a:latin typeface="Georgia Pro"/>
                <a:cs typeface="Calibri"/>
              </a:rPr>
              <a:t>, </a:t>
            </a:r>
            <a:r>
              <a:rPr lang="en-US" sz="2000" dirty="0" err="1">
                <a:latin typeface="Georgia Pro"/>
                <a:cs typeface="Calibri"/>
              </a:rPr>
              <a:t>esim</a:t>
            </a:r>
            <a:r>
              <a:rPr lang="en-US" sz="2000" dirty="0">
                <a:latin typeface="Georgia Pro"/>
                <a:cs typeface="Calibri"/>
              </a:rPr>
              <a:t>. </a:t>
            </a:r>
            <a:r>
              <a:rPr lang="en-US" sz="2000" dirty="0" err="1">
                <a:latin typeface="Georgia Pro"/>
                <a:cs typeface="Calibri"/>
              </a:rPr>
              <a:t>opiskelijastatus</a:t>
            </a:r>
            <a:r>
              <a:rPr lang="en-US" sz="2000" dirty="0">
                <a:latin typeface="Georgia Pro"/>
                <a:cs typeface="Calibri"/>
              </a:rPr>
              <a:t> (</a:t>
            </a:r>
            <a:r>
              <a:rPr lang="en-US" sz="2000" dirty="0" err="1">
                <a:latin typeface="Georgia Pro"/>
                <a:cs typeface="Calibri"/>
              </a:rPr>
              <a:t>kyllä</a:t>
            </a:r>
            <a:r>
              <a:rPr lang="en-US" sz="2000" dirty="0">
                <a:latin typeface="Georgia Pro"/>
                <a:cs typeface="Calibri"/>
              </a:rPr>
              <a:t> - </a:t>
            </a:r>
            <a:r>
              <a:rPr lang="en-US" sz="2000" dirty="0" err="1">
                <a:latin typeface="Georgia Pro"/>
                <a:cs typeface="Calibri"/>
              </a:rPr>
              <a:t>ei</a:t>
            </a:r>
            <a:r>
              <a:rPr lang="en-US" sz="2000" dirty="0">
                <a:latin typeface="Georgia Pro"/>
                <a:cs typeface="Calibri"/>
              </a:rPr>
              <a:t>) </a:t>
            </a:r>
            <a:endParaRPr lang="en-US" sz="2000" dirty="0">
              <a:latin typeface="Georgia Pro"/>
              <a:ea typeface="Calibri"/>
              <a:cs typeface="Calibri"/>
            </a:endParaRPr>
          </a:p>
          <a:p>
            <a:r>
              <a:rPr lang="en-US" sz="2000" dirty="0" err="1">
                <a:latin typeface="Georgia Pro"/>
                <a:cs typeface="Calibri"/>
              </a:rPr>
              <a:t>Ordinaaliset</a:t>
            </a:r>
            <a:r>
              <a:rPr lang="en-US" sz="2000" dirty="0">
                <a:latin typeface="Georgia Pro"/>
                <a:cs typeface="Calibri"/>
              </a:rPr>
              <a:t> </a:t>
            </a:r>
            <a:r>
              <a:rPr lang="en-US" sz="2000" dirty="0" err="1">
                <a:latin typeface="Georgia Pro"/>
                <a:cs typeface="Calibri"/>
              </a:rPr>
              <a:t>muuttujat</a:t>
            </a:r>
            <a:r>
              <a:rPr lang="en-US" sz="2000" dirty="0">
                <a:latin typeface="Georgia Pro"/>
                <a:cs typeface="Calibri"/>
              </a:rPr>
              <a:t> (</a:t>
            </a:r>
            <a:r>
              <a:rPr lang="en-US" sz="2000" dirty="0" err="1">
                <a:latin typeface="Georgia Pro"/>
                <a:cs typeface="Calibri"/>
              </a:rPr>
              <a:t>suomeksi</a:t>
            </a:r>
            <a:r>
              <a:rPr lang="en-US" sz="2000" dirty="0">
                <a:latin typeface="Georgia Pro"/>
                <a:cs typeface="Calibri"/>
              </a:rPr>
              <a:t> </a:t>
            </a:r>
            <a:r>
              <a:rPr lang="en-US" sz="2000" dirty="0" err="1">
                <a:latin typeface="Georgia Pro"/>
                <a:cs typeface="Calibri"/>
              </a:rPr>
              <a:t>esim</a:t>
            </a:r>
            <a:r>
              <a:rPr lang="en-US" sz="2000" dirty="0">
                <a:latin typeface="Georgia Pro"/>
                <a:cs typeface="Calibri"/>
              </a:rPr>
              <a:t>. </a:t>
            </a:r>
            <a:r>
              <a:rPr lang="en-US" sz="2000" dirty="0" err="1">
                <a:latin typeface="Georgia Pro"/>
                <a:cs typeface="Calibri"/>
              </a:rPr>
              <a:t>järjestysasteikko</a:t>
            </a:r>
            <a:r>
              <a:rPr lang="en-US" sz="2000" dirty="0">
                <a:latin typeface="Georgia Pro"/>
                <a:cs typeface="Calibri"/>
              </a:rPr>
              <a:t>): </a:t>
            </a:r>
            <a:r>
              <a:rPr lang="en-US" sz="2000" dirty="0" err="1">
                <a:latin typeface="Georgia Pro"/>
                <a:cs typeface="Calibri"/>
              </a:rPr>
              <a:t>koostuvat</a:t>
            </a:r>
            <a:r>
              <a:rPr lang="en-US" sz="2000" dirty="0">
                <a:latin typeface="Georgia Pro"/>
                <a:cs typeface="Calibri"/>
              </a:rPr>
              <a:t> </a:t>
            </a:r>
            <a:r>
              <a:rPr lang="en-US" sz="2000" dirty="0" err="1">
                <a:latin typeface="Georgia Pro"/>
                <a:cs typeface="Calibri"/>
              </a:rPr>
              <a:t>kategorioista</a:t>
            </a:r>
            <a:r>
              <a:rPr lang="en-US" sz="2000" dirty="0">
                <a:latin typeface="Georgia Pro"/>
                <a:cs typeface="Calibri"/>
              </a:rPr>
              <a:t>, </a:t>
            </a:r>
            <a:r>
              <a:rPr lang="en-US" sz="2000" dirty="0" err="1">
                <a:latin typeface="Georgia Pro"/>
                <a:cs typeface="Calibri"/>
              </a:rPr>
              <a:t>jotka</a:t>
            </a:r>
            <a:r>
              <a:rPr lang="en-US" sz="2000" dirty="0">
                <a:latin typeface="Georgia Pro"/>
                <a:cs typeface="Calibri"/>
              </a:rPr>
              <a:t> </a:t>
            </a:r>
            <a:r>
              <a:rPr lang="en-US" sz="2000" dirty="0" err="1">
                <a:latin typeface="Georgia Pro"/>
                <a:cs typeface="Calibri"/>
              </a:rPr>
              <a:t>voidaan</a:t>
            </a:r>
            <a:r>
              <a:rPr lang="en-US" sz="2000" dirty="0">
                <a:latin typeface="Georgia Pro"/>
                <a:cs typeface="Calibri"/>
              </a:rPr>
              <a:t> </a:t>
            </a:r>
            <a:r>
              <a:rPr lang="en-US" sz="2000" dirty="0" err="1">
                <a:latin typeface="Georgia Pro"/>
                <a:cs typeface="Calibri"/>
              </a:rPr>
              <a:t>laittaa</a:t>
            </a:r>
            <a:r>
              <a:rPr lang="en-US" sz="2000" dirty="0">
                <a:latin typeface="Georgia Pro"/>
                <a:cs typeface="Calibri"/>
              </a:rPr>
              <a:t> </a:t>
            </a:r>
            <a:r>
              <a:rPr lang="en-US" sz="2000" dirty="0" err="1">
                <a:latin typeface="Georgia Pro"/>
                <a:cs typeface="Calibri"/>
              </a:rPr>
              <a:t>johonkin</a:t>
            </a:r>
            <a:r>
              <a:rPr lang="en-US" sz="2000" dirty="0">
                <a:latin typeface="Georgia Pro"/>
                <a:cs typeface="Calibri"/>
              </a:rPr>
              <a:t> </a:t>
            </a:r>
            <a:r>
              <a:rPr lang="en-US" sz="2000" dirty="0" err="1">
                <a:latin typeface="Georgia Pro"/>
                <a:cs typeface="Calibri"/>
              </a:rPr>
              <a:t>järjestykseen</a:t>
            </a:r>
            <a:r>
              <a:rPr lang="en-US" sz="2000" dirty="0">
                <a:latin typeface="Georgia Pro"/>
                <a:cs typeface="Calibri"/>
              </a:rPr>
              <a:t> </a:t>
            </a:r>
            <a:r>
              <a:rPr lang="en-US" sz="2000" dirty="0" err="1">
                <a:latin typeface="Georgia Pro"/>
                <a:cs typeface="Calibri"/>
              </a:rPr>
              <a:t>esim</a:t>
            </a:r>
            <a:r>
              <a:rPr lang="en-US" sz="2000" dirty="0">
                <a:latin typeface="Georgia Pro"/>
                <a:cs typeface="Calibri"/>
              </a:rPr>
              <a:t>. </a:t>
            </a:r>
            <a:r>
              <a:rPr lang="en-US" sz="2000" dirty="0" err="1">
                <a:latin typeface="Georgia Pro"/>
                <a:cs typeface="Calibri"/>
              </a:rPr>
              <a:t>hierarkian</a:t>
            </a:r>
            <a:r>
              <a:rPr lang="en-US" sz="2000" dirty="0">
                <a:latin typeface="Georgia Pro"/>
                <a:cs typeface="Calibri"/>
              </a:rPr>
              <a:t> tai </a:t>
            </a:r>
            <a:r>
              <a:rPr lang="en-US" sz="2000" dirty="0" err="1">
                <a:latin typeface="Georgia Pro"/>
                <a:cs typeface="Calibri"/>
              </a:rPr>
              <a:t>arvon</a:t>
            </a:r>
            <a:r>
              <a:rPr lang="en-US" sz="2000" dirty="0">
                <a:latin typeface="Georgia Pro"/>
                <a:cs typeface="Calibri"/>
              </a:rPr>
              <a:t> </a:t>
            </a:r>
            <a:r>
              <a:rPr lang="en-US" sz="2000" dirty="0" err="1">
                <a:latin typeface="Georgia Pro"/>
                <a:cs typeface="Calibri"/>
              </a:rPr>
              <a:t>perusteella</a:t>
            </a:r>
            <a:r>
              <a:rPr lang="en-US" sz="2000" dirty="0">
                <a:latin typeface="Georgia Pro"/>
                <a:cs typeface="Calibri"/>
              </a:rPr>
              <a:t>. </a:t>
            </a:r>
            <a:r>
              <a:rPr lang="en-US" sz="2000" dirty="0" err="1">
                <a:latin typeface="Georgia Pro"/>
                <a:cs typeface="Calibri"/>
              </a:rPr>
              <a:t>Esim</a:t>
            </a:r>
            <a:r>
              <a:rPr lang="en-US" sz="2000" dirty="0">
                <a:latin typeface="Georgia Pro"/>
                <a:cs typeface="Calibri"/>
              </a:rPr>
              <a:t>. </a:t>
            </a:r>
            <a:r>
              <a:rPr lang="en-US" sz="2000" dirty="0" err="1">
                <a:latin typeface="Georgia Pro"/>
                <a:cs typeface="Calibri"/>
              </a:rPr>
              <a:t>sosioekonominen</a:t>
            </a:r>
            <a:r>
              <a:rPr lang="en-US" sz="2000" dirty="0">
                <a:latin typeface="Georgia Pro"/>
                <a:cs typeface="Calibri"/>
              </a:rPr>
              <a:t> status. </a:t>
            </a:r>
          </a:p>
          <a:p>
            <a:r>
              <a:rPr lang="en-US" sz="2000" dirty="0" err="1">
                <a:latin typeface="Georgia Pro"/>
                <a:cs typeface="Calibri"/>
              </a:rPr>
              <a:t>Intervallimuuttujat</a:t>
            </a:r>
            <a:r>
              <a:rPr lang="en-US" sz="2000" dirty="0">
                <a:latin typeface="Georgia Pro"/>
                <a:cs typeface="Calibri"/>
              </a:rPr>
              <a:t> (</a:t>
            </a:r>
            <a:r>
              <a:rPr lang="en-US" sz="2000" dirty="0" err="1">
                <a:latin typeface="Georgia Pro"/>
                <a:cs typeface="Calibri"/>
              </a:rPr>
              <a:t>suomeksi</a:t>
            </a:r>
            <a:r>
              <a:rPr lang="en-US" sz="2000" dirty="0">
                <a:latin typeface="Georgia Pro"/>
                <a:cs typeface="Calibri"/>
              </a:rPr>
              <a:t> </a:t>
            </a:r>
            <a:r>
              <a:rPr lang="en-US" sz="2000" dirty="0" err="1">
                <a:latin typeface="Georgia Pro"/>
                <a:cs typeface="Calibri"/>
              </a:rPr>
              <a:t>esim</a:t>
            </a:r>
            <a:r>
              <a:rPr lang="en-US" sz="2000" dirty="0">
                <a:latin typeface="Georgia Pro"/>
                <a:cs typeface="Calibri"/>
              </a:rPr>
              <a:t>. </a:t>
            </a:r>
            <a:r>
              <a:rPr lang="en-US" sz="2000" dirty="0" err="1">
                <a:latin typeface="Georgia Pro"/>
                <a:cs typeface="Calibri"/>
              </a:rPr>
              <a:t>välimatka-asteikko</a:t>
            </a:r>
            <a:r>
              <a:rPr lang="en-US" sz="2000" dirty="0">
                <a:latin typeface="Georgia Pro"/>
                <a:cs typeface="Calibri"/>
              </a:rPr>
              <a:t>): </a:t>
            </a:r>
            <a:r>
              <a:rPr lang="en-US" sz="2000" dirty="0" err="1">
                <a:latin typeface="Georgia Pro"/>
                <a:cs typeface="Calibri"/>
              </a:rPr>
              <a:t>jatkuva</a:t>
            </a:r>
            <a:r>
              <a:rPr lang="en-US" sz="2000" dirty="0">
                <a:latin typeface="Georgia Pro"/>
                <a:cs typeface="Calibri"/>
              </a:rPr>
              <a:t> </a:t>
            </a:r>
            <a:r>
              <a:rPr lang="en-US" sz="2000" dirty="0" err="1">
                <a:latin typeface="Georgia Pro"/>
                <a:cs typeface="Calibri"/>
              </a:rPr>
              <a:t>muuttuja</a:t>
            </a:r>
            <a:r>
              <a:rPr lang="en-US" sz="2000" dirty="0">
                <a:latin typeface="Georgia Pro"/>
                <a:cs typeface="Calibri"/>
              </a:rPr>
              <a:t>, </a:t>
            </a:r>
            <a:r>
              <a:rPr lang="en-US" sz="2000" dirty="0" err="1">
                <a:latin typeface="Georgia Pro"/>
                <a:cs typeface="Calibri"/>
              </a:rPr>
              <a:t>jolla</a:t>
            </a:r>
            <a:r>
              <a:rPr lang="en-US" sz="2000" dirty="0">
                <a:latin typeface="Georgia Pro"/>
                <a:cs typeface="Calibri"/>
              </a:rPr>
              <a:t> </a:t>
            </a:r>
            <a:r>
              <a:rPr lang="en-US" sz="2000" dirty="0" err="1">
                <a:latin typeface="Georgia Pro"/>
                <a:cs typeface="Calibri"/>
              </a:rPr>
              <a:t>ei</a:t>
            </a:r>
            <a:r>
              <a:rPr lang="en-US" sz="2000" dirty="0">
                <a:latin typeface="Georgia Pro"/>
                <a:cs typeface="Calibri"/>
              </a:rPr>
              <a:t> </a:t>
            </a:r>
            <a:r>
              <a:rPr lang="en-US" sz="2000" dirty="0" err="1">
                <a:latin typeface="Georgia Pro"/>
                <a:cs typeface="Calibri"/>
              </a:rPr>
              <a:t>aitoa</a:t>
            </a:r>
            <a:r>
              <a:rPr lang="en-US" sz="2000" dirty="0">
                <a:latin typeface="Georgia Pro"/>
                <a:cs typeface="Calibri"/>
              </a:rPr>
              <a:t> </a:t>
            </a:r>
            <a:r>
              <a:rPr lang="en-US" sz="2000" dirty="0" err="1">
                <a:latin typeface="Georgia Pro"/>
                <a:cs typeface="Calibri"/>
              </a:rPr>
              <a:t>nollakohtaa</a:t>
            </a:r>
            <a:r>
              <a:rPr lang="en-US" sz="2000" dirty="0">
                <a:latin typeface="Georgia Pro"/>
                <a:cs typeface="Calibri"/>
              </a:rPr>
              <a:t>, </a:t>
            </a:r>
            <a:r>
              <a:rPr lang="en-US" sz="2000" dirty="0" err="1">
                <a:latin typeface="Georgia Pro"/>
                <a:cs typeface="Calibri"/>
              </a:rPr>
              <a:t>esim</a:t>
            </a:r>
            <a:r>
              <a:rPr lang="en-US" sz="2000" dirty="0">
                <a:latin typeface="Georgia Pro"/>
                <a:cs typeface="Calibri"/>
              </a:rPr>
              <a:t>. </a:t>
            </a:r>
            <a:r>
              <a:rPr lang="en-US" sz="2000" dirty="0" err="1">
                <a:latin typeface="Georgia Pro"/>
                <a:cs typeface="Calibri"/>
              </a:rPr>
              <a:t>inflaatioindeksi</a:t>
            </a:r>
            <a:r>
              <a:rPr lang="en-US" sz="2000" dirty="0">
                <a:latin typeface="Georgia Pro"/>
                <a:cs typeface="Calibri"/>
              </a:rPr>
              <a:t> (</a:t>
            </a:r>
            <a:r>
              <a:rPr lang="en-US" sz="2000" dirty="0" err="1">
                <a:latin typeface="Georgia Pro"/>
                <a:ea typeface="+mn-lt"/>
                <a:cs typeface="+mn-lt"/>
              </a:rPr>
              <a:t>arvojen</a:t>
            </a:r>
            <a:r>
              <a:rPr lang="en-US" sz="2000" dirty="0">
                <a:latin typeface="Georgia Pro"/>
                <a:ea typeface="+mn-lt"/>
                <a:cs typeface="+mn-lt"/>
              </a:rPr>
              <a:t> </a:t>
            </a:r>
            <a:r>
              <a:rPr lang="en-US" sz="2000" dirty="0" err="1">
                <a:latin typeface="Georgia Pro"/>
                <a:ea typeface="+mn-lt"/>
                <a:cs typeface="+mn-lt"/>
              </a:rPr>
              <a:t>välinen</a:t>
            </a:r>
            <a:r>
              <a:rPr lang="en-US" sz="2000" dirty="0">
                <a:latin typeface="Georgia Pro"/>
                <a:ea typeface="+mn-lt"/>
                <a:cs typeface="+mn-lt"/>
              </a:rPr>
              <a:t> </a:t>
            </a:r>
            <a:r>
              <a:rPr lang="en-US" sz="2000" dirty="0" err="1">
                <a:latin typeface="Georgia Pro"/>
                <a:ea typeface="+mn-lt"/>
                <a:cs typeface="+mn-lt"/>
              </a:rPr>
              <a:t>ero</a:t>
            </a:r>
            <a:r>
              <a:rPr lang="en-US" sz="2000" dirty="0">
                <a:latin typeface="Georgia Pro"/>
                <a:ea typeface="+mn-lt"/>
                <a:cs typeface="+mn-lt"/>
              </a:rPr>
              <a:t> on </a:t>
            </a:r>
            <a:r>
              <a:rPr lang="en-US" sz="2000" dirty="0" err="1">
                <a:latin typeface="Georgia Pro"/>
                <a:ea typeface="+mn-lt"/>
                <a:cs typeface="+mn-lt"/>
              </a:rPr>
              <a:t>tasainen</a:t>
            </a:r>
            <a:r>
              <a:rPr lang="en-US" sz="2000" dirty="0">
                <a:latin typeface="Georgia Pro"/>
                <a:ea typeface="+mn-lt"/>
                <a:cs typeface="+mn-lt"/>
              </a:rPr>
              <a:t>, </a:t>
            </a:r>
            <a:r>
              <a:rPr lang="en-US" sz="2000" dirty="0" err="1">
                <a:latin typeface="Georgia Pro"/>
                <a:ea typeface="+mn-lt"/>
                <a:cs typeface="+mn-lt"/>
              </a:rPr>
              <a:t>mutta</a:t>
            </a:r>
            <a:r>
              <a:rPr lang="en-US" sz="2000" dirty="0">
                <a:latin typeface="Georgia Pro"/>
                <a:ea typeface="+mn-lt"/>
                <a:cs typeface="+mn-lt"/>
              </a:rPr>
              <a:t> </a:t>
            </a:r>
            <a:r>
              <a:rPr lang="en-US" sz="2000" dirty="0" err="1">
                <a:latin typeface="Georgia Pro"/>
                <a:ea typeface="+mn-lt"/>
                <a:cs typeface="+mn-lt"/>
              </a:rPr>
              <a:t>indeksin</a:t>
            </a:r>
            <a:r>
              <a:rPr lang="en-US" sz="2000" dirty="0">
                <a:latin typeface="Georgia Pro"/>
                <a:ea typeface="+mn-lt"/>
                <a:cs typeface="+mn-lt"/>
              </a:rPr>
              <a:t> </a:t>
            </a:r>
            <a:r>
              <a:rPr lang="en-US" sz="2000" dirty="0" err="1">
                <a:latin typeface="Georgia Pro"/>
                <a:ea typeface="+mn-lt"/>
                <a:cs typeface="+mn-lt"/>
              </a:rPr>
              <a:t>nolla-arvo</a:t>
            </a:r>
            <a:r>
              <a:rPr lang="en-US" sz="2000" dirty="0">
                <a:latin typeface="Georgia Pro"/>
                <a:ea typeface="+mn-lt"/>
                <a:cs typeface="+mn-lt"/>
              </a:rPr>
              <a:t> </a:t>
            </a:r>
            <a:r>
              <a:rPr lang="en-US" sz="2000" dirty="0" err="1">
                <a:latin typeface="Georgia Pro"/>
                <a:ea typeface="+mn-lt"/>
                <a:cs typeface="+mn-lt"/>
              </a:rPr>
              <a:t>ei</a:t>
            </a:r>
            <a:r>
              <a:rPr lang="en-US" sz="2000" dirty="0">
                <a:latin typeface="Georgia Pro"/>
                <a:ea typeface="+mn-lt"/>
                <a:cs typeface="+mn-lt"/>
              </a:rPr>
              <a:t> </a:t>
            </a:r>
            <a:r>
              <a:rPr lang="en-US" sz="2000" dirty="0" err="1">
                <a:latin typeface="Georgia Pro"/>
                <a:ea typeface="+mn-lt"/>
                <a:cs typeface="+mn-lt"/>
              </a:rPr>
              <a:t>tarkoita</a:t>
            </a:r>
            <a:r>
              <a:rPr lang="en-US" sz="2000" dirty="0">
                <a:latin typeface="Georgia Pro"/>
                <a:ea typeface="+mn-lt"/>
                <a:cs typeface="+mn-lt"/>
              </a:rPr>
              <a:t> </a:t>
            </a:r>
            <a:r>
              <a:rPr lang="en-US" sz="2000" dirty="0" err="1">
                <a:latin typeface="Georgia Pro"/>
                <a:ea typeface="+mn-lt"/>
                <a:cs typeface="+mn-lt"/>
              </a:rPr>
              <a:t>taloudellisen</a:t>
            </a:r>
            <a:r>
              <a:rPr lang="en-US" sz="2000" dirty="0">
                <a:latin typeface="Georgia Pro"/>
                <a:ea typeface="+mn-lt"/>
                <a:cs typeface="+mn-lt"/>
              </a:rPr>
              <a:t> </a:t>
            </a:r>
            <a:r>
              <a:rPr lang="en-US" sz="2000" dirty="0" err="1">
                <a:latin typeface="Georgia Pro"/>
                <a:ea typeface="+mn-lt"/>
                <a:cs typeface="+mn-lt"/>
              </a:rPr>
              <a:t>toiminnan</a:t>
            </a:r>
            <a:r>
              <a:rPr lang="en-US" sz="2000" dirty="0">
                <a:latin typeface="Georgia Pro"/>
                <a:ea typeface="+mn-lt"/>
                <a:cs typeface="+mn-lt"/>
              </a:rPr>
              <a:t> </a:t>
            </a:r>
            <a:r>
              <a:rPr lang="en-US" sz="2000" dirty="0" err="1">
                <a:latin typeface="Georgia Pro"/>
                <a:ea typeface="+mn-lt"/>
                <a:cs typeface="+mn-lt"/>
              </a:rPr>
              <a:t>puuttumista</a:t>
            </a:r>
            <a:r>
              <a:rPr lang="en-US" sz="2000" dirty="0">
                <a:latin typeface="Georgia Pro"/>
                <a:ea typeface="+mn-lt"/>
                <a:cs typeface="+mn-lt"/>
              </a:rPr>
              <a:t>). Ero </a:t>
            </a:r>
            <a:r>
              <a:rPr lang="en-US" sz="2000" dirty="0" err="1">
                <a:latin typeface="Georgia Pro"/>
                <a:ea typeface="+mn-lt"/>
                <a:cs typeface="+mn-lt"/>
              </a:rPr>
              <a:t>arvojen</a:t>
            </a:r>
            <a:r>
              <a:rPr lang="en-US" sz="2000" dirty="0">
                <a:latin typeface="Georgia Pro"/>
                <a:ea typeface="+mn-lt"/>
                <a:cs typeface="+mn-lt"/>
              </a:rPr>
              <a:t> </a:t>
            </a:r>
            <a:r>
              <a:rPr lang="en-US" sz="2000" dirty="0" err="1">
                <a:latin typeface="Georgia Pro"/>
                <a:ea typeface="+mn-lt"/>
                <a:cs typeface="+mn-lt"/>
              </a:rPr>
              <a:t>välillä</a:t>
            </a:r>
            <a:r>
              <a:rPr lang="en-US" sz="2000" dirty="0">
                <a:latin typeface="Georgia Pro"/>
                <a:ea typeface="+mn-lt"/>
                <a:cs typeface="+mn-lt"/>
              </a:rPr>
              <a:t> on </a:t>
            </a:r>
            <a:r>
              <a:rPr lang="en-US" sz="2000" dirty="0" err="1">
                <a:latin typeface="Georgia Pro"/>
                <a:ea typeface="+mn-lt"/>
                <a:cs typeface="+mn-lt"/>
              </a:rPr>
              <a:t>merkityksellinen</a:t>
            </a:r>
            <a:r>
              <a:rPr lang="en-US" sz="2000" dirty="0">
                <a:latin typeface="Georgia Pro"/>
                <a:ea typeface="+mn-lt"/>
                <a:cs typeface="+mn-lt"/>
              </a:rPr>
              <a:t> ja </a:t>
            </a:r>
            <a:r>
              <a:rPr lang="en-US" sz="2000" dirty="0" err="1">
                <a:latin typeface="Georgia Pro"/>
                <a:ea typeface="+mn-lt"/>
                <a:cs typeface="+mn-lt"/>
              </a:rPr>
              <a:t>siirryttäessä</a:t>
            </a:r>
            <a:r>
              <a:rPr lang="en-US" sz="2000" dirty="0">
                <a:latin typeface="Georgia Pro"/>
                <a:ea typeface="+mn-lt"/>
                <a:cs typeface="+mn-lt"/>
              </a:rPr>
              <a:t> </a:t>
            </a:r>
            <a:r>
              <a:rPr lang="en-US" sz="2000" dirty="0" err="1">
                <a:latin typeface="Georgia Pro"/>
                <a:ea typeface="+mn-lt"/>
                <a:cs typeface="+mn-lt"/>
              </a:rPr>
              <a:t>arvosta</a:t>
            </a:r>
            <a:r>
              <a:rPr lang="en-US" sz="2000" dirty="0">
                <a:latin typeface="Georgia Pro"/>
                <a:ea typeface="+mn-lt"/>
                <a:cs typeface="+mn-lt"/>
              </a:rPr>
              <a:t> </a:t>
            </a:r>
            <a:r>
              <a:rPr lang="en-US" sz="2000" dirty="0" err="1">
                <a:latin typeface="Georgia Pro"/>
                <a:ea typeface="+mn-lt"/>
                <a:cs typeface="+mn-lt"/>
              </a:rPr>
              <a:t>toiseen</a:t>
            </a:r>
            <a:r>
              <a:rPr lang="en-US" sz="2000" dirty="0">
                <a:latin typeface="Georgia Pro"/>
                <a:ea typeface="+mn-lt"/>
                <a:cs typeface="+mn-lt"/>
              </a:rPr>
              <a:t> </a:t>
            </a:r>
            <a:r>
              <a:rPr lang="en-US" sz="2000" dirty="0" err="1">
                <a:latin typeface="Georgia Pro"/>
                <a:ea typeface="+mn-lt"/>
                <a:cs typeface="+mn-lt"/>
              </a:rPr>
              <a:t>erotus</a:t>
            </a:r>
            <a:r>
              <a:rPr lang="en-US" sz="2000" dirty="0">
                <a:latin typeface="Georgia Pro"/>
                <a:ea typeface="+mn-lt"/>
                <a:cs typeface="+mn-lt"/>
              </a:rPr>
              <a:t> on </a:t>
            </a:r>
            <a:r>
              <a:rPr lang="en-US" sz="2000" dirty="0" err="1">
                <a:latin typeface="Georgia Pro"/>
                <a:ea typeface="+mn-lt"/>
                <a:cs typeface="+mn-lt"/>
              </a:rPr>
              <a:t>aina</a:t>
            </a:r>
            <a:r>
              <a:rPr lang="en-US" sz="2000" dirty="0">
                <a:latin typeface="Georgia Pro"/>
                <a:ea typeface="+mn-lt"/>
                <a:cs typeface="+mn-lt"/>
              </a:rPr>
              <a:t> </a:t>
            </a:r>
            <a:r>
              <a:rPr lang="en-US" sz="2000" dirty="0" err="1">
                <a:latin typeface="Georgia Pro"/>
                <a:ea typeface="+mn-lt"/>
                <a:cs typeface="+mn-lt"/>
              </a:rPr>
              <a:t>täsmälleen</a:t>
            </a:r>
            <a:r>
              <a:rPr lang="en-US" sz="2000" dirty="0">
                <a:latin typeface="Georgia Pro"/>
                <a:ea typeface="+mn-lt"/>
                <a:cs typeface="+mn-lt"/>
              </a:rPr>
              <a:t> </a:t>
            </a:r>
            <a:r>
              <a:rPr lang="en-US" sz="2000" dirty="0" err="1">
                <a:latin typeface="Georgia Pro"/>
                <a:ea typeface="+mn-lt"/>
                <a:cs typeface="+mn-lt"/>
              </a:rPr>
              <a:t>sama</a:t>
            </a:r>
            <a:r>
              <a:rPr lang="en-US" sz="2000" dirty="0">
                <a:latin typeface="Georgia Pro"/>
                <a:ea typeface="+mn-lt"/>
                <a:cs typeface="+mn-lt"/>
              </a:rPr>
              <a:t>. </a:t>
            </a:r>
            <a:endParaRPr lang="en-US" sz="2000" dirty="0">
              <a:latin typeface="Georgia Pro"/>
              <a:cs typeface="Calibri"/>
            </a:endParaRPr>
          </a:p>
          <a:p>
            <a:r>
              <a:rPr lang="en-US" sz="2000">
                <a:latin typeface="Georgia Pro"/>
                <a:cs typeface="Calibri"/>
              </a:rPr>
              <a:t>Suhdemuuttujat: jatkuva muuttuja, jolla on aito nollakohta, esim. hiilidioksidipäästöt grammoina. S</a:t>
            </a:r>
            <a:r>
              <a:rPr lang="en-US" sz="2000">
                <a:latin typeface="Georgia Pro"/>
                <a:cs typeface="Arial"/>
              </a:rPr>
              <a:t>iirryttäessä arvosta toiseen erotus on aina täsmälleen sama. </a:t>
            </a:r>
          </a:p>
          <a:p>
            <a:endParaRPr lang="en-US" sz="2000" dirty="0">
              <a:latin typeface="Georgia Pro"/>
              <a:cs typeface="Calibri"/>
            </a:endParaRPr>
          </a:p>
          <a:p>
            <a:endParaRPr lang="en-US" sz="2000">
              <a:ea typeface="Calibri"/>
              <a:cs typeface="Calibri"/>
            </a:endParaRPr>
          </a:p>
        </p:txBody>
      </p:sp>
    </p:spTree>
    <p:extLst>
      <p:ext uri="{BB962C8B-B14F-4D97-AF65-F5344CB8AC3E}">
        <p14:creationId xmlns:p14="http://schemas.microsoft.com/office/powerpoint/2010/main" val="1708983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14</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Luento 3</vt:lpstr>
      <vt:lpstr>Puuttuvat palautukset</vt:lpstr>
      <vt:lpstr>Poissaolot harjoitusryhmistä</vt:lpstr>
      <vt:lpstr>Tällä luennolla</vt:lpstr>
      <vt:lpstr>PowerPoint Presentation</vt:lpstr>
      <vt:lpstr>Muuttujatyypit</vt:lpstr>
      <vt:lpstr>Mitä ovat diskreetit ja jatkuvat muuttujat?</vt:lpstr>
      <vt:lpstr>Visualisaatio</vt:lpstr>
      <vt:lpstr>Nominaalinen, (dikotominen), ordinaalinen, intervalli, vai suhde (ratio)? </vt:lpstr>
      <vt:lpstr>PowerPoint Presentation</vt:lpstr>
      <vt:lpstr>Näin voit testata, oletko valinnut kysymykselle oikean muuttujatyypin​</vt:lpstr>
      <vt:lpstr>Erityisesti, intervallimuuttujan ja ordinaalisen muuttujan välisen eron tunnistaminen</vt:lpstr>
      <vt:lpstr>Luentoharjoitus 1: mitä muuttujatyyppiä nämä muuttujat edustavat? </vt:lpstr>
      <vt:lpstr>Eri mittaustavat</vt:lpstr>
      <vt:lpstr>Valinta annetuista vaihtoehdoista </vt:lpstr>
      <vt:lpstr>Liukukytkin </vt:lpstr>
      <vt:lpstr>Likertin asteikko</vt:lpstr>
      <vt:lpstr>Miten rakennetaan survey-lomake?</vt:lpstr>
      <vt:lpstr>Alku</vt:lpstr>
      <vt:lpstr>Alku</vt:lpstr>
      <vt:lpstr>Alku</vt:lpstr>
      <vt:lpstr>Keskikohta</vt:lpstr>
      <vt:lpstr>Loppu</vt:lpstr>
      <vt:lpstr>Esimerkki  survey-lomakkeesta</vt:lpstr>
      <vt:lpstr>Muita asioita </vt:lpstr>
      <vt:lpstr>Otoskoko, otanta, yleistäminen</vt:lpstr>
      <vt:lpstr>Palautus 3: Survey-lomake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1252</cp:revision>
  <dcterms:created xsi:type="dcterms:W3CDTF">2024-02-01T15:22:39Z</dcterms:created>
  <dcterms:modified xsi:type="dcterms:W3CDTF">2024-02-07T11:42:53Z</dcterms:modified>
</cp:coreProperties>
</file>