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Distributed Transactions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good and the bad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reading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the real world transactional?</a:t>
            </a:r>
          </a:p>
          <a:p>
            <a:pPr/>
            <a:r>
              <a:t>CAP theorem</a:t>
            </a:r>
          </a:p>
          <a:p>
            <a:pPr/>
            <a:r>
              <a:t>Eventual Consistency</a:t>
            </a:r>
          </a:p>
          <a:p>
            <a:pPr/>
            <a:r>
              <a:t>Quorum based consistency protocols</a:t>
            </a:r>
          </a:p>
          <a:p>
            <a:pPr lvl="1"/>
            <a:r>
              <a:t>Paxos protocol</a:t>
            </a:r>
          </a:p>
          <a:p>
            <a:pPr lvl="1"/>
            <a:r>
              <a:t>Raft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Transactions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A(tomic)</a:t>
            </a:r>
          </a:p>
          <a:p>
            <a:pPr/>
            <a:r>
              <a:t>C(onsistent)</a:t>
            </a:r>
          </a:p>
          <a:p>
            <a:pPr/>
            <a:r>
              <a:t>I(solated)</a:t>
            </a:r>
          </a:p>
          <a:p>
            <a:pPr/>
            <a:r>
              <a:t>D(urable)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Examples of Transactional Systems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Databases</a:t>
            </a:r>
          </a:p>
          <a:p>
            <a:pPr/>
            <a:r>
              <a:t>Messaging Systems</a:t>
            </a:r>
          </a:p>
          <a:p>
            <a:pPr/>
            <a:r>
              <a:t>File Systems (most aren’t)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Transaction Flow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08854" indent="-308854" defTabSz="566674">
              <a:lnSpc>
                <a:spcPct val="150000"/>
              </a:lnSpc>
              <a:spcBef>
                <a:spcPts val="0"/>
              </a:spcBef>
              <a:defRPr sz="2522"/>
            </a:pPr>
            <a:r>
              <a:t>Atomicity - the R/W work is all or nothing</a:t>
            </a:r>
          </a:p>
          <a:p>
            <a:pPr marL="308854" indent="-308854" defTabSz="566674">
              <a:lnSpc>
                <a:spcPct val="150000"/>
              </a:lnSpc>
              <a:spcBef>
                <a:spcPts val="0"/>
              </a:spcBef>
              <a:defRPr sz="2522"/>
            </a:pPr>
            <a:r>
              <a:t>Consistency - the R/W work is valid (based on things like constraints, data types, etc)</a:t>
            </a:r>
          </a:p>
          <a:p>
            <a:pPr marL="308854" indent="-308854" defTabSz="566674">
              <a:lnSpc>
                <a:spcPct val="150000"/>
              </a:lnSpc>
              <a:spcBef>
                <a:spcPts val="0"/>
              </a:spcBef>
              <a:defRPr sz="2522"/>
            </a:pPr>
            <a:r>
              <a:t>Isolation - T1 can’t affect T2</a:t>
            </a:r>
          </a:p>
          <a:p>
            <a:pPr lvl="1" marL="641467" indent="-308854" defTabSz="566674">
              <a:lnSpc>
                <a:spcPct val="150000"/>
              </a:lnSpc>
              <a:spcBef>
                <a:spcPts val="0"/>
              </a:spcBef>
              <a:defRPr sz="2522"/>
            </a:pPr>
            <a:r>
              <a:t>There are different levels of isolation desired</a:t>
            </a:r>
          </a:p>
          <a:p>
            <a:pPr marL="308854" indent="-308854" defTabSz="566674">
              <a:lnSpc>
                <a:spcPct val="150000"/>
              </a:lnSpc>
              <a:spcBef>
                <a:spcPts val="0"/>
              </a:spcBef>
              <a:defRPr sz="2522"/>
            </a:pPr>
            <a:r>
              <a:t>Durability - at the end of commit/rollback, the result is stored permanently</a:t>
            </a:r>
          </a:p>
        </p:txBody>
      </p:sp>
      <p:sp>
        <p:nvSpPr>
          <p:cNvPr id="130" name="Shape 130"/>
          <p:cNvSpPr/>
          <p:nvPr/>
        </p:nvSpPr>
        <p:spPr>
          <a:xfrm>
            <a:off x="7754838" y="4870611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31" name="Shape 131"/>
          <p:cNvSpPr/>
          <p:nvPr/>
        </p:nvSpPr>
        <p:spPr>
          <a:xfrm>
            <a:off x="7754838" y="5316450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32" name="Shape 132"/>
          <p:cNvSpPr/>
          <p:nvPr/>
        </p:nvSpPr>
        <p:spPr>
          <a:xfrm>
            <a:off x="7754838" y="5762290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33" name="Shape 133"/>
          <p:cNvSpPr/>
          <p:nvPr/>
        </p:nvSpPr>
        <p:spPr>
          <a:xfrm>
            <a:off x="7754838" y="6208129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34" name="Shape 134"/>
          <p:cNvSpPr/>
          <p:nvPr/>
        </p:nvSpPr>
        <p:spPr>
          <a:xfrm>
            <a:off x="6489551" y="4435809"/>
            <a:ext cx="2857649" cy="37832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94191"/>
                  <a:satOff val="-4488"/>
                  <a:lumOff val="-2115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Start Transaction 1</a:t>
            </a:r>
          </a:p>
        </p:txBody>
      </p:sp>
      <p:sp>
        <p:nvSpPr>
          <p:cNvPr id="135" name="Shape 135"/>
          <p:cNvSpPr/>
          <p:nvPr/>
        </p:nvSpPr>
        <p:spPr>
          <a:xfrm>
            <a:off x="6489551" y="6653969"/>
            <a:ext cx="2857649" cy="37832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94191"/>
                  <a:satOff val="-4488"/>
                  <a:lumOff val="-2115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Commit or Rollback</a:t>
            </a:r>
          </a:p>
        </p:txBody>
      </p:sp>
      <p:sp>
        <p:nvSpPr>
          <p:cNvPr id="136" name="Shape 136"/>
          <p:cNvSpPr/>
          <p:nvPr/>
        </p:nvSpPr>
        <p:spPr>
          <a:xfrm>
            <a:off x="10815538" y="4870611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37" name="Shape 137"/>
          <p:cNvSpPr/>
          <p:nvPr/>
        </p:nvSpPr>
        <p:spPr>
          <a:xfrm>
            <a:off x="10815538" y="5316450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38" name="Shape 138"/>
          <p:cNvSpPr/>
          <p:nvPr/>
        </p:nvSpPr>
        <p:spPr>
          <a:xfrm>
            <a:off x="10815538" y="5762290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39" name="Shape 139"/>
          <p:cNvSpPr/>
          <p:nvPr/>
        </p:nvSpPr>
        <p:spPr>
          <a:xfrm>
            <a:off x="10815538" y="6208129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40" name="Shape 140"/>
          <p:cNvSpPr/>
          <p:nvPr/>
        </p:nvSpPr>
        <p:spPr>
          <a:xfrm>
            <a:off x="9550251" y="4435809"/>
            <a:ext cx="2857649" cy="37832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94191"/>
                  <a:satOff val="-4488"/>
                  <a:lumOff val="-2115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Start Transaction 2</a:t>
            </a:r>
          </a:p>
        </p:txBody>
      </p:sp>
      <p:sp>
        <p:nvSpPr>
          <p:cNvPr id="141" name="Shape 141"/>
          <p:cNvSpPr/>
          <p:nvPr/>
        </p:nvSpPr>
        <p:spPr>
          <a:xfrm>
            <a:off x="9550251" y="6653969"/>
            <a:ext cx="2857649" cy="37832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94191"/>
                  <a:satOff val="-4488"/>
                  <a:lumOff val="-2115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Commit or Rollback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9728547" y="3843721"/>
            <a:ext cx="3085257" cy="37806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600"/>
            </a:lvl1pPr>
          </a:lstStyle>
          <a:p>
            <a:pPr/>
            <a:r>
              <a:t>Resource 2</a:t>
            </a:r>
          </a:p>
        </p:txBody>
      </p:sp>
      <p:sp>
        <p:nvSpPr>
          <p:cNvPr id="144" name="Shape 144"/>
          <p:cNvSpPr/>
          <p:nvPr/>
        </p:nvSpPr>
        <p:spPr>
          <a:xfrm>
            <a:off x="6439247" y="3843721"/>
            <a:ext cx="3085257" cy="37806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600"/>
            </a:lvl1pPr>
          </a:lstStyle>
          <a:p>
            <a:pPr/>
            <a:r>
              <a:t>Resource 1</a:t>
            </a:r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Distributed Transactions</a:t>
            </a:r>
          </a:p>
        </p:txBody>
      </p:sp>
      <p:sp>
        <p:nvSpPr>
          <p:cNvPr id="146" name="Shape 14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with more resources</a:t>
            </a:r>
          </a:p>
          <a:p>
            <a:pPr/>
            <a:r>
              <a:t>Just take what each transactional resource can do with a single transaction</a:t>
            </a:r>
          </a:p>
          <a:p>
            <a:pPr/>
            <a:r>
              <a:t>And perform that action as if all resources are in one transaction</a:t>
            </a:r>
          </a:p>
          <a:p>
            <a:pPr/>
            <a:r>
              <a:t>It’s no longer about HOW to perform the transaction, but rather “Do you agree?”</a:t>
            </a:r>
          </a:p>
        </p:txBody>
      </p:sp>
      <p:sp>
        <p:nvSpPr>
          <p:cNvPr id="147" name="Shape 147"/>
          <p:cNvSpPr/>
          <p:nvPr/>
        </p:nvSpPr>
        <p:spPr>
          <a:xfrm>
            <a:off x="7932638" y="4870611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7932638" y="5316450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49" name="Shape 149"/>
          <p:cNvSpPr/>
          <p:nvPr/>
        </p:nvSpPr>
        <p:spPr>
          <a:xfrm>
            <a:off x="7932638" y="5762290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50" name="Shape 150"/>
          <p:cNvSpPr/>
          <p:nvPr/>
        </p:nvSpPr>
        <p:spPr>
          <a:xfrm>
            <a:off x="7932638" y="6208129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51" name="Shape 151"/>
          <p:cNvSpPr/>
          <p:nvPr/>
        </p:nvSpPr>
        <p:spPr>
          <a:xfrm>
            <a:off x="6667351" y="4435809"/>
            <a:ext cx="2857649" cy="37832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94191"/>
                  <a:satOff val="-4488"/>
                  <a:lumOff val="-2115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Join Transaction</a:t>
            </a:r>
          </a:p>
        </p:txBody>
      </p:sp>
      <p:sp>
        <p:nvSpPr>
          <p:cNvPr id="152" name="Shape 152"/>
          <p:cNvSpPr/>
          <p:nvPr/>
        </p:nvSpPr>
        <p:spPr>
          <a:xfrm>
            <a:off x="6667351" y="7180256"/>
            <a:ext cx="2857649" cy="37832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94191"/>
                  <a:satOff val="-4488"/>
                  <a:lumOff val="-2115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Commit or Rollback</a:t>
            </a:r>
          </a:p>
        </p:txBody>
      </p:sp>
      <p:sp>
        <p:nvSpPr>
          <p:cNvPr id="153" name="Shape 153"/>
          <p:cNvSpPr/>
          <p:nvPr/>
        </p:nvSpPr>
        <p:spPr>
          <a:xfrm>
            <a:off x="10993338" y="4870611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54" name="Shape 154"/>
          <p:cNvSpPr/>
          <p:nvPr/>
        </p:nvSpPr>
        <p:spPr>
          <a:xfrm>
            <a:off x="10993338" y="5316450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55" name="Shape 155"/>
          <p:cNvSpPr/>
          <p:nvPr/>
        </p:nvSpPr>
        <p:spPr>
          <a:xfrm>
            <a:off x="10993338" y="5762290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56" name="Shape 156"/>
          <p:cNvSpPr/>
          <p:nvPr/>
        </p:nvSpPr>
        <p:spPr>
          <a:xfrm>
            <a:off x="10993338" y="6208129"/>
            <a:ext cx="1592362" cy="378322"/>
          </a:xfrm>
          <a:prstGeom prst="rect">
            <a:avLst/>
          </a:prstGeom>
          <a:solidFill>
            <a:schemeClr val="accent3">
              <a:hueOff val="1072396"/>
              <a:satOff val="5650"/>
              <a:lumOff val="-1119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Read/Write</a:t>
            </a:r>
          </a:p>
        </p:txBody>
      </p:sp>
      <p:sp>
        <p:nvSpPr>
          <p:cNvPr id="157" name="Shape 157"/>
          <p:cNvSpPr/>
          <p:nvPr/>
        </p:nvSpPr>
        <p:spPr>
          <a:xfrm>
            <a:off x="9728051" y="4435809"/>
            <a:ext cx="2857649" cy="37832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94191"/>
                  <a:satOff val="-4488"/>
                  <a:lumOff val="-2115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Join Transaction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9728051" y="7180256"/>
            <a:ext cx="2857649" cy="37832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94191"/>
                  <a:satOff val="-4488"/>
                  <a:lumOff val="-21153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Commit or Rollback</a:t>
            </a:r>
          </a:p>
        </p:txBody>
      </p:sp>
      <p:sp>
        <p:nvSpPr>
          <p:cNvPr id="159" name="Shape 159"/>
          <p:cNvSpPr/>
          <p:nvPr/>
        </p:nvSpPr>
        <p:spPr>
          <a:xfrm>
            <a:off x="6438751" y="3452645"/>
            <a:ext cx="6386811" cy="3783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Start Distributed Transaction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6438751" y="6653969"/>
            <a:ext cx="6386811" cy="3783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Commit or Rollback Distributed Transaction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isn’t just one way to execute distributed transaction.</a:t>
            </a:r>
          </a:p>
          <a:p>
            <a:pPr/>
            <a:r>
              <a:t>The key part is to define a standard that all resources can agree on.</a:t>
            </a:r>
          </a:p>
          <a:p>
            <a:pPr/>
            <a:r>
              <a:t>Of course, someone did this…</a:t>
            </a:r>
          </a:p>
          <a:p>
            <a:pPr lvl="1"/>
            <a:r>
              <a:t>The Open Group defined X/Open XA Standard in early 90’s using a protocol called “Two-phase commit” (2PC)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2PC</a:t>
            </a:r>
          </a:p>
        </p:txBody>
      </p:sp>
      <p:sp>
        <p:nvSpPr>
          <p:cNvPr id="165" name="Shape 16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578358">
              <a:spcBef>
                <a:spcPts val="3100"/>
              </a:spcBef>
              <a:defRPr sz="2772"/>
            </a:pPr>
            <a:r>
              <a:t>2 Phases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Needs a coordinator (transaction manager)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Commit Request Phase (Or called Prepare Phase)</a:t>
            </a:r>
          </a:p>
          <a:p>
            <a:pPr lvl="1" marL="678941" indent="-339470" defTabSz="578358">
              <a:spcBef>
                <a:spcPts val="3100"/>
              </a:spcBef>
              <a:defRPr sz="2772"/>
            </a:pPr>
            <a:r>
              <a:t>Coordinator asking if everyone is ready to commit.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Commit Phase</a:t>
            </a:r>
          </a:p>
          <a:p>
            <a:pPr lvl="1" marL="678941" indent="-339470" defTabSz="578358">
              <a:spcBef>
                <a:spcPts val="3100"/>
              </a:spcBef>
              <a:defRPr sz="2772"/>
            </a:pPr>
            <a:r>
              <a:t>Coordinator asking everyone to actually commit.</a:t>
            </a:r>
          </a:p>
        </p:txBody>
      </p:sp>
      <p:sp>
        <p:nvSpPr>
          <p:cNvPr id="166" name="Shape 166"/>
          <p:cNvSpPr/>
          <p:nvPr/>
        </p:nvSpPr>
        <p:spPr>
          <a:xfrm>
            <a:off x="7099300" y="3365500"/>
            <a:ext cx="1270000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C</a:t>
            </a:r>
          </a:p>
        </p:txBody>
      </p:sp>
      <p:sp>
        <p:nvSpPr>
          <p:cNvPr id="167" name="Shape 167"/>
          <p:cNvSpPr/>
          <p:nvPr/>
        </p:nvSpPr>
        <p:spPr>
          <a:xfrm>
            <a:off x="9512300" y="21971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R1</a:t>
            </a:r>
          </a:p>
        </p:txBody>
      </p:sp>
      <p:sp>
        <p:nvSpPr>
          <p:cNvPr id="168" name="Shape 168"/>
          <p:cNvSpPr/>
          <p:nvPr/>
        </p:nvSpPr>
        <p:spPr>
          <a:xfrm>
            <a:off x="952500" y="2590800"/>
            <a:ext cx="53340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42900" indent="-342900" algn="l">
              <a:spcBef>
                <a:spcPts val="3200"/>
              </a:spcBef>
              <a:buSzPct val="75000"/>
              <a:buChar char="•"/>
              <a:defRPr sz="2800"/>
            </a:pPr>
          </a:p>
        </p:txBody>
      </p:sp>
      <p:sp>
        <p:nvSpPr>
          <p:cNvPr id="169" name="Shape 169"/>
          <p:cNvSpPr/>
          <p:nvPr/>
        </p:nvSpPr>
        <p:spPr>
          <a:xfrm>
            <a:off x="9512300" y="43561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R2</a:t>
            </a:r>
          </a:p>
        </p:txBody>
      </p:sp>
      <p:cxnSp>
        <p:nvCxnSpPr>
          <p:cNvPr id="170" name="Connector 170"/>
          <p:cNvCxnSpPr>
            <a:stCxn id="166" idx="0"/>
            <a:endCxn id="167" idx="0"/>
          </p:cNvCxnSpPr>
          <p:nvPr/>
        </p:nvCxnSpPr>
        <p:spPr>
          <a:xfrm flipV="1">
            <a:off x="7734300" y="2832100"/>
            <a:ext cx="2413000" cy="116840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71" name="Connector 171"/>
          <p:cNvCxnSpPr>
            <a:stCxn id="167" idx="0"/>
            <a:endCxn id="166" idx="0"/>
          </p:cNvCxnSpPr>
          <p:nvPr/>
        </p:nvCxnSpPr>
        <p:spPr>
          <a:xfrm flipH="1">
            <a:off x="7734300" y="2832100"/>
            <a:ext cx="2413000" cy="116840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72" name="Connector 172"/>
          <p:cNvCxnSpPr>
            <a:stCxn id="166" idx="0"/>
            <a:endCxn id="169" idx="0"/>
          </p:cNvCxnSpPr>
          <p:nvPr/>
        </p:nvCxnSpPr>
        <p:spPr>
          <a:xfrm>
            <a:off x="7734300" y="4000500"/>
            <a:ext cx="2413000" cy="99060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73" name="Connector 173"/>
          <p:cNvCxnSpPr>
            <a:stCxn id="169" idx="0"/>
            <a:endCxn id="166" idx="0"/>
          </p:cNvCxnSpPr>
          <p:nvPr/>
        </p:nvCxnSpPr>
        <p:spPr>
          <a:xfrm flipH="1" flipV="1">
            <a:off x="7734300" y="4000500"/>
            <a:ext cx="2413000" cy="99060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174" name="Shape 174"/>
          <p:cNvSpPr/>
          <p:nvPr/>
        </p:nvSpPr>
        <p:spPr>
          <a:xfrm>
            <a:off x="7061200" y="6985000"/>
            <a:ext cx="1270000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C</a:t>
            </a:r>
          </a:p>
        </p:txBody>
      </p:sp>
      <p:sp>
        <p:nvSpPr>
          <p:cNvPr id="175" name="Shape 175"/>
          <p:cNvSpPr/>
          <p:nvPr/>
        </p:nvSpPr>
        <p:spPr>
          <a:xfrm>
            <a:off x="9474200" y="58166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R1</a:t>
            </a:r>
          </a:p>
        </p:txBody>
      </p:sp>
      <p:sp>
        <p:nvSpPr>
          <p:cNvPr id="176" name="Shape 176"/>
          <p:cNvSpPr/>
          <p:nvPr/>
        </p:nvSpPr>
        <p:spPr>
          <a:xfrm>
            <a:off x="9474200" y="79756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R2</a:t>
            </a:r>
          </a:p>
        </p:txBody>
      </p:sp>
      <p:cxnSp>
        <p:nvCxnSpPr>
          <p:cNvPr id="177" name="Connector 177"/>
          <p:cNvCxnSpPr>
            <a:stCxn id="174" idx="0"/>
            <a:endCxn id="175" idx="0"/>
          </p:cNvCxnSpPr>
          <p:nvPr/>
        </p:nvCxnSpPr>
        <p:spPr>
          <a:xfrm flipV="1">
            <a:off x="7696200" y="6451600"/>
            <a:ext cx="2413000" cy="116840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78" name="Connector 178"/>
          <p:cNvCxnSpPr>
            <a:stCxn id="175" idx="0"/>
            <a:endCxn id="174" idx="0"/>
          </p:cNvCxnSpPr>
          <p:nvPr/>
        </p:nvCxnSpPr>
        <p:spPr>
          <a:xfrm flipH="1">
            <a:off x="7696200" y="6451600"/>
            <a:ext cx="2413000" cy="116840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79" name="Connector 179"/>
          <p:cNvCxnSpPr>
            <a:stCxn id="174" idx="0"/>
            <a:endCxn id="176" idx="0"/>
          </p:cNvCxnSpPr>
          <p:nvPr/>
        </p:nvCxnSpPr>
        <p:spPr>
          <a:xfrm>
            <a:off x="7696200" y="7620000"/>
            <a:ext cx="2413000" cy="99060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0" name="Connector 180"/>
          <p:cNvCxnSpPr>
            <a:stCxn id="176" idx="0"/>
            <a:endCxn id="174" idx="0"/>
          </p:cNvCxnSpPr>
          <p:nvPr/>
        </p:nvCxnSpPr>
        <p:spPr>
          <a:xfrm flipH="1" flipV="1">
            <a:off x="7696200" y="7620000"/>
            <a:ext cx="2413000" cy="99060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181" name="Shape 181"/>
          <p:cNvSpPr/>
          <p:nvPr/>
        </p:nvSpPr>
        <p:spPr>
          <a:xfrm>
            <a:off x="7918195" y="2374900"/>
            <a:ext cx="1257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1. Ready?</a:t>
            </a:r>
          </a:p>
        </p:txBody>
      </p:sp>
      <p:sp>
        <p:nvSpPr>
          <p:cNvPr id="182" name="Shape 182"/>
          <p:cNvSpPr/>
          <p:nvPr/>
        </p:nvSpPr>
        <p:spPr>
          <a:xfrm>
            <a:off x="8426195" y="4000500"/>
            <a:ext cx="1257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1. Ready?</a:t>
            </a:r>
          </a:p>
        </p:txBody>
      </p:sp>
      <p:sp>
        <p:nvSpPr>
          <p:cNvPr id="183" name="Shape 183"/>
          <p:cNvSpPr/>
          <p:nvPr/>
        </p:nvSpPr>
        <p:spPr>
          <a:xfrm>
            <a:off x="8466201" y="3003550"/>
            <a:ext cx="79679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2. Yes</a:t>
            </a:r>
          </a:p>
        </p:txBody>
      </p:sp>
      <p:sp>
        <p:nvSpPr>
          <p:cNvPr id="184" name="Shape 184"/>
          <p:cNvSpPr/>
          <p:nvPr/>
        </p:nvSpPr>
        <p:spPr>
          <a:xfrm>
            <a:off x="8148701" y="4940300"/>
            <a:ext cx="79679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2. Yes</a:t>
            </a:r>
          </a:p>
        </p:txBody>
      </p:sp>
      <p:sp>
        <p:nvSpPr>
          <p:cNvPr id="185" name="Shape 185"/>
          <p:cNvSpPr/>
          <p:nvPr/>
        </p:nvSpPr>
        <p:spPr>
          <a:xfrm>
            <a:off x="7640446" y="5994400"/>
            <a:ext cx="1356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3. Commit!</a:t>
            </a:r>
          </a:p>
        </p:txBody>
      </p:sp>
      <p:sp>
        <p:nvSpPr>
          <p:cNvPr id="186" name="Shape 186"/>
          <p:cNvSpPr/>
          <p:nvPr/>
        </p:nvSpPr>
        <p:spPr>
          <a:xfrm>
            <a:off x="8993505" y="6870700"/>
            <a:ext cx="10883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4. Done!</a:t>
            </a:r>
          </a:p>
        </p:txBody>
      </p:sp>
      <p:sp>
        <p:nvSpPr>
          <p:cNvPr id="187" name="Shape 187"/>
          <p:cNvSpPr/>
          <p:nvPr/>
        </p:nvSpPr>
        <p:spPr>
          <a:xfrm>
            <a:off x="8415146" y="7543800"/>
            <a:ext cx="1356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3. Commit!</a:t>
            </a:r>
          </a:p>
        </p:txBody>
      </p:sp>
      <p:sp>
        <p:nvSpPr>
          <p:cNvPr id="188" name="Shape 188"/>
          <p:cNvSpPr/>
          <p:nvPr/>
        </p:nvSpPr>
        <p:spPr>
          <a:xfrm>
            <a:off x="7558405" y="8496300"/>
            <a:ext cx="10883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4. Done!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&amp; Bad</a:t>
            </a:r>
          </a:p>
        </p:txBody>
      </p:sp>
      <p:sp>
        <p:nvSpPr>
          <p:cNvPr id="191" name="Shape 19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</a:t>
            </a:r>
          </a:p>
          <a:p>
            <a:pPr lvl="1"/>
            <a:r>
              <a:t>Pretty easy algorithm</a:t>
            </a:r>
          </a:p>
          <a:p>
            <a:pPr lvl="1"/>
            <a:r>
              <a:t>A Standard! Works out of the box in many environments</a:t>
            </a:r>
          </a:p>
        </p:txBody>
      </p:sp>
      <p:sp>
        <p:nvSpPr>
          <p:cNvPr id="192" name="Shape 192"/>
          <p:cNvSpPr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429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Bad</a:t>
            </a:r>
          </a:p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Notice that coordinator is a SPOF?</a:t>
            </a:r>
          </a:p>
          <a:p>
            <a:pPr lvl="1" marL="685800" indent="-342900" algn="l">
              <a:spcBef>
                <a:spcPts val="3200"/>
              </a:spcBef>
              <a:buSzPct val="75000"/>
              <a:buChar char="•"/>
              <a:defRPr sz="2800"/>
            </a:pPr>
            <a:r>
              <a:t>Very slow since each resource has to wait for all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it in action!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