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89" r:id="rId2"/>
    <p:sldId id="274" r:id="rId3"/>
    <p:sldId id="384" r:id="rId4"/>
    <p:sldId id="385" r:id="rId5"/>
    <p:sldId id="353" r:id="rId6"/>
    <p:sldId id="387" r:id="rId7"/>
    <p:sldId id="386" r:id="rId8"/>
    <p:sldId id="388" r:id="rId9"/>
    <p:sldId id="389" r:id="rId10"/>
    <p:sldId id="273" r:id="rId11"/>
    <p:sldId id="390" r:id="rId12"/>
    <p:sldId id="391" r:id="rId13"/>
    <p:sldId id="392" r:id="rId14"/>
    <p:sldId id="354" r:id="rId15"/>
    <p:sldId id="393" r:id="rId16"/>
    <p:sldId id="394" r:id="rId17"/>
    <p:sldId id="280" r:id="rId18"/>
    <p:sldId id="287" r:id="rId19"/>
    <p:sldId id="395" r:id="rId20"/>
    <p:sldId id="397" r:id="rId21"/>
    <p:sldId id="396" r:id="rId22"/>
    <p:sldId id="355" r:id="rId23"/>
    <p:sldId id="356" r:id="rId24"/>
    <p:sldId id="398" r:id="rId25"/>
    <p:sldId id="399" r:id="rId26"/>
    <p:sldId id="401" r:id="rId27"/>
    <p:sldId id="402" r:id="rId28"/>
    <p:sldId id="403" r:id="rId29"/>
    <p:sldId id="404" r:id="rId30"/>
    <p:sldId id="405" r:id="rId31"/>
    <p:sldId id="400" r:id="rId32"/>
    <p:sldId id="406" r:id="rId33"/>
    <p:sldId id="383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1086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3088" autoAdjust="0"/>
    <p:restoredTop sz="94670"/>
  </p:normalViewPr>
  <p:slideViewPr>
    <p:cSldViewPr>
      <p:cViewPr varScale="1">
        <p:scale>
          <a:sx n="81" d="100"/>
          <a:sy n="81" d="100"/>
        </p:scale>
        <p:origin x="1963" y="53"/>
      </p:cViewPr>
      <p:guideLst>
        <p:guide orient="horz" pos="2160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85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0D09B-32AA-48F8-9FC3-64611198BE31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649BB-4213-4682-B8F2-F8FFED3588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18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12700" y="55880"/>
            <a:ext cx="7447915" cy="666115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pt-BR" dirty="0"/>
              <a:t>Clique para editar  título mestre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 hasCustomPrompt="1"/>
          </p:nvPr>
        </p:nvSpPr>
        <p:spPr>
          <a:xfrm>
            <a:off x="457200" y="1148080"/>
            <a:ext cx="8229600" cy="504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446" y="2857500"/>
            <a:ext cx="8229600" cy="11430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2593" b="23816"/>
          <a:stretch>
            <a:fillRect/>
          </a:stretch>
        </p:blipFill>
        <p:spPr>
          <a:xfrm>
            <a:off x="8244408" y="6251136"/>
            <a:ext cx="740670" cy="587392"/>
          </a:xfrm>
          <a:prstGeom prst="rect">
            <a:avLst/>
          </a:prstGeom>
        </p:spPr>
      </p:pic>
      <p:cxnSp>
        <p:nvCxnSpPr>
          <p:cNvPr id="8" name="Conector Reto 7"/>
          <p:cNvCxnSpPr>
            <a:stCxn id="7" idx="1"/>
          </p:cNvCxnSpPr>
          <p:nvPr userDrawn="1"/>
        </p:nvCxnSpPr>
        <p:spPr>
          <a:xfrm flipH="1">
            <a:off x="0" y="6544832"/>
            <a:ext cx="824440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tângulo 2"/>
          <p:cNvSpPr/>
          <p:nvPr userDrawn="1"/>
        </p:nvSpPr>
        <p:spPr>
          <a:xfrm>
            <a:off x="6350" y="-53975"/>
            <a:ext cx="9140190" cy="1153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>
            <a:fillRect/>
          </a:stretch>
        </p:blipFill>
        <p:spPr>
          <a:xfrm>
            <a:off x="-288893" y="0"/>
            <a:ext cx="9432893" cy="613723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/>
          <a:stretch>
            <a:fillRect/>
          </a:stretch>
        </p:blipFill>
        <p:spPr>
          <a:xfrm>
            <a:off x="-288894" y="6137239"/>
            <a:ext cx="9432894" cy="72076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082040"/>
            <a:ext cx="8229600" cy="504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r="2088"/>
          <a:stretch>
            <a:fillRect/>
          </a:stretch>
        </p:blipFill>
        <p:spPr>
          <a:xfrm>
            <a:off x="5080" y="-14605"/>
            <a:ext cx="9129395" cy="93599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-7620" y="-134620"/>
            <a:ext cx="767461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-293370" y="6093296"/>
            <a:ext cx="7774305" cy="714375"/>
          </a:xfrm>
        </p:spPr>
        <p:txBody>
          <a:bodyPr>
            <a:noAutofit/>
          </a:bodyPr>
          <a:lstStyle/>
          <a:p>
            <a:r>
              <a:rPr lang="" alt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 </a:t>
            </a:r>
            <a:r>
              <a:rPr lang="" altLang="pt-B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" alt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 - Tabelas e Formulários</a:t>
            </a:r>
            <a:br>
              <a:rPr lang="" alt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" alt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Profa. Ingrid Thais Ribeiro</a:t>
            </a:r>
          </a:p>
        </p:txBody>
      </p:sp>
    </p:spTree>
    <p:extLst>
      <p:ext uri="{BB962C8B-B14F-4D97-AF65-F5344CB8AC3E}">
        <p14:creationId xmlns:p14="http://schemas.microsoft.com/office/powerpoint/2010/main" val="428606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5BA124-EA26-419C-A06D-DCD95050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 em HTML: tags estruturais.</a:t>
            </a:r>
            <a:endParaRPr lang="pt-BR"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61FF771-0431-4B60-96BB-68BBBB6B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24744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0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DEB6F00-29A0-4CF7-8B1B-1DD7CFD23944}"/>
              </a:ext>
            </a:extLst>
          </p:cNvPr>
          <p:cNvSpPr txBox="1"/>
          <p:nvPr/>
        </p:nvSpPr>
        <p:spPr>
          <a:xfrm>
            <a:off x="107504" y="813474"/>
            <a:ext cx="5327099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Código da tabela anterior dentro do body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="1"&gt;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thead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thead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tbody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tbody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tfoot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&lt;/</a:t>
            </a:r>
            <a:r>
              <a:rPr lang="pt-BR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tfoot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" name="Google Shape;267;p36">
            <a:extLst>
              <a:ext uri="{FF2B5EF4-FFF2-40B4-BE49-F238E27FC236}">
                <a16:creationId xmlns:a16="http://schemas.microsoft.com/office/drawing/2014/main" id="{4C3FF228-C5C0-43FC-AED7-F00245BD7B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504" y="97954"/>
            <a:ext cx="7448550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 em HTML: tags estruturais.</a:t>
            </a:r>
            <a:endParaRPr lang="pt-BR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7;p36">
            <a:extLst>
              <a:ext uri="{FF2B5EF4-FFF2-40B4-BE49-F238E27FC236}">
                <a16:creationId xmlns:a16="http://schemas.microsoft.com/office/drawing/2014/main" id="{199D3A33-76DC-4A0D-9601-ECD93A63E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 em HTML: células vazias.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4A7B99B-B5EA-4735-8DB7-48065162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124744"/>
            <a:ext cx="8229600" cy="5044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entidade que representa a tecla do espaço é a </a:t>
            </a: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nbsp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(non-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breaking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Portanto, para acrescentar espaços entre nossos elementos, basta o acréscimo do &amp;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nbsp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dentro do nosso código.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ela 11">
            <a:extLst>
              <a:ext uri="{FF2B5EF4-FFF2-40B4-BE49-F238E27FC236}">
                <a16:creationId xmlns:a16="http://schemas.microsoft.com/office/drawing/2014/main" id="{1E37D33B-5F6D-4328-AD01-9D9425CDC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73679"/>
              </p:ext>
            </p:extLst>
          </p:nvPr>
        </p:nvGraphicFramePr>
        <p:xfrm>
          <a:off x="3178188" y="3356992"/>
          <a:ext cx="2520280" cy="18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928">
                  <a:extLst>
                    <a:ext uri="{9D8B030D-6E8A-4147-A177-3AD203B41FA5}">
                      <a16:colId xmlns:a16="http://schemas.microsoft.com/office/drawing/2014/main" val="1019924878"/>
                    </a:ext>
                  </a:extLst>
                </a:gridCol>
                <a:gridCol w="886103">
                  <a:extLst>
                    <a:ext uri="{9D8B030D-6E8A-4147-A177-3AD203B41FA5}">
                      <a16:colId xmlns:a16="http://schemas.microsoft.com/office/drawing/2014/main" val="394624718"/>
                    </a:ext>
                  </a:extLst>
                </a:gridCol>
                <a:gridCol w="695249">
                  <a:extLst>
                    <a:ext uri="{9D8B030D-6E8A-4147-A177-3AD203B41FA5}">
                      <a16:colId xmlns:a16="http://schemas.microsoft.com/office/drawing/2014/main" val="143983163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90918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r>
                        <a:rPr lang="pt-BR" dirty="0"/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69404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pt-BR" dirty="0"/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622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1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DEB6F00-29A0-4CF7-8B1B-1DD7CFD23944}"/>
              </a:ext>
            </a:extLst>
          </p:cNvPr>
          <p:cNvSpPr txBox="1"/>
          <p:nvPr/>
        </p:nvSpPr>
        <p:spPr>
          <a:xfrm>
            <a:off x="107504" y="873288"/>
            <a:ext cx="313419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Código da tabela anterior: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="1"&gt;</a:t>
            </a:r>
            <a:endParaRPr lang="pt-BR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B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sz="1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nbsp</a:t>
            </a:r>
            <a:r>
              <a:rPr lang="pt-B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B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sz="1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nbsp</a:t>
            </a:r>
            <a:r>
              <a:rPr lang="pt-B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B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pt-BR" sz="1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nbsp</a:t>
            </a:r>
            <a:r>
              <a:rPr lang="pt-BR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pt-BR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" name="Google Shape;267;p36">
            <a:extLst>
              <a:ext uri="{FF2B5EF4-FFF2-40B4-BE49-F238E27FC236}">
                <a16:creationId xmlns:a16="http://schemas.microsoft.com/office/drawing/2014/main" id="{4C3FF228-C5C0-43FC-AED7-F00245BD7B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504" y="97954"/>
            <a:ext cx="7448550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 em HTML: células vazias.</a:t>
            </a:r>
            <a:endParaRPr lang="pt-BR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43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A62E48C-EBB4-4A17-9B5F-29143E77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</p:spPr>
        <p:txBody>
          <a:bodyPr/>
          <a:lstStyle/>
          <a:p>
            <a:pPr algn="l"/>
            <a:r>
              <a:rPr lang="pt-BR" dirty="0"/>
              <a:t>Tabelas – mesclar células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E6C2C3-7081-4CCD-8C1B-708F1C256FF6}"/>
              </a:ext>
            </a:extLst>
          </p:cNvPr>
          <p:cNvSpPr txBox="1"/>
          <p:nvPr/>
        </p:nvSpPr>
        <p:spPr>
          <a:xfrm>
            <a:off x="0" y="883741"/>
            <a:ext cx="9144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mesclar colunas utiliza-se o atributo </a:t>
            </a:r>
            <a:r>
              <a:rPr lang="pt-BR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​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pt-BR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="2"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&gt;Colunas 1 e 2&lt;/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&gt;​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mesclar linhas utiliza-se o atributo </a:t>
            </a:r>
            <a:r>
              <a:rPr lang="pt-BR" sz="24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r>
              <a:rPr lang="pt-BR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r>
              <a:rPr lang="pt-BR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="3"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&gt;3 linhas&lt;/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&gt;​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Legenda da tabela é o texto acima da tabela que representa o seu conteúdo.​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caption</a:t>
            </a:r>
            <a:r>
              <a:rPr lang="pt-BR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Tabela Mesclada</a:t>
            </a:r>
            <a:r>
              <a:rPr lang="pt-BR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2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caption</a:t>
            </a:r>
            <a:r>
              <a:rPr lang="pt-BR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&gt;​</a:t>
            </a:r>
          </a:p>
        </p:txBody>
      </p:sp>
    </p:spTree>
    <p:extLst>
      <p:ext uri="{BB962C8B-B14F-4D97-AF65-F5344CB8AC3E}">
        <p14:creationId xmlns:p14="http://schemas.microsoft.com/office/powerpoint/2010/main" val="3979398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A62E48C-EBB4-4A17-9B5F-29143E77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</p:spPr>
        <p:txBody>
          <a:bodyPr/>
          <a:lstStyle/>
          <a:p>
            <a:pPr algn="l"/>
            <a:r>
              <a:rPr lang="pt-BR" dirty="0"/>
              <a:t>Tabela – mesclar células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328706-C656-4579-8D50-D168423BA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2" y="1451920"/>
            <a:ext cx="9067998" cy="392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04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A62E48C-EBB4-4A17-9B5F-29143E77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</p:spPr>
        <p:txBody>
          <a:bodyPr/>
          <a:lstStyle/>
          <a:p>
            <a:pPr algn="l"/>
            <a:r>
              <a:rPr lang="pt-BR" dirty="0"/>
              <a:t>Tabela – mesclar células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1ABB1D-7F29-4A57-9D4A-532A71F31803}"/>
              </a:ext>
            </a:extLst>
          </p:cNvPr>
          <p:cNvSpPr txBox="1"/>
          <p:nvPr/>
        </p:nvSpPr>
        <p:spPr>
          <a:xfrm>
            <a:off x="251520" y="1028343"/>
            <a:ext cx="468983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Código da tabela anterior dentro do body do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="1"&gt; ​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caption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Tabela Mesclada&lt;/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caption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&gt;​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​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="2"&gt;Coluna 1 e 2&lt;/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&gt;​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​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​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="2"&gt;linha 1 e 2, coluna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&gt;​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&gt;linha 1, coluna 2&lt;/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&gt;​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​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&gt;​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&gt;linha 2, coluna 1&lt;/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&gt;​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​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7937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FA2E11B-FB38-44BC-9CE6-5EE1579D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 </a:t>
            </a:r>
            <a:r>
              <a:rPr lang="pt-BR" sz="2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pt-BR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utilizar tabelas HTML?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endParaRPr lang="pt-BR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47A58A2-D7F1-453C-B36C-A3E2CA96C975}"/>
              </a:ext>
            </a:extLst>
          </p:cNvPr>
          <p:cNvSpPr txBox="1"/>
          <p:nvPr/>
        </p:nvSpPr>
        <p:spPr>
          <a:xfrm>
            <a:off x="107504" y="1124744"/>
            <a:ext cx="87849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tabelas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era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muito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comum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há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anos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para 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áreas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marL="342900" indent="-342900" algn="l" rtl="0" fontAlgn="base">
              <a:buFont typeface="Wingdings" panose="05000000000000000000" pitchFamily="2" charset="2"/>
              <a:buChar char="Ø"/>
            </a:pPr>
            <a:endParaRPr lang="en-US" sz="24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rtl="0" fontAlgn="base">
              <a:buFont typeface="Wingdings" panose="05000000000000000000" pitchFamily="2" charset="2"/>
              <a:buChar char="Ø"/>
            </a:pP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Seu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finalidade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acabou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tornando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prejudicial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pela </a:t>
            </a:r>
            <a:r>
              <a:rPr lang="en-US" sz="2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complexidade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2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marcação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 que </a:t>
            </a:r>
            <a:r>
              <a:rPr lang="en-US" sz="2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dificulta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bastante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</a:t>
            </a:r>
            <a:r>
              <a:rPr lang="en-US" sz="2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manutenção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2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páginas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marL="342900" indent="-342900" algn="l" rtl="0" fontAlgn="base">
              <a:buFont typeface="Wingdings" panose="05000000000000000000" pitchFamily="2" charset="2"/>
              <a:buChar char="Ø"/>
            </a:pPr>
            <a:endParaRPr lang="en-US" sz="24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rtl="0" fontAlgn="base">
              <a:buFont typeface="Wingdings" panose="05000000000000000000" pitchFamily="2" charset="2"/>
              <a:buChar char="Ø"/>
            </a:pP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Além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disso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havia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implicação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direta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 </a:t>
            </a:r>
            <a:r>
              <a:rPr lang="en-US" sz="2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relevância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conteúdo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2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tabelas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para </a:t>
            </a:r>
            <a:r>
              <a:rPr lang="en-US" sz="2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indexadores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conteúdo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mecanismos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 </a:t>
            </a:r>
            <a:r>
              <a:rPr lang="en-US" sz="2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marL="342900" indent="-342900" algn="l" rtl="0" fontAlgn="base">
              <a:buFont typeface="Wingdings" panose="05000000000000000000" pitchFamily="2" charset="2"/>
              <a:buChar char="Ø"/>
            </a:pPr>
            <a:endParaRPr lang="en-US" sz="24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rtl="0" fontAlgn="base">
              <a:buFont typeface="Wingdings" panose="05000000000000000000" pitchFamily="2" charset="2"/>
              <a:buChar char="Ø"/>
            </a:pP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Ainda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assim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hoje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queremos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exibir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série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dados </a:t>
            </a:r>
            <a:r>
              <a:rPr lang="en-US" sz="2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tabulares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é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indicado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tag de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marL="342900" indent="-342900" rtl="0" fontAlgn="base">
              <a:buFont typeface="Wingdings" panose="05000000000000000000" pitchFamily="2" charset="2"/>
              <a:buChar char="Ø"/>
            </a:pP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04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A62E48C-EBB4-4A17-9B5F-29143E77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</p:spPr>
        <p:txBody>
          <a:bodyPr/>
          <a:lstStyle/>
          <a:p>
            <a:pPr algn="l"/>
            <a:r>
              <a:rPr lang="pt-BR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 </a:t>
            </a:r>
            <a:r>
              <a:rPr lang="pt-BR" sz="3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pt-BR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utilizar tabelas HTML?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1A195F-2A9A-4AB6-9A87-64744B72B951}"/>
              </a:ext>
            </a:extLst>
          </p:cNvPr>
          <p:cNvSpPr txBox="1"/>
          <p:nvPr/>
        </p:nvSpPr>
        <p:spPr>
          <a:xfrm>
            <a:off x="-12700" y="1852269"/>
            <a:ext cx="91567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“As tabelas não devem ser utilizadas como auxiliares de layout. Historicamente, alguns autores têm abusado das tabelas em HTML, como forma de controlar o seu layout de página.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Esse uso não é recomendado, porque as ferramentas que tentam extrair os dados tabulares de tais documentos obtém resultados confusos.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 particular, os usuários de ferramentas de acessibilidade, como leitores de tela podem achar muito difícil de navegar em páginas com tabelas usadas para layout.”</a:t>
            </a:r>
          </a:p>
        </p:txBody>
      </p:sp>
    </p:spTree>
    <p:extLst>
      <p:ext uri="{BB962C8B-B14F-4D97-AF65-F5344CB8AC3E}">
        <p14:creationId xmlns:p14="http://schemas.microsoft.com/office/powerpoint/2010/main" val="2308933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A62E48C-EBB4-4A17-9B5F-29143E77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</p:spPr>
        <p:txBody>
          <a:bodyPr/>
          <a:lstStyle/>
          <a:p>
            <a:pPr algn="l"/>
            <a:r>
              <a:rPr lang="pt-BR" dirty="0"/>
              <a:t>Formulários – o que são?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A33486-7AE8-49F1-8C0E-B24C8712CA01}"/>
              </a:ext>
            </a:extLst>
          </p:cNvPr>
          <p:cNvSpPr txBox="1"/>
          <p:nvPr/>
        </p:nvSpPr>
        <p:spPr>
          <a:xfrm>
            <a:off x="-12700" y="1556792"/>
            <a:ext cx="9144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são um dos principais pontos de interação entre um usuário e um web site ou aplicativo. ​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Eles permitem que os usuários enviem dados. ​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Na maior parte do tempo, os dados são enviados para o servidor da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webcv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1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7;p36">
            <a:extLst>
              <a:ext uri="{FF2B5EF4-FFF2-40B4-BE49-F238E27FC236}">
                <a16:creationId xmlns:a16="http://schemas.microsoft.com/office/drawing/2014/main" id="{199D3A33-76DC-4A0D-9601-ECD93A63E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0CFBA71-4309-4073-8CBD-79765B8805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12700" y="1147763"/>
            <a:ext cx="9156700" cy="2936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 </a:t>
            </a:r>
            <a:r>
              <a:rPr lang="en-US" sz="2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sz="2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um conjunto </a:t>
            </a:r>
            <a:r>
              <a:rPr lang="en-US" sz="2800" b="1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estruturado</a:t>
            </a:r>
            <a:r>
              <a:rPr lang="en-US" sz="2800" b="1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 dados </a:t>
            </a:r>
            <a:r>
              <a:rPr lang="en-US" sz="2800" b="1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composto</a:t>
            </a:r>
            <a:r>
              <a:rPr lang="en-US" sz="2800" b="1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 </a:t>
            </a:r>
            <a:r>
              <a:rPr lang="en-US" sz="2800" b="1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linhas</a:t>
            </a:r>
            <a:r>
              <a:rPr lang="en-US" sz="2800" b="1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 </a:t>
            </a:r>
            <a:r>
              <a:rPr lang="en-US" sz="2800" b="1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colunas</a:t>
            </a:r>
            <a:r>
              <a:rPr lang="en-US" sz="2800" b="1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(dados </a:t>
            </a:r>
            <a:r>
              <a:rPr lang="en-US" sz="28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tabulares</a:t>
            </a:r>
            <a:r>
              <a:rPr lang="en-US" sz="2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marL="0" indent="0" algn="just" rtl="0" fontAlgn="base">
              <a:buNone/>
            </a:pPr>
            <a:endParaRPr lang="en-US" sz="2800" b="0" i="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>
              <a:buFont typeface="Wingdings" panose="05000000000000000000" pitchFamily="2" charset="2"/>
              <a:buChar char="Ø"/>
            </a:pPr>
            <a:endParaRPr lang="en-US" sz="2800" b="0" i="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434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6999778-9078-40EB-9C0D-F2646E469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387" y="2609825"/>
            <a:ext cx="4035813" cy="36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04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A62E48C-EBB4-4A17-9B5F-29143E77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</p:spPr>
        <p:txBody>
          <a:bodyPr/>
          <a:lstStyle/>
          <a:p>
            <a:pPr algn="l"/>
            <a:r>
              <a:rPr lang="pt-BR" dirty="0"/>
              <a:t>Formulários – o que são?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A7D836-21ED-46A5-AFEF-0BF991B7984C}"/>
              </a:ext>
            </a:extLst>
          </p:cNvPr>
          <p:cNvSpPr txBox="1"/>
          <p:nvPr/>
        </p:nvSpPr>
        <p:spPr>
          <a:xfrm>
            <a:off x="0" y="1823989"/>
            <a:ext cx="9144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feito de um ou mais widgets.​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Esses widgets/campos ou elementos de formulário podem ser campos de texto (linha única ou de várias linhas), caixas de seleção, botões,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checkboxes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radio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etc. ​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maior parte do tempo, estes elementos são acompanhados de um rótulo que descreve o seu objetivo.​</a:t>
            </a:r>
          </a:p>
        </p:txBody>
      </p:sp>
    </p:spTree>
    <p:extLst>
      <p:ext uri="{BB962C8B-B14F-4D97-AF65-F5344CB8AC3E}">
        <p14:creationId xmlns:p14="http://schemas.microsoft.com/office/powerpoint/2010/main" val="1468011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A62E48C-EBB4-4A17-9B5F-29143E77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</p:spPr>
        <p:txBody>
          <a:bodyPr/>
          <a:lstStyle/>
          <a:p>
            <a:pPr algn="l"/>
            <a:r>
              <a:rPr lang="pt-BR" dirty="0"/>
              <a:t>Formulários - widgets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7781C32-7F59-40C6-A497-1166CA4F5433}"/>
              </a:ext>
            </a:extLst>
          </p:cNvPr>
          <p:cNvSpPr txBox="1"/>
          <p:nvPr/>
        </p:nvSpPr>
        <p:spPr>
          <a:xfrm>
            <a:off x="2109248" y="3208983"/>
            <a:ext cx="468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478F81-E0FC-4A0D-B53F-66A9DDAA771B}"/>
              </a:ext>
            </a:extLst>
          </p:cNvPr>
          <p:cNvSpPr txBox="1"/>
          <p:nvPr/>
        </p:nvSpPr>
        <p:spPr>
          <a:xfrm>
            <a:off x="2109248" y="3208983"/>
            <a:ext cx="468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C96006-CAA9-4713-BB96-9EB91D2B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58" y="2738438"/>
            <a:ext cx="9196270" cy="169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451EF24E-3056-40EA-B932-AF4754FFCC18}"/>
              </a:ext>
            </a:extLst>
          </p:cNvPr>
          <p:cNvCxnSpPr/>
          <p:nvPr/>
        </p:nvCxnSpPr>
        <p:spPr>
          <a:xfrm rot="16200000" flipH="1">
            <a:off x="1619672" y="4221088"/>
            <a:ext cx="1944216" cy="13681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44CCD550-3E48-4A2E-84D4-304AECD72ECD}"/>
              </a:ext>
            </a:extLst>
          </p:cNvPr>
          <p:cNvCxnSpPr>
            <a:cxnSpLocks/>
          </p:cNvCxnSpPr>
          <p:nvPr/>
        </p:nvCxnSpPr>
        <p:spPr>
          <a:xfrm rot="5400000">
            <a:off x="4893453" y="3971643"/>
            <a:ext cx="1944216" cy="186704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5C007F4B-36A9-4FBA-87B3-DDEBFD4CB673}"/>
              </a:ext>
            </a:extLst>
          </p:cNvPr>
          <p:cNvCxnSpPr/>
          <p:nvPr/>
        </p:nvCxnSpPr>
        <p:spPr>
          <a:xfrm rot="5400000">
            <a:off x="6768244" y="4401108"/>
            <a:ext cx="1944216" cy="10081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5581534B-C06A-4790-8655-4E74C45FD812}"/>
              </a:ext>
            </a:extLst>
          </p:cNvPr>
          <p:cNvSpPr/>
          <p:nvPr/>
        </p:nvSpPr>
        <p:spPr>
          <a:xfrm>
            <a:off x="2483768" y="5985454"/>
            <a:ext cx="5168106" cy="493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widgets</a:t>
            </a:r>
          </a:p>
        </p:txBody>
      </p:sp>
    </p:spTree>
    <p:extLst>
      <p:ext uri="{BB962C8B-B14F-4D97-AF65-F5344CB8AC3E}">
        <p14:creationId xmlns:p14="http://schemas.microsoft.com/office/powerpoint/2010/main" val="3743441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A62E48C-EBB4-4A17-9B5F-29143E77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</p:spPr>
        <p:txBody>
          <a:bodyPr/>
          <a:lstStyle/>
          <a:p>
            <a:pPr algn="l"/>
            <a:r>
              <a:rPr lang="pt-BR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Idealizando o seu Formulário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E49312-D331-4EF1-B781-2E21F119B310}"/>
              </a:ext>
            </a:extLst>
          </p:cNvPr>
          <p:cNvSpPr txBox="1"/>
          <p:nvPr/>
        </p:nvSpPr>
        <p:spPr>
          <a:xfrm>
            <a:off x="0" y="1436770"/>
            <a:ext cx="914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Antes de começar a codificar, é sempre bom pensar sobre o seu formulário. ​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Analisando a UX 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Experience) é importante lembrar que quanto maior o seu formulário, maior o risco de perder os usuários. ​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Mantenha o formulário simples e mantenha o foco: peça apenas o que é absolutamente necessário.​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criação de formulários é um passo importante quando você está construindo um site ou um aplicativo.</a:t>
            </a:r>
          </a:p>
        </p:txBody>
      </p:sp>
    </p:spTree>
    <p:extLst>
      <p:ext uri="{BB962C8B-B14F-4D97-AF65-F5344CB8AC3E}">
        <p14:creationId xmlns:p14="http://schemas.microsoft.com/office/powerpoint/2010/main" val="3202451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A62E48C-EBB4-4A17-9B5F-29143E77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</p:spPr>
        <p:txBody>
          <a:bodyPr/>
          <a:lstStyle/>
          <a:p>
            <a:pPr algn="l"/>
            <a:r>
              <a:rPr lang="pt-BR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Formulário - estrutura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917DE0-C4D6-49FF-A362-619F685B83E0}"/>
              </a:ext>
            </a:extLst>
          </p:cNvPr>
          <p:cNvSpPr txBox="1"/>
          <p:nvPr/>
        </p:nvSpPr>
        <p:spPr>
          <a:xfrm>
            <a:off x="17032" y="1124744"/>
            <a:ext cx="9144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Ø"/>
            </a:pP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formulários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começam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com um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&lt;form&gt;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 qual 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 um </a:t>
            </a:r>
            <a:r>
              <a:rPr lang="en-US" sz="2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formulário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marL="342900" indent="-342900" algn="l" rtl="0" fontAlgn="base">
              <a:buFont typeface="Wingdings" panose="05000000000000000000" pitchFamily="2" charset="2"/>
              <a:buChar char="Ø"/>
            </a:pPr>
            <a:endParaRPr lang="en-US" sz="24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rtl="0" fontAlgn="base">
              <a:buFont typeface="Wingdings" panose="05000000000000000000" pitchFamily="2" charset="2"/>
              <a:buChar char="Ø"/>
            </a:pP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suporta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específicos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para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configurar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 forma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formulário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se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comporta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​;</a:t>
            </a:r>
          </a:p>
          <a:p>
            <a:pPr marL="342900" indent="-342900" algn="l" rtl="0" fontAlgn="base">
              <a:buFont typeface="Wingdings" panose="05000000000000000000" pitchFamily="2" charset="2"/>
              <a:buChar char="Ø"/>
            </a:pPr>
            <a:endParaRPr lang="en-US" sz="24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 fontAlgn="base">
              <a:buFont typeface="Wingdings" panose="05000000000000000000" pitchFamily="2" charset="2"/>
              <a:buChar char="Ø"/>
            </a:pP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opcionais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,mas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considerada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melhor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prática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sempre definer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menos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o 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method.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7F752B-DE1B-424C-84F4-C70EF2AA4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797152"/>
            <a:ext cx="89154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486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A62E48C-EBB4-4A17-9B5F-29143E77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</p:spPr>
        <p:txBody>
          <a:bodyPr/>
          <a:lstStyle/>
          <a:p>
            <a:pPr algn="l"/>
            <a:r>
              <a:rPr lang="pt-BR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Formulário – atributos - </a:t>
            </a:r>
            <a:r>
              <a:rPr lang="pt-BR" sz="32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940C6B-7A3B-44E0-AD0E-6E592DCFFD2F}"/>
              </a:ext>
            </a:extLst>
          </p:cNvPr>
          <p:cNvSpPr txBox="1"/>
          <p:nvPr/>
        </p:nvSpPr>
        <p:spPr>
          <a:xfrm>
            <a:off x="-12700" y="1196752"/>
            <a:ext cx="91567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atributo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define o local (uma URL) em que os dados recolhidos do formulário devem ser enviados.​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atributo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define qual o método HTTP para enviar os dados (ele pode ser "GET" ou "POST")​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No nosso caso, vamos deixar o método como post e 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vazio​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A2652A5-95B8-471D-80B9-1AFF726D7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3136"/>
            <a:ext cx="914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45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A62E48C-EBB4-4A17-9B5F-29143E77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</p:spPr>
        <p:txBody>
          <a:bodyPr/>
          <a:lstStyle/>
          <a:p>
            <a:pPr algn="l"/>
            <a:r>
              <a:rPr lang="pt-BR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Formulário – atributo - </a:t>
            </a:r>
            <a:r>
              <a:rPr lang="pt-BR" sz="32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EB573C-B9F8-4FC0-A6CC-3A09CD7FE434}"/>
              </a:ext>
            </a:extLst>
          </p:cNvPr>
          <p:cNvSpPr txBox="1"/>
          <p:nvPr/>
        </p:nvSpPr>
        <p:spPr>
          <a:xfrm>
            <a:off x="0" y="1124744"/>
            <a:ext cx="9144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No  elemento &lt;input&gt; , o atributo mais importante é o atributo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;​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Esse atributo é extremamente importante porque define a forma como o elemento  &lt;input&gt; se comporta.​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E959A83-CC25-4483-B103-91BB26C4A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32" y="3794265"/>
            <a:ext cx="9144000" cy="18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260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A62E48C-EBB4-4A17-9B5F-29143E77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</p:spPr>
        <p:txBody>
          <a:bodyPr/>
          <a:lstStyle/>
          <a:p>
            <a:pPr algn="l"/>
            <a:r>
              <a:rPr lang="pt-BR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Formulário – atributo – </a:t>
            </a:r>
            <a:r>
              <a:rPr lang="pt-BR" sz="28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pt-BR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8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BR" sz="3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EB573C-B9F8-4FC0-A6CC-3A09CD7FE434}"/>
              </a:ext>
            </a:extLst>
          </p:cNvPr>
          <p:cNvSpPr txBox="1"/>
          <p:nvPr/>
        </p:nvSpPr>
        <p:spPr>
          <a:xfrm>
            <a:off x="0" y="1124744"/>
            <a:ext cx="9144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o elemento e o tipo mais comum na Web​;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Serve para pedir ao usuário informação textual simples (poucos dados);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 na tela: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92752CB-97C5-40D8-A960-A4EAFF99C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5" y="2780928"/>
            <a:ext cx="8991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FF76EC6-E47E-4F01-874C-6FA2A2E17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912" y="5301208"/>
            <a:ext cx="37814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52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A62E48C-EBB4-4A17-9B5F-29143E77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</p:spPr>
        <p:txBody>
          <a:bodyPr/>
          <a:lstStyle/>
          <a:p>
            <a:pPr algn="l"/>
            <a:r>
              <a:rPr lang="pt-BR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Formulário – atributo – </a:t>
            </a:r>
            <a:r>
              <a:rPr lang="pt-BR" sz="28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pt-BR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8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pt-BR" sz="3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EB573C-B9F8-4FC0-A6CC-3A09CD7FE434}"/>
              </a:ext>
            </a:extLst>
          </p:cNvPr>
          <p:cNvSpPr txBox="1"/>
          <p:nvPr/>
        </p:nvSpPr>
        <p:spPr>
          <a:xfrm>
            <a:off x="0" y="1124744"/>
            <a:ext cx="914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Similar </a:t>
            </a:r>
            <a:r>
              <a:rPr lang="en-US" sz="24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marL="342900" indent="-342900" algn="l" rtl="0" fontAlgn="base">
              <a:buFont typeface="Wingdings" panose="05000000000000000000" pitchFamily="2" charset="2"/>
              <a:buChar char="Ø"/>
            </a:pPr>
            <a:r>
              <a:rPr lang="en-US" sz="24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exibe</a:t>
            </a: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1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r>
              <a:rPr lang="en-US" sz="2400" b="1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1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exatamente</a:t>
            </a: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 </a:t>
            </a:r>
            <a:r>
              <a:rPr lang="en-US" sz="24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digitado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marL="342900" indent="-342900" algn="l" rtl="0" fontAlgn="base">
              <a:buFont typeface="Wingdings" panose="05000000000000000000" pitchFamily="2" charset="2"/>
              <a:buChar char="Ø"/>
            </a:pPr>
            <a:r>
              <a:rPr lang="en-US" sz="24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Específico</a:t>
            </a:r>
            <a:r>
              <a:rPr lang="en-US" sz="24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para </a:t>
            </a:r>
            <a:r>
              <a:rPr lang="en-US" sz="2400" b="0" i="0" u="none" strike="noStrike" dirty="0" err="1"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senhas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 na tela: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D1B2FCA-B966-41AD-94BA-5B259295E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495550"/>
            <a:ext cx="90487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9F14A53-2B6C-41ED-AF97-E841D0A61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5024586"/>
            <a:ext cx="3790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06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A62E48C-EBB4-4A17-9B5F-29143E77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</p:spPr>
        <p:txBody>
          <a:bodyPr/>
          <a:lstStyle/>
          <a:p>
            <a:pPr algn="l"/>
            <a:r>
              <a:rPr lang="pt-BR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Formulário – atributo - </a:t>
            </a:r>
            <a:r>
              <a:rPr lang="pt-BR" sz="32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EB573C-B9F8-4FC0-A6CC-3A09CD7FE434}"/>
              </a:ext>
            </a:extLst>
          </p:cNvPr>
          <p:cNvSpPr txBox="1"/>
          <p:nvPr/>
        </p:nvSpPr>
        <p:spPr>
          <a:xfrm>
            <a:off x="0" y="1124744"/>
            <a:ext cx="914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&lt;label&gt; define um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rótulo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para um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&lt;input&gt;.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marL="342900" indent="-342900" algn="l" rtl="0" fontAlgn="base">
              <a:buFont typeface="Wingdings" panose="05000000000000000000" pitchFamily="2" charset="2"/>
              <a:buChar char="Ø"/>
            </a:pP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fornece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melhoria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usabilidade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da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marL="342900" indent="-342900" algn="l" rtl="0" fontAlgn="base">
              <a:buFont typeface="Wingdings" panose="05000000000000000000" pitchFamily="2" charset="2"/>
              <a:buChar char="Ø"/>
            </a:pP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Resultado na tela: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EE87627-DB42-41EB-8898-4AE2AABCC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495550"/>
            <a:ext cx="90011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8986A61-90B1-4333-8FED-A5944824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12" y="5015061"/>
            <a:ext cx="37623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30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A62E48C-EBB4-4A17-9B5F-29143E77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</p:spPr>
        <p:txBody>
          <a:bodyPr/>
          <a:lstStyle/>
          <a:p>
            <a:pPr algn="l"/>
            <a:r>
              <a:rPr lang="pt-BR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Formulário – atributo – </a:t>
            </a:r>
            <a:r>
              <a:rPr lang="pt-BR" sz="32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id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EB573C-B9F8-4FC0-A6CC-3A09CD7FE434}"/>
              </a:ext>
            </a:extLst>
          </p:cNvPr>
          <p:cNvSpPr txBox="1"/>
          <p:nvPr/>
        </p:nvSpPr>
        <p:spPr>
          <a:xfrm>
            <a:off x="0" y="984785"/>
            <a:ext cx="9144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atributo for da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deve ser igual ao atributo id do elemento relacionado!​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id - Atributo que identifica de forma única um elemento em uma página;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Resultado na tela:</a:t>
            </a: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6A80B450-9993-4327-BC8A-8FF5A54A5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" y="2467719"/>
            <a:ext cx="90392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1CB751E-D923-43D6-B8AC-FC2A4D9C6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5360875"/>
            <a:ext cx="3790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3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7;p36">
            <a:extLst>
              <a:ext uri="{FF2B5EF4-FFF2-40B4-BE49-F238E27FC236}">
                <a16:creationId xmlns:a16="http://schemas.microsoft.com/office/drawing/2014/main" id="{199D3A33-76DC-4A0D-9601-ECD93A63E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0CFBA71-4309-4073-8CBD-79765B8805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12700" y="1147763"/>
            <a:ext cx="9156700" cy="3280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 </a:t>
            </a:r>
            <a:r>
              <a:rPr lang="en-US" sz="2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que </a:t>
            </a:r>
            <a:r>
              <a:rPr lang="en-US" sz="2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você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pesquise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rapida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 </a:t>
            </a:r>
            <a:r>
              <a:rPr lang="en-US" sz="2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facilmente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lang="en-US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que </a:t>
            </a:r>
            <a:r>
              <a:rPr lang="en-US" sz="28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indicam</a:t>
            </a:r>
            <a:r>
              <a:rPr lang="en-US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algum</a:t>
            </a:r>
            <a:r>
              <a:rPr lang="en-US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 </a:t>
            </a:r>
            <a:r>
              <a:rPr lang="en-US" sz="28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conexão</a:t>
            </a:r>
            <a:r>
              <a:rPr lang="en-US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entre </a:t>
            </a:r>
            <a:r>
              <a:rPr lang="en-US" sz="28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diferentes</a:t>
            </a:r>
            <a:r>
              <a:rPr lang="en-US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lang="en-US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 dados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just" rtl="0" fontAlgn="base">
              <a:buFont typeface="Wingdings" panose="05000000000000000000" pitchFamily="2" charset="2"/>
              <a:buChar char="Ø"/>
            </a:pPr>
            <a:endParaRPr lang="en-US" sz="28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>
              <a:buFont typeface="Wingdings" panose="05000000000000000000" pitchFamily="2" charset="2"/>
              <a:buChar char="Ø"/>
            </a:pPr>
            <a:r>
              <a:rPr lang="en-US" sz="2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sz="2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pessoa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profissão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um </a:t>
            </a:r>
            <a:r>
              <a:rPr lang="en-US" sz="2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 </a:t>
            </a:r>
            <a:r>
              <a:rPr lang="en-US" sz="2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semana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 </a:t>
            </a:r>
            <a:r>
              <a:rPr lang="en-US" sz="2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horário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agendado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para </a:t>
            </a:r>
            <a:r>
              <a:rPr lang="en-US" sz="2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utilização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da piscina da academia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73C0D977-E6B7-45D6-B03A-F789020B2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07744"/>
              </p:ext>
            </p:extLst>
          </p:nvPr>
        </p:nvGraphicFramePr>
        <p:xfrm>
          <a:off x="2555776" y="4437112"/>
          <a:ext cx="40324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51">
                  <a:extLst>
                    <a:ext uri="{9D8B030D-6E8A-4147-A177-3AD203B41FA5}">
                      <a16:colId xmlns:a16="http://schemas.microsoft.com/office/drawing/2014/main" val="3707572257"/>
                    </a:ext>
                  </a:extLst>
                </a:gridCol>
                <a:gridCol w="797775">
                  <a:extLst>
                    <a:ext uri="{9D8B030D-6E8A-4147-A177-3AD203B41FA5}">
                      <a16:colId xmlns:a16="http://schemas.microsoft.com/office/drawing/2014/main" val="2122717388"/>
                    </a:ext>
                  </a:extLst>
                </a:gridCol>
                <a:gridCol w="2469422">
                  <a:extLst>
                    <a:ext uri="{9D8B030D-6E8A-4147-A177-3AD203B41FA5}">
                      <a16:colId xmlns:a16="http://schemas.microsoft.com/office/drawing/2014/main" val="206060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Profissão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7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Ingrid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Professora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90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Elias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Advogado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75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Analista de Sistemas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646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668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A62E48C-EBB4-4A17-9B5F-29143E77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</p:spPr>
        <p:txBody>
          <a:bodyPr/>
          <a:lstStyle/>
          <a:p>
            <a:pPr algn="l"/>
            <a:r>
              <a:rPr lang="pt-BR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Formulário – atributo - </a:t>
            </a:r>
            <a:r>
              <a:rPr lang="pt-BR" sz="32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EB573C-B9F8-4FC0-A6CC-3A09CD7FE434}"/>
              </a:ext>
            </a:extLst>
          </p:cNvPr>
          <p:cNvSpPr txBox="1"/>
          <p:nvPr/>
        </p:nvSpPr>
        <p:spPr>
          <a:xfrm>
            <a:off x="0" y="984785"/>
            <a:ext cx="9144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Botão para submissão dos dados do formulário​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Chama a página definida no atributo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Inicia a chamada que envia as informações do formulário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Resultado na tela: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4697248-0D69-4111-87E4-0A9EDF675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3036168"/>
            <a:ext cx="8953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0387B39-A64C-4C53-9144-14BEB10E1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5278710"/>
            <a:ext cx="37909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86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A62E48C-EBB4-4A17-9B5F-29143E77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</p:spPr>
        <p:txBody>
          <a:bodyPr/>
          <a:lstStyle/>
          <a:p>
            <a:pPr algn="l"/>
            <a:r>
              <a:rPr lang="pt-BR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Formulário – estrutura – exemplo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93EB62-87C9-46CD-885C-E70433A58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8" y="836712"/>
            <a:ext cx="9095164" cy="59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37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A62E48C-EBB4-4A17-9B5F-29143E77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</p:spPr>
        <p:txBody>
          <a:bodyPr/>
          <a:lstStyle/>
          <a:p>
            <a:pPr algn="l"/>
            <a:r>
              <a:rPr lang="pt-BR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Formulário – estrutura – código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CE7C86-0435-4496-9A20-5F06EB80AB6E}"/>
              </a:ext>
            </a:extLst>
          </p:cNvPr>
          <p:cNvSpPr txBox="1"/>
          <p:nvPr/>
        </p:nvSpPr>
        <p:spPr>
          <a:xfrm>
            <a:off x="59176" y="965041"/>
            <a:ext cx="46568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&lt;!DOCTYPE HTML&gt;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&gt;Tabela&lt;/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  &lt;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="/pagina-processa-dados-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= "post"&gt;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	 &lt;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for="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campoUsuario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"&gt;usuário: &lt;/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	 &lt;input id="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campoUsuario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	  &lt;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for="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campoSenha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"&gt;senha: &lt;/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	  &lt;input id="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campoSenha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"&gt;Enviar&lt;/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 &lt;/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34027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9053EC-45F8-4E80-AE7B-8F089E8D7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08120"/>
            <a:ext cx="9144000" cy="4225136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Tabela: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Crie uma tabela 4x4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simples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Crie uma tabela 9x5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colocando título, quero uma célula em branco,  </a:t>
            </a:r>
            <a:r>
              <a:rPr lang="pt-BR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tags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semânticas e células mescladas.</a:t>
            </a:r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Formulário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Monte um formulário utilizando tudo o que foi mostrado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No caderno, pesquise a respeito do método GET e POST.</a:t>
            </a:r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4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9A62E48C-EBB4-4A17-9B5F-29143E77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</p:spPr>
        <p:txBody>
          <a:bodyPr/>
          <a:lstStyle/>
          <a:p>
            <a:pPr algn="l"/>
            <a:r>
              <a:rPr lang="pt-BR" sz="3200" b="1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Hora de praticar...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95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7;p36">
            <a:extLst>
              <a:ext uri="{FF2B5EF4-FFF2-40B4-BE49-F238E27FC236}">
                <a16:creationId xmlns:a16="http://schemas.microsoft.com/office/drawing/2014/main" id="{199D3A33-76DC-4A0D-9601-ECD93A63E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 em HTML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0CFBA71-4309-4073-8CBD-79765B8805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12700" y="1147763"/>
            <a:ext cx="91567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buFont typeface="Wingdings" panose="05000000000000000000" pitchFamily="2" charset="2"/>
              <a:buChar char="Ø"/>
            </a:pP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utilizada para criar uma tabela HTML é a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posteriormente fechada com </a:t>
            </a: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rtl="0" fontAlgn="base">
              <a:buFont typeface="Wingdings" panose="05000000000000000000" pitchFamily="2" charset="2"/>
              <a:buChar char="Ø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>
              <a:buFont typeface="Wingdings" panose="05000000000000000000" pitchFamily="2" charset="2"/>
              <a:buChar char="Ø"/>
            </a:pP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Dentro dela, incluímos todos os elementos que compõem nossa tabela, ou seja, as células da tabela, que são:</a:t>
            </a:r>
          </a:p>
          <a:p>
            <a:pPr algn="just" rtl="0" fontAlgn="base">
              <a:buFont typeface="Wingdings" panose="05000000000000000000" pitchFamily="2" charset="2"/>
              <a:buChar char="Ø"/>
            </a:pPr>
            <a:endParaRPr lang="pt-BR" sz="2000" u="none" strike="no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&lt;tr&gt;&lt;/tr&gt; = </a:t>
            </a:r>
            <a:r>
              <a:rPr lang="en-US" sz="20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linha</a:t>
            </a:r>
            <a:endParaRPr lang="en-US" sz="20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&lt;td&gt;&lt;/td&gt; = </a:t>
            </a:r>
            <a:r>
              <a:rPr lang="en-US" sz="20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célula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 rtl="0" fontAlgn="base">
              <a:buNone/>
            </a:pPr>
            <a:endParaRPr lang="en-US" sz="36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>
              <a:buFont typeface="Wingdings" panose="05000000000000000000" pitchFamily="2" charset="2"/>
              <a:buChar char="Ø"/>
            </a:pPr>
            <a:endParaRPr lang="en-US" sz="2800" b="0" i="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434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04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7;p36">
            <a:extLst>
              <a:ext uri="{FF2B5EF4-FFF2-40B4-BE49-F238E27FC236}">
                <a16:creationId xmlns:a16="http://schemas.microsoft.com/office/drawing/2014/main" id="{4C3FF228-C5C0-43FC-AED7-F00245BD7B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 em HTML: estrutura padrão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0F505F2-85B4-47F5-AE70-3EC14C143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896066"/>
            <a:ext cx="7656799" cy="59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7;p36">
            <a:extLst>
              <a:ext uri="{FF2B5EF4-FFF2-40B4-BE49-F238E27FC236}">
                <a16:creationId xmlns:a16="http://schemas.microsoft.com/office/drawing/2014/main" id="{4C3FF228-C5C0-43FC-AED7-F00245BD7B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 em HTML: estrutura padrão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D0E0AE4-E1F5-4D7A-BC1F-629B5B68695E}"/>
              </a:ext>
            </a:extLst>
          </p:cNvPr>
          <p:cNvSpPr/>
          <p:nvPr/>
        </p:nvSpPr>
        <p:spPr>
          <a:xfrm>
            <a:off x="899592" y="1521360"/>
            <a:ext cx="1224136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EB6F00-29A0-4CF7-8B1B-1DD7CFD23944}"/>
              </a:ext>
            </a:extLst>
          </p:cNvPr>
          <p:cNvSpPr txBox="1"/>
          <p:nvPr/>
        </p:nvSpPr>
        <p:spPr>
          <a:xfrm>
            <a:off x="107504" y="873288"/>
            <a:ext cx="589456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Código da tabela anterior dentro do body do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="1"&gt;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3748B04A-5CE4-4E05-BC78-3BD268E9AE13}"/>
              </a:ext>
            </a:extLst>
          </p:cNvPr>
          <p:cNvCxnSpPr/>
          <p:nvPr/>
        </p:nvCxnSpPr>
        <p:spPr>
          <a:xfrm>
            <a:off x="2195736" y="1593368"/>
            <a:ext cx="2376264" cy="43204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F99B25-4DAB-4D85-8FFB-DE9B357AC3DC}"/>
              </a:ext>
            </a:extLst>
          </p:cNvPr>
          <p:cNvSpPr txBox="1"/>
          <p:nvPr/>
        </p:nvSpPr>
        <p:spPr>
          <a:xfrm>
            <a:off x="4572000" y="1872108"/>
            <a:ext cx="213077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Desenha uma borda </a:t>
            </a:r>
          </a:p>
        </p:txBody>
      </p:sp>
    </p:spTree>
    <p:extLst>
      <p:ext uri="{BB962C8B-B14F-4D97-AF65-F5344CB8AC3E}">
        <p14:creationId xmlns:p14="http://schemas.microsoft.com/office/powerpoint/2010/main" val="45985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7;p36">
            <a:extLst>
              <a:ext uri="{FF2B5EF4-FFF2-40B4-BE49-F238E27FC236}">
                <a16:creationId xmlns:a16="http://schemas.microsoft.com/office/drawing/2014/main" id="{199D3A33-76DC-4A0D-9601-ECD93A63E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 em HTML:célula de título.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0CFBA71-4309-4073-8CBD-79765B8805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12700" y="1147763"/>
            <a:ext cx="91567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buFont typeface="Wingdings" panose="05000000000000000000" pitchFamily="2" charset="2"/>
              <a:buChar char="Ø"/>
            </a:pP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ou mais células que represente títulos, ganhando um destaque em relação às outras células, utilizamos a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dentro da &lt;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EDCBC4-B72C-4BBB-B80C-31DA7AF07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852210"/>
            <a:ext cx="5904656" cy="461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1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7;p36">
            <a:extLst>
              <a:ext uri="{FF2B5EF4-FFF2-40B4-BE49-F238E27FC236}">
                <a16:creationId xmlns:a16="http://schemas.microsoft.com/office/drawing/2014/main" id="{4C3FF228-C5C0-43FC-AED7-F00245BD7B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504" y="97954"/>
            <a:ext cx="7448550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 em HTML:célula de título.</a:t>
            </a:r>
            <a:endParaRPr lang="pt-BR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D0E0AE4-E1F5-4D7A-BC1F-629B5B68695E}"/>
              </a:ext>
            </a:extLst>
          </p:cNvPr>
          <p:cNvSpPr/>
          <p:nvPr/>
        </p:nvSpPr>
        <p:spPr>
          <a:xfrm>
            <a:off x="899592" y="1521360"/>
            <a:ext cx="1224136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EB6F00-29A0-4CF7-8B1B-1DD7CFD23944}"/>
              </a:ext>
            </a:extLst>
          </p:cNvPr>
          <p:cNvSpPr txBox="1"/>
          <p:nvPr/>
        </p:nvSpPr>
        <p:spPr>
          <a:xfrm>
            <a:off x="107504" y="873288"/>
            <a:ext cx="3134191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Código da tabela anterior: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="1"&gt;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texto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texto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texto 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texto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3748B04A-5CE4-4E05-BC78-3BD268E9AE13}"/>
              </a:ext>
            </a:extLst>
          </p:cNvPr>
          <p:cNvCxnSpPr/>
          <p:nvPr/>
        </p:nvCxnSpPr>
        <p:spPr>
          <a:xfrm>
            <a:off x="2195736" y="1593368"/>
            <a:ext cx="2376264" cy="43204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F99B25-4DAB-4D85-8FFB-DE9B357AC3DC}"/>
              </a:ext>
            </a:extLst>
          </p:cNvPr>
          <p:cNvSpPr txBox="1"/>
          <p:nvPr/>
        </p:nvSpPr>
        <p:spPr>
          <a:xfrm>
            <a:off x="4572000" y="1872108"/>
            <a:ext cx="213077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Desenha uma borda </a:t>
            </a:r>
          </a:p>
        </p:txBody>
      </p:sp>
    </p:spTree>
    <p:extLst>
      <p:ext uri="{BB962C8B-B14F-4D97-AF65-F5344CB8AC3E}">
        <p14:creationId xmlns:p14="http://schemas.microsoft.com/office/powerpoint/2010/main" val="358490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7;p36">
            <a:extLst>
              <a:ext uri="{FF2B5EF4-FFF2-40B4-BE49-F238E27FC236}">
                <a16:creationId xmlns:a16="http://schemas.microsoft.com/office/drawing/2014/main" id="{199D3A33-76DC-4A0D-9601-ECD93A63E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700" y="55563"/>
            <a:ext cx="7448550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 em HTML: tags estruturais.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22805DF-90A1-4E88-8CCE-AC4CCEF3CB2E}"/>
              </a:ext>
            </a:extLst>
          </p:cNvPr>
          <p:cNvSpPr/>
          <p:nvPr/>
        </p:nvSpPr>
        <p:spPr>
          <a:xfrm>
            <a:off x="352684" y="3212976"/>
            <a:ext cx="1843052" cy="4320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0CFBA71-4309-4073-8CBD-79765B8805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12700" y="1147763"/>
            <a:ext cx="91567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 como principal efeito manter uma semântica adequada para suas tabelas.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pt-BR" sz="2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thead</a:t>
            </a: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pt-BR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thead</a:t>
            </a: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Esta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representa o cabeçalho da tabela, geralmente composta por células título;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tbody</a:t>
            </a: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pt-BR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tbody</a:t>
            </a: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Essa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representa o corpo da tabela;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tfoot</a:t>
            </a: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pt-BR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tfoot</a:t>
            </a: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Essa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representa o rodapé da tabela.</a:t>
            </a: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E5095BDA-DD67-4132-A4C9-B2D149CE12C9}"/>
              </a:ext>
            </a:extLst>
          </p:cNvPr>
          <p:cNvCxnSpPr>
            <a:stCxn id="2" idx="2"/>
          </p:cNvCxnSpPr>
          <p:nvPr/>
        </p:nvCxnSpPr>
        <p:spPr>
          <a:xfrm rot="16200000" flipH="1">
            <a:off x="1842985" y="3076249"/>
            <a:ext cx="936104" cy="20736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5C1C84-B808-417F-92FF-2DF4649BE824}"/>
              </a:ext>
            </a:extLst>
          </p:cNvPr>
          <p:cNvSpPr txBox="1"/>
          <p:nvPr/>
        </p:nvSpPr>
        <p:spPr>
          <a:xfrm>
            <a:off x="3347865" y="4257962"/>
            <a:ext cx="467098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todos os navegadores compreendem direito essas </a:t>
            </a:r>
            <a:r>
              <a:rPr lang="pt-BR" b="0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então evitar sua utilização!</a:t>
            </a:r>
            <a:endParaRPr lang="pt-B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59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10795</TotalTime>
  <Words>2002</Words>
  <Application>Microsoft Office PowerPoint</Application>
  <PresentationFormat>Apresentação na tela (4:3)</PresentationFormat>
  <Paragraphs>325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Tema do Office</vt:lpstr>
      <vt:lpstr>Programação Web I  - Tabelas e Formulários Profa. Ingrid Thais Ribeiro</vt:lpstr>
      <vt:lpstr>Tabelas</vt:lpstr>
      <vt:lpstr>Tabelas</vt:lpstr>
      <vt:lpstr>Tabelas em HTML</vt:lpstr>
      <vt:lpstr>Tabela em HTML: estrutura padrão</vt:lpstr>
      <vt:lpstr>Tabela em HTML: estrutura padrão</vt:lpstr>
      <vt:lpstr>Tabelas em HTML:célula de título.</vt:lpstr>
      <vt:lpstr>Tabelas em HTML:célula de título.</vt:lpstr>
      <vt:lpstr>Tabelas em HTML: tags estruturais.</vt:lpstr>
      <vt:lpstr>Tabelas em HTML: tags estruturais.</vt:lpstr>
      <vt:lpstr>Tabelas em HTML: tags estruturais.</vt:lpstr>
      <vt:lpstr>Tabelas em HTML: células vazias.</vt:lpstr>
      <vt:lpstr>Tabelas em HTML: células vazias.</vt:lpstr>
      <vt:lpstr>Tabelas – mesclar células</vt:lpstr>
      <vt:lpstr>Tabela – mesclar células</vt:lpstr>
      <vt:lpstr>Tabela – mesclar células</vt:lpstr>
      <vt:lpstr>Quando NÃO utilizar tabelas HTML?​</vt:lpstr>
      <vt:lpstr>Quando NÃO utilizar tabelas HTML?</vt:lpstr>
      <vt:lpstr>Formulários – o que são?</vt:lpstr>
      <vt:lpstr>Formulários – o que são?</vt:lpstr>
      <vt:lpstr>Formulários - widgets</vt:lpstr>
      <vt:lpstr>Idealizando o seu Formulário</vt:lpstr>
      <vt:lpstr>Formulário - estrutura</vt:lpstr>
      <vt:lpstr>Formulário – atributos - action</vt:lpstr>
      <vt:lpstr>Formulário – atributo - type</vt:lpstr>
      <vt:lpstr>Formulário – atributo – type - text</vt:lpstr>
      <vt:lpstr>Formulário – atributo – type - password</vt:lpstr>
      <vt:lpstr>Formulário – atributo - label</vt:lpstr>
      <vt:lpstr>Formulário – atributo – label com id</vt:lpstr>
      <vt:lpstr>Formulário – atributo - button</vt:lpstr>
      <vt:lpstr>Formulário – estrutura – exemplo</vt:lpstr>
      <vt:lpstr>Formulário – estrutura – código</vt:lpstr>
      <vt:lpstr>Hora de praticar...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ITR</dc:creator>
  <cp:lastModifiedBy>INGRID THAIS RIBEIRO</cp:lastModifiedBy>
  <cp:revision>111</cp:revision>
  <cp:lastPrinted>2020-01-13T17:29:39Z</cp:lastPrinted>
  <dcterms:created xsi:type="dcterms:W3CDTF">2020-01-13T17:29:39Z</dcterms:created>
  <dcterms:modified xsi:type="dcterms:W3CDTF">2022-03-17T01:06:25Z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1046-11.1.0.8392</vt:lpwstr>
  </property>
</Properties>
</file>