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350" r:id="rId3"/>
    <p:sldId id="339" r:id="rId4"/>
    <p:sldId id="341" r:id="rId5"/>
    <p:sldId id="351" r:id="rId6"/>
    <p:sldId id="352" r:id="rId7"/>
    <p:sldId id="340" r:id="rId8"/>
    <p:sldId id="353" r:id="rId9"/>
    <p:sldId id="393" r:id="rId10"/>
    <p:sldId id="342" r:id="rId11"/>
    <p:sldId id="348" r:id="rId12"/>
    <p:sldId id="346" r:id="rId13"/>
    <p:sldId id="347" r:id="rId14"/>
    <p:sldId id="344" r:id="rId15"/>
    <p:sldId id="354" r:id="rId16"/>
    <p:sldId id="383" r:id="rId17"/>
    <p:sldId id="384" r:id="rId18"/>
    <p:sldId id="355" r:id="rId19"/>
    <p:sldId id="273" r:id="rId20"/>
    <p:sldId id="322" r:id="rId21"/>
    <p:sldId id="356" r:id="rId22"/>
    <p:sldId id="358" r:id="rId23"/>
    <p:sldId id="359" r:id="rId24"/>
    <p:sldId id="360" r:id="rId25"/>
    <p:sldId id="361" r:id="rId26"/>
    <p:sldId id="362" r:id="rId27"/>
    <p:sldId id="363" r:id="rId28"/>
    <p:sldId id="364" r:id="rId29"/>
    <p:sldId id="387" r:id="rId30"/>
    <p:sldId id="389" r:id="rId31"/>
    <p:sldId id="392" r:id="rId32"/>
    <p:sldId id="366" r:id="rId33"/>
    <p:sldId id="294" r:id="rId34"/>
    <p:sldId id="295" r:id="rId35"/>
    <p:sldId id="365" r:id="rId36"/>
    <p:sldId id="357" r:id="rId37"/>
    <p:sldId id="386" r:id="rId38"/>
    <p:sldId id="293" r:id="rId39"/>
    <p:sldId id="372" r:id="rId40"/>
    <p:sldId id="367" r:id="rId41"/>
    <p:sldId id="368" r:id="rId42"/>
    <p:sldId id="369" r:id="rId43"/>
    <p:sldId id="370" r:id="rId44"/>
    <p:sldId id="371" r:id="rId45"/>
    <p:sldId id="375" r:id="rId46"/>
    <p:sldId id="374" r:id="rId47"/>
    <p:sldId id="394" r:id="rId48"/>
    <p:sldId id="376" r:id="rId49"/>
    <p:sldId id="377" r:id="rId50"/>
    <p:sldId id="395" r:id="rId51"/>
    <p:sldId id="379" r:id="rId52"/>
    <p:sldId id="391" r:id="rId53"/>
    <p:sldId id="382" r:id="rId54"/>
    <p:sldId id="380" r:id="rId55"/>
    <p:sldId id="381" r:id="rId56"/>
    <p:sldId id="300" r:id="rId57"/>
    <p:sldId id="385" r:id="rId58"/>
    <p:sldId id="301" r:id="rId59"/>
    <p:sldId id="388" r:id="rId60"/>
    <p:sldId id="390" r:id="rId61"/>
    <p:sldId id="396" r:id="rId62"/>
    <p:sldId id="397" r:id="rId63"/>
    <p:sldId id="39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E3F6"/>
    <a:srgbClr val="0033CC"/>
    <a:srgbClr val="99CCFF"/>
    <a:srgbClr val="E967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21" autoAdjust="0"/>
    <p:restoredTop sz="94660"/>
  </p:normalViewPr>
  <p:slideViewPr>
    <p:cSldViewPr>
      <p:cViewPr varScale="1">
        <p:scale>
          <a:sx n="198" d="100"/>
          <a:sy n="198" d="100"/>
        </p:scale>
        <p:origin x="1760"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485A5-FE5A-48BC-ACC7-DF5647E4284A}" type="datetimeFigureOut">
              <a:rPr lang="en-US" smtClean="0"/>
              <a:pPr/>
              <a:t>9/30/16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E11534-8FE3-4FB3-B3E0-9E2AE091FE06}" type="slidenum">
              <a:rPr lang="en-US" smtClean="0"/>
              <a:pPr/>
              <a:t>‹#›</a:t>
            </a:fld>
            <a:endParaRPr lang="en-US"/>
          </a:p>
        </p:txBody>
      </p:sp>
    </p:spTree>
    <p:extLst>
      <p:ext uri="{BB962C8B-B14F-4D97-AF65-F5344CB8AC3E}">
        <p14:creationId xmlns:p14="http://schemas.microsoft.com/office/powerpoint/2010/main" val="78458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a:t>
            </a:fld>
            <a:endParaRPr lang="en-US"/>
          </a:p>
        </p:txBody>
      </p:sp>
    </p:spTree>
    <p:extLst>
      <p:ext uri="{BB962C8B-B14F-4D97-AF65-F5344CB8AC3E}">
        <p14:creationId xmlns:p14="http://schemas.microsoft.com/office/powerpoint/2010/main" val="170880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40</a:t>
            </a:fld>
            <a:endParaRPr lang="en-US"/>
          </a:p>
        </p:txBody>
      </p:sp>
    </p:spTree>
    <p:extLst>
      <p:ext uri="{BB962C8B-B14F-4D97-AF65-F5344CB8AC3E}">
        <p14:creationId xmlns:p14="http://schemas.microsoft.com/office/powerpoint/2010/main" val="180915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41</a:t>
            </a:fld>
            <a:endParaRPr lang="en-US"/>
          </a:p>
        </p:txBody>
      </p:sp>
    </p:spTree>
    <p:extLst>
      <p:ext uri="{BB962C8B-B14F-4D97-AF65-F5344CB8AC3E}">
        <p14:creationId xmlns:p14="http://schemas.microsoft.com/office/powerpoint/2010/main" val="3609862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42</a:t>
            </a:fld>
            <a:endParaRPr lang="en-US"/>
          </a:p>
        </p:txBody>
      </p:sp>
    </p:spTree>
    <p:extLst>
      <p:ext uri="{BB962C8B-B14F-4D97-AF65-F5344CB8AC3E}">
        <p14:creationId xmlns:p14="http://schemas.microsoft.com/office/powerpoint/2010/main" val="670890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43</a:t>
            </a:fld>
            <a:endParaRPr lang="en-US"/>
          </a:p>
        </p:txBody>
      </p:sp>
    </p:spTree>
    <p:extLst>
      <p:ext uri="{BB962C8B-B14F-4D97-AF65-F5344CB8AC3E}">
        <p14:creationId xmlns:p14="http://schemas.microsoft.com/office/powerpoint/2010/main" val="2359485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44</a:t>
            </a:fld>
            <a:endParaRPr lang="en-US"/>
          </a:p>
        </p:txBody>
      </p:sp>
    </p:spTree>
    <p:extLst>
      <p:ext uri="{BB962C8B-B14F-4D97-AF65-F5344CB8AC3E}">
        <p14:creationId xmlns:p14="http://schemas.microsoft.com/office/powerpoint/2010/main" val="880207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46</a:t>
            </a:fld>
            <a:endParaRPr lang="en-US"/>
          </a:p>
        </p:txBody>
      </p:sp>
    </p:spTree>
    <p:extLst>
      <p:ext uri="{BB962C8B-B14F-4D97-AF65-F5344CB8AC3E}">
        <p14:creationId xmlns:p14="http://schemas.microsoft.com/office/powerpoint/2010/main" val="2560893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48</a:t>
            </a:fld>
            <a:endParaRPr lang="en-US"/>
          </a:p>
        </p:txBody>
      </p:sp>
    </p:spTree>
    <p:extLst>
      <p:ext uri="{BB962C8B-B14F-4D97-AF65-F5344CB8AC3E}">
        <p14:creationId xmlns:p14="http://schemas.microsoft.com/office/powerpoint/2010/main" val="3455213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51</a:t>
            </a:fld>
            <a:endParaRPr lang="en-US"/>
          </a:p>
        </p:txBody>
      </p:sp>
    </p:spTree>
    <p:extLst>
      <p:ext uri="{BB962C8B-B14F-4D97-AF65-F5344CB8AC3E}">
        <p14:creationId xmlns:p14="http://schemas.microsoft.com/office/powerpoint/2010/main" val="2154738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54</a:t>
            </a:fld>
            <a:endParaRPr lang="en-US"/>
          </a:p>
        </p:txBody>
      </p:sp>
    </p:spTree>
    <p:extLst>
      <p:ext uri="{BB962C8B-B14F-4D97-AF65-F5344CB8AC3E}">
        <p14:creationId xmlns:p14="http://schemas.microsoft.com/office/powerpoint/2010/main" val="3410048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55</a:t>
            </a:fld>
            <a:endParaRPr lang="en-US"/>
          </a:p>
        </p:txBody>
      </p:sp>
    </p:spTree>
    <p:extLst>
      <p:ext uri="{BB962C8B-B14F-4D97-AF65-F5344CB8AC3E}">
        <p14:creationId xmlns:p14="http://schemas.microsoft.com/office/powerpoint/2010/main" val="2554719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a:t>
            </a:fld>
            <a:endParaRPr lang="en-US"/>
          </a:p>
        </p:txBody>
      </p:sp>
    </p:spTree>
    <p:extLst>
      <p:ext uri="{BB962C8B-B14F-4D97-AF65-F5344CB8AC3E}">
        <p14:creationId xmlns:p14="http://schemas.microsoft.com/office/powerpoint/2010/main" val="481846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56</a:t>
            </a:fld>
            <a:endParaRPr lang="en-US"/>
          </a:p>
        </p:txBody>
      </p:sp>
    </p:spTree>
    <p:extLst>
      <p:ext uri="{BB962C8B-B14F-4D97-AF65-F5344CB8AC3E}">
        <p14:creationId xmlns:p14="http://schemas.microsoft.com/office/powerpoint/2010/main" val="3765675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58</a:t>
            </a:fld>
            <a:endParaRPr lang="en-US"/>
          </a:p>
        </p:txBody>
      </p:sp>
    </p:spTree>
    <p:extLst>
      <p:ext uri="{BB962C8B-B14F-4D97-AF65-F5344CB8AC3E}">
        <p14:creationId xmlns:p14="http://schemas.microsoft.com/office/powerpoint/2010/main" val="4102879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19</a:t>
            </a:fld>
            <a:endParaRPr lang="en-US"/>
          </a:p>
        </p:txBody>
      </p:sp>
    </p:spTree>
    <p:extLst>
      <p:ext uri="{BB962C8B-B14F-4D97-AF65-F5344CB8AC3E}">
        <p14:creationId xmlns:p14="http://schemas.microsoft.com/office/powerpoint/2010/main" val="358530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20</a:t>
            </a:fld>
            <a:endParaRPr lang="en-US"/>
          </a:p>
        </p:txBody>
      </p:sp>
    </p:spTree>
    <p:extLst>
      <p:ext uri="{BB962C8B-B14F-4D97-AF65-F5344CB8AC3E}">
        <p14:creationId xmlns:p14="http://schemas.microsoft.com/office/powerpoint/2010/main" val="2460424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32</a:t>
            </a:fld>
            <a:endParaRPr lang="en-US"/>
          </a:p>
        </p:txBody>
      </p:sp>
    </p:spTree>
    <p:extLst>
      <p:ext uri="{BB962C8B-B14F-4D97-AF65-F5344CB8AC3E}">
        <p14:creationId xmlns:p14="http://schemas.microsoft.com/office/powerpoint/2010/main" val="1842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33</a:t>
            </a:fld>
            <a:endParaRPr lang="en-US"/>
          </a:p>
        </p:txBody>
      </p:sp>
    </p:spTree>
    <p:extLst>
      <p:ext uri="{BB962C8B-B14F-4D97-AF65-F5344CB8AC3E}">
        <p14:creationId xmlns:p14="http://schemas.microsoft.com/office/powerpoint/2010/main" val="139947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34</a:t>
            </a:fld>
            <a:endParaRPr lang="en-US"/>
          </a:p>
        </p:txBody>
      </p:sp>
    </p:spTree>
    <p:extLst>
      <p:ext uri="{BB962C8B-B14F-4D97-AF65-F5344CB8AC3E}">
        <p14:creationId xmlns:p14="http://schemas.microsoft.com/office/powerpoint/2010/main" val="1893581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35</a:t>
            </a:fld>
            <a:endParaRPr lang="en-US"/>
          </a:p>
        </p:txBody>
      </p:sp>
    </p:spTree>
    <p:extLst>
      <p:ext uri="{BB962C8B-B14F-4D97-AF65-F5344CB8AC3E}">
        <p14:creationId xmlns:p14="http://schemas.microsoft.com/office/powerpoint/2010/main" val="849404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38</a:t>
            </a:fld>
            <a:endParaRPr lang="en-US"/>
          </a:p>
        </p:txBody>
      </p:sp>
    </p:spTree>
    <p:extLst>
      <p:ext uri="{BB962C8B-B14F-4D97-AF65-F5344CB8AC3E}">
        <p14:creationId xmlns:p14="http://schemas.microsoft.com/office/powerpoint/2010/main" val="4227681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0"/>
            <a:ext cx="9144000" cy="6400800"/>
            <a:chOff x="0" y="0"/>
            <a:chExt cx="9144000" cy="64008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10"/>
            <p:cNvGrpSpPr/>
            <p:nvPr/>
          </p:nvGrpSpPr>
          <p:grpSpPr>
            <a:xfrm>
              <a:off x="0" y="0"/>
              <a:ext cx="9144000" cy="6400800"/>
              <a:chOff x="0" y="0"/>
              <a:chExt cx="9144000" cy="6400800"/>
            </a:xfrm>
          </p:grpSpPr>
          <p:sp>
            <p:nvSpPr>
              <p:cNvPr id="15" name="Rectangle 14"/>
              <p:cNvSpPr/>
              <p:nvPr/>
            </p:nvSpPr>
            <p:spPr>
              <a:xfrm>
                <a:off x="0" y="0"/>
                <a:ext cx="1828800" cy="640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4572000"/>
                <a:ext cx="91440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Rectangle 12"/>
            <p:cNvSpPr/>
            <p:nvPr/>
          </p:nvSpPr>
          <p:spPr>
            <a:xfrm>
              <a:off x="0" y="45720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a:xfrm>
            <a:off x="6934200" y="6553200"/>
            <a:ext cx="1676400" cy="228600"/>
          </a:xfrm>
        </p:spPr>
        <p:txBody>
          <a:bodyPr vert="horz" lIns="91440" tIns="45720" rIns="91440" bIns="45720" rtlCol="0" anchor="t" anchorCtr="0"/>
          <a:lstStyle>
            <a:lvl1pPr marL="0" algn="r" defTabSz="914400" rtl="0" eaLnBrk="1" latinLnBrk="0" hangingPunct="1">
              <a:defRPr sz="900" kern="1200" cap="small" baseline="0">
                <a:solidFill>
                  <a:sysClr val="windowText" lastClr="000000"/>
                </a:solidFill>
                <a:latin typeface="+mj-lt"/>
                <a:ea typeface="+mn-ea"/>
                <a:cs typeface="+mn-cs"/>
              </a:defRPr>
            </a:lvl1pPr>
          </a:lstStyle>
          <a:p>
            <a:fld id="{A6B58DDF-8ABE-4C4F-888B-2527BC03AB6F}" type="datetime1">
              <a:rPr lang="en-US" smtClean="0"/>
              <a:pPr/>
              <a:t>9/30/16</a:t>
            </a:fld>
            <a:endParaRPr lang="en-US"/>
          </a:p>
        </p:txBody>
      </p:sp>
      <p:sp>
        <p:nvSpPr>
          <p:cNvPr id="5" name="Footer Placeholder 4"/>
          <p:cNvSpPr>
            <a:spLocks noGrp="1"/>
          </p:cNvSpPr>
          <p:nvPr>
            <p:ph type="ftr" sz="quarter" idx="11"/>
          </p:nvPr>
        </p:nvSpPr>
        <p:spPr>
          <a:xfrm>
            <a:off x="1891553" y="6553200"/>
            <a:ext cx="1676400" cy="228600"/>
          </a:xfrm>
        </p:spPr>
        <p:txBody>
          <a:bodyPr anchor="t" anchorCtr="0"/>
          <a:lstStyle>
            <a:lvl1pPr>
              <a:defRPr>
                <a:solidFill>
                  <a:sysClr val="windowText" lastClr="000000"/>
                </a:solidFill>
              </a:defRPr>
            </a:lvl1pPr>
          </a:lstStyle>
          <a:p>
            <a:endParaRPr lang="en-US"/>
          </a:p>
        </p:txBody>
      </p:sp>
      <p:sp>
        <p:nvSpPr>
          <p:cNvPr id="6" name="Slide Number Placeholder 5"/>
          <p:cNvSpPr>
            <a:spLocks noGrp="1"/>
          </p:cNvSpPr>
          <p:nvPr>
            <p:ph type="sldNum" sz="quarter" idx="12"/>
          </p:nvPr>
        </p:nvSpPr>
        <p:spPr>
          <a:xfrm>
            <a:off x="4870076" y="6553200"/>
            <a:ext cx="762000" cy="228600"/>
          </a:xfrm>
          <a:noFill/>
          <a:ln>
            <a:noFill/>
          </a:ln>
          <a:effectLst/>
        </p:spPr>
        <p:txBody>
          <a:bodyPr/>
          <a:lstStyle>
            <a:lvl1pPr algn="ctr">
              <a:defRPr sz="900" kern="1200" cap="small" baseline="0">
                <a:solidFill>
                  <a:sysClr val="windowText" lastClr="000000"/>
                </a:solidFill>
                <a:latin typeface="+mj-lt"/>
                <a:ea typeface="+mn-ea"/>
                <a:cs typeface="+mn-cs"/>
              </a:defRPr>
            </a:lvl1pPr>
          </a:lstStyle>
          <a:p>
            <a:fld id="{B6F15528-21DE-4FAA-801E-634DDDAF4B2B}" type="slidenum">
              <a:rPr lang="en-US" smtClean="0"/>
              <a:pPr/>
              <a:t>‹#›</a:t>
            </a:fld>
            <a:endParaRPr lang="en-US"/>
          </a:p>
        </p:txBody>
      </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a:solidFill>
                  <a:schemeClr val="tx1">
                    <a:alpha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905000" y="4648200"/>
            <a:ext cx="6553200" cy="1219200"/>
          </a:xfrm>
        </p:spPr>
        <p:txBody>
          <a:bodyPr anchor="b" anchorCtr="0">
            <a:noAutofit/>
          </a:bodyPr>
          <a:lstStyle>
            <a:lvl1pPr algn="l">
              <a:defRPr sz="3600"/>
            </a:lvl1pPr>
          </a:lstStyle>
          <a:p>
            <a:r>
              <a:rPr lang="en-US" smtClean="0"/>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848F592-0B65-408C-B15A-063448377B0F}" type="datetime1">
              <a:rPr lang="en-US" smtClean="0"/>
              <a:pPr/>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CB14BFD-FA94-450E-AEB4-B6DB991DFB88}" type="datetime1">
              <a:rPr lang="en-US" smtClean="0"/>
              <a:pPr/>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848600" y="533400"/>
            <a:ext cx="762000" cy="609600"/>
          </a:xfr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1905000" y="1828800"/>
            <a:ext cx="7086600" cy="4343400"/>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D87D201-AA43-4762-966D-3864E407D123}" type="datetime1">
              <a:rPr lang="en-US" smtClean="0"/>
              <a:pPr/>
              <a:t>9/30/16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BB14F0D5-0F7D-400D-975A-9990CDCDB335}" type="datetime1">
              <a:rPr lang="en-US" smtClean="0"/>
              <a:pPr/>
              <a:t>9/30/16</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0B0ED7F-70B5-4B13-AA96-ED15E58C6D6E}" type="datetime1">
              <a:rPr lang="en-US" smtClean="0"/>
              <a:pPr/>
              <a:t>9/30/16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A57F1F5-1773-450B-8539-1FF1BEF9D7BD}" type="datetime1">
              <a:rPr lang="en-US" smtClean="0"/>
              <a:pPr/>
              <a:t>9/30/16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4D6AD61-45A4-43C5-B300-B97B68EBC7CD}" type="datetime1">
              <a:rPr lang="en-US" smtClean="0"/>
              <a:pPr/>
              <a:t>9/30/16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7062C5C2-5044-4E2B-9CAB-74504810A652}" type="datetime1">
              <a:rPr lang="en-US" smtClean="0"/>
              <a:pPr/>
              <a:t>9/30/16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811B9-9080-469B-B761-BF79D96670FD}" type="datetime1">
              <a:rPr lang="en-US" smtClean="0"/>
              <a:pPr/>
              <a:t>9/30/16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957E39C2-8FC4-442E-B59F-C250B8A51485}" type="datetime1">
              <a:rPr lang="en-US" smtClean="0"/>
              <a:pPr/>
              <a:t>9/30/16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11"/>
          <p:cNvGrpSpPr/>
          <p:nvPr/>
        </p:nvGrpSpPr>
        <p:grpSpPr>
          <a:xfrm>
            <a:off x="0" y="0"/>
            <a:ext cx="9144000" cy="6858000"/>
            <a:chOff x="0" y="0"/>
            <a:chExt cx="9144000" cy="68580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2438400" y="2286000"/>
            <a:ext cx="62484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Placeholder 1"/>
          <p:cNvSpPr>
            <a:spLocks noGrp="1"/>
          </p:cNvSpPr>
          <p:nvPr>
            <p:ph type="title"/>
          </p:nvPr>
        </p:nvSpPr>
        <p:spPr>
          <a:xfrm>
            <a:off x="2438400" y="228600"/>
            <a:ext cx="6248400" cy="114300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4" name="Date Placeholder 3"/>
          <p:cNvSpPr>
            <a:spLocks noGrp="1"/>
          </p:cNvSpPr>
          <p:nvPr>
            <p:ph type="dt" sz="half" idx="2"/>
          </p:nvPr>
        </p:nvSpPr>
        <p:spPr>
          <a:xfrm>
            <a:off x="6553200" y="6351494"/>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9C5E7DF4-8F99-4DF0-BC18-3495A799C00F}" type="datetime1">
              <a:rPr lang="en-US" smtClean="0"/>
              <a:pPr/>
              <a:t>9/30/16</a:t>
            </a:fld>
            <a:endParaRPr lang="en-US"/>
          </a:p>
        </p:txBody>
      </p:sp>
      <p:sp>
        <p:nvSpPr>
          <p:cNvPr id="5" name="Footer Placeholder 4"/>
          <p:cNvSpPr>
            <a:spLocks noGrp="1"/>
          </p:cNvSpPr>
          <p:nvPr>
            <p:ph type="ftr" sz="quarter" idx="3"/>
          </p:nvPr>
        </p:nvSpPr>
        <p:spPr>
          <a:xfrm>
            <a:off x="2438400" y="6356350"/>
            <a:ext cx="2895600" cy="365125"/>
          </a:xfrm>
          <a:prstGeom prst="rect">
            <a:avLst/>
          </a:prstGeom>
        </p:spPr>
        <p:txBody>
          <a:bodyPr vert="horz" lIns="91440" tIns="45720" rIns="91440" bIns="45720" rtlCol="0" anchor="ctr"/>
          <a:lstStyle>
            <a:lvl1pPr algn="l">
              <a:defRPr sz="900" cap="small" baseline="0">
                <a:solidFill>
                  <a:schemeClr val="tx1"/>
                </a:solidFill>
                <a:latin typeface="+mj-lt"/>
              </a:defRPr>
            </a:lvl1pPr>
          </a:lstStyle>
          <a:p>
            <a:endParaRPr lang="en-US"/>
          </a:p>
        </p:txBody>
      </p:sp>
      <p:sp>
        <p:nvSpPr>
          <p:cNvPr id="6" name="Slide Number Placeholder 5"/>
          <p:cNvSpPr>
            <a:spLocks noGrp="1"/>
          </p:cNvSpPr>
          <p:nvPr>
            <p:ph type="sldNum" sz="quarter" idx="4"/>
          </p:nvPr>
        </p:nvSpPr>
        <p:spPr>
          <a:xfrm>
            <a:off x="533400" y="533400"/>
            <a:ext cx="762000" cy="609600"/>
          </a:xfrm>
          <a:prstGeom prst="rect">
            <a:avLst/>
          </a:prstGeom>
        </p:spPr>
        <p:txBody>
          <a:bodyPr vert="horz" lIns="91440" tIns="45720" rIns="91440" bIns="45720" rtlCol="0" anchor="ctr"/>
          <a:lstStyle>
            <a:lvl1pPr algn="ctr">
              <a:defRPr sz="1600" cap="small" baseline="0">
                <a:solidFill>
                  <a:schemeClr val="tx1"/>
                </a:solidFill>
                <a:latin typeface="+mj-lt"/>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defTabSz="914400" rtl="0" eaLnBrk="1" latinLnBrk="0" hangingPunct="1">
        <a:spcBef>
          <a:spcPct val="0"/>
        </a:spcBef>
        <a:buNone/>
        <a:defRPr sz="4400" kern="1200" cap="small" spc="200" baseline="0">
          <a:solidFill>
            <a:schemeClr val="tx1"/>
          </a:solidFill>
          <a:latin typeface="+mj-lt"/>
          <a:ea typeface="+mj-ea"/>
          <a:cs typeface="+mj-cs"/>
        </a:defRPr>
      </a:lvl1pPr>
    </p:titleStyle>
    <p:bodyStyle>
      <a:lvl1pPr marL="457200" indent="-457200" algn="l" defTabSz="914400" rtl="0" eaLnBrk="1" latinLnBrk="0" hangingPunct="1">
        <a:spcBef>
          <a:spcPts val="1800"/>
        </a:spcBef>
        <a:buClr>
          <a:schemeClr val="accent1"/>
        </a:buClr>
        <a:buSzPct val="80000"/>
        <a:buFont typeface="Wingdings" pitchFamily="2" charset="2"/>
        <a:buChar char=""/>
        <a:defRPr sz="2200" kern="1200">
          <a:solidFill>
            <a:schemeClr val="tx1"/>
          </a:solidFill>
          <a:latin typeface="+mn-lt"/>
          <a:ea typeface="+mn-ea"/>
          <a:cs typeface="+mn-cs"/>
        </a:defRPr>
      </a:lvl1pPr>
      <a:lvl2pPr marL="914400" indent="-457200" algn="l" defTabSz="914400" rtl="0" eaLnBrk="1" latinLnBrk="0" hangingPunct="1">
        <a:spcBef>
          <a:spcPts val="1800"/>
        </a:spcBef>
        <a:buClr>
          <a:schemeClr val="accent2"/>
        </a:buClr>
        <a:buSzPct val="80000"/>
        <a:buFont typeface="Wingdings" pitchFamily="2" charset="2"/>
        <a:buChar char=""/>
        <a:defRPr sz="2000" kern="1200">
          <a:solidFill>
            <a:schemeClr val="tx1"/>
          </a:solidFill>
          <a:latin typeface="+mn-lt"/>
          <a:ea typeface="+mn-ea"/>
          <a:cs typeface="+mn-cs"/>
        </a:defRPr>
      </a:lvl2pPr>
      <a:lvl3pPr marL="1371600" indent="-4572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gi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The Web Document</a:t>
            </a:r>
            <a:endParaRPr lang="en-US" dirty="0"/>
          </a:p>
        </p:txBody>
      </p:sp>
      <p:sp>
        <p:nvSpPr>
          <p:cNvPr id="2" name="Title 1"/>
          <p:cNvSpPr>
            <a:spLocks noGrp="1"/>
          </p:cNvSpPr>
          <p:nvPr>
            <p:ph type="ctrTitle"/>
          </p:nvPr>
        </p:nvSpPr>
        <p:spPr/>
        <p:txBody>
          <a:bodyPr/>
          <a:lstStyle/>
          <a:p>
            <a:r>
              <a:rPr lang="en-US" dirty="0" smtClean="0"/>
              <a:t>HTML</a:t>
            </a:r>
            <a:endParaRPr lang="en-US" dirty="0"/>
          </a:p>
        </p:txBody>
      </p:sp>
      <p:pic>
        <p:nvPicPr>
          <p:cNvPr id="1026" name="Picture 2" descr="C:\Users\hunt\Desktop\5448304392_05f25c6785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3883" y="275406"/>
            <a:ext cx="3863189" cy="5744394"/>
          </a:xfrm>
          <a:prstGeom prst="rect">
            <a:avLst/>
          </a:prstGeom>
          <a:ln>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Syntax</a:t>
            </a:r>
            <a:endParaRPr lang="en-US" dirty="0"/>
          </a:p>
        </p:txBody>
      </p:sp>
      <p:sp>
        <p:nvSpPr>
          <p:cNvPr id="3" name="Content Placeholder 2"/>
          <p:cNvSpPr>
            <a:spLocks noGrp="1"/>
          </p:cNvSpPr>
          <p:nvPr>
            <p:ph idx="1"/>
          </p:nvPr>
        </p:nvSpPr>
        <p:spPr/>
        <p:txBody>
          <a:bodyPr>
            <a:normAutofit/>
          </a:bodyPr>
          <a:lstStyle/>
          <a:p>
            <a:r>
              <a:rPr lang="en-US" sz="1800" dirty="0" smtClean="0"/>
              <a:t>A tag is always written like:</a:t>
            </a:r>
          </a:p>
          <a:p>
            <a:endParaRPr lang="en-US" sz="1800" dirty="0" smtClean="0"/>
          </a:p>
          <a:p>
            <a:endParaRPr lang="en-US" sz="1800" dirty="0"/>
          </a:p>
          <a:p>
            <a:r>
              <a:rPr lang="en-US" sz="1800" dirty="0" smtClean="0"/>
              <a:t>Notes on tags</a:t>
            </a:r>
          </a:p>
          <a:p>
            <a:pPr lvl="1"/>
            <a:r>
              <a:rPr lang="en-US" sz="1600" dirty="0" smtClean="0"/>
              <a:t>Tags contain an element name.  The tag above is the ‘p’ or ‘paragraph’ element.</a:t>
            </a:r>
          </a:p>
          <a:p>
            <a:pPr lvl="1"/>
            <a:r>
              <a:rPr lang="en-US" sz="1600" dirty="0" smtClean="0"/>
              <a:t>A tag has both a start and a close.  The closing tag is denoted by the two-character sequence &lt;/.</a:t>
            </a:r>
          </a:p>
          <a:p>
            <a:pPr lvl="1"/>
            <a:r>
              <a:rPr lang="en-US" sz="1600" dirty="0" smtClean="0"/>
              <a:t>Some tags (just a few) don’t need to be closed.</a:t>
            </a:r>
          </a:p>
          <a:p>
            <a:pPr lvl="1"/>
            <a:r>
              <a:rPr lang="en-US" sz="1600" dirty="0" smtClean="0"/>
              <a:t>There is a well-defined set of element names in HTML.  You cannot invent your own.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2286000"/>
            <a:ext cx="3886200" cy="565352"/>
          </a:xfrm>
          <a:prstGeom prst="rect">
            <a:avLst/>
          </a:prstGeom>
          <a:ln>
            <a:solidFill>
              <a:schemeClr val="tx1"/>
            </a:solidFill>
          </a:ln>
          <a:effectLst>
            <a:outerShdw blurRad="50800" dist="76200" dir="2700000" algn="tl" rotWithShape="0">
              <a:prstClr val="black">
                <a:alpha val="40000"/>
              </a:prst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5410200"/>
            <a:ext cx="5105400" cy="955024"/>
          </a:xfrm>
          <a:prstGeom prst="rect">
            <a:avLst/>
          </a:prstGeom>
        </p:spPr>
      </p:pic>
      <p:pic>
        <p:nvPicPr>
          <p:cNvPr id="2050" name="Picture 2" descr="C:\Users\hunt\AppData\Local\Microsoft\Windows\Temporary Internet Files\Content.IE5\N3TI37ZW\MC90043253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699" y="5662424"/>
            <a:ext cx="457201" cy="450575"/>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6106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Syntax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Tags define the structure of the content</a:t>
            </a:r>
          </a:p>
          <a:p>
            <a:pPr lvl="1"/>
            <a:r>
              <a:rPr lang="en-US" dirty="0" smtClean="0"/>
              <a:t>Tags declare the semantic meaning of the content</a:t>
            </a:r>
          </a:p>
          <a:p>
            <a:pPr lvl="1"/>
            <a:r>
              <a:rPr lang="en-US" dirty="0" smtClean="0"/>
              <a:t>Tags describe how content is related to other content via nesting</a:t>
            </a:r>
          </a:p>
          <a:p>
            <a:r>
              <a:rPr lang="en-US" dirty="0" smtClean="0"/>
              <a:t>Tags are not case sensitive.  Each of the following are semantically equal.</a:t>
            </a:r>
          </a:p>
          <a:p>
            <a:pPr lvl="1"/>
            <a:r>
              <a:rPr lang="en-US" dirty="0" smtClean="0"/>
              <a:t>&lt;BODY&gt;</a:t>
            </a:r>
          </a:p>
          <a:p>
            <a:pPr lvl="1"/>
            <a:r>
              <a:rPr lang="en-US" dirty="0" smtClean="0"/>
              <a:t>&lt;Body&gt;</a:t>
            </a:r>
          </a:p>
          <a:p>
            <a:pPr lvl="1"/>
            <a:r>
              <a:rPr lang="en-US" dirty="0" smtClean="0"/>
              <a:t>&lt;body&gt;</a:t>
            </a:r>
          </a:p>
          <a:p>
            <a:pPr lvl="1"/>
            <a:r>
              <a:rPr lang="en-US" dirty="0" smtClean="0"/>
              <a:t>&lt;</a:t>
            </a:r>
            <a:r>
              <a:rPr lang="en-US" dirty="0" err="1" smtClean="0"/>
              <a:t>bODY</a:t>
            </a:r>
            <a:r>
              <a:rPr lang="en-US" dirty="0" smtClean="0"/>
              <a:t>&gt;</a:t>
            </a:r>
          </a:p>
          <a:p>
            <a:r>
              <a:rPr lang="en-US" dirty="0" smtClean="0"/>
              <a:t>We should always use lower-case anyway.</a:t>
            </a:r>
          </a:p>
          <a:p>
            <a:pPr lvl="1"/>
            <a:r>
              <a:rPr lang="en-US" dirty="0" smtClean="0"/>
              <a:t>&lt;body&gt; </a:t>
            </a:r>
          </a:p>
          <a:p>
            <a:pPr lvl="1"/>
            <a:r>
              <a:rPr lang="en-US" dirty="0" smtClean="0"/>
              <a:t>NOT &lt;BODY&gt;</a:t>
            </a:r>
          </a:p>
          <a:p>
            <a:pPr lvl="1"/>
            <a:r>
              <a:rPr lang="en-US" dirty="0" smtClean="0"/>
              <a:t>NOT &lt;</a:t>
            </a:r>
            <a:r>
              <a:rPr lang="en-US" dirty="0" err="1" smtClean="0"/>
              <a:t>BoDy</a:t>
            </a:r>
            <a:r>
              <a:rPr lang="en-US" dirty="0" smtClean="0"/>
              <a:t>&gt;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17099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a:t>
            </a:r>
            <a:endParaRPr lang="en-US" dirty="0"/>
          </a:p>
        </p:txBody>
      </p:sp>
      <p:sp>
        <p:nvSpPr>
          <p:cNvPr id="3" name="Content Placeholder 2"/>
          <p:cNvSpPr>
            <a:spLocks noGrp="1"/>
          </p:cNvSpPr>
          <p:nvPr>
            <p:ph idx="1"/>
          </p:nvPr>
        </p:nvSpPr>
        <p:spPr/>
        <p:txBody>
          <a:bodyPr>
            <a:normAutofit lnSpcReduction="10000"/>
          </a:bodyPr>
          <a:lstStyle/>
          <a:p>
            <a:r>
              <a:rPr lang="en-US" dirty="0" smtClean="0"/>
              <a:t>Tags define the structure of a document by </a:t>
            </a:r>
            <a:r>
              <a:rPr lang="en-US" b="1" dirty="0" smtClean="0"/>
              <a:t>nesting</a:t>
            </a:r>
            <a:r>
              <a:rPr lang="en-US" dirty="0" smtClean="0"/>
              <a:t>. </a:t>
            </a:r>
          </a:p>
          <a:p>
            <a:pPr lvl="1"/>
            <a:r>
              <a:rPr lang="en-US" dirty="0"/>
              <a:t>E</a:t>
            </a:r>
            <a:r>
              <a:rPr lang="en-US" dirty="0" smtClean="0"/>
              <a:t>ach tag must be fully contained within a ‘parent’ tag.</a:t>
            </a:r>
          </a:p>
          <a:p>
            <a:pPr lvl="1"/>
            <a:endParaRPr lang="en-US" dirty="0" smtClean="0"/>
          </a:p>
          <a:p>
            <a:pPr lvl="2"/>
            <a:endParaRPr lang="en-US" dirty="0" smtClean="0"/>
          </a:p>
          <a:p>
            <a:pPr lvl="2"/>
            <a:endParaRPr lang="en-US" dirty="0"/>
          </a:p>
          <a:p>
            <a:pPr lvl="2"/>
            <a:endParaRPr lang="en-US" dirty="0" smtClean="0"/>
          </a:p>
          <a:p>
            <a:r>
              <a:rPr lang="en-US" dirty="0" smtClean="0"/>
              <a:t>Tags are related to each other as</a:t>
            </a:r>
          </a:p>
          <a:p>
            <a:pPr lvl="1"/>
            <a:r>
              <a:rPr lang="en-US" b="1" dirty="0" smtClean="0"/>
              <a:t>parent</a:t>
            </a:r>
            <a:r>
              <a:rPr lang="en-US" dirty="0" smtClean="0"/>
              <a:t> : If A contains B without another tag between them, A is the parent of B.</a:t>
            </a:r>
          </a:p>
          <a:p>
            <a:pPr lvl="1"/>
            <a:r>
              <a:rPr lang="en-US" b="1" dirty="0" smtClean="0"/>
              <a:t>child</a:t>
            </a:r>
            <a:r>
              <a:rPr lang="en-US" dirty="0" smtClean="0"/>
              <a:t> : If B is contained by A without another tag between them, B is the child of A.</a:t>
            </a:r>
          </a:p>
          <a:p>
            <a:pPr lvl="1"/>
            <a:r>
              <a:rPr lang="en-US" b="1" dirty="0" smtClean="0"/>
              <a:t>sibling</a:t>
            </a:r>
            <a:r>
              <a:rPr lang="en-US" dirty="0" smtClean="0"/>
              <a:t> : If A and B have the same parent, A and B are siblings.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41" y="2661850"/>
            <a:ext cx="8763000" cy="389034"/>
          </a:xfrm>
          <a:prstGeom prst="rect">
            <a:avLst/>
          </a:prstGeom>
          <a:ln>
            <a:solidFill>
              <a:schemeClr val="tx1"/>
            </a:solidFill>
          </a:ln>
          <a:effectLst>
            <a:outerShdw blurRad="50800" dist="76200" dir="2700000" algn="tl" rotWithShape="0">
              <a:prstClr val="black">
                <a:alpha val="40000"/>
              </a:prst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 y="3276600"/>
            <a:ext cx="8763000" cy="383884"/>
          </a:xfrm>
          <a:prstGeom prst="rect">
            <a:avLst/>
          </a:prstGeom>
          <a:ln>
            <a:solidFill>
              <a:schemeClr val="tx1"/>
            </a:solidFill>
          </a:ln>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67890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Document Structure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pic>
        <p:nvPicPr>
          <p:cNvPr id="3074" name="Picture 2" descr="HTML conta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828800"/>
            <a:ext cx="3667125" cy="4783544"/>
          </a:xfrm>
          <a:prstGeom prst="rect">
            <a:avLst/>
          </a:prstGeom>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7247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Syntax : Attributes</a:t>
            </a:r>
            <a:endParaRPr lang="en-US" dirty="0"/>
          </a:p>
        </p:txBody>
      </p:sp>
      <p:sp>
        <p:nvSpPr>
          <p:cNvPr id="3" name="Content Placeholder 2"/>
          <p:cNvSpPr>
            <a:spLocks noGrp="1"/>
          </p:cNvSpPr>
          <p:nvPr>
            <p:ph idx="1"/>
          </p:nvPr>
        </p:nvSpPr>
        <p:spPr/>
        <p:txBody>
          <a:bodyPr>
            <a:normAutofit/>
          </a:bodyPr>
          <a:lstStyle/>
          <a:p>
            <a:r>
              <a:rPr lang="en-US" sz="2000" dirty="0" smtClean="0"/>
              <a:t>Tags </a:t>
            </a:r>
            <a:r>
              <a:rPr lang="en-US" sz="2000" b="1" i="1" dirty="0" smtClean="0"/>
              <a:t>may</a:t>
            </a:r>
            <a:r>
              <a:rPr lang="en-US" sz="2000" dirty="0" smtClean="0"/>
              <a:t> have attributes</a:t>
            </a:r>
          </a:p>
          <a:p>
            <a:pPr lvl="1"/>
            <a:r>
              <a:rPr lang="en-US" sz="1800" dirty="0" smtClean="0"/>
              <a:t>&lt;</a:t>
            </a:r>
            <a:r>
              <a:rPr lang="en-US" sz="1800" dirty="0" err="1" smtClean="0"/>
              <a:t>tagname</a:t>
            </a:r>
            <a:r>
              <a:rPr lang="en-US" sz="1800" dirty="0" smtClean="0"/>
              <a:t> att1="val1" att2="val2" …&gt;</a:t>
            </a:r>
            <a:endParaRPr lang="en-US" sz="1800" dirty="0"/>
          </a:p>
          <a:p>
            <a:pPr lvl="1"/>
            <a:endParaRPr lang="en-US" sz="1800" dirty="0" smtClean="0"/>
          </a:p>
          <a:p>
            <a:pPr lvl="1"/>
            <a:endParaRPr lang="en-US" sz="1800" dirty="0"/>
          </a:p>
          <a:p>
            <a:pPr lvl="1"/>
            <a:endParaRPr lang="en-US" sz="1800" dirty="0" smtClean="0"/>
          </a:p>
          <a:p>
            <a:r>
              <a:rPr lang="en-US" sz="2000" dirty="0" smtClean="0"/>
              <a:t>An attribute is always written as an attribute-name followed by an equal symbol (=) followed by text in double-quotes (this is the value).</a:t>
            </a:r>
          </a:p>
          <a:p>
            <a:pPr lvl="1"/>
            <a:r>
              <a:rPr lang="en-US" sz="1800" b="1" dirty="0" smtClean="0"/>
              <a:t>name=“value” </a:t>
            </a:r>
            <a:endParaRPr lang="en-US" sz="1800" dirty="0" smtClean="0"/>
          </a:p>
          <a:p>
            <a:r>
              <a:rPr lang="en-US" sz="2000" dirty="0" smtClean="0"/>
              <a:t>Each element has a well-defined set of attribute names.  You can’t invent your own.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57950"/>
            <a:ext cx="9144000" cy="663811"/>
          </a:xfrm>
          <a:prstGeom prst="rect">
            <a:avLst/>
          </a:prstGeom>
          <a:ln>
            <a:solidFill>
              <a:schemeClr val="tx1"/>
            </a:solidFill>
          </a:ln>
          <a:effectLst>
            <a:outerShdw blurRad="50800" dist="76200" dir="2700000" algn="tl" rotWithShape="0">
              <a:prstClr val="black">
                <a:alpha val="40000"/>
              </a:prst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5861559"/>
            <a:ext cx="9144000" cy="621282"/>
          </a:xfrm>
          <a:prstGeom prst="rect">
            <a:avLst/>
          </a:prstGeom>
          <a:ln>
            <a:solidFill>
              <a:schemeClr val="tx1"/>
            </a:solidFill>
          </a:ln>
          <a:effectLst>
            <a:outerShdw blurRad="50800" dist="76200" dir="2700000" algn="tl" rotWithShape="0">
              <a:prstClr val="black">
                <a:alpha val="40000"/>
              </a:prstClr>
            </a:outerShdw>
          </a:effectLst>
        </p:spPr>
      </p:pic>
      <p:pic>
        <p:nvPicPr>
          <p:cNvPr id="2050" name="Picture 2" descr="C:\Users\hunt\AppData\Local\Microsoft\Windows\Temporary Internet Files\Content.IE5\N3TI37ZW\MC90043253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6618" y="5894600"/>
            <a:ext cx="563363" cy="555199"/>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6207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1822573"/>
            <a:ext cx="5410200" cy="4862870"/>
          </a:xfrm>
          <a:prstGeom prst="rect">
            <a:avLst/>
          </a:prstGeom>
          <a:solidFill>
            <a:schemeClr val="bg1">
              <a:lumMod val="85000"/>
            </a:schemeClr>
          </a:solidFill>
          <a:ln>
            <a:solidFill>
              <a:schemeClr val="tx1"/>
            </a:solidFill>
          </a:ln>
        </p:spPr>
        <p:txBody>
          <a:bodyPr wrap="square" rtlCol="0">
            <a:spAutoFit/>
          </a:bodyPr>
          <a:lstStyle/>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a:solidFill>
                <a:schemeClr val="tx1"/>
              </a:solidFill>
            </a:endParaRPr>
          </a:p>
        </p:txBody>
      </p:sp>
      <p:sp>
        <p:nvSpPr>
          <p:cNvPr id="2" name="Title 1"/>
          <p:cNvSpPr>
            <a:spLocks noGrp="1"/>
          </p:cNvSpPr>
          <p:nvPr>
            <p:ph type="title"/>
          </p:nvPr>
        </p:nvSpPr>
        <p:spPr/>
        <p:txBody>
          <a:bodyPr/>
          <a:lstStyle/>
          <a:p>
            <a:r>
              <a:rPr lang="en-US" dirty="0" smtClean="0"/>
              <a:t>Document Structure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10" name="TextBox 9"/>
          <p:cNvSpPr txBox="1"/>
          <p:nvPr/>
        </p:nvSpPr>
        <p:spPr>
          <a:xfrm>
            <a:off x="685800" y="2006761"/>
            <a:ext cx="5029199" cy="680336"/>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noAutofit/>
          </a:bodyPr>
          <a:lstStyle/>
          <a:p>
            <a:r>
              <a:rPr lang="en-US" sz="1000" dirty="0" smtClean="0"/>
              <a:t>&lt;div&gt;Essays in the art of writing.</a:t>
            </a:r>
          </a:p>
          <a:p>
            <a:endParaRPr lang="en-US" sz="1000" dirty="0"/>
          </a:p>
          <a:p>
            <a:endParaRPr lang="en-US" sz="1000" dirty="0" smtClean="0"/>
          </a:p>
          <a:p>
            <a:r>
              <a:rPr lang="en-US" sz="1000" dirty="0" smtClean="0"/>
              <a:t>&lt;/div&gt;</a:t>
            </a:r>
            <a:endParaRPr lang="en-US" sz="1000" dirty="0"/>
          </a:p>
        </p:txBody>
      </p:sp>
      <p:sp>
        <p:nvSpPr>
          <p:cNvPr id="11" name="TextBox 10"/>
          <p:cNvSpPr txBox="1"/>
          <p:nvPr/>
        </p:nvSpPr>
        <p:spPr>
          <a:xfrm>
            <a:off x="1245747" y="2251394"/>
            <a:ext cx="4316853" cy="246221"/>
          </a:xfrm>
          <a:prstGeom prst="rect">
            <a:avLst/>
          </a:prstGeom>
          <a:solidFill>
            <a:srgbClr val="D6E3F6"/>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000" dirty="0" smtClean="0"/>
              <a:t>&lt;h6&gt;By Robert Louis Stevenson&lt;/h6&gt;</a:t>
            </a:r>
            <a:endParaRPr lang="en-US" sz="1000" dirty="0"/>
          </a:p>
        </p:txBody>
      </p:sp>
      <p:sp>
        <p:nvSpPr>
          <p:cNvPr id="12" name="TextBox 11"/>
          <p:cNvSpPr txBox="1">
            <a:spLocks/>
          </p:cNvSpPr>
          <p:nvPr/>
        </p:nvSpPr>
        <p:spPr>
          <a:xfrm>
            <a:off x="685800" y="2798063"/>
            <a:ext cx="5029199" cy="3831337"/>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noAutofit/>
          </a:bodyPr>
          <a:lstStyle/>
          <a:p>
            <a:r>
              <a:rPr lang="en-US" sz="1000" dirty="0" smtClean="0"/>
              <a:t>&lt;div class="chapter"&gt;On Some Technical Elements of Style in Literature</a:t>
            </a:r>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r>
              <a:rPr lang="en-US" sz="1000" dirty="0" smtClean="0"/>
              <a:t>&lt;/div&gt;</a:t>
            </a:r>
            <a:endParaRPr lang="en-US" sz="1000" dirty="0"/>
          </a:p>
        </p:txBody>
      </p:sp>
      <p:sp>
        <p:nvSpPr>
          <p:cNvPr id="13" name="TextBox 12"/>
          <p:cNvSpPr txBox="1"/>
          <p:nvPr/>
        </p:nvSpPr>
        <p:spPr>
          <a:xfrm>
            <a:off x="914401" y="3152738"/>
            <a:ext cx="4648200" cy="2708434"/>
          </a:xfrm>
          <a:prstGeom prst="rect">
            <a:avLst/>
          </a:prstGeom>
          <a:solidFill>
            <a:srgbClr val="D6E3F6"/>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000" dirty="0" smtClean="0"/>
              <a:t>&lt;p&gt;There </a:t>
            </a:r>
            <a:r>
              <a:rPr lang="en-US" sz="1000" dirty="0"/>
              <a:t>is nothing more disenchanting to man than to be shown the springs and mechanism of any art. All our arts and occupations lie wholly on the surface; it is on the surface that we perceive their beauty, fitness, and significance; and to pry below is to be appalled by their emptiness and shocked by the coarseness of the strings and pulleys. In a similar way, psychology itself, when pushed to any nicety, discovers an abhorrent baldness, but rather from the fault of our analysis than from any poverty native to the mind. And perhaps in </a:t>
            </a:r>
            <a:r>
              <a:rPr lang="en-US" sz="1000" dirty="0" smtClean="0"/>
              <a:t>aesthetics </a:t>
            </a:r>
            <a:r>
              <a:rPr lang="en-US" sz="1000" dirty="0"/>
              <a:t>the reason is the same: those disclosures which seem fatal to the dignity of art seem so perhaps only in the proportion of our ignorance; and those conscious and unconscious artifices which it seems unworthy of the serious artist to employ were yet, if we had the power to trace them to their springs, indications of a delicacy of the sense finer than we conceive, and hints of ancient harmonies in nature. This ignorance at least is largely irremediable. We shall never learn the affinities of beauty, for they lie too deep in nature and too far back in the mysterious history of man. The amateur, in consequence, will always grudgingly receive details of method, which can be stated but never can wholly be explained; nay, on the principle laid down in </a:t>
            </a:r>
            <a:r>
              <a:rPr lang="en-US" sz="1000" dirty="0" err="1" smtClean="0"/>
              <a:t>Hudibras</a:t>
            </a:r>
            <a:r>
              <a:rPr lang="en-US" sz="1000" dirty="0" smtClean="0"/>
              <a:t>, that&lt;/p&gt; </a:t>
            </a:r>
            <a:endParaRPr lang="en-US" sz="1000" dirty="0"/>
          </a:p>
        </p:txBody>
      </p:sp>
      <p:sp>
        <p:nvSpPr>
          <p:cNvPr id="14" name="TextBox 13"/>
          <p:cNvSpPr txBox="1"/>
          <p:nvPr/>
        </p:nvSpPr>
        <p:spPr>
          <a:xfrm>
            <a:off x="914401" y="5972138"/>
            <a:ext cx="4648199" cy="246221"/>
          </a:xfrm>
          <a:prstGeom prst="rect">
            <a:avLst/>
          </a:prstGeom>
          <a:solidFill>
            <a:srgbClr val="D6E3F6"/>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000" dirty="0" smtClean="0"/>
              <a:t>&lt;q&gt;‘Still </a:t>
            </a:r>
            <a:r>
              <a:rPr lang="en-US" sz="1000" dirty="0"/>
              <a:t>the less they understand, The more they admire the sleight-of-hand</a:t>
            </a:r>
            <a:r>
              <a:rPr lang="en-US" sz="1000" dirty="0" smtClean="0"/>
              <a:t>,’&lt;/q&gt;</a:t>
            </a:r>
            <a:endParaRPr lang="en-US" sz="1000" dirty="0"/>
          </a:p>
        </p:txBody>
      </p:sp>
      <p:sp>
        <p:nvSpPr>
          <p:cNvPr id="16" name="TextBox 15"/>
          <p:cNvSpPr txBox="1"/>
          <p:nvPr/>
        </p:nvSpPr>
        <p:spPr>
          <a:xfrm>
            <a:off x="6019800" y="1905000"/>
            <a:ext cx="2819400" cy="1477328"/>
          </a:xfrm>
          <a:prstGeom prst="rect">
            <a:avLst/>
          </a:prstGeom>
          <a:noFill/>
        </p:spPr>
        <p:txBody>
          <a:bodyPr wrap="square" rtlCol="0">
            <a:spAutoFit/>
          </a:bodyPr>
          <a:lstStyle/>
          <a:p>
            <a:r>
              <a:rPr lang="en-US" dirty="0" smtClean="0"/>
              <a:t>Starting with just the words of the document, the structure and style are indicated with "markup" (also known as "tags").</a:t>
            </a:r>
          </a:p>
        </p:txBody>
      </p:sp>
    </p:spTree>
    <p:extLst>
      <p:ext uri="{BB962C8B-B14F-4D97-AF65-F5344CB8AC3E}">
        <p14:creationId xmlns:p14="http://schemas.microsoft.com/office/powerpoint/2010/main" val="291258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1822573"/>
            <a:ext cx="5410200" cy="3785652"/>
          </a:xfrm>
          <a:prstGeom prst="rect">
            <a:avLst/>
          </a:prstGeom>
          <a:solidFill>
            <a:schemeClr val="bg1">
              <a:lumMod val="85000"/>
            </a:schemeClr>
          </a:solidFill>
          <a:ln>
            <a:solidFill>
              <a:schemeClr val="tx1"/>
            </a:solidFill>
          </a:ln>
        </p:spPr>
        <p:txBody>
          <a:bodyPr wrap="square" rtlCol="0">
            <a:spAutoFit/>
          </a:bodyPr>
          <a:lstStyle/>
          <a:p>
            <a:r>
              <a:rPr lang="en-US" sz="1200" dirty="0"/>
              <a:t>&lt;div&gt;Essays in the art of writing.&lt;h6&gt;By Robert Louis Stevenson&lt;/h6&gt;&lt;/div&gt;&lt;div class="chapter"&gt;On Some Technical Elements of Style in Literature&lt;p&gt;There is nothing more disenchanting to man than to be shown the springs and mechanism of any art. All our arts and occupations lie wholly on the surface; it is on the surface that we perceive their beauty, fitness, and significance; and to pry below is to be appalled by their emptiness and shocked by the coarseness of the strings and pulleys. In a similar way, psychology itself, when pushed to any nicety, discovers an abhorrent baldness, but rather from the fault of our analysis than from any poverty native to the mind. And perhaps in aesthetics the reason is the same: those disclosures which seem fatal to the dignity of art seem so perhaps only in the proportion of our ignorance; and those conscious and unconscious artifices which it seems unworthy of the serious artist to employ were yet, if we had the power to trace them to their springs, indications of a delicacy of the sense finer than we conceive, and hints of ancient harmonies in nature. This ignorance at least is largely irremediable. We shall never learn the affinities of beauty, for they lie too deep in nature and too far back in the mysterious history of man. The amateur, in consequence, will always grudgingly receive details of method, which can be stated but never can wholly be explained; nay, on the principle laid down in </a:t>
            </a:r>
            <a:r>
              <a:rPr lang="en-US" sz="1200" dirty="0" err="1"/>
              <a:t>Hudibras</a:t>
            </a:r>
            <a:r>
              <a:rPr lang="en-US" sz="1200" dirty="0"/>
              <a:t>, that&lt;/p&gt;&lt;q&gt;‘Still the less they understand, The more they admire the sleight-of-hand,’&lt;/q&gt;&lt;/div&gt;</a:t>
            </a:r>
          </a:p>
        </p:txBody>
      </p:sp>
      <p:sp>
        <p:nvSpPr>
          <p:cNvPr id="2" name="Title 1"/>
          <p:cNvSpPr>
            <a:spLocks noGrp="1"/>
          </p:cNvSpPr>
          <p:nvPr>
            <p:ph type="title"/>
          </p:nvPr>
        </p:nvSpPr>
        <p:spPr/>
        <p:txBody>
          <a:bodyPr/>
          <a:lstStyle/>
          <a:p>
            <a:r>
              <a:rPr lang="en-US" dirty="0" smtClean="0"/>
              <a:t>Spaces, Tabs, Newlines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16" name="TextBox 15"/>
          <p:cNvSpPr txBox="1"/>
          <p:nvPr/>
        </p:nvSpPr>
        <p:spPr>
          <a:xfrm>
            <a:off x="6019800" y="1905000"/>
            <a:ext cx="2819400" cy="3139321"/>
          </a:xfrm>
          <a:prstGeom prst="rect">
            <a:avLst/>
          </a:prstGeom>
          <a:noFill/>
        </p:spPr>
        <p:txBody>
          <a:bodyPr wrap="square" rtlCol="0">
            <a:spAutoFit/>
          </a:bodyPr>
          <a:lstStyle/>
          <a:p>
            <a:r>
              <a:rPr lang="en-US" dirty="0" smtClean="0"/>
              <a:t>Note that spaces and new-lines don't often make a difference.</a:t>
            </a:r>
          </a:p>
          <a:p>
            <a:endParaRPr lang="en-US" dirty="0"/>
          </a:p>
          <a:p>
            <a:r>
              <a:rPr lang="en-US" dirty="0" smtClean="0"/>
              <a:t>Typing this into a file will be rendered exactly the same as the previous example; it's just harder to read the HTML directly (which doesn’t really matter anyway).</a:t>
            </a:r>
          </a:p>
        </p:txBody>
      </p:sp>
    </p:spTree>
    <p:extLst>
      <p:ext uri="{BB962C8B-B14F-4D97-AF65-F5344CB8AC3E}">
        <p14:creationId xmlns:p14="http://schemas.microsoft.com/office/powerpoint/2010/main" val="3507420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and Tags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HTML5 has rules about how to mark-up data.</a:t>
            </a:r>
          </a:p>
          <a:p>
            <a:pPr lvl="1"/>
            <a:r>
              <a:rPr lang="en-US" dirty="0" smtClean="0"/>
              <a:t>It has a well-defined set of element names.  You must use only those elements defined by the standard.</a:t>
            </a:r>
          </a:p>
          <a:p>
            <a:pPr lvl="1"/>
            <a:r>
              <a:rPr lang="en-US" dirty="0" smtClean="0"/>
              <a:t>Each element has a semantic specification that defines when it should be used.</a:t>
            </a:r>
          </a:p>
          <a:p>
            <a:pPr lvl="1"/>
            <a:r>
              <a:rPr lang="en-US" dirty="0" smtClean="0"/>
              <a:t>Some elements have constraints on what they may contain.  You must follow the specification as it relates to the hierarchical document structure.</a:t>
            </a:r>
          </a:p>
          <a:p>
            <a:pPr lvl="1"/>
            <a:r>
              <a:rPr lang="en-US" dirty="0" smtClean="0"/>
              <a:t>Each element has a well defined set of attribute names.  You must use only those attribute names.</a:t>
            </a:r>
          </a:p>
          <a:p>
            <a:pPr lvl="1"/>
            <a:r>
              <a:rPr lang="en-US" dirty="0" smtClean="0"/>
              <a:t>Each element attribute has a well-defined set of values.  You must use only those attribute values.</a:t>
            </a:r>
          </a:p>
          <a:p>
            <a:r>
              <a:rPr lang="en-US" dirty="0" smtClean="0"/>
              <a:t>HTML Syntax describes the rules for writing correct HTML.  The rest of this presentation describes HTML 5 Syntax.</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097596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Tags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over 100 tags in HTML5.  They can be grouped as follows</a:t>
            </a:r>
          </a:p>
          <a:p>
            <a:pPr lvl="1"/>
            <a:r>
              <a:rPr lang="en-US" b="1" dirty="0" smtClean="0"/>
              <a:t>Structure</a:t>
            </a:r>
            <a:r>
              <a:rPr lang="en-US" dirty="0" smtClean="0"/>
              <a:t>:  html, head, body, div, span</a:t>
            </a:r>
          </a:p>
          <a:p>
            <a:pPr lvl="1"/>
            <a:r>
              <a:rPr lang="en-US" b="1" dirty="0" smtClean="0"/>
              <a:t>Text</a:t>
            </a:r>
            <a:r>
              <a:rPr lang="en-US" dirty="0" smtClean="0"/>
              <a:t>: p, h1-h6, strong, </a:t>
            </a:r>
            <a:r>
              <a:rPr lang="en-US" dirty="0" err="1" smtClean="0"/>
              <a:t>em</a:t>
            </a:r>
            <a:r>
              <a:rPr lang="en-US" dirty="0" smtClean="0"/>
              <a:t>, </a:t>
            </a:r>
            <a:r>
              <a:rPr lang="en-US" dirty="0" err="1" smtClean="0"/>
              <a:t>abbr</a:t>
            </a:r>
            <a:r>
              <a:rPr lang="en-US" dirty="0" smtClean="0"/>
              <a:t>, acronym, address, </a:t>
            </a:r>
            <a:r>
              <a:rPr lang="en-US" dirty="0" err="1" smtClean="0"/>
              <a:t>bdi</a:t>
            </a:r>
            <a:r>
              <a:rPr lang="en-US" dirty="0" smtClean="0"/>
              <a:t>, </a:t>
            </a:r>
            <a:r>
              <a:rPr lang="en-US" dirty="0" err="1" smtClean="0"/>
              <a:t>bdo</a:t>
            </a:r>
            <a:r>
              <a:rPr lang="en-US" dirty="0" smtClean="0"/>
              <a:t>, </a:t>
            </a:r>
            <a:r>
              <a:rPr lang="en-US" dirty="0" err="1" smtClean="0"/>
              <a:t>blockquote</a:t>
            </a:r>
            <a:r>
              <a:rPr lang="en-US" dirty="0" smtClean="0"/>
              <a:t>, cite, q, code, ins, del, </a:t>
            </a:r>
            <a:r>
              <a:rPr lang="en-US" dirty="0" err="1" smtClean="0"/>
              <a:t>dfn</a:t>
            </a:r>
            <a:r>
              <a:rPr lang="en-US" dirty="0" smtClean="0"/>
              <a:t>, </a:t>
            </a:r>
            <a:r>
              <a:rPr lang="en-US" dirty="0" err="1" smtClean="0"/>
              <a:t>kbd</a:t>
            </a:r>
            <a:r>
              <a:rPr lang="en-US" dirty="0" smtClean="0"/>
              <a:t>, pre, </a:t>
            </a:r>
            <a:r>
              <a:rPr lang="en-US" dirty="0" err="1" smtClean="0"/>
              <a:t>samp</a:t>
            </a:r>
            <a:r>
              <a:rPr lang="en-US" dirty="0" smtClean="0"/>
              <a:t>, </a:t>
            </a:r>
            <a:r>
              <a:rPr lang="en-US" dirty="0" err="1" smtClean="0"/>
              <a:t>var</a:t>
            </a:r>
            <a:r>
              <a:rPr lang="en-US" dirty="0" smtClean="0"/>
              <a:t>, </a:t>
            </a:r>
            <a:r>
              <a:rPr lang="en-US" dirty="0" err="1" smtClean="0"/>
              <a:t>br</a:t>
            </a:r>
            <a:r>
              <a:rPr lang="en-US" dirty="0" smtClean="0"/>
              <a:t>, sub, sup, b, </a:t>
            </a:r>
            <a:r>
              <a:rPr lang="en-US" dirty="0" err="1" smtClean="0"/>
              <a:t>i</a:t>
            </a:r>
            <a:r>
              <a:rPr lang="en-US" dirty="0" smtClean="0"/>
              <a:t>, big, small, </a:t>
            </a:r>
            <a:r>
              <a:rPr lang="en-US" dirty="0" err="1" smtClean="0"/>
              <a:t>hr</a:t>
            </a:r>
            <a:r>
              <a:rPr lang="en-US" dirty="0" smtClean="0"/>
              <a:t>, pre</a:t>
            </a:r>
          </a:p>
          <a:p>
            <a:pPr lvl="1"/>
            <a:r>
              <a:rPr lang="en-US" b="1" dirty="0" smtClean="0"/>
              <a:t>Links</a:t>
            </a:r>
            <a:r>
              <a:rPr lang="en-US" dirty="0" smtClean="0"/>
              <a:t>: a, base</a:t>
            </a:r>
          </a:p>
          <a:p>
            <a:pPr lvl="1"/>
            <a:r>
              <a:rPr lang="en-US" b="1" dirty="0" smtClean="0"/>
              <a:t>Images and Objects</a:t>
            </a:r>
            <a:r>
              <a:rPr lang="en-US" dirty="0" smtClean="0"/>
              <a:t>: </a:t>
            </a:r>
            <a:r>
              <a:rPr lang="en-US" dirty="0" err="1" smtClean="0"/>
              <a:t>img</a:t>
            </a:r>
            <a:r>
              <a:rPr lang="en-US" dirty="0" smtClean="0"/>
              <a:t>, area, map, object, </a:t>
            </a:r>
            <a:r>
              <a:rPr lang="en-US" dirty="0" err="1" smtClean="0"/>
              <a:t>param</a:t>
            </a:r>
            <a:endParaRPr lang="en-US" dirty="0" smtClean="0"/>
          </a:p>
          <a:p>
            <a:pPr lvl="1"/>
            <a:r>
              <a:rPr lang="en-US" b="1" dirty="0" smtClean="0"/>
              <a:t>Lists</a:t>
            </a:r>
            <a:r>
              <a:rPr lang="en-US" dirty="0" smtClean="0"/>
              <a:t>: </a:t>
            </a:r>
            <a:r>
              <a:rPr lang="en-US" dirty="0" err="1" smtClean="0"/>
              <a:t>uo</a:t>
            </a:r>
            <a:r>
              <a:rPr lang="en-US" dirty="0" smtClean="0"/>
              <a:t>, </a:t>
            </a:r>
            <a:r>
              <a:rPr lang="en-US" dirty="0" err="1" smtClean="0"/>
              <a:t>ol</a:t>
            </a:r>
            <a:r>
              <a:rPr lang="en-US" dirty="0" smtClean="0"/>
              <a:t>, li, dl, </a:t>
            </a:r>
            <a:r>
              <a:rPr lang="en-US" dirty="0" err="1" smtClean="0"/>
              <a:t>dt</a:t>
            </a:r>
            <a:r>
              <a:rPr lang="en-US" dirty="0" smtClean="0"/>
              <a:t>, </a:t>
            </a:r>
            <a:r>
              <a:rPr lang="en-US" dirty="0" err="1" smtClean="0"/>
              <a:t>dd</a:t>
            </a:r>
            <a:endParaRPr lang="en-US" dirty="0" smtClean="0"/>
          </a:p>
          <a:p>
            <a:pPr lvl="1"/>
            <a:r>
              <a:rPr lang="en-US" b="1" dirty="0" smtClean="0"/>
              <a:t>Tables</a:t>
            </a:r>
            <a:r>
              <a:rPr lang="en-US" dirty="0" smtClean="0"/>
              <a:t>: table, </a:t>
            </a:r>
            <a:r>
              <a:rPr lang="en-US" dirty="0" err="1" smtClean="0"/>
              <a:t>tr</a:t>
            </a:r>
            <a:r>
              <a:rPr lang="en-US" dirty="0" smtClean="0"/>
              <a:t>, td, </a:t>
            </a:r>
            <a:r>
              <a:rPr lang="en-US" dirty="0" err="1" smtClean="0"/>
              <a:t>th</a:t>
            </a:r>
            <a:r>
              <a:rPr lang="en-US" dirty="0" smtClean="0"/>
              <a:t>, </a:t>
            </a:r>
            <a:r>
              <a:rPr lang="en-US" dirty="0" err="1" smtClean="0"/>
              <a:t>tbody</a:t>
            </a:r>
            <a:r>
              <a:rPr lang="en-US" dirty="0" smtClean="0"/>
              <a:t>, </a:t>
            </a:r>
            <a:r>
              <a:rPr lang="en-US" dirty="0" err="1" smtClean="0"/>
              <a:t>thead</a:t>
            </a:r>
            <a:r>
              <a:rPr lang="en-US" dirty="0" smtClean="0"/>
              <a:t>, </a:t>
            </a:r>
            <a:r>
              <a:rPr lang="en-US" dirty="0" err="1" smtClean="0"/>
              <a:t>tfoot</a:t>
            </a:r>
            <a:r>
              <a:rPr lang="en-US" dirty="0" smtClean="0"/>
              <a:t>, col, </a:t>
            </a:r>
            <a:r>
              <a:rPr lang="en-US" dirty="0" err="1" smtClean="0"/>
              <a:t>colgroup</a:t>
            </a:r>
            <a:r>
              <a:rPr lang="en-US" dirty="0" smtClean="0"/>
              <a:t>, caption</a:t>
            </a:r>
          </a:p>
          <a:p>
            <a:pPr lvl="1"/>
            <a:r>
              <a:rPr lang="en-US" b="1" dirty="0" smtClean="0"/>
              <a:t>Forms</a:t>
            </a:r>
            <a:r>
              <a:rPr lang="en-US" dirty="0" smtClean="0"/>
              <a:t>: form, input, </a:t>
            </a:r>
            <a:r>
              <a:rPr lang="en-US" dirty="0" err="1" smtClean="0"/>
              <a:t>textarea</a:t>
            </a:r>
            <a:r>
              <a:rPr lang="en-US" dirty="0" smtClean="0"/>
              <a:t>, select, option, </a:t>
            </a:r>
            <a:r>
              <a:rPr lang="en-US" dirty="0" err="1" smtClean="0"/>
              <a:t>optgroup</a:t>
            </a:r>
            <a:r>
              <a:rPr lang="en-US" dirty="0" smtClean="0"/>
              <a:t>, button, label, </a:t>
            </a:r>
            <a:r>
              <a:rPr lang="en-US" dirty="0" err="1" smtClean="0"/>
              <a:t>fieldset</a:t>
            </a:r>
            <a:r>
              <a:rPr lang="en-US" dirty="0" smtClean="0"/>
              <a:t>, legend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366411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Starting Template</a:t>
            </a:r>
            <a:endParaRPr lang="en-US" dirty="0"/>
          </a:p>
        </p:txBody>
      </p:sp>
      <p:sp>
        <p:nvSpPr>
          <p:cNvPr id="3" name="Content Placeholder 2"/>
          <p:cNvSpPr>
            <a:spLocks noGrp="1"/>
          </p:cNvSpPr>
          <p:nvPr>
            <p:ph idx="1"/>
          </p:nvPr>
        </p:nvSpPr>
        <p:spPr/>
        <p:txBody>
          <a:bodyPr>
            <a:normAutofit/>
          </a:bodyPr>
          <a:lstStyle/>
          <a:p>
            <a:r>
              <a:rPr lang="en-US" sz="1800" dirty="0" smtClean="0"/>
              <a:t>Every document </a:t>
            </a:r>
            <a:r>
              <a:rPr lang="en-US" sz="1800" b="1" i="1" dirty="0" smtClean="0"/>
              <a:t>must</a:t>
            </a:r>
            <a:r>
              <a:rPr lang="en-US" sz="1800" dirty="0" smtClean="0"/>
              <a:t> have the following at </a:t>
            </a:r>
            <a:r>
              <a:rPr lang="en-US" sz="1800" b="1" i="1" dirty="0" smtClean="0"/>
              <a:t>minimum</a:t>
            </a:r>
          </a:p>
          <a:p>
            <a:pPr lvl="1"/>
            <a:r>
              <a:rPr lang="en-US" sz="1200" b="1" dirty="0" smtClean="0"/>
              <a:t>DOCTYPE</a:t>
            </a:r>
            <a:r>
              <a:rPr lang="en-US" sz="1200" dirty="0" smtClean="0"/>
              <a:t>.  Specifies an "HTML 5" document.</a:t>
            </a:r>
          </a:p>
          <a:p>
            <a:pPr lvl="1"/>
            <a:r>
              <a:rPr lang="en-US" sz="1200" dirty="0" smtClean="0"/>
              <a:t>&lt;</a:t>
            </a:r>
            <a:r>
              <a:rPr lang="en-US" sz="1200" b="1" dirty="0" smtClean="0"/>
              <a:t>html</a:t>
            </a:r>
            <a:r>
              <a:rPr lang="en-US" sz="1200" dirty="0" smtClean="0"/>
              <a:t>&gt; Is the root element.  There must only be one html element in the document.  The html element Must have exactly two children</a:t>
            </a:r>
            <a:r>
              <a:rPr lang="en-US" sz="1200" dirty="0"/>
              <a:t> </a:t>
            </a:r>
            <a:r>
              <a:rPr lang="en-US" sz="1200" dirty="0" smtClean="0"/>
              <a:t>in the following order</a:t>
            </a:r>
          </a:p>
          <a:p>
            <a:pPr lvl="2"/>
            <a:r>
              <a:rPr lang="en-US" sz="1200" dirty="0" smtClean="0"/>
              <a:t>&lt;head&gt; </a:t>
            </a:r>
          </a:p>
          <a:p>
            <a:pPr lvl="2"/>
            <a:r>
              <a:rPr lang="en-US" sz="1200" dirty="0" smtClean="0"/>
              <a:t>&lt;body&gt;</a:t>
            </a:r>
            <a:endParaRPr lang="en-US" sz="1200" dirty="0"/>
          </a:p>
          <a:p>
            <a:pPr lvl="1"/>
            <a:r>
              <a:rPr lang="en-US" sz="1200" dirty="0" smtClean="0"/>
              <a:t>&lt;</a:t>
            </a:r>
            <a:r>
              <a:rPr lang="en-US" sz="1200" b="1" dirty="0" smtClean="0"/>
              <a:t>head</a:t>
            </a:r>
            <a:r>
              <a:rPr lang="en-US" sz="1200" dirty="0" smtClean="0"/>
              <a:t>&gt; There must be only one head element.  The head must have a title.  The title must not be empty.  Other elements are allowed and may occur in any order. </a:t>
            </a:r>
          </a:p>
          <a:p>
            <a:pPr lvl="1"/>
            <a:r>
              <a:rPr lang="en-US" sz="1200" dirty="0" smtClean="0"/>
              <a:t>&lt;</a:t>
            </a:r>
            <a:r>
              <a:rPr lang="en-US" sz="1200" b="1" dirty="0" smtClean="0"/>
              <a:t>body</a:t>
            </a:r>
            <a:r>
              <a:rPr lang="en-US" sz="1200" dirty="0" smtClean="0"/>
              <a:t>&gt;  There must be only one body in the entire document.  The body is always the second child of the html 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Rectangle 4"/>
          <p:cNvSpPr/>
          <p:nvPr/>
        </p:nvSpPr>
        <p:spPr>
          <a:xfrm>
            <a:off x="2057400" y="4567297"/>
            <a:ext cx="6477000" cy="2062103"/>
          </a:xfrm>
          <a:prstGeom prst="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txBody>
          <a:bodyPr wrap="square">
            <a:spAutoFit/>
          </a:bodyPr>
          <a:lstStyle/>
          <a:p>
            <a:r>
              <a:rPr lang="en-US" sz="1600" b="1" dirty="0" smtClean="0">
                <a:latin typeface="Courier New" pitchFamily="49" charset="0"/>
              </a:rPr>
              <a:t>&lt;!DOCTYPE html&gt;</a:t>
            </a:r>
          </a:p>
          <a:p>
            <a:r>
              <a:rPr lang="en-US" sz="1600" b="1" dirty="0" smtClean="0">
                <a:latin typeface="Courier New" pitchFamily="49" charset="0"/>
              </a:rPr>
              <a:t>&lt;html&gt;</a:t>
            </a:r>
          </a:p>
          <a:p>
            <a:r>
              <a:rPr lang="en-US" sz="1600" b="1" dirty="0" smtClean="0">
                <a:latin typeface="Courier New" pitchFamily="49" charset="0"/>
              </a:rPr>
              <a:t>  &lt;head&gt;</a:t>
            </a:r>
          </a:p>
          <a:p>
            <a:r>
              <a:rPr lang="en-US" sz="1600" b="1" dirty="0" smtClean="0">
                <a:latin typeface="Courier New" pitchFamily="49" charset="0"/>
              </a:rPr>
              <a:t>    &lt;title&gt;Title&lt;/title&gt;</a:t>
            </a:r>
          </a:p>
          <a:p>
            <a:r>
              <a:rPr lang="en-US" sz="1600" b="1" dirty="0" smtClean="0">
                <a:latin typeface="Courier New" pitchFamily="49" charset="0"/>
              </a:rPr>
              <a:t>  &lt;/head&gt;</a:t>
            </a:r>
          </a:p>
          <a:p>
            <a:r>
              <a:rPr lang="en-US" sz="1600" b="1" dirty="0" smtClean="0">
                <a:latin typeface="Courier New" pitchFamily="49" charset="0"/>
              </a:rPr>
              <a:t>  &lt;body&gt;</a:t>
            </a:r>
          </a:p>
          <a:p>
            <a:r>
              <a:rPr lang="en-US" sz="1600" b="1" dirty="0" smtClean="0">
                <a:latin typeface="Courier New" pitchFamily="49" charset="0"/>
              </a:rPr>
              <a:t>  &lt;/body&gt;</a:t>
            </a:r>
          </a:p>
          <a:p>
            <a:r>
              <a:rPr lang="en-US" sz="1600" b="1" dirty="0" smtClean="0">
                <a:latin typeface="Courier New" pitchFamily="49" charset="0"/>
              </a:rPr>
              <a:t>&lt;/html&gt;</a:t>
            </a:r>
            <a:endParaRPr lang="en-US" sz="1600" b="1" dirty="0">
              <a:latin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r>
              <a:rPr lang="en-US" dirty="0" smtClean="0"/>
              <a:t>HTTP is a 2-phase protocol used by most web applications and all web browsers</a:t>
            </a:r>
          </a:p>
          <a:p>
            <a:pPr lvl="1"/>
            <a:r>
              <a:rPr lang="en-US" dirty="0" smtClean="0"/>
              <a:t>REQUEST: a client/browser asks a server for a resource</a:t>
            </a:r>
          </a:p>
          <a:p>
            <a:pPr lvl="1"/>
            <a:r>
              <a:rPr lang="en-US" dirty="0" smtClean="0"/>
              <a:t>RESPONSE: the server responds with the resource</a:t>
            </a:r>
          </a:p>
          <a:p>
            <a:r>
              <a:rPr lang="en-US" dirty="0" smtClean="0"/>
              <a:t>The response is usually an HTML document</a:t>
            </a:r>
          </a:p>
          <a:p>
            <a:pPr lvl="1"/>
            <a:r>
              <a:rPr lang="en-US" dirty="0" smtClean="0"/>
              <a:t>An HTML document is ‘plain text’</a:t>
            </a:r>
          </a:p>
          <a:p>
            <a:pPr lvl="1"/>
            <a:r>
              <a:rPr lang="en-US" dirty="0" smtClean="0"/>
              <a:t>An HTML document may use other resources</a:t>
            </a:r>
          </a:p>
          <a:p>
            <a:pPr lvl="2"/>
            <a:r>
              <a:rPr lang="en-US" dirty="0" smtClean="0"/>
              <a:t>Images</a:t>
            </a:r>
          </a:p>
          <a:p>
            <a:pPr lvl="2"/>
            <a:r>
              <a:rPr lang="en-US" dirty="0" smtClean="0"/>
              <a:t>Scripts</a:t>
            </a:r>
          </a:p>
          <a:p>
            <a:pPr lvl="2"/>
            <a:r>
              <a:rPr lang="en-US" dirty="0" smtClean="0"/>
              <a:t>Fonts</a:t>
            </a:r>
          </a:p>
          <a:p>
            <a:pPr lvl="2"/>
            <a:r>
              <a:rPr lang="en-US" dirty="0" smtClean="0"/>
              <a:t>Video</a:t>
            </a:r>
          </a:p>
          <a:p>
            <a:pPr lvl="2"/>
            <a:r>
              <a:rPr lang="en-US" dirty="0" smtClean="0"/>
              <a:t>Stylesheets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929861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Notes about Appearance</a:t>
            </a:r>
            <a:endParaRPr lang="en-US" dirty="0"/>
          </a:p>
        </p:txBody>
      </p:sp>
      <p:sp>
        <p:nvSpPr>
          <p:cNvPr id="3" name="Content Placeholder 2"/>
          <p:cNvSpPr>
            <a:spLocks noGrp="1"/>
          </p:cNvSpPr>
          <p:nvPr>
            <p:ph idx="1"/>
          </p:nvPr>
        </p:nvSpPr>
        <p:spPr/>
        <p:txBody>
          <a:bodyPr>
            <a:normAutofit fontScale="92500"/>
          </a:bodyPr>
          <a:lstStyle/>
          <a:p>
            <a:r>
              <a:rPr lang="en-US" dirty="0" smtClean="0"/>
              <a:t>HTML typically ignores spaces and new-lines that you type.  The following two tags appear the same in the browser.</a:t>
            </a:r>
          </a:p>
          <a:p>
            <a:pPr lvl="1"/>
            <a:r>
              <a:rPr lang="en-US" dirty="0" smtClean="0"/>
              <a:t>&lt;span&gt;This   has     a lot of </a:t>
            </a:r>
            <a:br>
              <a:rPr lang="en-US" dirty="0" smtClean="0"/>
            </a:br>
            <a:r>
              <a:rPr lang="en-US" dirty="0" smtClean="0"/>
              <a:t/>
            </a:r>
            <a:br>
              <a:rPr lang="en-US" dirty="0" smtClean="0"/>
            </a:br>
            <a:r>
              <a:rPr lang="en-US" dirty="0" smtClean="0"/>
              <a:t>         spaces.&lt;/span&gt;</a:t>
            </a:r>
          </a:p>
          <a:p>
            <a:pPr lvl="1"/>
            <a:r>
              <a:rPr lang="en-US" dirty="0" smtClean="0"/>
              <a:t>&lt;span&gt;This has a lot of spaces.&lt;/span&gt;</a:t>
            </a:r>
          </a:p>
          <a:p>
            <a:r>
              <a:rPr lang="en-US" dirty="0" smtClean="0"/>
              <a:t>HTML also has </a:t>
            </a:r>
            <a:r>
              <a:rPr lang="en-US" i="1" dirty="0" smtClean="0"/>
              <a:t>default style rules </a:t>
            </a:r>
            <a:r>
              <a:rPr lang="en-US" dirty="0" smtClean="0"/>
              <a:t>for each element.  We will discuss style later; but for now notice that tags are either:</a:t>
            </a:r>
          </a:p>
          <a:p>
            <a:pPr lvl="1"/>
            <a:r>
              <a:rPr lang="en-US" b="1" dirty="0" smtClean="0"/>
              <a:t>BLOCK</a:t>
            </a:r>
            <a:r>
              <a:rPr lang="en-US" dirty="0" smtClean="0"/>
              <a:t>:  the tag is separated from surrounding elements by empty space (like a blank line has been inserted)</a:t>
            </a:r>
          </a:p>
          <a:p>
            <a:pPr lvl="1"/>
            <a:r>
              <a:rPr lang="en-US" b="1" dirty="0" smtClean="0"/>
              <a:t>INLINE</a:t>
            </a:r>
            <a:r>
              <a:rPr lang="en-US" dirty="0" smtClean="0"/>
              <a:t>: the tag is not separated from surrounding elements.  No visible indication that there is a separate "thing" in the document.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307445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Generic Structural Elements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5" name="Picture 4"/>
          <p:cNvPicPr>
            <a:picLocks noChangeAspect="1"/>
          </p:cNvPicPr>
          <p:nvPr/>
        </p:nvPicPr>
        <p:blipFill>
          <a:blip r:embed="rId2"/>
          <a:stretch>
            <a:fillRect/>
          </a:stretch>
        </p:blipFill>
        <p:spPr>
          <a:xfrm>
            <a:off x="680999" y="1524000"/>
            <a:ext cx="8086763" cy="504099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32083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Headings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7" name="Picture 6"/>
          <p:cNvPicPr>
            <a:picLocks noChangeAspect="1"/>
          </p:cNvPicPr>
          <p:nvPr/>
        </p:nvPicPr>
        <p:blipFill>
          <a:blip r:embed="rId2"/>
          <a:stretch>
            <a:fillRect/>
          </a:stretch>
        </p:blipFill>
        <p:spPr>
          <a:xfrm>
            <a:off x="1981200" y="1524000"/>
            <a:ext cx="6248400" cy="508942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91174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4"/>
          <p:cNvPicPr>
            <a:picLocks noChangeAspect="1"/>
          </p:cNvPicPr>
          <p:nvPr/>
        </p:nvPicPr>
        <p:blipFill>
          <a:blip r:embed="rId2"/>
          <a:stretch>
            <a:fillRect/>
          </a:stretch>
        </p:blipFill>
        <p:spPr>
          <a:xfrm>
            <a:off x="930377" y="1371600"/>
            <a:ext cx="7086600" cy="520589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281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3" name="Picture 2"/>
          <p:cNvPicPr>
            <a:picLocks noChangeAspect="1"/>
          </p:cNvPicPr>
          <p:nvPr/>
        </p:nvPicPr>
        <p:blipFill>
          <a:blip r:embed="rId2"/>
          <a:stretch>
            <a:fillRect/>
          </a:stretch>
        </p:blipFill>
        <p:spPr>
          <a:xfrm>
            <a:off x="381000" y="381000"/>
            <a:ext cx="6053498" cy="609600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18904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4"/>
          <p:cNvPicPr>
            <a:picLocks noChangeAspect="1"/>
          </p:cNvPicPr>
          <p:nvPr/>
        </p:nvPicPr>
        <p:blipFill>
          <a:blip r:embed="rId2"/>
          <a:stretch>
            <a:fillRect/>
          </a:stretch>
        </p:blipFill>
        <p:spPr>
          <a:xfrm>
            <a:off x="867866" y="1524000"/>
            <a:ext cx="7785750" cy="511501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13851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3" name="Picture 2"/>
          <p:cNvPicPr>
            <a:picLocks noChangeAspect="1"/>
          </p:cNvPicPr>
          <p:nvPr/>
        </p:nvPicPr>
        <p:blipFill>
          <a:blip r:embed="rId2"/>
          <a:stretch>
            <a:fillRect/>
          </a:stretch>
        </p:blipFill>
        <p:spPr>
          <a:xfrm>
            <a:off x="1143000" y="1447800"/>
            <a:ext cx="7543800" cy="514762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1087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Blockquote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6" name="Picture 5"/>
          <p:cNvPicPr>
            <a:picLocks noChangeAspect="1"/>
          </p:cNvPicPr>
          <p:nvPr/>
        </p:nvPicPr>
        <p:blipFill>
          <a:blip r:embed="rId2"/>
          <a:stretch>
            <a:fillRect/>
          </a:stretch>
        </p:blipFill>
        <p:spPr>
          <a:xfrm>
            <a:off x="1371600" y="1339793"/>
            <a:ext cx="6594072" cy="5289607"/>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47105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Blockquote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3" name="Picture 2"/>
          <p:cNvPicPr>
            <a:picLocks noChangeAspect="1"/>
          </p:cNvPicPr>
          <p:nvPr/>
        </p:nvPicPr>
        <p:blipFill>
          <a:blip r:embed="rId2"/>
          <a:stretch>
            <a:fillRect/>
          </a:stretch>
        </p:blipFill>
        <p:spPr>
          <a:xfrm>
            <a:off x="481068" y="2057400"/>
            <a:ext cx="8343844" cy="42673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29028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28800"/>
            <a:ext cx="7772400" cy="4729967"/>
          </a:xfrm>
          <a:prstGeom prst="rect">
            <a:avLst/>
          </a:prstGeom>
          <a:ln>
            <a:solidFill>
              <a:schemeClr val="tx1"/>
            </a:solidFill>
          </a:ln>
          <a:effectLst>
            <a:outerShdw blurRad="50800" dist="38100" dir="2700000" algn="tl" rotWithShape="0">
              <a:prstClr val="black">
                <a:alpha val="40000"/>
              </a:prstClr>
            </a:outerShdw>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2888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a user types a URL</a:t>
            </a:r>
          </a:p>
          <a:p>
            <a:pPr lvl="1"/>
            <a:r>
              <a:rPr lang="en-US" dirty="0" smtClean="0"/>
              <a:t>The browser creates an HTTP request for the document</a:t>
            </a:r>
          </a:p>
          <a:p>
            <a:pPr lvl="1"/>
            <a:r>
              <a:rPr lang="en-US" dirty="0" smtClean="0"/>
              <a:t>The server responds with the document.  The document has</a:t>
            </a:r>
          </a:p>
          <a:p>
            <a:pPr lvl="2"/>
            <a:r>
              <a:rPr lang="en-US" b="1" dirty="0" smtClean="0"/>
              <a:t>content</a:t>
            </a:r>
            <a:r>
              <a:rPr lang="en-US" dirty="0" smtClean="0"/>
              <a:t> : the data of the document.</a:t>
            </a:r>
          </a:p>
          <a:p>
            <a:pPr lvl="2"/>
            <a:r>
              <a:rPr lang="en-US" b="1" dirty="0" smtClean="0"/>
              <a:t>structure</a:t>
            </a:r>
            <a:r>
              <a:rPr lang="en-US" dirty="0" smtClean="0"/>
              <a:t> : relationships between content</a:t>
            </a:r>
          </a:p>
          <a:p>
            <a:pPr lvl="2"/>
            <a:r>
              <a:rPr lang="en-US" b="1" dirty="0" smtClean="0"/>
              <a:t>style</a:t>
            </a:r>
            <a:r>
              <a:rPr lang="en-US" dirty="0" smtClean="0"/>
              <a:t> : how the content is displayed / rendered</a:t>
            </a:r>
          </a:p>
          <a:p>
            <a:r>
              <a:rPr lang="en-US" dirty="0" smtClean="0"/>
              <a:t>The browser generates requests for any resources that the document requires</a:t>
            </a:r>
          </a:p>
          <a:p>
            <a:pPr lvl="1"/>
            <a:r>
              <a:rPr lang="en-US" dirty="0" smtClean="0"/>
              <a:t>images</a:t>
            </a:r>
          </a:p>
          <a:p>
            <a:pPr lvl="1"/>
            <a:r>
              <a:rPr lang="en-US" dirty="0" smtClean="0"/>
              <a:t>fonts</a:t>
            </a:r>
          </a:p>
          <a:p>
            <a:pPr lvl="1"/>
            <a:r>
              <a:rPr lang="is-IS" dirty="0" smtClean="0"/>
              <a:t>…	</a:t>
            </a:r>
            <a:endParaRPr lang="en-US" dirty="0" smtClean="0"/>
          </a:p>
          <a:p>
            <a:r>
              <a:rPr lang="en-US" dirty="0" smtClean="0"/>
              <a:t>The browser </a:t>
            </a:r>
            <a:r>
              <a:rPr lang="en-US" b="1" dirty="0" smtClean="0"/>
              <a:t>renders</a:t>
            </a:r>
            <a:r>
              <a:rPr lang="en-US" dirty="0" smtClean="0"/>
              <a:t> the document</a:t>
            </a:r>
          </a:p>
          <a:p>
            <a:pPr lvl="1"/>
            <a:r>
              <a:rPr lang="en-US" dirty="0" smtClean="0"/>
              <a:t>For each data element determines the size, location, color, etc.. of the element</a:t>
            </a:r>
          </a:p>
          <a:p>
            <a:pPr lvl="1"/>
            <a:r>
              <a:rPr lang="en-US" dirty="0" smtClean="0"/>
              <a:t>The document is then turned into pixels and shown on the screen.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29999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09800"/>
            <a:ext cx="8536714" cy="2800829"/>
          </a:xfrm>
          <a:prstGeom prst="rect">
            <a:avLst/>
          </a:prstGeom>
          <a:ln>
            <a:solidFill>
              <a:schemeClr val="tx1"/>
            </a:solidFill>
          </a:ln>
          <a:effectLst>
            <a:outerShdw blurRad="50800" dist="38100" dir="2700000" algn="tl" rotWithShape="0">
              <a:prstClr val="black">
                <a:alpha val="40000"/>
              </a:prstClr>
            </a:outerShdw>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160586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133600"/>
            <a:ext cx="8707841" cy="3661665"/>
          </a:xfrm>
          <a:prstGeom prst="rect">
            <a:avLst/>
          </a:prstGeom>
          <a:ln>
            <a:solidFill>
              <a:schemeClr val="tx1"/>
            </a:solidFill>
          </a:ln>
          <a:effectLst>
            <a:outerShdw blurRad="50800" dist="38100" dir="2700000" algn="tl" rotWithShape="0">
              <a:prstClr val="black">
                <a:alpha val="40000"/>
              </a:prstClr>
            </a:outerShdw>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6000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3" name="Picture 2"/>
          <p:cNvPicPr>
            <a:picLocks noChangeAspect="1"/>
          </p:cNvPicPr>
          <p:nvPr/>
        </p:nvPicPr>
        <p:blipFill>
          <a:blip r:embed="rId3"/>
          <a:stretch>
            <a:fillRect/>
          </a:stretch>
        </p:blipFill>
        <p:spPr>
          <a:xfrm>
            <a:off x="502314" y="1905000"/>
            <a:ext cx="8222586" cy="466931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4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Web browsers have support for images in many formats.  The most common are:</a:t>
            </a:r>
          </a:p>
          <a:p>
            <a:pPr lvl="1"/>
            <a:r>
              <a:rPr lang="en-US" dirty="0" smtClean="0"/>
              <a:t>GIF</a:t>
            </a:r>
          </a:p>
          <a:p>
            <a:pPr lvl="2"/>
            <a:r>
              <a:rPr lang="en-US" dirty="0" smtClean="0"/>
              <a:t>8 bit color (usually </a:t>
            </a:r>
            <a:r>
              <a:rPr lang="en-US" dirty="0" err="1" smtClean="0"/>
              <a:t>lossy</a:t>
            </a:r>
            <a:r>
              <a:rPr lang="en-US" dirty="0" smtClean="0"/>
              <a:t>)</a:t>
            </a:r>
          </a:p>
          <a:p>
            <a:pPr lvl="2"/>
            <a:r>
              <a:rPr lang="en-US" dirty="0" smtClean="0"/>
              <a:t>Small file size</a:t>
            </a:r>
          </a:p>
          <a:p>
            <a:pPr lvl="2"/>
            <a:r>
              <a:rPr lang="en-US" dirty="0" smtClean="0"/>
              <a:t>Use for logos/icons</a:t>
            </a:r>
          </a:p>
          <a:p>
            <a:pPr lvl="1"/>
            <a:r>
              <a:rPr lang="en-US" dirty="0" smtClean="0"/>
              <a:t>JPEG</a:t>
            </a:r>
          </a:p>
          <a:p>
            <a:pPr lvl="2"/>
            <a:r>
              <a:rPr lang="en-US" dirty="0" smtClean="0"/>
              <a:t>24 bit color (usually </a:t>
            </a:r>
            <a:r>
              <a:rPr lang="en-US" dirty="0" err="1" smtClean="0"/>
              <a:t>lossy</a:t>
            </a:r>
            <a:r>
              <a:rPr lang="en-US" dirty="0" smtClean="0"/>
              <a:t>)</a:t>
            </a:r>
          </a:p>
          <a:p>
            <a:pPr lvl="2"/>
            <a:r>
              <a:rPr lang="en-US" dirty="0" smtClean="0"/>
              <a:t>Good compression</a:t>
            </a:r>
          </a:p>
          <a:p>
            <a:pPr lvl="2"/>
            <a:r>
              <a:rPr lang="en-US" dirty="0" smtClean="0"/>
              <a:t>Use for photos</a:t>
            </a:r>
          </a:p>
          <a:p>
            <a:pPr lvl="1"/>
            <a:r>
              <a:rPr lang="en-US" dirty="0" smtClean="0"/>
              <a:t>PNG</a:t>
            </a:r>
          </a:p>
          <a:p>
            <a:pPr lvl="2"/>
            <a:r>
              <a:rPr lang="en-US" dirty="0" smtClean="0"/>
              <a:t>24 bit color with better transparency support than JPEG</a:t>
            </a:r>
          </a:p>
          <a:p>
            <a:pPr lvl="2"/>
            <a:r>
              <a:rPr lang="en-US" dirty="0" smtClean="0"/>
              <a:t>Good compression</a:t>
            </a:r>
          </a:p>
          <a:p>
            <a:pPr lvl="2"/>
            <a:r>
              <a:rPr lang="en-US" dirty="0" smtClean="0"/>
              <a:t>Use for photos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6" name="Picture 5"/>
          <p:cNvPicPr>
            <a:picLocks noChangeAspect="1"/>
          </p:cNvPicPr>
          <p:nvPr/>
        </p:nvPicPr>
        <p:blipFill>
          <a:blip r:embed="rId3"/>
          <a:stretch>
            <a:fillRect/>
          </a:stretch>
        </p:blipFill>
        <p:spPr>
          <a:xfrm>
            <a:off x="1295400" y="1280143"/>
            <a:ext cx="7391400" cy="5287861"/>
          </a:xfrm>
          <a:prstGeom prst="rect">
            <a:avLst/>
          </a:prstGeom>
          <a:ln>
            <a:solidFill>
              <a:schemeClr val="tx1"/>
            </a:solidFill>
          </a:ln>
          <a:effectLst>
            <a:outerShdw blurRad="50800" dist="38100" dir="2700000" algn="tl" rotWithShape="0">
              <a:prstClr val="black">
                <a:alpha val="40000"/>
              </a:prst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3" name="Picture 2"/>
          <p:cNvPicPr>
            <a:picLocks noChangeAspect="1"/>
          </p:cNvPicPr>
          <p:nvPr/>
        </p:nvPicPr>
        <p:blipFill>
          <a:blip r:embed="rId3"/>
          <a:stretch>
            <a:fillRect/>
          </a:stretch>
        </p:blipFill>
        <p:spPr>
          <a:xfrm>
            <a:off x="507283" y="2133600"/>
            <a:ext cx="8181975" cy="407484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45260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Preformatted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6" name="Picture 5"/>
          <p:cNvPicPr>
            <a:picLocks noChangeAspect="1"/>
          </p:cNvPicPr>
          <p:nvPr/>
        </p:nvPicPr>
        <p:blipFill>
          <a:blip r:embed="rId2"/>
          <a:stretch>
            <a:fillRect/>
          </a:stretch>
        </p:blipFill>
        <p:spPr>
          <a:xfrm>
            <a:off x="1219200" y="1334040"/>
            <a:ext cx="7438275" cy="506676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65324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sidenote</a:t>
            </a:r>
            <a:endParaRPr lang="en-US" dirty="0"/>
          </a:p>
        </p:txBody>
      </p:sp>
      <p:sp>
        <p:nvSpPr>
          <p:cNvPr id="3" name="Content Placeholder 2"/>
          <p:cNvSpPr>
            <a:spLocks noGrp="1"/>
          </p:cNvSpPr>
          <p:nvPr>
            <p:ph idx="1"/>
          </p:nvPr>
        </p:nvSpPr>
        <p:spPr/>
        <p:txBody>
          <a:bodyPr/>
          <a:lstStyle/>
          <a:p>
            <a:r>
              <a:rPr lang="en-US" dirty="0" smtClean="0"/>
              <a:t>Let's write an HTML page that describes HTML tags.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TextBox 4"/>
          <p:cNvSpPr txBox="1"/>
          <p:nvPr/>
        </p:nvSpPr>
        <p:spPr>
          <a:xfrm>
            <a:off x="2209800" y="2590800"/>
            <a:ext cx="6096591" cy="2031325"/>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dirty="0" smtClean="0"/>
              <a:t>&lt;body&gt;</a:t>
            </a:r>
          </a:p>
          <a:p>
            <a:r>
              <a:rPr lang="en-US" dirty="0" smtClean="0"/>
              <a:t>  &lt;p&gt;</a:t>
            </a:r>
          </a:p>
          <a:p>
            <a:r>
              <a:rPr lang="en-US" dirty="0"/>
              <a:t> </a:t>
            </a:r>
            <a:r>
              <a:rPr lang="en-US" dirty="0" smtClean="0"/>
              <a:t>     The &lt;div&gt; tag represents the generic block-level structuring</a:t>
            </a:r>
          </a:p>
          <a:p>
            <a:r>
              <a:rPr lang="en-US" dirty="0"/>
              <a:t> </a:t>
            </a:r>
            <a:r>
              <a:rPr lang="en-US" dirty="0" smtClean="0"/>
              <a:t>     element in HTML 5.  You should only use &lt;div&gt; when</a:t>
            </a:r>
          </a:p>
          <a:p>
            <a:r>
              <a:rPr lang="en-US" dirty="0"/>
              <a:t> </a:t>
            </a:r>
            <a:r>
              <a:rPr lang="en-US" dirty="0" smtClean="0"/>
              <a:t>     no specific alternative is available. </a:t>
            </a:r>
            <a:endParaRPr lang="en-US" dirty="0"/>
          </a:p>
          <a:p>
            <a:r>
              <a:rPr lang="en-US" dirty="0" smtClean="0"/>
              <a:t>  &lt;/p&gt;</a:t>
            </a:r>
          </a:p>
          <a:p>
            <a:r>
              <a:rPr lang="en-US" dirty="0" smtClean="0"/>
              <a:t>&lt;/body&gt;</a:t>
            </a:r>
            <a:endParaRPr lang="en-US" dirty="0"/>
          </a:p>
        </p:txBody>
      </p:sp>
    </p:spTree>
    <p:extLst>
      <p:ext uri="{BB962C8B-B14F-4D97-AF65-F5344CB8AC3E}">
        <p14:creationId xmlns:p14="http://schemas.microsoft.com/office/powerpoint/2010/main" val="1361461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Content Placeholder 2"/>
          <p:cNvSpPr>
            <a:spLocks noGrp="1"/>
          </p:cNvSpPr>
          <p:nvPr>
            <p:ph idx="1"/>
          </p:nvPr>
        </p:nvSpPr>
        <p:spPr>
          <a:xfrm>
            <a:off x="1905000" y="1828800"/>
            <a:ext cx="7086600" cy="1371600"/>
          </a:xfrm>
        </p:spPr>
        <p:txBody>
          <a:bodyPr>
            <a:normAutofit/>
          </a:bodyPr>
          <a:lstStyle/>
          <a:p>
            <a:r>
              <a:rPr lang="en-US" sz="1800" dirty="0" smtClean="0"/>
              <a:t>Some characters have a special meaning</a:t>
            </a:r>
          </a:p>
          <a:p>
            <a:pPr lvl="1"/>
            <a:r>
              <a:rPr lang="en-US" sz="1600" dirty="0" smtClean="0"/>
              <a:t>"&lt;" indicates the start of an element (or tag)</a:t>
            </a:r>
          </a:p>
          <a:p>
            <a:r>
              <a:rPr lang="en-US" sz="1800" dirty="0" smtClean="0"/>
              <a:t>How to put a ‘&lt;‘ in a paragraph of text? </a:t>
            </a:r>
          </a:p>
          <a:p>
            <a:pPr lvl="1"/>
            <a:r>
              <a:rPr lang="en-US" sz="1600" dirty="0" smtClean="0"/>
              <a:t>Create a page that contains the text "x &lt; 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5" name="Table 4"/>
          <p:cNvGraphicFramePr>
            <a:graphicFrameLocks noGrp="1"/>
          </p:cNvGraphicFramePr>
          <p:nvPr/>
        </p:nvGraphicFramePr>
        <p:xfrm>
          <a:off x="2209800" y="3276600"/>
          <a:ext cx="6098440" cy="3109512"/>
        </p:xfrm>
        <a:graphic>
          <a:graphicData uri="http://schemas.openxmlformats.org/drawingml/2006/table">
            <a:tbl>
              <a:tblPr/>
              <a:tblGrid>
                <a:gridCol w="762000"/>
                <a:gridCol w="2287220"/>
                <a:gridCol w="1524610"/>
                <a:gridCol w="1524610"/>
              </a:tblGrid>
              <a:tr h="131247">
                <a:tc>
                  <a:txBody>
                    <a:bodyPr/>
                    <a:lstStyle/>
                    <a:p>
                      <a:pPr algn="ctr" fontAlgn="t"/>
                      <a:r>
                        <a:rPr lang="en-US" sz="1400" dirty="0">
                          <a:latin typeface="verdana"/>
                        </a:rPr>
                        <a:t>Result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US" sz="1400" dirty="0">
                          <a:latin typeface="verdana"/>
                        </a:rPr>
                        <a:t>Description</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US" sz="1400" dirty="0">
                          <a:latin typeface="verdana"/>
                        </a:rPr>
                        <a:t>Entity Name</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t"/>
                      <a:r>
                        <a:rPr lang="en-US" sz="1400" dirty="0">
                          <a:latin typeface="verdana"/>
                        </a:rPr>
                        <a:t>Entity Number</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r>
              <a:tr h="190679">
                <a:tc>
                  <a:txBody>
                    <a:bodyPr/>
                    <a:lstStyle/>
                    <a:p>
                      <a:pPr algn="ctr" fontAlgn="t"/>
                      <a:r>
                        <a:rPr lang="en-US" sz="1400" dirty="0">
                          <a:latin typeface="verdana"/>
                        </a:rPr>
                        <a:t> </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non-breaking space</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&amp;nbsp;</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&amp;#160;</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033">
                <a:tc>
                  <a:txBody>
                    <a:bodyPr/>
                    <a:lstStyle/>
                    <a:p>
                      <a:pPr algn="ctr" fontAlgn="t"/>
                      <a:r>
                        <a:rPr lang="en-US" sz="1400" dirty="0">
                          <a:latin typeface="verdana"/>
                        </a:rPr>
                        <a:t>&lt;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less than</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&amp;lt;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&amp;#60;</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033">
                <a:tc>
                  <a:txBody>
                    <a:bodyPr/>
                    <a:lstStyle/>
                    <a:p>
                      <a:pPr algn="ctr" fontAlgn="t"/>
                      <a:r>
                        <a:rPr lang="en-US" sz="1400" dirty="0">
                          <a:latin typeface="verdana"/>
                        </a:rPr>
                        <a:t>&gt;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greater than</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&amp;</a:t>
                      </a:r>
                      <a:r>
                        <a:rPr lang="en-US" sz="1400" dirty="0" err="1">
                          <a:latin typeface="verdana"/>
                        </a:rPr>
                        <a:t>gt</a:t>
                      </a:r>
                      <a:r>
                        <a:rPr lang="en-US" sz="1400" dirty="0">
                          <a:latin typeface="verdana"/>
                        </a:rPr>
                        <a: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&amp;#62;</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033">
                <a:tc>
                  <a:txBody>
                    <a:bodyPr/>
                    <a:lstStyle/>
                    <a:p>
                      <a:pPr algn="ctr" fontAlgn="t"/>
                      <a:r>
                        <a:rPr lang="en-US" sz="1400" dirty="0">
                          <a:latin typeface="verdana"/>
                        </a:rPr>
                        <a:t>&amp;</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ampersand</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&amp;amp;</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&amp;#38;</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033">
                <a:tc>
                  <a:txBody>
                    <a:bodyPr/>
                    <a:lstStyle/>
                    <a:p>
                      <a:pPr algn="ctr" fontAlgn="t"/>
                      <a:r>
                        <a:rPr lang="en-US" sz="1400" dirty="0">
                          <a:latin typeface="verdana"/>
                        </a:rPr>
                        <a: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cent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&amp;cent;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&amp;#162;</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033">
                <a:tc>
                  <a:txBody>
                    <a:bodyPr/>
                    <a:lstStyle/>
                    <a:p>
                      <a:pPr algn="ctr" fontAlgn="t"/>
                      <a:r>
                        <a:rPr lang="en-US" sz="1400" dirty="0">
                          <a:latin typeface="verdana"/>
                        </a:rPr>
                        <a: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pound</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&amp;pound;</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&amp;#163;</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033">
                <a:tc>
                  <a:txBody>
                    <a:bodyPr/>
                    <a:lstStyle/>
                    <a:p>
                      <a:pPr algn="ctr" fontAlgn="t"/>
                      <a:r>
                        <a:rPr lang="en-US" sz="1400" dirty="0">
                          <a:latin typeface="verdana"/>
                        </a:rPr>
                        <a: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yen</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&amp;yen;</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&amp;#165;</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033">
                <a:tc>
                  <a:txBody>
                    <a:bodyPr/>
                    <a:lstStyle/>
                    <a:p>
                      <a:pPr algn="ctr" fontAlgn="t"/>
                      <a:r>
                        <a:rPr lang="en-US" sz="1400" dirty="0">
                          <a:latin typeface="verdana"/>
                        </a:rPr>
                        <a: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euro</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&amp;euro;</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&amp;#8364;</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033">
                <a:tc>
                  <a:txBody>
                    <a:bodyPr/>
                    <a:lstStyle/>
                    <a:p>
                      <a:pPr algn="ctr" fontAlgn="t"/>
                      <a:r>
                        <a:rPr lang="en-US" sz="1400" dirty="0">
                          <a:latin typeface="verdana"/>
                        </a:rPr>
                        <a: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section</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&amp;sect;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&amp;#167;</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6033">
                <a:tc>
                  <a:txBody>
                    <a:bodyPr/>
                    <a:lstStyle/>
                    <a:p>
                      <a:pPr algn="ctr" fontAlgn="t"/>
                      <a:r>
                        <a:rPr lang="en-US" sz="1400" dirty="0">
                          <a:latin typeface="verdana"/>
                        </a:rPr>
                        <a: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copyright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&amp;copy;</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&amp;#169;</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1247">
                <a:tc>
                  <a:txBody>
                    <a:bodyPr/>
                    <a:lstStyle/>
                    <a:p>
                      <a:pPr algn="ctr" fontAlgn="t"/>
                      <a:r>
                        <a:rPr lang="en-US" sz="1400" dirty="0">
                          <a:latin typeface="verdana"/>
                        </a:rPr>
                        <a:t>®</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registered trademark</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latin typeface="verdana"/>
                        </a:rPr>
                        <a:t>&amp;reg;</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latin typeface="verdana"/>
                        </a:rPr>
                        <a:t>&amp;#174;</a:t>
                      </a:r>
                    </a:p>
                  </a:txBody>
                  <a:tcPr marL="22883" marR="22883" marT="22883" marB="228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three kinds of HTML lists</a:t>
            </a:r>
          </a:p>
          <a:p>
            <a:pPr lvl="1"/>
            <a:r>
              <a:rPr lang="en-US" dirty="0" smtClean="0"/>
              <a:t>UL : an unordered list of items</a:t>
            </a:r>
          </a:p>
          <a:p>
            <a:pPr lvl="2"/>
            <a:r>
              <a:rPr lang="en-US" dirty="0" smtClean="0"/>
              <a:t>order of the items is not meaningful</a:t>
            </a:r>
          </a:p>
          <a:p>
            <a:pPr lvl="2"/>
            <a:r>
              <a:rPr lang="en-US" dirty="0" smtClean="0"/>
              <a:t>rendered with bullets</a:t>
            </a:r>
          </a:p>
          <a:p>
            <a:pPr lvl="2"/>
            <a:r>
              <a:rPr lang="en-US" dirty="0" smtClean="0"/>
              <a:t>items are tagged with &lt;LI&gt;</a:t>
            </a:r>
          </a:p>
          <a:p>
            <a:pPr lvl="1"/>
            <a:r>
              <a:rPr lang="en-US" dirty="0" smtClean="0"/>
              <a:t>OL : an ordered list of items</a:t>
            </a:r>
          </a:p>
          <a:p>
            <a:pPr lvl="2"/>
            <a:r>
              <a:rPr lang="en-US" dirty="0" smtClean="0"/>
              <a:t>order of the items is meaningful</a:t>
            </a:r>
          </a:p>
          <a:p>
            <a:pPr lvl="2"/>
            <a:r>
              <a:rPr lang="en-US" dirty="0" smtClean="0"/>
              <a:t>rendered with numbers</a:t>
            </a:r>
          </a:p>
          <a:p>
            <a:pPr lvl="2"/>
            <a:r>
              <a:rPr lang="en-US" dirty="0" smtClean="0"/>
              <a:t>items are tagged with &lt;LI&gt;</a:t>
            </a:r>
          </a:p>
          <a:p>
            <a:pPr lvl="1"/>
            <a:r>
              <a:rPr lang="en-US" dirty="0" smtClean="0"/>
              <a:t>DL : a description list</a:t>
            </a:r>
          </a:p>
          <a:p>
            <a:pPr lvl="2"/>
            <a:r>
              <a:rPr lang="en-US" dirty="0" smtClean="0"/>
              <a:t>a list of terms and their descriptions/definitions</a:t>
            </a:r>
          </a:p>
          <a:p>
            <a:pPr lvl="2"/>
            <a:r>
              <a:rPr lang="en-US" dirty="0" smtClean="0"/>
              <a:t>Contains only </a:t>
            </a:r>
            <a:r>
              <a:rPr lang="en-US" dirty="0" err="1" smtClean="0"/>
              <a:t>dt</a:t>
            </a:r>
            <a:r>
              <a:rPr lang="en-US" dirty="0" smtClean="0"/>
              <a:t> and </a:t>
            </a:r>
            <a:r>
              <a:rPr lang="en-US" dirty="0" err="1" smtClean="0"/>
              <a:t>dd</a:t>
            </a:r>
            <a:r>
              <a:rPr lang="en-US" dirty="0" smtClean="0"/>
              <a:t> elements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86391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Document Content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8" name="Rectangle 7"/>
          <p:cNvSpPr/>
          <p:nvPr/>
        </p:nvSpPr>
        <p:spPr>
          <a:xfrm>
            <a:off x="6477000" y="1905000"/>
            <a:ext cx="2286000" cy="304800"/>
          </a:xfrm>
          <a:prstGeom prst="rect">
            <a:avLst/>
          </a:prstGeom>
          <a:solidFill>
            <a:srgbClr val="0070C0"/>
          </a:solidFill>
          <a:ln w="127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Title</a:t>
            </a:r>
            <a:endParaRPr lang="en-US" sz="1600" dirty="0"/>
          </a:p>
        </p:txBody>
      </p:sp>
      <p:cxnSp>
        <p:nvCxnSpPr>
          <p:cNvPr id="10" name="Straight Arrow Connector 9"/>
          <p:cNvCxnSpPr>
            <a:stCxn id="8" idx="1"/>
          </p:cNvCxnSpPr>
          <p:nvPr/>
        </p:nvCxnSpPr>
        <p:spPr>
          <a:xfrm flipH="1">
            <a:off x="4876800" y="2057400"/>
            <a:ext cx="1600200" cy="0"/>
          </a:xfrm>
          <a:prstGeom prst="straightConnector1">
            <a:avLst/>
          </a:prstGeom>
          <a:ln>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77000" y="2297723"/>
            <a:ext cx="2286000" cy="304800"/>
          </a:xfrm>
          <a:prstGeom prst="rect">
            <a:avLst/>
          </a:prstGeom>
          <a:solidFill>
            <a:srgbClr val="0070C0"/>
          </a:solidFill>
          <a:ln w="127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Attribution</a:t>
            </a:r>
            <a:endParaRPr lang="en-US" sz="1600" dirty="0"/>
          </a:p>
        </p:txBody>
      </p:sp>
      <p:cxnSp>
        <p:nvCxnSpPr>
          <p:cNvPr id="13" name="Straight Arrow Connector 12"/>
          <p:cNvCxnSpPr>
            <a:stCxn id="12" idx="1"/>
          </p:cNvCxnSpPr>
          <p:nvPr/>
        </p:nvCxnSpPr>
        <p:spPr>
          <a:xfrm flipH="1">
            <a:off x="4876800" y="2450123"/>
            <a:ext cx="1600200" cy="0"/>
          </a:xfrm>
          <a:prstGeom prst="straightConnector1">
            <a:avLst/>
          </a:prstGeom>
          <a:ln>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477000" y="2696323"/>
            <a:ext cx="2286000" cy="304800"/>
          </a:xfrm>
          <a:prstGeom prst="rect">
            <a:avLst/>
          </a:prstGeom>
          <a:solidFill>
            <a:srgbClr val="0070C0"/>
          </a:solidFill>
          <a:ln w="127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Chapter</a:t>
            </a:r>
            <a:endParaRPr lang="en-US" sz="1600" dirty="0"/>
          </a:p>
        </p:txBody>
      </p:sp>
      <p:cxnSp>
        <p:nvCxnSpPr>
          <p:cNvPr id="20" name="Straight Arrow Connector 19"/>
          <p:cNvCxnSpPr>
            <a:stCxn id="19" idx="1"/>
          </p:cNvCxnSpPr>
          <p:nvPr/>
        </p:nvCxnSpPr>
        <p:spPr>
          <a:xfrm flipH="1">
            <a:off x="4876800" y="2848723"/>
            <a:ext cx="1600200" cy="0"/>
          </a:xfrm>
          <a:prstGeom prst="straightConnector1">
            <a:avLst/>
          </a:prstGeom>
          <a:ln>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477000" y="3733821"/>
            <a:ext cx="2209800" cy="304800"/>
          </a:xfrm>
          <a:prstGeom prst="rect">
            <a:avLst/>
          </a:prstGeom>
          <a:solidFill>
            <a:srgbClr val="0070C0"/>
          </a:solidFill>
          <a:ln w="127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Paragraph</a:t>
            </a:r>
            <a:endParaRPr lang="en-US" sz="1600" dirty="0"/>
          </a:p>
        </p:txBody>
      </p:sp>
      <p:cxnSp>
        <p:nvCxnSpPr>
          <p:cNvPr id="23" name="Straight Arrow Connector 22"/>
          <p:cNvCxnSpPr>
            <a:stCxn id="22" idx="1"/>
          </p:cNvCxnSpPr>
          <p:nvPr/>
        </p:nvCxnSpPr>
        <p:spPr>
          <a:xfrm flipH="1">
            <a:off x="4876800" y="3886221"/>
            <a:ext cx="1600200" cy="0"/>
          </a:xfrm>
          <a:prstGeom prst="straightConnector1">
            <a:avLst/>
          </a:prstGeom>
          <a:ln>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77000" y="5838110"/>
            <a:ext cx="2209800" cy="304800"/>
          </a:xfrm>
          <a:prstGeom prst="rect">
            <a:avLst/>
          </a:prstGeom>
          <a:solidFill>
            <a:srgbClr val="0070C0"/>
          </a:solidFill>
          <a:ln w="127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Quotation</a:t>
            </a:r>
            <a:endParaRPr lang="en-US" sz="1600" dirty="0"/>
          </a:p>
        </p:txBody>
      </p:sp>
      <p:cxnSp>
        <p:nvCxnSpPr>
          <p:cNvPr id="27" name="Straight Arrow Connector 26"/>
          <p:cNvCxnSpPr>
            <a:stCxn id="26" idx="1"/>
          </p:cNvCxnSpPr>
          <p:nvPr/>
        </p:nvCxnSpPr>
        <p:spPr>
          <a:xfrm flipH="1">
            <a:off x="4876800" y="5990510"/>
            <a:ext cx="1600200" cy="0"/>
          </a:xfrm>
          <a:prstGeom prst="straightConnector1">
            <a:avLst/>
          </a:prstGeom>
          <a:ln>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57200" y="1902023"/>
            <a:ext cx="4419600" cy="246221"/>
          </a:xfrm>
          <a:prstGeom prst="rect">
            <a:avLst/>
          </a:prstGeom>
          <a:solidFill>
            <a:schemeClr val="bg1">
              <a:lumMod val="75000"/>
            </a:schemeClr>
          </a:solidFill>
          <a:ln>
            <a:solidFill>
              <a:schemeClr val="tx1"/>
            </a:solidFill>
          </a:ln>
        </p:spPr>
        <p:txBody>
          <a:bodyPr wrap="square" rtlCol="0">
            <a:spAutoFit/>
          </a:bodyPr>
          <a:lstStyle/>
          <a:p>
            <a:r>
              <a:rPr lang="en-US" sz="1000" dirty="0" smtClean="0"/>
              <a:t>Essays in the art of writing.</a:t>
            </a:r>
            <a:endParaRPr lang="en-US" sz="1000" dirty="0"/>
          </a:p>
        </p:txBody>
      </p:sp>
      <p:sp>
        <p:nvSpPr>
          <p:cNvPr id="21" name="TextBox 20"/>
          <p:cNvSpPr txBox="1"/>
          <p:nvPr/>
        </p:nvSpPr>
        <p:spPr>
          <a:xfrm>
            <a:off x="457200" y="2297723"/>
            <a:ext cx="4419600" cy="246221"/>
          </a:xfrm>
          <a:prstGeom prst="rect">
            <a:avLst/>
          </a:prstGeom>
          <a:solidFill>
            <a:schemeClr val="bg1">
              <a:lumMod val="75000"/>
            </a:schemeClr>
          </a:solidFill>
          <a:ln>
            <a:solidFill>
              <a:schemeClr val="tx1"/>
            </a:solidFill>
          </a:ln>
        </p:spPr>
        <p:txBody>
          <a:bodyPr wrap="square" rtlCol="0">
            <a:spAutoFit/>
          </a:bodyPr>
          <a:lstStyle/>
          <a:p>
            <a:r>
              <a:rPr lang="en-US" sz="1000" dirty="0" smtClean="0"/>
              <a:t>By Robert Louis Stevenson</a:t>
            </a:r>
            <a:endParaRPr lang="en-US" sz="1000" dirty="0"/>
          </a:p>
        </p:txBody>
      </p:sp>
      <p:sp>
        <p:nvSpPr>
          <p:cNvPr id="24" name="TextBox 23"/>
          <p:cNvSpPr txBox="1"/>
          <p:nvPr/>
        </p:nvSpPr>
        <p:spPr>
          <a:xfrm>
            <a:off x="457200" y="2693325"/>
            <a:ext cx="4446147" cy="246221"/>
          </a:xfrm>
          <a:prstGeom prst="rect">
            <a:avLst/>
          </a:prstGeom>
          <a:solidFill>
            <a:schemeClr val="bg1">
              <a:lumMod val="75000"/>
            </a:schemeClr>
          </a:solidFill>
          <a:ln>
            <a:solidFill>
              <a:schemeClr val="tx1"/>
            </a:solidFill>
          </a:ln>
        </p:spPr>
        <p:txBody>
          <a:bodyPr wrap="square" rtlCol="0">
            <a:spAutoFit/>
          </a:bodyPr>
          <a:lstStyle/>
          <a:p>
            <a:r>
              <a:rPr lang="en-US" sz="1000" dirty="0" smtClean="0"/>
              <a:t>On Some Technical Elements of Style in Literature</a:t>
            </a:r>
            <a:endParaRPr lang="en-US" sz="1000" dirty="0"/>
          </a:p>
        </p:txBody>
      </p:sp>
      <p:sp>
        <p:nvSpPr>
          <p:cNvPr id="25" name="TextBox 24"/>
          <p:cNvSpPr txBox="1"/>
          <p:nvPr/>
        </p:nvSpPr>
        <p:spPr>
          <a:xfrm>
            <a:off x="457200" y="3048000"/>
            <a:ext cx="4419600" cy="2708434"/>
          </a:xfrm>
          <a:prstGeom prst="rect">
            <a:avLst/>
          </a:prstGeom>
          <a:solidFill>
            <a:schemeClr val="bg1">
              <a:lumMod val="75000"/>
            </a:schemeClr>
          </a:solidFill>
          <a:ln>
            <a:solidFill>
              <a:schemeClr val="tx1"/>
            </a:solidFill>
          </a:ln>
        </p:spPr>
        <p:txBody>
          <a:bodyPr wrap="square" rtlCol="0">
            <a:spAutoFit/>
          </a:bodyPr>
          <a:lstStyle/>
          <a:p>
            <a:r>
              <a:rPr lang="en-US" sz="1000" dirty="0"/>
              <a:t>There is nothing more disenchanting to man than to be shown the springs and mechanism of any art. All our arts and occupations lie wholly on the surface; it is on the surface that we perceive their beauty, fitness, and significance; and to pry below is to be appalled by their emptiness and shocked by the coarseness of the strings and pulleys. In a similar way, psychology itself, when pushed to any nicety, discovers an abhorrent baldness, but rather from the fault of our analysis than from any poverty native to the mind. And perhaps in </a:t>
            </a:r>
            <a:r>
              <a:rPr lang="en-US" sz="1000" dirty="0" smtClean="0"/>
              <a:t>aesthetics </a:t>
            </a:r>
            <a:r>
              <a:rPr lang="en-US" sz="1000" dirty="0"/>
              <a:t>the reason is the same: those disclosures which seem fatal to the dignity of art seem so perhaps only in the proportion of our ignorance; and those conscious and unconscious artifices which it seems unworthy of the serious artist to employ were yet, if we had the power to trace them to their springs, indications of a delicacy of the sense finer than we conceive, and hints of ancient harmonies in nature. This ignorance at least is largely irremediable. We shall never learn the affinities of beauty, for they lie too deep in nature and too far back in the mysterious history of man. The amateur, in consequence, will always grudgingly receive details of method, which can be stated but never can wholly be explained; nay, on the principle laid down in </a:t>
            </a:r>
            <a:r>
              <a:rPr lang="en-US" sz="1000" dirty="0" err="1" smtClean="0"/>
              <a:t>Hudibras</a:t>
            </a:r>
            <a:r>
              <a:rPr lang="en-US" sz="1000" dirty="0" smtClean="0"/>
              <a:t>, </a:t>
            </a:r>
            <a:r>
              <a:rPr lang="en-US" sz="1000" dirty="0"/>
              <a:t>that</a:t>
            </a:r>
          </a:p>
        </p:txBody>
      </p:sp>
      <p:sp>
        <p:nvSpPr>
          <p:cNvPr id="28" name="TextBox 27"/>
          <p:cNvSpPr txBox="1"/>
          <p:nvPr/>
        </p:nvSpPr>
        <p:spPr>
          <a:xfrm>
            <a:off x="457201" y="5867400"/>
            <a:ext cx="4419600" cy="246221"/>
          </a:xfrm>
          <a:prstGeom prst="rect">
            <a:avLst/>
          </a:prstGeom>
          <a:solidFill>
            <a:schemeClr val="bg1">
              <a:lumMod val="75000"/>
            </a:schemeClr>
          </a:solidFill>
          <a:ln>
            <a:solidFill>
              <a:schemeClr val="tx1"/>
            </a:solidFill>
          </a:ln>
        </p:spPr>
        <p:txBody>
          <a:bodyPr wrap="square" rtlCol="0">
            <a:spAutoFit/>
          </a:bodyPr>
          <a:lstStyle/>
          <a:p>
            <a:r>
              <a:rPr lang="en-US" sz="1000" dirty="0" smtClean="0"/>
              <a:t>‘</a:t>
            </a:r>
            <a:r>
              <a:rPr lang="en-US" sz="1000" dirty="0"/>
              <a:t>Still the less they understand, The more they admire the sleight-of-hand,’</a:t>
            </a:r>
          </a:p>
        </p:txBody>
      </p:sp>
    </p:spTree>
    <p:extLst>
      <p:ext uri="{BB962C8B-B14F-4D97-AF65-F5344CB8AC3E}">
        <p14:creationId xmlns:p14="http://schemas.microsoft.com/office/powerpoint/2010/main" val="1932255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5" name="Picture 4"/>
          <p:cNvPicPr>
            <a:picLocks noChangeAspect="1"/>
          </p:cNvPicPr>
          <p:nvPr/>
        </p:nvPicPr>
        <p:blipFill>
          <a:blip r:embed="rId3"/>
          <a:stretch>
            <a:fillRect/>
          </a:stretch>
        </p:blipFill>
        <p:spPr>
          <a:xfrm>
            <a:off x="828532" y="1524000"/>
            <a:ext cx="7701106" cy="506269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10840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3" name="Picture 2"/>
          <p:cNvPicPr>
            <a:picLocks noChangeAspect="1"/>
          </p:cNvPicPr>
          <p:nvPr/>
        </p:nvPicPr>
        <p:blipFill>
          <a:blip r:embed="rId3"/>
          <a:stretch>
            <a:fillRect/>
          </a:stretch>
        </p:blipFill>
        <p:spPr>
          <a:xfrm>
            <a:off x="1524000" y="1429410"/>
            <a:ext cx="6944266" cy="519961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13183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pic>
        <p:nvPicPr>
          <p:cNvPr id="5" name="Picture 4"/>
          <p:cNvPicPr>
            <a:picLocks noChangeAspect="1"/>
          </p:cNvPicPr>
          <p:nvPr/>
        </p:nvPicPr>
        <p:blipFill>
          <a:blip r:embed="rId3"/>
          <a:stretch>
            <a:fillRect/>
          </a:stretch>
        </p:blipFill>
        <p:spPr>
          <a:xfrm>
            <a:off x="1524000" y="1219200"/>
            <a:ext cx="6553200" cy="546100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6551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pic>
        <p:nvPicPr>
          <p:cNvPr id="3" name="Picture 2"/>
          <p:cNvPicPr>
            <a:picLocks noChangeAspect="1"/>
          </p:cNvPicPr>
          <p:nvPr/>
        </p:nvPicPr>
        <p:blipFill>
          <a:blip r:embed="rId3"/>
          <a:stretch>
            <a:fillRect/>
          </a:stretch>
        </p:blipFill>
        <p:spPr>
          <a:xfrm>
            <a:off x="533400" y="1828800"/>
            <a:ext cx="8206592" cy="464820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82427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pic>
        <p:nvPicPr>
          <p:cNvPr id="5" name="Picture 4"/>
          <p:cNvPicPr>
            <a:picLocks noChangeAspect="1"/>
          </p:cNvPicPr>
          <p:nvPr/>
        </p:nvPicPr>
        <p:blipFill>
          <a:blip r:embed="rId3"/>
          <a:stretch>
            <a:fillRect/>
          </a:stretch>
        </p:blipFill>
        <p:spPr>
          <a:xfrm>
            <a:off x="1143000" y="1524000"/>
            <a:ext cx="6934200" cy="513158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22219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normAutofit/>
          </a:bodyPr>
          <a:lstStyle/>
          <a:p>
            <a:r>
              <a:rPr lang="en-US" dirty="0" smtClean="0"/>
              <a:t>An HTML form contains elements that obtain data from users.</a:t>
            </a:r>
          </a:p>
          <a:p>
            <a:pPr lvl="1"/>
            <a:r>
              <a:rPr lang="en-US" dirty="0" smtClean="0"/>
              <a:t>Different types of input : text, numbers, dates, others</a:t>
            </a:r>
          </a:p>
          <a:p>
            <a:pPr lvl="1"/>
            <a:r>
              <a:rPr lang="en-US" dirty="0" smtClean="0"/>
              <a:t>Need to know where to submit the data</a:t>
            </a:r>
          </a:p>
          <a:p>
            <a:pPr lvl="1"/>
            <a:r>
              <a:rPr lang="en-US" dirty="0" smtClean="0"/>
              <a:t>Need to know when to submit the data</a:t>
            </a:r>
          </a:p>
          <a:p>
            <a:pPr lvl="1"/>
            <a:r>
              <a:rPr lang="en-US" dirty="0" smtClean="0"/>
              <a:t>Need to know how to submit the data</a:t>
            </a:r>
          </a:p>
          <a:p>
            <a:r>
              <a:rPr lang="en-US" dirty="0" smtClean="0"/>
              <a:t>A form defines</a:t>
            </a:r>
          </a:p>
          <a:p>
            <a:pPr lvl="1"/>
            <a:r>
              <a:rPr lang="en-US" dirty="0" smtClean="0"/>
              <a:t>the specific inputs</a:t>
            </a:r>
          </a:p>
          <a:p>
            <a:pPr lvl="1"/>
            <a:r>
              <a:rPr lang="en-US" dirty="0" smtClean="0"/>
              <a:t>where to submit the data</a:t>
            </a:r>
          </a:p>
          <a:p>
            <a:pPr lvl="1"/>
            <a:r>
              <a:rPr lang="en-US" dirty="0" smtClean="0"/>
              <a:t>when to submit the data</a:t>
            </a:r>
          </a:p>
          <a:p>
            <a:pPr lvl="1"/>
            <a:r>
              <a:rPr lang="en-US" dirty="0" smtClean="0"/>
              <a:t>how to submit the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59102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3" name="Picture 2"/>
          <p:cNvPicPr>
            <a:picLocks noChangeAspect="1"/>
          </p:cNvPicPr>
          <p:nvPr/>
        </p:nvPicPr>
        <p:blipFill>
          <a:blip r:embed="rId3"/>
          <a:stretch>
            <a:fillRect/>
          </a:stretch>
        </p:blipFill>
        <p:spPr>
          <a:xfrm>
            <a:off x="990600" y="1402326"/>
            <a:ext cx="7679660" cy="522707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90850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attributes</a:t>
            </a:r>
            <a:endParaRPr lang="en-US" dirty="0"/>
          </a:p>
        </p:txBody>
      </p:sp>
      <p:sp>
        <p:nvSpPr>
          <p:cNvPr id="3" name="Content Placeholder 2"/>
          <p:cNvSpPr>
            <a:spLocks noGrp="1"/>
          </p:cNvSpPr>
          <p:nvPr>
            <p:ph idx="1"/>
          </p:nvPr>
        </p:nvSpPr>
        <p:spPr/>
        <p:txBody>
          <a:bodyPr/>
          <a:lstStyle/>
          <a:p>
            <a:r>
              <a:rPr lang="en-US" dirty="0" smtClean="0"/>
              <a:t>A single page may contain numerous forms</a:t>
            </a:r>
          </a:p>
          <a:p>
            <a:r>
              <a:rPr lang="en-US" dirty="0" smtClean="0"/>
              <a:t>A form may contain any valid html</a:t>
            </a:r>
          </a:p>
          <a:p>
            <a:pPr lvl="1"/>
            <a:r>
              <a:rPr lang="en-US" dirty="0" smtClean="0"/>
              <a:t>tables, articles, sections, lists, </a:t>
            </a:r>
            <a:r>
              <a:rPr lang="is-IS" dirty="0" smtClean="0"/>
              <a:t>…</a:t>
            </a:r>
          </a:p>
          <a:p>
            <a:r>
              <a:rPr lang="is-IS" dirty="0" smtClean="0"/>
              <a:t>With respect to the function of the form</a:t>
            </a:r>
            <a:endParaRPr lang="en-US" dirty="0"/>
          </a:p>
          <a:p>
            <a:pPr lvl="1"/>
            <a:r>
              <a:rPr lang="en-US" dirty="0" smtClean="0"/>
              <a:t>input elements : gather the user data</a:t>
            </a:r>
            <a:endParaRPr lang="en-US" dirty="0"/>
          </a:p>
          <a:p>
            <a:pPr lvl="1"/>
            <a:r>
              <a:rPr lang="en-US" dirty="0" smtClean="0"/>
              <a:t>action attribute : where </a:t>
            </a:r>
            <a:r>
              <a:rPr lang="en-US" dirty="0"/>
              <a:t>to submit the data</a:t>
            </a:r>
          </a:p>
          <a:p>
            <a:pPr lvl="1"/>
            <a:r>
              <a:rPr lang="en-US" dirty="0" smtClean="0"/>
              <a:t>submit button : when </a:t>
            </a:r>
            <a:r>
              <a:rPr lang="en-US" dirty="0"/>
              <a:t>to submit the data</a:t>
            </a:r>
          </a:p>
          <a:p>
            <a:pPr lvl="1"/>
            <a:r>
              <a:rPr lang="en-US" dirty="0" smtClean="0"/>
              <a:t>method attribute : how </a:t>
            </a:r>
            <a:r>
              <a:rPr lang="en-US" dirty="0"/>
              <a:t>to submit the </a:t>
            </a:r>
            <a:r>
              <a:rPr lang="en-US" dirty="0" smtClean="0"/>
              <a:t>data</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743509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pic>
        <p:nvPicPr>
          <p:cNvPr id="5" name="Picture 4"/>
          <p:cNvPicPr>
            <a:picLocks noChangeAspect="1"/>
          </p:cNvPicPr>
          <p:nvPr/>
        </p:nvPicPr>
        <p:blipFill>
          <a:blip r:embed="rId3"/>
          <a:stretch>
            <a:fillRect/>
          </a:stretch>
        </p:blipFill>
        <p:spPr>
          <a:xfrm>
            <a:off x="2286000" y="228600"/>
            <a:ext cx="4410293" cy="647700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31817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US" dirty="0"/>
          </a:p>
        </p:txBody>
      </p:sp>
      <p:sp>
        <p:nvSpPr>
          <p:cNvPr id="3" name="Content Placeholder 2"/>
          <p:cNvSpPr>
            <a:spLocks noGrp="1"/>
          </p:cNvSpPr>
          <p:nvPr>
            <p:ph idx="1"/>
          </p:nvPr>
        </p:nvSpPr>
        <p:spPr>
          <a:xfrm>
            <a:off x="1905000" y="2743200"/>
            <a:ext cx="7086600" cy="3429000"/>
          </a:xfrm>
        </p:spPr>
        <p:txBody>
          <a:bodyPr>
            <a:normAutofit fontScale="92500" lnSpcReduction="20000"/>
          </a:bodyPr>
          <a:lstStyle/>
          <a:p>
            <a:r>
              <a:rPr lang="en-US" dirty="0" smtClean="0"/>
              <a:t>Form data is sent to the server as name-value pairs.  The input elements control the name-value pairs.</a:t>
            </a:r>
          </a:p>
          <a:p>
            <a:pPr lvl="1"/>
            <a:r>
              <a:rPr lang="en-US" dirty="0" smtClean="0"/>
              <a:t>name attribute : names the datum</a:t>
            </a:r>
          </a:p>
          <a:p>
            <a:pPr lvl="1"/>
            <a:r>
              <a:rPr lang="en-US" dirty="0" smtClean="0"/>
              <a:t>value : </a:t>
            </a:r>
          </a:p>
          <a:p>
            <a:pPr lvl="2"/>
            <a:r>
              <a:rPr lang="en-US" dirty="0" smtClean="0"/>
              <a:t>data entered by the user</a:t>
            </a:r>
          </a:p>
          <a:p>
            <a:pPr lvl="2"/>
            <a:r>
              <a:rPr lang="en-US" dirty="0" smtClean="0"/>
              <a:t>value attribute : provides initial value</a:t>
            </a:r>
          </a:p>
          <a:p>
            <a:r>
              <a:rPr lang="en-US" dirty="0" smtClean="0"/>
              <a:t>When the above form is submitted, the web server would receive the following information</a:t>
            </a:r>
          </a:p>
          <a:p>
            <a:pPr lvl="1"/>
            <a:r>
              <a:rPr lang="en-US" dirty="0" err="1" smtClean="0"/>
              <a:t>first_name</a:t>
            </a:r>
            <a:r>
              <a:rPr lang="en-US" dirty="0" smtClean="0"/>
              <a:t>="Jackie"</a:t>
            </a:r>
          </a:p>
          <a:p>
            <a:pPr lvl="1"/>
            <a:r>
              <a:rPr lang="en-US" dirty="0" err="1" smtClean="0"/>
              <a:t>last_name</a:t>
            </a:r>
            <a:r>
              <a:rPr lang="en-US" dirty="0" smtClean="0"/>
              <a:t>="Chan"</a:t>
            </a:r>
          </a:p>
          <a:p>
            <a:pPr lvl="1"/>
            <a:r>
              <a:rPr lang="en-US" dirty="0" smtClean="0"/>
              <a:t>email="jchan@gmail.com"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pic>
        <p:nvPicPr>
          <p:cNvPr id="6" name="Picture 5"/>
          <p:cNvPicPr>
            <a:picLocks noChangeAspect="1"/>
          </p:cNvPicPr>
          <p:nvPr/>
        </p:nvPicPr>
        <p:blipFill>
          <a:blip r:embed="rId2"/>
          <a:stretch>
            <a:fillRect/>
          </a:stretch>
        </p:blipFill>
        <p:spPr>
          <a:xfrm>
            <a:off x="2057401" y="204019"/>
            <a:ext cx="4800600" cy="232182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2159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1822573"/>
            <a:ext cx="5410200" cy="4862870"/>
          </a:xfrm>
          <a:prstGeom prst="rect">
            <a:avLst/>
          </a:prstGeom>
          <a:solidFill>
            <a:schemeClr val="bg1">
              <a:lumMod val="85000"/>
            </a:schemeClr>
          </a:solidFill>
          <a:ln>
            <a:solidFill>
              <a:schemeClr val="tx1"/>
            </a:solidFill>
          </a:ln>
        </p:spPr>
        <p:txBody>
          <a:bodyPr wrap="square" rtlCol="0">
            <a:spAutoFit/>
          </a:bodyPr>
          <a:lstStyle/>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a:solidFill>
                <a:schemeClr val="tx1"/>
              </a:solidFill>
            </a:endParaRPr>
          </a:p>
        </p:txBody>
      </p:sp>
      <p:sp>
        <p:nvSpPr>
          <p:cNvPr id="2" name="Title 1"/>
          <p:cNvSpPr>
            <a:spLocks noGrp="1"/>
          </p:cNvSpPr>
          <p:nvPr>
            <p:ph type="title"/>
          </p:nvPr>
        </p:nvSpPr>
        <p:spPr/>
        <p:txBody>
          <a:bodyPr/>
          <a:lstStyle/>
          <a:p>
            <a:r>
              <a:rPr lang="en-US" dirty="0" smtClean="0"/>
              <a:t>Document Structure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10" name="TextBox 9"/>
          <p:cNvSpPr txBox="1"/>
          <p:nvPr/>
        </p:nvSpPr>
        <p:spPr>
          <a:xfrm>
            <a:off x="1066800" y="2006761"/>
            <a:ext cx="4648199" cy="680336"/>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noAutofit/>
          </a:bodyPr>
          <a:lstStyle/>
          <a:p>
            <a:r>
              <a:rPr lang="en-US" sz="1000" dirty="0" smtClean="0"/>
              <a:t>Essays in the art of writing.</a:t>
            </a:r>
            <a:endParaRPr lang="en-US" sz="1000" dirty="0"/>
          </a:p>
        </p:txBody>
      </p:sp>
      <p:sp>
        <p:nvSpPr>
          <p:cNvPr id="11" name="TextBox 10"/>
          <p:cNvSpPr txBox="1"/>
          <p:nvPr/>
        </p:nvSpPr>
        <p:spPr>
          <a:xfrm>
            <a:off x="1245747" y="2314059"/>
            <a:ext cx="4316853" cy="246221"/>
          </a:xfrm>
          <a:prstGeom prst="rect">
            <a:avLst/>
          </a:prstGeom>
          <a:solidFill>
            <a:srgbClr val="D6E3F6"/>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000" dirty="0" smtClean="0"/>
              <a:t>By Robert Louis Stevenson</a:t>
            </a:r>
            <a:endParaRPr lang="en-US" sz="1000" dirty="0"/>
          </a:p>
        </p:txBody>
      </p:sp>
      <p:sp>
        <p:nvSpPr>
          <p:cNvPr id="12" name="TextBox 11"/>
          <p:cNvSpPr txBox="1">
            <a:spLocks/>
          </p:cNvSpPr>
          <p:nvPr/>
        </p:nvSpPr>
        <p:spPr>
          <a:xfrm>
            <a:off x="1066800" y="2798063"/>
            <a:ext cx="4648199" cy="3678937"/>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noAutofit/>
          </a:bodyPr>
          <a:lstStyle/>
          <a:p>
            <a:r>
              <a:rPr lang="en-US" sz="1000" dirty="0" smtClean="0"/>
              <a:t>On Some Technical Elements of Style in Literature</a:t>
            </a:r>
            <a:endParaRPr lang="en-US" sz="1000" dirty="0"/>
          </a:p>
        </p:txBody>
      </p:sp>
      <p:sp>
        <p:nvSpPr>
          <p:cNvPr id="13" name="TextBox 12"/>
          <p:cNvSpPr txBox="1"/>
          <p:nvPr/>
        </p:nvSpPr>
        <p:spPr>
          <a:xfrm>
            <a:off x="1245747" y="3152738"/>
            <a:ext cx="4316853" cy="2708434"/>
          </a:xfrm>
          <a:prstGeom prst="rect">
            <a:avLst/>
          </a:prstGeom>
          <a:solidFill>
            <a:srgbClr val="D6E3F6"/>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000" dirty="0" smtClean="0"/>
              <a:t>There </a:t>
            </a:r>
            <a:r>
              <a:rPr lang="en-US" sz="1000" dirty="0"/>
              <a:t>is nothing more disenchanting to man than to be shown the springs and mechanism of any art. All our arts and occupations lie wholly on the surface; it is on the surface that we perceive their beauty, fitness, and significance; and to pry below is to be appalled by their emptiness and shocked by the coarseness of the strings and pulleys. In a similar way, psychology itself, when pushed to any nicety, discovers an abhorrent baldness, but rather from the fault of our analysis than from any poverty native to the mind. And perhaps in </a:t>
            </a:r>
            <a:r>
              <a:rPr lang="en-US" sz="1000" dirty="0" smtClean="0"/>
              <a:t>aesthetics </a:t>
            </a:r>
            <a:r>
              <a:rPr lang="en-US" sz="1000" dirty="0"/>
              <a:t>the reason is the same: those disclosures which seem fatal to the dignity of art seem so perhaps only in the proportion of our ignorance; and those conscious and unconscious artifices which it seems unworthy of the serious artist to employ were yet, if we had the power to trace them to their springs, indications of a delicacy of the sense finer than we conceive, and hints of ancient harmonies in nature. This ignorance at least is largely irremediable. We shall never learn the affinities of beauty, for they lie too deep in nature and too far back in the mysterious history of man. The amateur, in consequence, will always grudgingly receive details of method, which can be stated but never can wholly be explained; nay, on the principle laid down in </a:t>
            </a:r>
            <a:r>
              <a:rPr lang="en-US" sz="1000" dirty="0" err="1" smtClean="0"/>
              <a:t>Hudibras</a:t>
            </a:r>
            <a:r>
              <a:rPr lang="en-US" sz="1000" dirty="0" smtClean="0"/>
              <a:t>, that</a:t>
            </a:r>
            <a:r>
              <a:rPr lang="en-US" sz="1000" dirty="0"/>
              <a:t> </a:t>
            </a:r>
          </a:p>
        </p:txBody>
      </p:sp>
      <p:sp>
        <p:nvSpPr>
          <p:cNvPr id="14" name="TextBox 13"/>
          <p:cNvSpPr txBox="1"/>
          <p:nvPr/>
        </p:nvSpPr>
        <p:spPr>
          <a:xfrm>
            <a:off x="1245748" y="5972138"/>
            <a:ext cx="4316852" cy="246221"/>
          </a:xfrm>
          <a:prstGeom prst="rect">
            <a:avLst/>
          </a:prstGeom>
          <a:solidFill>
            <a:srgbClr val="D6E3F6"/>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000" dirty="0" smtClean="0"/>
              <a:t>‘Still </a:t>
            </a:r>
            <a:r>
              <a:rPr lang="en-US" sz="1000" dirty="0"/>
              <a:t>the less they understand, The more they admire the sleight-of-hand</a:t>
            </a:r>
            <a:r>
              <a:rPr lang="en-US" sz="1000" dirty="0" smtClean="0"/>
              <a:t>,’</a:t>
            </a:r>
            <a:endParaRPr lang="en-US" sz="1000" dirty="0"/>
          </a:p>
        </p:txBody>
      </p:sp>
      <p:sp>
        <p:nvSpPr>
          <p:cNvPr id="16" name="TextBox 15"/>
          <p:cNvSpPr txBox="1"/>
          <p:nvPr/>
        </p:nvSpPr>
        <p:spPr>
          <a:xfrm>
            <a:off x="6019800" y="1905000"/>
            <a:ext cx="2819400" cy="3139321"/>
          </a:xfrm>
          <a:prstGeom prst="rect">
            <a:avLst/>
          </a:prstGeom>
          <a:noFill/>
        </p:spPr>
        <p:txBody>
          <a:bodyPr wrap="square" rtlCol="0">
            <a:spAutoFit/>
          </a:bodyPr>
          <a:lstStyle/>
          <a:p>
            <a:r>
              <a:rPr lang="en-US" dirty="0" smtClean="0"/>
              <a:t>The document elements are related to each other in specific ways.</a:t>
            </a:r>
          </a:p>
          <a:p>
            <a:endParaRPr lang="en-US" dirty="0"/>
          </a:p>
          <a:p>
            <a:r>
              <a:rPr lang="en-US" dirty="0" smtClean="0"/>
              <a:t>The document </a:t>
            </a:r>
            <a:r>
              <a:rPr lang="en-US" i="1" dirty="0" smtClean="0"/>
              <a:t>contains</a:t>
            </a:r>
            <a:r>
              <a:rPr lang="en-US" dirty="0" smtClean="0"/>
              <a:t> a title followed by a chapter. </a:t>
            </a:r>
          </a:p>
          <a:p>
            <a:endParaRPr lang="en-US" dirty="0"/>
          </a:p>
          <a:p>
            <a:r>
              <a:rPr lang="en-US" dirty="0" smtClean="0"/>
              <a:t>The title </a:t>
            </a:r>
            <a:r>
              <a:rPr lang="en-US" i="1" dirty="0" smtClean="0"/>
              <a:t>contains</a:t>
            </a:r>
            <a:r>
              <a:rPr lang="en-US" dirty="0" smtClean="0"/>
              <a:t> an author. </a:t>
            </a:r>
          </a:p>
          <a:p>
            <a:endParaRPr lang="en-US" dirty="0"/>
          </a:p>
          <a:p>
            <a:r>
              <a:rPr lang="en-US" dirty="0" smtClean="0"/>
              <a:t>The chapter </a:t>
            </a:r>
            <a:r>
              <a:rPr lang="en-US" i="1" dirty="0" smtClean="0"/>
              <a:t>contains</a:t>
            </a:r>
            <a:r>
              <a:rPr lang="en-US" dirty="0" smtClean="0"/>
              <a:t> a paragraph and a quotation. </a:t>
            </a:r>
          </a:p>
        </p:txBody>
      </p:sp>
    </p:spTree>
    <p:extLst>
      <p:ext uri="{BB962C8B-B14F-4D97-AF65-F5344CB8AC3E}">
        <p14:creationId xmlns:p14="http://schemas.microsoft.com/office/powerpoint/2010/main" val="1800242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Inputs</a:t>
            </a:r>
            <a:endParaRPr lang="en-US" dirty="0"/>
          </a:p>
        </p:txBody>
      </p:sp>
      <p:sp>
        <p:nvSpPr>
          <p:cNvPr id="3" name="Content Placeholder 2"/>
          <p:cNvSpPr>
            <a:spLocks noGrp="1"/>
          </p:cNvSpPr>
          <p:nvPr>
            <p:ph idx="1"/>
          </p:nvPr>
        </p:nvSpPr>
        <p:spPr/>
        <p:txBody>
          <a:bodyPr/>
          <a:lstStyle/>
          <a:p>
            <a:r>
              <a:rPr lang="en-US" dirty="0" smtClean="0"/>
              <a:t>Consider the following form fragment.  How to enforce the ‘single selection’ constraint?</a:t>
            </a:r>
          </a:p>
          <a:p>
            <a:endParaRPr lang="en-US" dirty="0"/>
          </a:p>
          <a:p>
            <a:endParaRPr lang="en-US" dirty="0" smtClean="0"/>
          </a:p>
          <a:p>
            <a:endParaRPr lang="en-US" dirty="0"/>
          </a:p>
          <a:p>
            <a:endParaRPr lang="en-US" dirty="0" smtClean="0"/>
          </a:p>
          <a:p>
            <a:r>
              <a:rPr lang="en-US" dirty="0" smtClean="0"/>
              <a:t>Write an HTML fragment that generates the above.</a:t>
            </a:r>
          </a:p>
          <a:p>
            <a:r>
              <a:rPr lang="en-US" dirty="0" smtClean="0"/>
              <a:t>Modify the HTML fragment so that the user is allowed to choose as many toppings as desired.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0" y="2743200"/>
            <a:ext cx="5207000" cy="1066800"/>
          </a:xfrm>
          <a:prstGeom prst="rect">
            <a:avLst/>
          </a:prstGeom>
          <a:ln>
            <a:solidFill>
              <a:schemeClr val="tx1"/>
            </a:solidFill>
          </a:ln>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2316462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 A non-input input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3" name="Picture 2"/>
          <p:cNvPicPr>
            <a:picLocks noChangeAspect="1"/>
          </p:cNvPicPr>
          <p:nvPr/>
        </p:nvPicPr>
        <p:blipFill>
          <a:blip r:embed="rId3"/>
          <a:stretch>
            <a:fillRect/>
          </a:stretch>
        </p:blipFill>
        <p:spPr>
          <a:xfrm>
            <a:off x="1143000" y="1219200"/>
            <a:ext cx="7442401" cy="533400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93093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textarea</a:t>
            </a:r>
            <a:r>
              <a:rPr lang="en-US" dirty="0" smtClean="0"/>
              <a:t> : A non-input input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057400"/>
            <a:ext cx="8458200" cy="4251195"/>
          </a:xfrm>
          <a:prstGeom prst="rect">
            <a:avLst/>
          </a:prstGeom>
          <a:ln>
            <a:solidFill>
              <a:schemeClr val="tx1"/>
            </a:solidFill>
          </a:ln>
          <a:effectLst>
            <a:outerShdw blurRad="50800" dist="38100" dir="2700000" algn="tl" rotWithShape="0">
              <a:prstClr val="black">
                <a:alpha val="40000"/>
              </a:prstClr>
            </a:outerShdw>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300617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table is a grid of data.  A table can only contain</a:t>
            </a:r>
          </a:p>
          <a:p>
            <a:pPr lvl="1"/>
            <a:r>
              <a:rPr lang="en-US" dirty="0" smtClean="0"/>
              <a:t>A &lt;caption&gt; (optional)</a:t>
            </a:r>
          </a:p>
          <a:p>
            <a:pPr lvl="2"/>
            <a:r>
              <a:rPr lang="en-US" dirty="0" smtClean="0"/>
              <a:t>Any valid html</a:t>
            </a:r>
          </a:p>
          <a:p>
            <a:pPr lvl="1"/>
            <a:r>
              <a:rPr lang="en-US" dirty="0" smtClean="0"/>
              <a:t>A &lt;</a:t>
            </a:r>
            <a:r>
              <a:rPr lang="en-US" dirty="0" err="1" smtClean="0"/>
              <a:t>colgroup</a:t>
            </a:r>
            <a:r>
              <a:rPr lang="en-US" dirty="0" smtClean="0"/>
              <a:t>&gt; (optional)</a:t>
            </a:r>
          </a:p>
          <a:p>
            <a:pPr lvl="2"/>
            <a:r>
              <a:rPr lang="en-US" dirty="0" smtClean="0"/>
              <a:t>contains only &lt;col&gt; children</a:t>
            </a:r>
          </a:p>
          <a:p>
            <a:pPr lvl="2"/>
            <a:r>
              <a:rPr lang="en-US" dirty="0" smtClean="0"/>
              <a:t>&lt;col&gt; supports a span attribute</a:t>
            </a:r>
          </a:p>
          <a:p>
            <a:pPr lvl="1"/>
            <a:r>
              <a:rPr lang="en-US" dirty="0" smtClean="0"/>
              <a:t>A &lt;</a:t>
            </a:r>
            <a:r>
              <a:rPr lang="en-US" dirty="0" err="1" smtClean="0"/>
              <a:t>thead</a:t>
            </a:r>
            <a:r>
              <a:rPr lang="en-US" dirty="0" smtClean="0"/>
              <a:t>&gt; (optional)</a:t>
            </a:r>
          </a:p>
          <a:p>
            <a:pPr lvl="2"/>
            <a:r>
              <a:rPr lang="en-US" dirty="0" smtClean="0"/>
              <a:t>contains only &lt;</a:t>
            </a:r>
            <a:r>
              <a:rPr lang="en-US" dirty="0" err="1" smtClean="0"/>
              <a:t>tr</a:t>
            </a:r>
            <a:r>
              <a:rPr lang="en-US" dirty="0" smtClean="0"/>
              <a:t>&gt; children</a:t>
            </a:r>
          </a:p>
          <a:p>
            <a:pPr lvl="1"/>
            <a:r>
              <a:rPr lang="en-US" dirty="0" smtClean="0"/>
              <a:t>A &lt;</a:t>
            </a:r>
            <a:r>
              <a:rPr lang="en-US" dirty="0" err="1" smtClean="0"/>
              <a:t>tfoot</a:t>
            </a:r>
            <a:r>
              <a:rPr lang="en-US" dirty="0" smtClean="0"/>
              <a:t>&gt; (optional)</a:t>
            </a:r>
          </a:p>
          <a:p>
            <a:pPr lvl="2"/>
            <a:r>
              <a:rPr lang="en-US" dirty="0" smtClean="0"/>
              <a:t>contains only &lt;</a:t>
            </a:r>
            <a:r>
              <a:rPr lang="en-US" dirty="0" err="1" smtClean="0"/>
              <a:t>tr</a:t>
            </a:r>
            <a:r>
              <a:rPr lang="en-US" dirty="0" smtClean="0"/>
              <a:t>&gt; children</a:t>
            </a:r>
          </a:p>
          <a:p>
            <a:pPr lvl="1"/>
            <a:r>
              <a:rPr lang="en-US" dirty="0" smtClean="0"/>
              <a:t>A &lt;</a:t>
            </a:r>
            <a:r>
              <a:rPr lang="en-US" dirty="0" err="1" smtClean="0"/>
              <a:t>tbody</a:t>
            </a:r>
            <a:r>
              <a:rPr lang="en-US" dirty="0" smtClean="0"/>
              <a:t>&gt; (mandatory but supplied if not provided)</a:t>
            </a:r>
          </a:p>
          <a:p>
            <a:pPr lvl="2"/>
            <a:r>
              <a:rPr lang="en-US" dirty="0" smtClean="0"/>
              <a:t>Contains only &lt;</a:t>
            </a:r>
            <a:r>
              <a:rPr lang="en-US" dirty="0" err="1" smtClean="0"/>
              <a:t>tr</a:t>
            </a:r>
            <a:r>
              <a:rPr lang="en-US" dirty="0" smtClean="0"/>
              <a:t>&gt; children</a:t>
            </a:r>
          </a:p>
          <a:p>
            <a:pPr lvl="3"/>
            <a:r>
              <a:rPr lang="en-US" dirty="0" smtClean="0"/>
              <a:t>Contains only &lt;</a:t>
            </a:r>
            <a:r>
              <a:rPr lang="en-US" dirty="0" err="1" smtClean="0"/>
              <a:t>th</a:t>
            </a:r>
            <a:r>
              <a:rPr lang="en-US" dirty="0" smtClean="0"/>
              <a:t>&gt; and &lt;td&gt; children</a:t>
            </a:r>
          </a:p>
          <a:p>
            <a:pPr lvl="4"/>
            <a:r>
              <a:rPr lang="en-US" dirty="0" smtClean="0"/>
              <a:t>These can contain any valid html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4483822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pic>
        <p:nvPicPr>
          <p:cNvPr id="5" name="Picture 4"/>
          <p:cNvPicPr>
            <a:picLocks noChangeAspect="1"/>
          </p:cNvPicPr>
          <p:nvPr/>
        </p:nvPicPr>
        <p:blipFill>
          <a:blip r:embed="rId3"/>
          <a:stretch>
            <a:fillRect/>
          </a:stretch>
        </p:blipFill>
        <p:spPr>
          <a:xfrm>
            <a:off x="1295400" y="1295400"/>
            <a:ext cx="6553200" cy="524553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752838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pic>
        <p:nvPicPr>
          <p:cNvPr id="3" name="Picture 2"/>
          <p:cNvPicPr>
            <a:picLocks noChangeAspect="1"/>
          </p:cNvPicPr>
          <p:nvPr/>
        </p:nvPicPr>
        <p:blipFill>
          <a:blip r:embed="rId3"/>
          <a:stretch>
            <a:fillRect/>
          </a:stretch>
        </p:blipFill>
        <p:spPr>
          <a:xfrm>
            <a:off x="1524000" y="609600"/>
            <a:ext cx="5521737" cy="601980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220724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Table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5" name="Rectangle 4"/>
          <p:cNvSpPr/>
          <p:nvPr/>
        </p:nvSpPr>
        <p:spPr>
          <a:xfrm>
            <a:off x="457200" y="1905000"/>
            <a:ext cx="3657600" cy="4585871"/>
          </a:xfrm>
          <a:prstGeom prst="rect">
            <a:avLst/>
          </a:prstGeom>
          <a:effectLst>
            <a:outerShdw blurRad="76200" dist="50800" dir="5400000" sx="101000" sy="101000" rotWithShape="0">
              <a:srgbClr val="000000">
                <a:alpha val="50000"/>
              </a:srgbClr>
            </a:outerShdw>
          </a:effectLst>
        </p:spPr>
        <p:style>
          <a:lnRef idx="0">
            <a:schemeClr val="accent3"/>
          </a:lnRef>
          <a:fillRef idx="3">
            <a:schemeClr val="accent3"/>
          </a:fillRef>
          <a:effectRef idx="3">
            <a:schemeClr val="accent3"/>
          </a:effectRef>
          <a:fontRef idx="minor">
            <a:schemeClr val="lt1"/>
          </a:fontRef>
        </p:style>
        <p:txBody>
          <a:bodyPr wrap="square">
            <a:spAutoFit/>
          </a:bodyPr>
          <a:lstStyle/>
          <a:p>
            <a:pPr>
              <a:lnSpc>
                <a:spcPct val="100000"/>
              </a:lnSpc>
              <a:tabLst>
                <a:tab pos="231775" algn="l"/>
              </a:tabLst>
            </a:pPr>
            <a:r>
              <a:rPr lang="en-US" sz="1400" b="1" dirty="0" smtClean="0">
                <a:solidFill>
                  <a:schemeClr val="lt1"/>
                </a:solidFill>
              </a:rPr>
              <a:t>&lt;table border = "border"&gt;</a:t>
            </a:r>
          </a:p>
          <a:p>
            <a:pPr>
              <a:lnSpc>
                <a:spcPct val="100000"/>
              </a:lnSpc>
              <a:tabLst>
                <a:tab pos="231775" algn="l"/>
              </a:tabLst>
            </a:pPr>
            <a:r>
              <a:rPr lang="en-US" sz="1400" b="1" dirty="0" smtClean="0">
                <a:solidFill>
                  <a:schemeClr val="lt1"/>
                </a:solidFill>
              </a:rPr>
              <a:t>   &lt;caption&gt; Fruit Juice Drinks &lt;/caption&gt;</a:t>
            </a:r>
          </a:p>
          <a:p>
            <a:pPr>
              <a:lnSpc>
                <a:spcPct val="100000"/>
              </a:lnSpc>
              <a:tabLst>
                <a:tab pos="231775" algn="l"/>
              </a:tabLst>
            </a:pPr>
            <a:r>
              <a:rPr lang="en-US" sz="1400" b="1" dirty="0" smtClean="0">
                <a:solidFill>
                  <a:schemeClr val="lt1"/>
                </a:solidFill>
              </a:rPr>
              <a:t>     &lt;</a:t>
            </a:r>
            <a:r>
              <a:rPr lang="en-US" sz="1400" b="1" dirty="0" err="1" smtClean="0">
                <a:solidFill>
                  <a:schemeClr val="lt1"/>
                </a:solidFill>
              </a:rPr>
              <a:t>tr</a:t>
            </a:r>
            <a:r>
              <a:rPr lang="en-US" sz="1400" b="1" dirty="0" smtClean="0">
                <a:solidFill>
                  <a:schemeClr val="lt1"/>
                </a:solidFill>
              </a:rPr>
              <a:t>&gt;</a:t>
            </a:r>
          </a:p>
          <a:p>
            <a:pPr>
              <a:lnSpc>
                <a:spcPct val="100000"/>
              </a:lnSpc>
              <a:tabLst>
                <a:tab pos="231775" algn="l"/>
              </a:tabLst>
            </a:pPr>
            <a:r>
              <a:rPr lang="en-US" sz="1400" b="1" dirty="0" smtClean="0">
                <a:solidFill>
                  <a:schemeClr val="lt1"/>
                </a:solidFill>
              </a:rPr>
              <a:t>       &lt;</a:t>
            </a:r>
            <a:r>
              <a:rPr lang="en-US" sz="1400" b="1" dirty="0" err="1" smtClean="0">
                <a:solidFill>
                  <a:schemeClr val="lt1"/>
                </a:solidFill>
              </a:rPr>
              <a:t>th</a:t>
            </a:r>
            <a:r>
              <a:rPr lang="en-US" sz="1400" b="1" dirty="0" smtClean="0">
                <a:solidFill>
                  <a:schemeClr val="lt1"/>
                </a:solidFill>
              </a:rPr>
              <a:t>&gt; &lt;/</a:t>
            </a:r>
            <a:r>
              <a:rPr lang="en-US" sz="1400" b="1" dirty="0" err="1" smtClean="0">
                <a:solidFill>
                  <a:schemeClr val="lt1"/>
                </a:solidFill>
              </a:rPr>
              <a:t>th</a:t>
            </a:r>
            <a:r>
              <a:rPr lang="en-US" sz="1400" b="1" dirty="0" smtClean="0">
                <a:solidFill>
                  <a:schemeClr val="lt1"/>
                </a:solidFill>
              </a:rPr>
              <a:t>&gt;</a:t>
            </a:r>
          </a:p>
          <a:p>
            <a:pPr>
              <a:lnSpc>
                <a:spcPct val="100000"/>
              </a:lnSpc>
              <a:tabLst>
                <a:tab pos="231775" algn="l"/>
              </a:tabLst>
            </a:pPr>
            <a:r>
              <a:rPr lang="en-US" sz="1400" b="1" dirty="0" smtClean="0">
                <a:solidFill>
                  <a:schemeClr val="lt1"/>
                </a:solidFill>
              </a:rPr>
              <a:t>       &lt;</a:t>
            </a:r>
            <a:r>
              <a:rPr lang="en-US" sz="1400" b="1" dirty="0" err="1" smtClean="0">
                <a:solidFill>
                  <a:schemeClr val="lt1"/>
                </a:solidFill>
              </a:rPr>
              <a:t>th</a:t>
            </a:r>
            <a:r>
              <a:rPr lang="en-US" sz="1400" b="1" dirty="0" smtClean="0">
                <a:solidFill>
                  <a:schemeClr val="lt1"/>
                </a:solidFill>
              </a:rPr>
              <a:t>&gt; Apple &lt;/</a:t>
            </a:r>
            <a:r>
              <a:rPr lang="en-US" sz="1400" b="1" dirty="0" err="1" smtClean="0">
                <a:solidFill>
                  <a:schemeClr val="lt1"/>
                </a:solidFill>
              </a:rPr>
              <a:t>th</a:t>
            </a:r>
            <a:r>
              <a:rPr lang="en-US" sz="1400" b="1" dirty="0" smtClean="0">
                <a:solidFill>
                  <a:schemeClr val="lt1"/>
                </a:solidFill>
              </a:rPr>
              <a:t>&gt;</a:t>
            </a:r>
          </a:p>
          <a:p>
            <a:pPr>
              <a:lnSpc>
                <a:spcPct val="100000"/>
              </a:lnSpc>
              <a:tabLst>
                <a:tab pos="231775" algn="l"/>
              </a:tabLst>
            </a:pPr>
            <a:r>
              <a:rPr lang="en-US" sz="1400" b="1" dirty="0" smtClean="0">
                <a:solidFill>
                  <a:schemeClr val="lt1"/>
                </a:solidFill>
              </a:rPr>
              <a:t>       &lt;</a:t>
            </a:r>
            <a:r>
              <a:rPr lang="en-US" sz="1400" b="1" dirty="0" err="1" smtClean="0">
                <a:solidFill>
                  <a:schemeClr val="lt1"/>
                </a:solidFill>
              </a:rPr>
              <a:t>th</a:t>
            </a:r>
            <a:r>
              <a:rPr lang="en-US" sz="1400" b="1" dirty="0" smtClean="0">
                <a:solidFill>
                  <a:schemeClr val="lt1"/>
                </a:solidFill>
              </a:rPr>
              <a:t>&gt; Orange &lt;/</a:t>
            </a:r>
            <a:r>
              <a:rPr lang="en-US" sz="1400" b="1" dirty="0" err="1" smtClean="0">
                <a:solidFill>
                  <a:schemeClr val="lt1"/>
                </a:solidFill>
              </a:rPr>
              <a:t>th</a:t>
            </a:r>
            <a:r>
              <a:rPr lang="en-US" sz="1400" b="1" dirty="0" smtClean="0">
                <a:solidFill>
                  <a:schemeClr val="lt1"/>
                </a:solidFill>
              </a:rPr>
              <a:t>&gt;</a:t>
            </a:r>
          </a:p>
          <a:p>
            <a:pPr>
              <a:lnSpc>
                <a:spcPct val="100000"/>
              </a:lnSpc>
              <a:tabLst>
                <a:tab pos="231775" algn="l"/>
              </a:tabLst>
            </a:pPr>
            <a:r>
              <a:rPr lang="en-US" sz="1400" b="1" dirty="0" smtClean="0">
                <a:solidFill>
                  <a:schemeClr val="lt1"/>
                </a:solidFill>
              </a:rPr>
              <a:t>       &lt;</a:t>
            </a:r>
            <a:r>
              <a:rPr lang="en-US" sz="1400" b="1" dirty="0" err="1" smtClean="0">
                <a:solidFill>
                  <a:schemeClr val="lt1"/>
                </a:solidFill>
              </a:rPr>
              <a:t>th</a:t>
            </a:r>
            <a:r>
              <a:rPr lang="en-US" sz="1400" b="1" dirty="0" smtClean="0">
                <a:solidFill>
                  <a:schemeClr val="lt1"/>
                </a:solidFill>
              </a:rPr>
              <a:t>&gt; Screwdriver &lt;/</a:t>
            </a:r>
            <a:r>
              <a:rPr lang="en-US" sz="1400" b="1" dirty="0" err="1" smtClean="0">
                <a:solidFill>
                  <a:schemeClr val="lt1"/>
                </a:solidFill>
              </a:rPr>
              <a:t>th</a:t>
            </a:r>
            <a:r>
              <a:rPr lang="en-US" sz="1400" b="1" dirty="0" smtClean="0">
                <a:solidFill>
                  <a:schemeClr val="lt1"/>
                </a:solidFill>
              </a:rPr>
              <a:t>&gt;</a:t>
            </a:r>
          </a:p>
          <a:p>
            <a:pPr>
              <a:lnSpc>
                <a:spcPct val="100000"/>
              </a:lnSpc>
              <a:tabLst>
                <a:tab pos="231775" algn="l"/>
              </a:tabLst>
            </a:pPr>
            <a:r>
              <a:rPr lang="en-US" sz="1400" b="1" dirty="0" smtClean="0">
                <a:solidFill>
                  <a:schemeClr val="lt1"/>
                </a:solidFill>
              </a:rPr>
              <a:t>     &lt;/</a:t>
            </a:r>
            <a:r>
              <a:rPr lang="en-US" sz="1400" b="1" dirty="0" err="1" smtClean="0">
                <a:solidFill>
                  <a:schemeClr val="lt1"/>
                </a:solidFill>
              </a:rPr>
              <a:t>tr</a:t>
            </a:r>
            <a:r>
              <a:rPr lang="en-US" sz="1400" b="1" dirty="0" smtClean="0">
                <a:solidFill>
                  <a:schemeClr val="lt1"/>
                </a:solidFill>
              </a:rPr>
              <a:t>&gt;</a:t>
            </a:r>
          </a:p>
          <a:p>
            <a:pPr>
              <a:lnSpc>
                <a:spcPct val="100000"/>
              </a:lnSpc>
              <a:tabLst>
                <a:tab pos="231775" algn="l"/>
              </a:tabLst>
            </a:pPr>
            <a:r>
              <a:rPr lang="en-US" sz="1400" b="1" dirty="0" smtClean="0">
                <a:solidFill>
                  <a:schemeClr val="lt1"/>
                </a:solidFill>
              </a:rPr>
              <a:t>     &lt;</a:t>
            </a:r>
            <a:r>
              <a:rPr lang="en-US" sz="1400" b="1" dirty="0" err="1" smtClean="0">
                <a:solidFill>
                  <a:schemeClr val="lt1"/>
                </a:solidFill>
              </a:rPr>
              <a:t>tr</a:t>
            </a:r>
            <a:r>
              <a:rPr lang="en-US" sz="1400" b="1" dirty="0" smtClean="0">
                <a:solidFill>
                  <a:schemeClr val="lt1"/>
                </a:solidFill>
              </a:rPr>
              <a:t>&gt;</a:t>
            </a:r>
          </a:p>
          <a:p>
            <a:pPr>
              <a:lnSpc>
                <a:spcPct val="100000"/>
              </a:lnSpc>
              <a:tabLst>
                <a:tab pos="231775" algn="l"/>
              </a:tabLst>
            </a:pPr>
            <a:r>
              <a:rPr lang="en-US" sz="1400" b="1" dirty="0" smtClean="0">
                <a:solidFill>
                  <a:schemeClr val="lt1"/>
                </a:solidFill>
              </a:rPr>
              <a:t>       &lt;</a:t>
            </a:r>
            <a:r>
              <a:rPr lang="en-US" sz="1400" b="1" dirty="0" err="1" smtClean="0">
                <a:solidFill>
                  <a:schemeClr val="lt1"/>
                </a:solidFill>
              </a:rPr>
              <a:t>th</a:t>
            </a:r>
            <a:r>
              <a:rPr lang="en-US" sz="1400" b="1" dirty="0" smtClean="0">
                <a:solidFill>
                  <a:schemeClr val="lt1"/>
                </a:solidFill>
              </a:rPr>
              <a:t>&gt; Breakfast &lt;/</a:t>
            </a:r>
            <a:r>
              <a:rPr lang="en-US" sz="1400" b="1" dirty="0" err="1" smtClean="0">
                <a:solidFill>
                  <a:schemeClr val="lt1"/>
                </a:solidFill>
              </a:rPr>
              <a:t>th</a:t>
            </a:r>
            <a:r>
              <a:rPr lang="en-US" sz="1400" b="1" dirty="0" smtClean="0">
                <a:solidFill>
                  <a:schemeClr val="lt1"/>
                </a:solidFill>
              </a:rPr>
              <a:t>&gt;</a:t>
            </a:r>
          </a:p>
          <a:p>
            <a:pPr>
              <a:lnSpc>
                <a:spcPct val="100000"/>
              </a:lnSpc>
              <a:tabLst>
                <a:tab pos="231775" algn="l"/>
              </a:tabLst>
            </a:pPr>
            <a:r>
              <a:rPr lang="en-US" sz="1400" b="1" dirty="0" smtClean="0">
                <a:solidFill>
                  <a:schemeClr val="lt1"/>
                </a:solidFill>
              </a:rPr>
              <a:t>       &lt;td&gt; 0 &lt;/td&gt;</a:t>
            </a:r>
          </a:p>
          <a:p>
            <a:pPr>
              <a:lnSpc>
                <a:spcPct val="100000"/>
              </a:lnSpc>
              <a:tabLst>
                <a:tab pos="231775" algn="l"/>
              </a:tabLst>
            </a:pPr>
            <a:r>
              <a:rPr lang="en-US" sz="1400" b="1" dirty="0" smtClean="0">
                <a:solidFill>
                  <a:schemeClr val="lt1"/>
                </a:solidFill>
              </a:rPr>
              <a:t>       &lt;td&gt; 1 &lt;/td&gt;</a:t>
            </a:r>
          </a:p>
          <a:p>
            <a:pPr>
              <a:lnSpc>
                <a:spcPct val="100000"/>
              </a:lnSpc>
              <a:tabLst>
                <a:tab pos="231775" algn="l"/>
              </a:tabLst>
            </a:pPr>
            <a:r>
              <a:rPr lang="en-US" sz="1400" b="1" dirty="0" smtClean="0">
                <a:solidFill>
                  <a:schemeClr val="lt1"/>
                </a:solidFill>
              </a:rPr>
              <a:t>       &lt;td&gt; 0 &lt;/td&gt;</a:t>
            </a:r>
          </a:p>
          <a:p>
            <a:pPr>
              <a:lnSpc>
                <a:spcPct val="100000"/>
              </a:lnSpc>
              <a:tabLst>
                <a:tab pos="231775" algn="l"/>
              </a:tabLst>
            </a:pPr>
            <a:r>
              <a:rPr lang="en-US" sz="1400" b="1" dirty="0" smtClean="0">
                <a:solidFill>
                  <a:schemeClr val="lt1"/>
                </a:solidFill>
              </a:rPr>
              <a:t>     &lt;/</a:t>
            </a:r>
            <a:r>
              <a:rPr lang="en-US" sz="1400" b="1" dirty="0" err="1" smtClean="0">
                <a:solidFill>
                  <a:schemeClr val="lt1"/>
                </a:solidFill>
              </a:rPr>
              <a:t>tr</a:t>
            </a:r>
            <a:r>
              <a:rPr lang="en-US" sz="1400" b="1" dirty="0" smtClean="0">
                <a:solidFill>
                  <a:schemeClr val="lt1"/>
                </a:solidFill>
              </a:rPr>
              <a:t>&gt;</a:t>
            </a:r>
          </a:p>
          <a:p>
            <a:pPr>
              <a:lnSpc>
                <a:spcPct val="100000"/>
              </a:lnSpc>
              <a:tabLst>
                <a:tab pos="231775" algn="l"/>
              </a:tabLst>
            </a:pPr>
            <a:r>
              <a:rPr lang="en-US" sz="1400" b="1" dirty="0" smtClean="0">
                <a:solidFill>
                  <a:schemeClr val="lt1"/>
                </a:solidFill>
              </a:rPr>
              <a:t>     &lt;</a:t>
            </a:r>
            <a:r>
              <a:rPr lang="en-US" sz="1400" b="1" dirty="0" err="1" smtClean="0">
                <a:solidFill>
                  <a:schemeClr val="lt1"/>
                </a:solidFill>
              </a:rPr>
              <a:t>tr</a:t>
            </a:r>
            <a:r>
              <a:rPr lang="en-US" sz="1400" b="1" dirty="0" smtClean="0">
                <a:solidFill>
                  <a:schemeClr val="lt1"/>
                </a:solidFill>
              </a:rPr>
              <a:t>&gt;</a:t>
            </a:r>
          </a:p>
          <a:p>
            <a:pPr>
              <a:lnSpc>
                <a:spcPct val="100000"/>
              </a:lnSpc>
              <a:tabLst>
                <a:tab pos="231775" algn="l"/>
              </a:tabLst>
            </a:pPr>
            <a:r>
              <a:rPr lang="en-US" sz="1400" b="1" dirty="0" smtClean="0">
                <a:solidFill>
                  <a:schemeClr val="lt1"/>
                </a:solidFill>
              </a:rPr>
              <a:t>       &lt;</a:t>
            </a:r>
            <a:r>
              <a:rPr lang="en-US" sz="1400" b="1" dirty="0" err="1" smtClean="0">
                <a:solidFill>
                  <a:schemeClr val="lt1"/>
                </a:solidFill>
              </a:rPr>
              <a:t>th</a:t>
            </a:r>
            <a:r>
              <a:rPr lang="en-US" sz="1400" b="1" dirty="0" smtClean="0">
                <a:solidFill>
                  <a:schemeClr val="lt1"/>
                </a:solidFill>
              </a:rPr>
              <a:t>&gt; Lunch &lt;/</a:t>
            </a:r>
            <a:r>
              <a:rPr lang="en-US" sz="1400" b="1" dirty="0" err="1" smtClean="0">
                <a:solidFill>
                  <a:schemeClr val="lt1"/>
                </a:solidFill>
              </a:rPr>
              <a:t>th</a:t>
            </a:r>
            <a:r>
              <a:rPr lang="en-US" sz="1400" b="1" dirty="0" smtClean="0">
                <a:solidFill>
                  <a:schemeClr val="lt1"/>
                </a:solidFill>
              </a:rPr>
              <a:t>&gt;</a:t>
            </a:r>
          </a:p>
          <a:p>
            <a:pPr>
              <a:lnSpc>
                <a:spcPct val="100000"/>
              </a:lnSpc>
              <a:tabLst>
                <a:tab pos="231775" algn="l"/>
              </a:tabLst>
            </a:pPr>
            <a:r>
              <a:rPr lang="en-US" sz="1400" b="1" dirty="0" smtClean="0">
                <a:solidFill>
                  <a:schemeClr val="lt1"/>
                </a:solidFill>
              </a:rPr>
              <a:t>       &lt;td&gt; 1 &lt;/td&gt;</a:t>
            </a:r>
          </a:p>
          <a:p>
            <a:pPr>
              <a:lnSpc>
                <a:spcPct val="100000"/>
              </a:lnSpc>
              <a:tabLst>
                <a:tab pos="231775" algn="l"/>
              </a:tabLst>
            </a:pPr>
            <a:r>
              <a:rPr lang="en-US" sz="1400" b="1" dirty="0" smtClean="0">
                <a:solidFill>
                  <a:schemeClr val="lt1"/>
                </a:solidFill>
              </a:rPr>
              <a:t>       &lt;td&gt; 0 &lt;/td&gt;</a:t>
            </a:r>
          </a:p>
          <a:p>
            <a:pPr>
              <a:lnSpc>
                <a:spcPct val="100000"/>
              </a:lnSpc>
              <a:tabLst>
                <a:tab pos="231775" algn="l"/>
              </a:tabLst>
            </a:pPr>
            <a:r>
              <a:rPr lang="en-US" sz="1400" b="1" dirty="0" smtClean="0">
                <a:solidFill>
                  <a:schemeClr val="lt1"/>
                </a:solidFill>
              </a:rPr>
              <a:t>       &lt;td&gt; 0 &lt;/td&gt;</a:t>
            </a:r>
          </a:p>
          <a:p>
            <a:pPr>
              <a:lnSpc>
                <a:spcPct val="100000"/>
              </a:lnSpc>
              <a:tabLst>
                <a:tab pos="231775" algn="l"/>
              </a:tabLst>
            </a:pPr>
            <a:r>
              <a:rPr lang="en-US" sz="1400" b="1" dirty="0" smtClean="0">
                <a:solidFill>
                  <a:schemeClr val="lt1"/>
                </a:solidFill>
              </a:rPr>
              <a:t>     &lt;/</a:t>
            </a:r>
            <a:r>
              <a:rPr lang="en-US" sz="1400" b="1" dirty="0" err="1" smtClean="0">
                <a:solidFill>
                  <a:schemeClr val="lt1"/>
                </a:solidFill>
              </a:rPr>
              <a:t>tr</a:t>
            </a:r>
            <a:r>
              <a:rPr lang="en-US" sz="1400" b="1" dirty="0" smtClean="0">
                <a:solidFill>
                  <a:schemeClr val="lt1"/>
                </a:solidFill>
              </a:rPr>
              <a:t>&gt;</a:t>
            </a:r>
          </a:p>
          <a:p>
            <a:pPr>
              <a:lnSpc>
                <a:spcPct val="100000"/>
              </a:lnSpc>
              <a:tabLst>
                <a:tab pos="231775" algn="l"/>
              </a:tabLst>
            </a:pPr>
            <a:r>
              <a:rPr lang="en-US" sz="1400" b="1" dirty="0" smtClean="0">
                <a:solidFill>
                  <a:schemeClr val="lt1"/>
                </a:solidFill>
              </a:rPr>
              <a:t>   &lt;/table&gt;</a:t>
            </a:r>
          </a:p>
        </p:txBody>
      </p:sp>
      <p:pic>
        <p:nvPicPr>
          <p:cNvPr id="9" name="Picture 8" descr="Table1.png"/>
          <p:cNvPicPr>
            <a:picLocks noChangeAspect="1"/>
          </p:cNvPicPr>
          <p:nvPr/>
        </p:nvPicPr>
        <p:blipFill>
          <a:blip r:embed="rId3" cstate="print"/>
          <a:stretch>
            <a:fillRect/>
          </a:stretch>
        </p:blipFill>
        <p:spPr>
          <a:xfrm>
            <a:off x="3276600" y="3124200"/>
            <a:ext cx="4695825" cy="185534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rows/columns</a:t>
            </a:r>
            <a:endParaRPr lang="en-US" dirty="0"/>
          </a:p>
        </p:txBody>
      </p:sp>
      <p:sp>
        <p:nvSpPr>
          <p:cNvPr id="3" name="Content Placeholder 2"/>
          <p:cNvSpPr>
            <a:spLocks noGrp="1"/>
          </p:cNvSpPr>
          <p:nvPr>
            <p:ph idx="1"/>
          </p:nvPr>
        </p:nvSpPr>
        <p:spPr/>
        <p:txBody>
          <a:bodyPr/>
          <a:lstStyle/>
          <a:p>
            <a:r>
              <a:rPr lang="en-US" dirty="0" smtClean="0"/>
              <a:t>Table cells (td/</a:t>
            </a:r>
            <a:r>
              <a:rPr lang="en-US" dirty="0" err="1" smtClean="0"/>
              <a:t>th</a:t>
            </a:r>
            <a:r>
              <a:rPr lang="en-US" dirty="0" smtClean="0"/>
              <a:t>) can span multiple columns and/or rows.  This is controlled by the following attributes</a:t>
            </a:r>
          </a:p>
          <a:p>
            <a:pPr lvl="1"/>
            <a:r>
              <a:rPr lang="en-US" dirty="0" err="1" smtClean="0"/>
              <a:t>colspan</a:t>
            </a:r>
            <a:r>
              <a:rPr lang="en-US" dirty="0" smtClean="0"/>
              <a:t> : the number of columns that the cell spans</a:t>
            </a:r>
          </a:p>
          <a:p>
            <a:pPr lvl="1"/>
            <a:r>
              <a:rPr lang="en-US" dirty="0" err="1" smtClean="0"/>
              <a:t>rowspan</a:t>
            </a:r>
            <a:r>
              <a:rPr lang="en-US" dirty="0" smtClean="0"/>
              <a:t> : the number of rows that the cell spans</a:t>
            </a:r>
          </a:p>
          <a:p>
            <a:r>
              <a:rPr lang="en-US" dirty="0" smtClean="0"/>
              <a:t>Example</a:t>
            </a:r>
          </a:p>
          <a:p>
            <a:pPr lvl="1"/>
            <a:r>
              <a:rPr lang="en-US" dirty="0" smtClean="0"/>
              <a:t>&lt;td </a:t>
            </a:r>
            <a:r>
              <a:rPr lang="en-US" dirty="0" err="1" smtClean="0"/>
              <a:t>colspan</a:t>
            </a:r>
            <a:r>
              <a:rPr lang="en-US" dirty="0" smtClean="0"/>
              <a:t>="2" </a:t>
            </a:r>
            <a:r>
              <a:rPr lang="en-US" dirty="0" err="1" smtClean="0"/>
              <a:t>rowspan</a:t>
            </a:r>
            <a:r>
              <a:rPr lang="en-US" dirty="0" smtClean="0"/>
              <a:t>="2"&gt;Some data&lt;/td&gt;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6049119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Table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5" name="Rectangle 4"/>
          <p:cNvSpPr/>
          <p:nvPr/>
        </p:nvSpPr>
        <p:spPr>
          <a:xfrm>
            <a:off x="457200" y="1905000"/>
            <a:ext cx="3657600" cy="4524315"/>
          </a:xfrm>
          <a:prstGeom prst="rect">
            <a:avLst/>
          </a:prstGeom>
          <a:effectLst>
            <a:outerShdw blurRad="76200" dist="50800" dir="5400000" sx="101000" sy="101000" rotWithShape="0">
              <a:srgbClr val="000000">
                <a:alpha val="50000"/>
              </a:srgbClr>
            </a:outerShdw>
          </a:effectLst>
        </p:spPr>
        <p:style>
          <a:lnRef idx="0">
            <a:schemeClr val="accent3"/>
          </a:lnRef>
          <a:fillRef idx="3">
            <a:schemeClr val="accent3"/>
          </a:fillRef>
          <a:effectRef idx="3">
            <a:schemeClr val="accent3"/>
          </a:effectRef>
          <a:fontRef idx="minor">
            <a:schemeClr val="lt1"/>
          </a:fontRef>
        </p:style>
        <p:txBody>
          <a:bodyPr wrap="square">
            <a:spAutoFit/>
          </a:bodyPr>
          <a:lstStyle/>
          <a:p>
            <a:pPr>
              <a:lnSpc>
                <a:spcPct val="100000"/>
              </a:lnSpc>
              <a:tabLst>
                <a:tab pos="231775" algn="l"/>
              </a:tabLst>
            </a:pPr>
            <a:r>
              <a:rPr lang="en-US" sz="1200" b="1" dirty="0" smtClean="0">
                <a:solidFill>
                  <a:schemeClr val="lt1"/>
                </a:solidFill>
              </a:rPr>
              <a:t>&lt;table border = "border"&gt;</a:t>
            </a: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tr</a:t>
            </a:r>
            <a:r>
              <a:rPr lang="en-US" sz="1200" b="1" dirty="0" smtClean="0">
                <a:solidFill>
                  <a:schemeClr val="lt1"/>
                </a:solidFill>
              </a:rPr>
              <a:t>&gt;</a:t>
            </a:r>
          </a:p>
          <a:p>
            <a:pPr>
              <a:lnSpc>
                <a:spcPct val="100000"/>
              </a:lnSpc>
              <a:tabLst>
                <a:tab pos="231775" algn="l"/>
                <a:tab pos="511175" algn="l"/>
              </a:tabLst>
            </a:pPr>
            <a:r>
              <a:rPr lang="en-US" sz="1200" b="1" dirty="0" smtClean="0"/>
              <a:t>		&lt;</a:t>
            </a:r>
            <a:r>
              <a:rPr lang="en-US" sz="1200" b="1" dirty="0" err="1" smtClean="0"/>
              <a:t>th</a:t>
            </a:r>
            <a:r>
              <a:rPr lang="en-US" sz="1200" b="1" dirty="0" smtClean="0"/>
              <a:t>&gt;&lt;/</a:t>
            </a:r>
            <a:r>
              <a:rPr lang="en-US" sz="1200" b="1" dirty="0" err="1" smtClean="0"/>
              <a:t>th</a:t>
            </a:r>
            <a:r>
              <a:rPr lang="en-US" sz="1200" b="1" dirty="0" smtClean="0"/>
              <a:t>&gt;</a:t>
            </a:r>
          </a:p>
          <a:p>
            <a:pPr>
              <a:lnSpc>
                <a:spcPct val="100000"/>
              </a:lnSpc>
              <a:tabLst>
                <a:tab pos="231775" algn="l"/>
                <a:tab pos="511175" algn="l"/>
              </a:tabLst>
            </a:pPr>
            <a:r>
              <a:rPr lang="en-US" sz="1200" b="1" dirty="0" smtClean="0">
                <a:solidFill>
                  <a:schemeClr val="lt1"/>
                </a:solidFill>
              </a:rPr>
              <a:t>		&lt;</a:t>
            </a:r>
            <a:r>
              <a:rPr lang="en-US" sz="1200" b="1" dirty="0" err="1" smtClean="0">
                <a:solidFill>
                  <a:schemeClr val="lt1"/>
                </a:solidFill>
              </a:rPr>
              <a:t>th</a:t>
            </a:r>
            <a:r>
              <a:rPr lang="en-US" sz="1200" b="1" dirty="0" smtClean="0"/>
              <a:t> </a:t>
            </a:r>
            <a:r>
              <a:rPr lang="en-US" sz="1200" b="1" dirty="0" err="1" smtClean="0"/>
              <a:t>colspan</a:t>
            </a:r>
            <a:r>
              <a:rPr lang="en-US" sz="1200" b="1" dirty="0" smtClean="0"/>
              <a:t>=“3”&gt;Fruit Juice Drinks&lt;/</a:t>
            </a:r>
            <a:r>
              <a:rPr lang="en-US" sz="1200" b="1" dirty="0" err="1" smtClean="0"/>
              <a:t>th</a:t>
            </a:r>
            <a:r>
              <a:rPr lang="en-US" sz="1200" b="1" dirty="0" smtClean="0"/>
              <a:t>&gt;</a:t>
            </a:r>
            <a:endParaRPr lang="en-US" sz="1200" b="1" dirty="0" smtClean="0">
              <a:solidFill>
                <a:schemeClr val="lt1"/>
              </a:solidFill>
            </a:endParaRPr>
          </a:p>
          <a:p>
            <a:pPr>
              <a:lnSpc>
                <a:spcPct val="100000"/>
              </a:lnSpc>
              <a:tabLst>
                <a:tab pos="231775" algn="l"/>
              </a:tabLst>
            </a:pPr>
            <a:r>
              <a:rPr lang="en-US" sz="1200" b="1" dirty="0" smtClean="0"/>
              <a:t>   &lt;/</a:t>
            </a:r>
            <a:r>
              <a:rPr lang="en-US" sz="1200" b="1" dirty="0" err="1" smtClean="0"/>
              <a:t>tr</a:t>
            </a:r>
            <a:r>
              <a:rPr lang="en-US" sz="1200" b="1" dirty="0" smtClean="0"/>
              <a:t>&gt;</a:t>
            </a:r>
            <a:endParaRPr lang="en-US" sz="1200" b="1" dirty="0" smtClean="0">
              <a:solidFill>
                <a:schemeClr val="lt1"/>
              </a:solidFill>
            </a:endParaRP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tr</a:t>
            </a:r>
            <a:r>
              <a:rPr lang="en-US" sz="1200" b="1" dirty="0" smtClean="0">
                <a:solidFill>
                  <a:schemeClr val="lt1"/>
                </a:solidFill>
              </a:rPr>
              <a:t>&gt;</a:t>
            </a: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th</a:t>
            </a:r>
            <a:r>
              <a:rPr lang="en-US" sz="1200" b="1" dirty="0" smtClean="0">
                <a:solidFill>
                  <a:schemeClr val="lt1"/>
                </a:solidFill>
              </a:rPr>
              <a:t>&gt; &lt;/</a:t>
            </a:r>
            <a:r>
              <a:rPr lang="en-US" sz="1200" b="1" dirty="0" err="1" smtClean="0">
                <a:solidFill>
                  <a:schemeClr val="lt1"/>
                </a:solidFill>
              </a:rPr>
              <a:t>th</a:t>
            </a:r>
            <a:r>
              <a:rPr lang="en-US" sz="1200" b="1" dirty="0" smtClean="0">
                <a:solidFill>
                  <a:schemeClr val="lt1"/>
                </a:solidFill>
              </a:rPr>
              <a:t>&gt;</a:t>
            </a: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th</a:t>
            </a:r>
            <a:r>
              <a:rPr lang="en-US" sz="1200" b="1" dirty="0" smtClean="0">
                <a:solidFill>
                  <a:schemeClr val="lt1"/>
                </a:solidFill>
              </a:rPr>
              <a:t>&gt; Apple &lt;/</a:t>
            </a:r>
            <a:r>
              <a:rPr lang="en-US" sz="1200" b="1" dirty="0" err="1" smtClean="0">
                <a:solidFill>
                  <a:schemeClr val="lt1"/>
                </a:solidFill>
              </a:rPr>
              <a:t>th</a:t>
            </a:r>
            <a:r>
              <a:rPr lang="en-US" sz="1200" b="1" dirty="0" smtClean="0">
                <a:solidFill>
                  <a:schemeClr val="lt1"/>
                </a:solidFill>
              </a:rPr>
              <a:t>&gt;</a:t>
            </a: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th</a:t>
            </a:r>
            <a:r>
              <a:rPr lang="en-US" sz="1200" b="1" dirty="0" smtClean="0">
                <a:solidFill>
                  <a:schemeClr val="lt1"/>
                </a:solidFill>
              </a:rPr>
              <a:t>&gt; Orange &lt;/</a:t>
            </a:r>
            <a:r>
              <a:rPr lang="en-US" sz="1200" b="1" dirty="0" err="1" smtClean="0">
                <a:solidFill>
                  <a:schemeClr val="lt1"/>
                </a:solidFill>
              </a:rPr>
              <a:t>th</a:t>
            </a:r>
            <a:r>
              <a:rPr lang="en-US" sz="1200" b="1" dirty="0" smtClean="0">
                <a:solidFill>
                  <a:schemeClr val="lt1"/>
                </a:solidFill>
              </a:rPr>
              <a:t>&gt;</a:t>
            </a: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th</a:t>
            </a:r>
            <a:r>
              <a:rPr lang="en-US" sz="1200" b="1" dirty="0" smtClean="0">
                <a:solidFill>
                  <a:schemeClr val="lt1"/>
                </a:solidFill>
              </a:rPr>
              <a:t>&gt; Screwdriver &lt;/</a:t>
            </a:r>
            <a:r>
              <a:rPr lang="en-US" sz="1200" b="1" dirty="0" err="1" smtClean="0">
                <a:solidFill>
                  <a:schemeClr val="lt1"/>
                </a:solidFill>
              </a:rPr>
              <a:t>th</a:t>
            </a:r>
            <a:r>
              <a:rPr lang="en-US" sz="1200" b="1" dirty="0" smtClean="0">
                <a:solidFill>
                  <a:schemeClr val="lt1"/>
                </a:solidFill>
              </a:rPr>
              <a:t>&gt;</a:t>
            </a: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tr</a:t>
            </a:r>
            <a:r>
              <a:rPr lang="en-US" sz="1200" b="1" dirty="0" smtClean="0">
                <a:solidFill>
                  <a:schemeClr val="lt1"/>
                </a:solidFill>
              </a:rPr>
              <a:t>&gt;</a:t>
            </a: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tr</a:t>
            </a:r>
            <a:r>
              <a:rPr lang="en-US" sz="1200" b="1" dirty="0" smtClean="0">
                <a:solidFill>
                  <a:schemeClr val="lt1"/>
                </a:solidFill>
              </a:rPr>
              <a:t>&gt;</a:t>
            </a: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th</a:t>
            </a:r>
            <a:r>
              <a:rPr lang="en-US" sz="1200" b="1" dirty="0" smtClean="0">
                <a:solidFill>
                  <a:schemeClr val="lt1"/>
                </a:solidFill>
              </a:rPr>
              <a:t>&gt; Breakfast &lt;/</a:t>
            </a:r>
            <a:r>
              <a:rPr lang="en-US" sz="1200" b="1" dirty="0" err="1" smtClean="0">
                <a:solidFill>
                  <a:schemeClr val="lt1"/>
                </a:solidFill>
              </a:rPr>
              <a:t>th</a:t>
            </a:r>
            <a:r>
              <a:rPr lang="en-US" sz="1200" b="1" dirty="0" smtClean="0">
                <a:solidFill>
                  <a:schemeClr val="lt1"/>
                </a:solidFill>
              </a:rPr>
              <a:t>&gt;</a:t>
            </a:r>
          </a:p>
          <a:p>
            <a:pPr>
              <a:lnSpc>
                <a:spcPct val="100000"/>
              </a:lnSpc>
              <a:tabLst>
                <a:tab pos="231775" algn="l"/>
              </a:tabLst>
            </a:pPr>
            <a:r>
              <a:rPr lang="en-US" sz="1200" b="1" dirty="0" smtClean="0">
                <a:solidFill>
                  <a:schemeClr val="lt1"/>
                </a:solidFill>
              </a:rPr>
              <a:t>       &lt;td&gt; 0 &lt;/td&gt;</a:t>
            </a:r>
          </a:p>
          <a:p>
            <a:pPr>
              <a:lnSpc>
                <a:spcPct val="100000"/>
              </a:lnSpc>
              <a:tabLst>
                <a:tab pos="231775" algn="l"/>
              </a:tabLst>
            </a:pPr>
            <a:r>
              <a:rPr lang="en-US" sz="1200" b="1" dirty="0" smtClean="0">
                <a:solidFill>
                  <a:schemeClr val="lt1"/>
                </a:solidFill>
              </a:rPr>
              <a:t>       &lt;td&gt; 1 &lt;/td&gt;</a:t>
            </a:r>
          </a:p>
          <a:p>
            <a:pPr>
              <a:lnSpc>
                <a:spcPct val="100000"/>
              </a:lnSpc>
              <a:tabLst>
                <a:tab pos="231775" algn="l"/>
              </a:tabLst>
            </a:pPr>
            <a:r>
              <a:rPr lang="en-US" sz="1200" b="1" dirty="0" smtClean="0">
                <a:solidFill>
                  <a:schemeClr val="lt1"/>
                </a:solidFill>
              </a:rPr>
              <a:t>       &lt;td&gt; 0 &lt;/td&gt;</a:t>
            </a: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tr</a:t>
            </a:r>
            <a:r>
              <a:rPr lang="en-US" sz="1200" b="1" dirty="0" smtClean="0">
                <a:solidFill>
                  <a:schemeClr val="lt1"/>
                </a:solidFill>
              </a:rPr>
              <a:t>&gt;</a:t>
            </a: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tr</a:t>
            </a:r>
            <a:r>
              <a:rPr lang="en-US" sz="1200" b="1" dirty="0" smtClean="0">
                <a:solidFill>
                  <a:schemeClr val="lt1"/>
                </a:solidFill>
              </a:rPr>
              <a:t>&gt;</a:t>
            </a: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th</a:t>
            </a:r>
            <a:r>
              <a:rPr lang="en-US" sz="1200" b="1" dirty="0" smtClean="0">
                <a:solidFill>
                  <a:schemeClr val="lt1"/>
                </a:solidFill>
              </a:rPr>
              <a:t>&gt; Lunch &lt;/</a:t>
            </a:r>
            <a:r>
              <a:rPr lang="en-US" sz="1200" b="1" dirty="0" err="1" smtClean="0">
                <a:solidFill>
                  <a:schemeClr val="lt1"/>
                </a:solidFill>
              </a:rPr>
              <a:t>th</a:t>
            </a:r>
            <a:r>
              <a:rPr lang="en-US" sz="1200" b="1" dirty="0" smtClean="0">
                <a:solidFill>
                  <a:schemeClr val="lt1"/>
                </a:solidFill>
              </a:rPr>
              <a:t>&gt;</a:t>
            </a:r>
          </a:p>
          <a:p>
            <a:pPr>
              <a:lnSpc>
                <a:spcPct val="100000"/>
              </a:lnSpc>
              <a:tabLst>
                <a:tab pos="231775" algn="l"/>
              </a:tabLst>
            </a:pPr>
            <a:r>
              <a:rPr lang="en-US" sz="1200" b="1" dirty="0" smtClean="0">
                <a:solidFill>
                  <a:schemeClr val="lt1"/>
                </a:solidFill>
              </a:rPr>
              <a:t>       &lt;td&gt; 1 &lt;/td&gt;</a:t>
            </a:r>
          </a:p>
          <a:p>
            <a:pPr>
              <a:lnSpc>
                <a:spcPct val="100000"/>
              </a:lnSpc>
              <a:tabLst>
                <a:tab pos="231775" algn="l"/>
              </a:tabLst>
            </a:pPr>
            <a:r>
              <a:rPr lang="en-US" sz="1200" b="1" dirty="0" smtClean="0">
                <a:solidFill>
                  <a:schemeClr val="lt1"/>
                </a:solidFill>
              </a:rPr>
              <a:t>       &lt;td&gt; 0 &lt;/td&gt;</a:t>
            </a:r>
          </a:p>
          <a:p>
            <a:pPr>
              <a:lnSpc>
                <a:spcPct val="100000"/>
              </a:lnSpc>
              <a:tabLst>
                <a:tab pos="231775" algn="l"/>
              </a:tabLst>
            </a:pPr>
            <a:r>
              <a:rPr lang="en-US" sz="1200" b="1" dirty="0" smtClean="0">
                <a:solidFill>
                  <a:schemeClr val="lt1"/>
                </a:solidFill>
              </a:rPr>
              <a:t>       &lt;td&gt; 0 &lt;/td&gt;</a:t>
            </a:r>
          </a:p>
          <a:p>
            <a:pPr>
              <a:lnSpc>
                <a:spcPct val="100000"/>
              </a:lnSpc>
              <a:tabLst>
                <a:tab pos="231775" algn="l"/>
              </a:tabLst>
            </a:pPr>
            <a:r>
              <a:rPr lang="en-US" sz="1200" b="1" dirty="0" smtClean="0">
                <a:solidFill>
                  <a:schemeClr val="lt1"/>
                </a:solidFill>
              </a:rPr>
              <a:t>     &lt;/</a:t>
            </a:r>
            <a:r>
              <a:rPr lang="en-US" sz="1200" b="1" dirty="0" err="1" smtClean="0">
                <a:solidFill>
                  <a:schemeClr val="lt1"/>
                </a:solidFill>
              </a:rPr>
              <a:t>tr</a:t>
            </a:r>
            <a:r>
              <a:rPr lang="en-US" sz="1200" b="1" dirty="0" smtClean="0">
                <a:solidFill>
                  <a:schemeClr val="lt1"/>
                </a:solidFill>
              </a:rPr>
              <a:t>&gt;</a:t>
            </a:r>
          </a:p>
          <a:p>
            <a:pPr>
              <a:lnSpc>
                <a:spcPct val="100000"/>
              </a:lnSpc>
              <a:tabLst>
                <a:tab pos="231775" algn="l"/>
              </a:tabLst>
            </a:pPr>
            <a:r>
              <a:rPr lang="en-US" sz="1200" b="1" dirty="0" smtClean="0">
                <a:solidFill>
                  <a:schemeClr val="lt1"/>
                </a:solidFill>
              </a:rPr>
              <a:t>   &lt;/table&gt;</a:t>
            </a:r>
          </a:p>
        </p:txBody>
      </p:sp>
      <p:pic>
        <p:nvPicPr>
          <p:cNvPr id="7" name="Picture 6" descr="Tabel2.png"/>
          <p:cNvPicPr>
            <a:picLocks noChangeAspect="1"/>
          </p:cNvPicPr>
          <p:nvPr/>
        </p:nvPicPr>
        <p:blipFill>
          <a:blip r:embed="rId3" cstate="print"/>
          <a:stretch>
            <a:fillRect/>
          </a:stretch>
        </p:blipFill>
        <p:spPr>
          <a:xfrm>
            <a:off x="3200400" y="3200400"/>
            <a:ext cx="4800600" cy="215865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133600"/>
            <a:ext cx="8305800" cy="4392072"/>
          </a:xfrm>
          <a:prstGeom prst="rect">
            <a:avLst/>
          </a:prstGeom>
          <a:ln>
            <a:solidFill>
              <a:schemeClr val="tx1"/>
            </a:solidFill>
          </a:ln>
          <a:effectLst>
            <a:outerShdw blurRad="50800" dist="38100" dir="2700000" algn="tl" rotWithShape="0">
              <a:prstClr val="black">
                <a:alpha val="40000"/>
              </a:prstClr>
            </a:outerShdw>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01518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1822573"/>
            <a:ext cx="5410200" cy="4862870"/>
          </a:xfrm>
          <a:prstGeom prst="rect">
            <a:avLst/>
          </a:prstGeom>
          <a:solidFill>
            <a:schemeClr val="bg1">
              <a:lumMod val="85000"/>
            </a:schemeClr>
          </a:solidFill>
          <a:ln>
            <a:solidFill>
              <a:schemeClr val="tx1"/>
            </a:solidFill>
          </a:ln>
        </p:spPr>
        <p:txBody>
          <a:bodyPr wrap="square" rtlCol="0">
            <a:spAutoFit/>
          </a:bodyPr>
          <a:lstStyle/>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smtClean="0">
              <a:solidFill>
                <a:schemeClr val="tx1"/>
              </a:solidFill>
            </a:endParaRPr>
          </a:p>
          <a:p>
            <a:endParaRPr lang="en-US" sz="1000" dirty="0"/>
          </a:p>
          <a:p>
            <a:endParaRPr lang="en-US" sz="1000" dirty="0">
              <a:solidFill>
                <a:schemeClr val="tx1"/>
              </a:solidFill>
            </a:endParaRPr>
          </a:p>
        </p:txBody>
      </p:sp>
      <p:sp>
        <p:nvSpPr>
          <p:cNvPr id="2" name="Title 1"/>
          <p:cNvSpPr>
            <a:spLocks noGrp="1"/>
          </p:cNvSpPr>
          <p:nvPr>
            <p:ph type="title"/>
          </p:nvPr>
        </p:nvSpPr>
        <p:spPr/>
        <p:txBody>
          <a:bodyPr/>
          <a:lstStyle/>
          <a:p>
            <a:r>
              <a:rPr lang="en-US" dirty="0" smtClean="0"/>
              <a:t>Document Style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10" name="TextBox 9"/>
          <p:cNvSpPr txBox="1"/>
          <p:nvPr/>
        </p:nvSpPr>
        <p:spPr>
          <a:xfrm>
            <a:off x="1066800" y="2006761"/>
            <a:ext cx="4648199" cy="680336"/>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noAutofit/>
          </a:bodyPr>
          <a:lstStyle/>
          <a:p>
            <a:r>
              <a:rPr lang="en-US" sz="1000" dirty="0" smtClean="0"/>
              <a:t>Essays in the art of writing.</a:t>
            </a:r>
            <a:endParaRPr lang="en-US" sz="1000" dirty="0"/>
          </a:p>
        </p:txBody>
      </p:sp>
      <p:sp>
        <p:nvSpPr>
          <p:cNvPr id="11" name="TextBox 10"/>
          <p:cNvSpPr txBox="1"/>
          <p:nvPr/>
        </p:nvSpPr>
        <p:spPr>
          <a:xfrm>
            <a:off x="1245747" y="2314059"/>
            <a:ext cx="4316853" cy="246221"/>
          </a:xfrm>
          <a:prstGeom prst="rect">
            <a:avLst/>
          </a:prstGeom>
          <a:solidFill>
            <a:srgbClr val="D6E3F6"/>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000" dirty="0" smtClean="0"/>
              <a:t>By Robert Louis Stevenson</a:t>
            </a:r>
            <a:endParaRPr lang="en-US" sz="1000" dirty="0"/>
          </a:p>
        </p:txBody>
      </p:sp>
      <p:sp>
        <p:nvSpPr>
          <p:cNvPr id="12" name="TextBox 11"/>
          <p:cNvSpPr txBox="1">
            <a:spLocks/>
          </p:cNvSpPr>
          <p:nvPr/>
        </p:nvSpPr>
        <p:spPr>
          <a:xfrm>
            <a:off x="1066800" y="2798063"/>
            <a:ext cx="4648199" cy="3678937"/>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noAutofit/>
          </a:bodyPr>
          <a:lstStyle/>
          <a:p>
            <a:r>
              <a:rPr lang="en-US" sz="1000" dirty="0" smtClean="0"/>
              <a:t>On Some Technical Elements of Style in Literature</a:t>
            </a:r>
            <a:endParaRPr lang="en-US" sz="1000" dirty="0"/>
          </a:p>
        </p:txBody>
      </p:sp>
      <p:sp>
        <p:nvSpPr>
          <p:cNvPr id="13" name="TextBox 12"/>
          <p:cNvSpPr txBox="1"/>
          <p:nvPr/>
        </p:nvSpPr>
        <p:spPr>
          <a:xfrm>
            <a:off x="1245747" y="3152738"/>
            <a:ext cx="4316853" cy="2708434"/>
          </a:xfrm>
          <a:prstGeom prst="rect">
            <a:avLst/>
          </a:prstGeom>
          <a:solidFill>
            <a:srgbClr val="D6E3F6"/>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000" dirty="0" smtClean="0"/>
              <a:t>There </a:t>
            </a:r>
            <a:r>
              <a:rPr lang="en-US" sz="1000" dirty="0"/>
              <a:t>is nothing more disenchanting to man than to be shown the springs and mechanism of any art. All our arts and occupations lie wholly on the surface; it is on the surface that we perceive their beauty, fitness, and significance; and to pry below is to be appalled by their emptiness and shocked by the coarseness of the strings and pulleys. In a similar way, psychology itself, when pushed to any nicety, discovers an abhorrent baldness, but rather from the fault of our analysis than from any poverty native to the mind. And perhaps in </a:t>
            </a:r>
            <a:r>
              <a:rPr lang="en-US" sz="1000" dirty="0" smtClean="0"/>
              <a:t>aesthetics </a:t>
            </a:r>
            <a:r>
              <a:rPr lang="en-US" sz="1000" dirty="0"/>
              <a:t>the reason is the same: those disclosures which seem fatal to the dignity of art seem so perhaps only in the proportion of our ignorance; and those conscious and unconscious artifices which it seems unworthy of the serious artist to employ were yet, if we had the power to trace them to their springs, indications of a delicacy of the sense finer than we conceive, and hints of ancient harmonies in nature. This ignorance at least is largely irremediable. We shall never learn the affinities of beauty, for they lie too deep in nature and too far back in the mysterious history of man. The amateur, in consequence, will always grudgingly receive details of method, which can be stated but never can wholly be explained; nay, on the principle laid down in </a:t>
            </a:r>
            <a:r>
              <a:rPr lang="en-US" sz="1000" dirty="0" err="1" smtClean="0"/>
              <a:t>Hudibras</a:t>
            </a:r>
            <a:r>
              <a:rPr lang="en-US" sz="1000" dirty="0" smtClean="0"/>
              <a:t>, that</a:t>
            </a:r>
            <a:r>
              <a:rPr lang="en-US" sz="1000" dirty="0"/>
              <a:t> </a:t>
            </a:r>
          </a:p>
        </p:txBody>
      </p:sp>
      <p:sp>
        <p:nvSpPr>
          <p:cNvPr id="14" name="TextBox 13"/>
          <p:cNvSpPr txBox="1"/>
          <p:nvPr/>
        </p:nvSpPr>
        <p:spPr>
          <a:xfrm>
            <a:off x="1245748" y="5972138"/>
            <a:ext cx="4316852" cy="246221"/>
          </a:xfrm>
          <a:prstGeom prst="rect">
            <a:avLst/>
          </a:prstGeom>
          <a:solidFill>
            <a:srgbClr val="D6E3F6"/>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000" dirty="0" smtClean="0"/>
              <a:t>‘Still </a:t>
            </a:r>
            <a:r>
              <a:rPr lang="en-US" sz="1000" dirty="0"/>
              <a:t>the less they understand, The more they admire the sleight-of-hand</a:t>
            </a:r>
            <a:r>
              <a:rPr lang="en-US" sz="1000" dirty="0" smtClean="0"/>
              <a:t>,’</a:t>
            </a:r>
            <a:endParaRPr lang="en-US" sz="1000" dirty="0"/>
          </a:p>
        </p:txBody>
      </p:sp>
      <p:sp>
        <p:nvSpPr>
          <p:cNvPr id="17" name="Rectangle 16"/>
          <p:cNvSpPr/>
          <p:nvPr/>
        </p:nvSpPr>
        <p:spPr>
          <a:xfrm>
            <a:off x="6477000" y="1905000"/>
            <a:ext cx="2286000" cy="304800"/>
          </a:xfrm>
          <a:prstGeom prst="rect">
            <a:avLst/>
          </a:prstGeom>
          <a:solidFill>
            <a:srgbClr val="0070C0"/>
          </a:solidFill>
          <a:ln w="127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Large bold underlined</a:t>
            </a:r>
            <a:endParaRPr lang="en-US" sz="1600" dirty="0"/>
          </a:p>
        </p:txBody>
      </p:sp>
      <p:sp>
        <p:nvSpPr>
          <p:cNvPr id="18" name="Rectangle 17"/>
          <p:cNvSpPr/>
          <p:nvPr/>
        </p:nvSpPr>
        <p:spPr>
          <a:xfrm>
            <a:off x="6477000" y="2297723"/>
            <a:ext cx="2286000" cy="304800"/>
          </a:xfrm>
          <a:prstGeom prst="rect">
            <a:avLst/>
          </a:prstGeom>
          <a:solidFill>
            <a:srgbClr val="0070C0"/>
          </a:solidFill>
          <a:ln w="127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Small all-caps gray</a:t>
            </a:r>
            <a:endParaRPr lang="en-US" sz="1600" dirty="0"/>
          </a:p>
        </p:txBody>
      </p:sp>
      <p:sp>
        <p:nvSpPr>
          <p:cNvPr id="19" name="Rectangle 18"/>
          <p:cNvSpPr/>
          <p:nvPr/>
        </p:nvSpPr>
        <p:spPr>
          <a:xfrm>
            <a:off x="6477000" y="2743200"/>
            <a:ext cx="2286000" cy="304800"/>
          </a:xfrm>
          <a:prstGeom prst="rect">
            <a:avLst/>
          </a:prstGeom>
          <a:solidFill>
            <a:srgbClr val="0070C0"/>
          </a:solidFill>
          <a:ln w="127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Medium bold blue</a:t>
            </a:r>
            <a:endParaRPr lang="en-US" sz="1600" dirty="0"/>
          </a:p>
        </p:txBody>
      </p:sp>
      <p:sp>
        <p:nvSpPr>
          <p:cNvPr id="20" name="Rectangle 19"/>
          <p:cNvSpPr/>
          <p:nvPr/>
        </p:nvSpPr>
        <p:spPr>
          <a:xfrm>
            <a:off x="6477000" y="3886200"/>
            <a:ext cx="2209800" cy="304800"/>
          </a:xfrm>
          <a:prstGeom prst="rect">
            <a:avLst/>
          </a:prstGeom>
          <a:solidFill>
            <a:srgbClr val="0070C0"/>
          </a:solidFill>
          <a:ln w="127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Small black</a:t>
            </a:r>
            <a:endParaRPr lang="en-US" sz="1600" dirty="0"/>
          </a:p>
        </p:txBody>
      </p:sp>
      <p:sp>
        <p:nvSpPr>
          <p:cNvPr id="21" name="Rectangle 20"/>
          <p:cNvSpPr/>
          <p:nvPr/>
        </p:nvSpPr>
        <p:spPr>
          <a:xfrm>
            <a:off x="6477000" y="5968894"/>
            <a:ext cx="2209800" cy="304800"/>
          </a:xfrm>
          <a:prstGeom prst="rect">
            <a:avLst/>
          </a:prstGeom>
          <a:solidFill>
            <a:srgbClr val="0070C0"/>
          </a:solidFill>
          <a:ln w="127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Small italic indented</a:t>
            </a:r>
            <a:endParaRPr lang="en-US" sz="1600" dirty="0"/>
          </a:p>
        </p:txBody>
      </p:sp>
      <p:cxnSp>
        <p:nvCxnSpPr>
          <p:cNvPr id="22" name="Straight Arrow Connector 21"/>
          <p:cNvCxnSpPr/>
          <p:nvPr/>
        </p:nvCxnSpPr>
        <p:spPr>
          <a:xfrm flipH="1">
            <a:off x="4876800" y="2057400"/>
            <a:ext cx="1600200" cy="0"/>
          </a:xfrm>
          <a:prstGeom prst="straightConnector1">
            <a:avLst/>
          </a:prstGeom>
          <a:ln>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667000" y="2450123"/>
            <a:ext cx="3810000" cy="0"/>
          </a:xfrm>
          <a:prstGeom prst="straightConnector1">
            <a:avLst/>
          </a:prstGeom>
          <a:ln>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876800" y="2895600"/>
            <a:ext cx="1600200" cy="0"/>
          </a:xfrm>
          <a:prstGeom prst="straightConnector1">
            <a:avLst/>
          </a:prstGeom>
          <a:ln>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557192" y="4038600"/>
            <a:ext cx="919808" cy="0"/>
          </a:xfrm>
          <a:prstGeom prst="straightConnector1">
            <a:avLst/>
          </a:prstGeom>
          <a:ln>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1"/>
          </p:cNvCxnSpPr>
          <p:nvPr/>
        </p:nvCxnSpPr>
        <p:spPr>
          <a:xfrm flipH="1" flipV="1">
            <a:off x="5563092" y="6117631"/>
            <a:ext cx="913908" cy="3663"/>
          </a:xfrm>
          <a:prstGeom prst="straightConnector1">
            <a:avLst/>
          </a:prstGeom>
          <a:ln>
            <a:solidFill>
              <a:srgbClr val="00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852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057400"/>
            <a:ext cx="8534400" cy="3638490"/>
          </a:xfrm>
          <a:prstGeom prst="rect">
            <a:avLst/>
          </a:prstGeom>
          <a:ln>
            <a:solidFill>
              <a:schemeClr val="tx1"/>
            </a:solidFill>
          </a:ln>
          <a:effectLst>
            <a:outerShdw blurRad="50800" dist="38100" dir="2700000" algn="tl" rotWithShape="0">
              <a:prstClr val="black">
                <a:alpha val="40000"/>
              </a:prstClr>
            </a:outerShdw>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45124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Text-level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&lt;b&gt;</a:t>
            </a:r>
          </a:p>
          <a:p>
            <a:pPr lvl="1"/>
            <a:r>
              <a:rPr lang="en-US" dirty="0" smtClean="0"/>
              <a:t>Indicates text that is stylistically distinct from normal text.</a:t>
            </a:r>
          </a:p>
          <a:p>
            <a:pPr lvl="1"/>
            <a:r>
              <a:rPr lang="en-US" dirty="0" smtClean="0"/>
              <a:t>Does not mean “bold” but usually does</a:t>
            </a:r>
          </a:p>
          <a:p>
            <a:r>
              <a:rPr lang="en-US" dirty="0" smtClean="0"/>
              <a:t>&lt;</a:t>
            </a:r>
            <a:r>
              <a:rPr lang="en-US" dirty="0" err="1" smtClean="0"/>
              <a:t>em</a:t>
            </a:r>
            <a:r>
              <a:rPr lang="en-US" dirty="0" smtClean="0"/>
              <a:t>&gt;</a:t>
            </a:r>
          </a:p>
          <a:p>
            <a:pPr lvl="1"/>
            <a:r>
              <a:rPr lang="en-US" dirty="0" smtClean="0"/>
              <a:t>Emphasized text.  Nesting level indicates increased importance.</a:t>
            </a:r>
          </a:p>
          <a:p>
            <a:r>
              <a:rPr lang="en-US" dirty="0" smtClean="0"/>
              <a:t>&lt;</a:t>
            </a:r>
            <a:r>
              <a:rPr lang="en-US" dirty="0" err="1" smtClean="0"/>
              <a:t>i</a:t>
            </a:r>
            <a:r>
              <a:rPr lang="en-US" dirty="0" smtClean="0"/>
              <a:t>&gt;</a:t>
            </a:r>
          </a:p>
          <a:p>
            <a:pPr lvl="1"/>
            <a:r>
              <a:rPr lang="en-US" dirty="0" smtClean="0"/>
              <a:t>Indicates text in an ‘alternate voice’ such as technical terms, foreign transliterations, or italicized text.</a:t>
            </a:r>
          </a:p>
          <a:p>
            <a:r>
              <a:rPr lang="en-US" dirty="0" smtClean="0"/>
              <a:t>&lt;strong&gt;</a:t>
            </a:r>
          </a:p>
          <a:p>
            <a:pPr lvl="1"/>
            <a:r>
              <a:rPr lang="en-US" dirty="0" smtClean="0"/>
              <a:t>Indicates string importance.</a:t>
            </a:r>
          </a:p>
          <a:p>
            <a:r>
              <a:rPr lang="en-US" dirty="0" smtClean="0"/>
              <a:t>&lt;mark&gt;</a:t>
            </a:r>
          </a:p>
          <a:p>
            <a:pPr lvl="1"/>
            <a:r>
              <a:rPr lang="en-US" dirty="0" smtClean="0"/>
              <a:t>highlighted text.  Often used for search results.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308987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Text-level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&lt;s&gt;</a:t>
            </a:r>
          </a:p>
          <a:p>
            <a:pPr lvl="1"/>
            <a:r>
              <a:rPr lang="en-US" dirty="0" smtClean="0"/>
              <a:t>Represents text that is no longer accurate or relevant</a:t>
            </a:r>
          </a:p>
          <a:p>
            <a:pPr lvl="1"/>
            <a:r>
              <a:rPr lang="en-US" dirty="0" smtClean="0"/>
              <a:t>Usually rendered as ‘strike-through’</a:t>
            </a:r>
          </a:p>
          <a:p>
            <a:r>
              <a:rPr lang="en-US" dirty="0" smtClean="0"/>
              <a:t>&lt;u&gt;</a:t>
            </a:r>
          </a:p>
          <a:p>
            <a:pPr lvl="1"/>
            <a:r>
              <a:rPr lang="en-US" dirty="0" smtClean="0"/>
              <a:t>Represents an unarticulated, non-textual annotation.  Use for </a:t>
            </a:r>
            <a:r>
              <a:rPr lang="en-US" dirty="0" err="1" smtClean="0"/>
              <a:t>mis</a:t>
            </a:r>
            <a:r>
              <a:rPr lang="en-US" dirty="0" smtClean="0"/>
              <a:t>-spellings, proper names in Chinese prose, etc..</a:t>
            </a:r>
          </a:p>
          <a:p>
            <a:pPr lvl="1"/>
            <a:r>
              <a:rPr lang="en-US" dirty="0" smtClean="0"/>
              <a:t>i.e. underlined : </a:t>
            </a:r>
          </a:p>
          <a:p>
            <a:r>
              <a:rPr lang="en-US" dirty="0" smtClean="0"/>
              <a:t>&lt;small&gt;</a:t>
            </a:r>
          </a:p>
          <a:p>
            <a:pPr lvl="1"/>
            <a:r>
              <a:rPr lang="en-US" dirty="0" smtClean="0"/>
              <a:t>Represents side comments (inline).  Should be used for short text fragments.</a:t>
            </a:r>
          </a:p>
          <a:p>
            <a:r>
              <a:rPr lang="en-US" dirty="0" smtClean="0"/>
              <a:t>&lt;aside&gt;</a:t>
            </a:r>
          </a:p>
          <a:p>
            <a:pPr lvl="1"/>
            <a:r>
              <a:rPr lang="en-US" dirty="0" smtClean="0"/>
              <a:t>A section of a page that is tangentially related to the surrounding content.  Often used of side-bars or side-navigation.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14351654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Text-level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a:t>
            </a:r>
            <a:r>
              <a:rPr lang="en-US" dirty="0" err="1" smtClean="0"/>
              <a:t>dfn</a:t>
            </a:r>
            <a:r>
              <a:rPr lang="en-US" dirty="0" smtClean="0"/>
              <a:t>&gt;</a:t>
            </a:r>
            <a:endParaRPr lang="en-US" dirty="0" smtClean="0"/>
          </a:p>
          <a:p>
            <a:pPr lvl="1"/>
            <a:r>
              <a:rPr lang="en-US" dirty="0" smtClean="0"/>
              <a:t>Represents the defining instance of a term.  In other words, it is the term that is later defined.</a:t>
            </a:r>
          </a:p>
          <a:p>
            <a:pPr lvl="2"/>
            <a:r>
              <a:rPr lang="en-US" dirty="0" smtClean="0"/>
              <a:t>&lt;p&gt;The &lt;</a:t>
            </a:r>
            <a:r>
              <a:rPr lang="en-US" dirty="0" err="1" smtClean="0"/>
              <a:t>dfn</a:t>
            </a:r>
            <a:r>
              <a:rPr lang="en-US" dirty="0" smtClean="0"/>
              <a:t>&gt;WWW&lt;/</a:t>
            </a:r>
            <a:r>
              <a:rPr lang="en-US" dirty="0" err="1" smtClean="0"/>
              <a:t>dfn</a:t>
            </a:r>
            <a:r>
              <a:rPr lang="en-US" dirty="0" smtClean="0"/>
              <a:t>&gt; is a global computer network.&lt;/p&gt;</a:t>
            </a:r>
            <a:endParaRPr lang="en-US" dirty="0" smtClean="0"/>
          </a:p>
          <a:p>
            <a:r>
              <a:rPr lang="en-US" dirty="0" smtClean="0"/>
              <a:t>&lt;sup&gt; &amp; &lt;sub&gt;</a:t>
            </a:r>
            <a:endParaRPr lang="en-US" dirty="0" smtClean="0"/>
          </a:p>
          <a:p>
            <a:pPr lvl="1"/>
            <a:r>
              <a:rPr lang="en-US" dirty="0" smtClean="0"/>
              <a:t>Represents superscripts (sup) and subscripts (sub)</a:t>
            </a:r>
            <a:endParaRPr lang="en-US" dirty="0" smtClean="0"/>
          </a:p>
          <a:p>
            <a:r>
              <a:rPr lang="en-US" dirty="0" smtClean="0"/>
              <a:t>&lt;time&gt;</a:t>
            </a:r>
            <a:endParaRPr lang="en-US" dirty="0" smtClean="0"/>
          </a:p>
          <a:p>
            <a:pPr lvl="1"/>
            <a:r>
              <a:rPr lang="en-US" dirty="0" smtClean="0"/>
              <a:t>Represents </a:t>
            </a:r>
            <a:r>
              <a:rPr lang="en-US" dirty="0" smtClean="0"/>
              <a:t>either a date or a time in the Gregorian calendar</a:t>
            </a:r>
          </a:p>
          <a:p>
            <a:r>
              <a:rPr lang="en-US" dirty="0" smtClean="0"/>
              <a:t>&lt;</a:t>
            </a:r>
            <a:r>
              <a:rPr lang="en-US" dirty="0" err="1" smtClean="0"/>
              <a:t>var</a:t>
            </a:r>
            <a:r>
              <a:rPr lang="en-US" dirty="0" smtClean="0"/>
              <a:t>&gt;</a:t>
            </a:r>
          </a:p>
          <a:p>
            <a:pPr lvl="1"/>
            <a:r>
              <a:rPr lang="en-US" dirty="0" smtClean="0"/>
              <a:t>A variable</a:t>
            </a:r>
          </a:p>
          <a:p>
            <a:pPr lvl="2"/>
            <a:r>
              <a:rPr lang="en-US" dirty="0" smtClean="0"/>
              <a:t>&lt;</a:t>
            </a:r>
            <a:r>
              <a:rPr lang="en-US" dirty="0" err="1" smtClean="0"/>
              <a:t>var</a:t>
            </a:r>
            <a:r>
              <a:rPr lang="en-US" dirty="0" smtClean="0"/>
              <a:t>&gt;E&lt;/</a:t>
            </a:r>
            <a:r>
              <a:rPr lang="en-US" dirty="0" err="1" smtClean="0"/>
              <a:t>var</a:t>
            </a:r>
            <a:r>
              <a:rPr lang="en-US" dirty="0" smtClean="0"/>
              <a:t>&gt; = &lt;</a:t>
            </a:r>
            <a:r>
              <a:rPr lang="en-US" dirty="0" err="1" smtClean="0"/>
              <a:t>var</a:t>
            </a:r>
            <a:r>
              <a:rPr lang="en-US" dirty="0" smtClean="0"/>
              <a:t>&gt;M&lt;/</a:t>
            </a:r>
            <a:r>
              <a:rPr lang="en-US" dirty="0" err="1" smtClean="0"/>
              <a:t>var</a:t>
            </a:r>
            <a:r>
              <a:rPr lang="en-US" dirty="0" smtClean="0"/>
              <a:t>&gt;&lt;</a:t>
            </a:r>
            <a:r>
              <a:rPr lang="en-US" dirty="0" err="1" smtClean="0"/>
              <a:t>var</a:t>
            </a:r>
            <a:r>
              <a:rPr lang="en-US" dirty="0" smtClean="0"/>
              <a:t>&gt;C&lt;</a:t>
            </a:r>
            <a:r>
              <a:rPr lang="en-US" dirty="0" err="1" smtClean="0"/>
              <a:t>var</a:t>
            </a:r>
            <a:r>
              <a:rPr lang="en-US" dirty="0" smtClean="0"/>
              <a:t>&gt;&lt;sup&gt;2&lt;/sup&gt;</a:t>
            </a:r>
            <a:endParaRPr lang="en-US" dirty="0" smtClean="0"/>
          </a:p>
          <a:p>
            <a:r>
              <a:rPr lang="en-US" dirty="0" smtClean="0"/>
              <a:t>&lt;</a:t>
            </a:r>
            <a:r>
              <a:rPr lang="en-US" dirty="0" err="1" smtClean="0"/>
              <a:t>samp</a:t>
            </a:r>
            <a:r>
              <a:rPr lang="en-US" dirty="0" smtClean="0"/>
              <a:t>&gt;</a:t>
            </a:r>
          </a:p>
          <a:p>
            <a:pPr lvl="1"/>
            <a:r>
              <a:rPr lang="en-US" dirty="0" smtClean="0"/>
              <a:t>Sample output from a computer program.</a:t>
            </a:r>
            <a:endParaRPr lang="en-US" dirty="0" smtClean="0"/>
          </a:p>
          <a:p>
            <a:r>
              <a:rPr lang="en-US" dirty="0" smtClean="0"/>
              <a:t>&lt;span&gt;</a:t>
            </a:r>
            <a:endParaRPr lang="en-US" dirty="0" smtClean="0"/>
          </a:p>
          <a:p>
            <a:pPr lvl="1"/>
            <a:r>
              <a:rPr lang="en-US" dirty="0" smtClean="0"/>
              <a:t>The generic inline element.  Only use if no other inline element is appropriate</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181024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Rendered Document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4963253" cy="449580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15" name="TextBox 14"/>
          <p:cNvSpPr txBox="1"/>
          <p:nvPr/>
        </p:nvSpPr>
        <p:spPr>
          <a:xfrm>
            <a:off x="6019800" y="1905000"/>
            <a:ext cx="2819400" cy="1477328"/>
          </a:xfrm>
          <a:prstGeom prst="rect">
            <a:avLst/>
          </a:prstGeom>
          <a:noFill/>
        </p:spPr>
        <p:txBody>
          <a:bodyPr wrap="square" rtlCol="0">
            <a:spAutoFit/>
          </a:bodyPr>
          <a:lstStyle/>
          <a:p>
            <a:r>
              <a:rPr lang="en-US" dirty="0" smtClean="0"/>
              <a:t>The browser takes the content, structure, and style information and 'renders' the document.  This is the result.</a:t>
            </a:r>
          </a:p>
        </p:txBody>
      </p:sp>
    </p:spTree>
    <p:extLst>
      <p:ext uri="{BB962C8B-B14F-4D97-AF65-F5344CB8AC3E}">
        <p14:creationId xmlns:p14="http://schemas.microsoft.com/office/powerpoint/2010/main" val="403343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Documents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HTML documents: Hypertext markup language</a:t>
            </a:r>
          </a:p>
          <a:p>
            <a:pPr lvl="1"/>
            <a:r>
              <a:rPr lang="en-US" dirty="0" smtClean="0"/>
              <a:t>hypertext : links</a:t>
            </a:r>
          </a:p>
          <a:p>
            <a:pPr lvl="1"/>
            <a:r>
              <a:rPr lang="en-US" dirty="0" smtClean="0"/>
              <a:t>markup language : the content is ‘marked up’ with tags that describe the documents structure</a:t>
            </a:r>
          </a:p>
          <a:p>
            <a:pPr lvl="1"/>
            <a:r>
              <a:rPr lang="en-US" dirty="0" smtClean="0"/>
              <a:t>The structure is hierarchical</a:t>
            </a:r>
          </a:p>
          <a:p>
            <a:r>
              <a:rPr lang="en-US" dirty="0" smtClean="0"/>
              <a:t>HTML documents are</a:t>
            </a:r>
          </a:p>
          <a:p>
            <a:pPr lvl="1"/>
            <a:r>
              <a:rPr lang="en-US" dirty="0"/>
              <a:t>P</a:t>
            </a:r>
            <a:r>
              <a:rPr lang="en-US" dirty="0" smtClean="0"/>
              <a:t>lain text documents</a:t>
            </a:r>
          </a:p>
          <a:p>
            <a:pPr lvl="1"/>
            <a:r>
              <a:rPr lang="en-US" dirty="0" smtClean="0"/>
              <a:t>Content is typed in with a plain-text word processor</a:t>
            </a:r>
          </a:p>
          <a:p>
            <a:pPr lvl="1"/>
            <a:r>
              <a:rPr lang="en-US" dirty="0" smtClean="0"/>
              <a:t>Content is tagged</a:t>
            </a:r>
          </a:p>
          <a:p>
            <a:pPr lvl="2"/>
            <a:r>
              <a:rPr lang="en-US" dirty="0" smtClean="0"/>
              <a:t>tags are typed in with a plain-text word processor</a:t>
            </a:r>
          </a:p>
          <a:p>
            <a:pPr lvl="1"/>
            <a:r>
              <a:rPr lang="en-US" dirty="0" smtClean="0"/>
              <a:t>HTML documents are all about ‘semantics’</a:t>
            </a:r>
          </a:p>
          <a:p>
            <a:pPr lvl="2"/>
            <a:r>
              <a:rPr lang="en-US" dirty="0" smtClean="0"/>
              <a:t>Not concerned with ‘looks’</a:t>
            </a:r>
          </a:p>
          <a:p>
            <a:pPr lvl="2"/>
            <a:r>
              <a:rPr lang="en-US" dirty="0" smtClean="0"/>
              <a:t>All about ‘meaning’</a:t>
            </a:r>
          </a:p>
          <a:p>
            <a:pPr lvl="2"/>
            <a:r>
              <a:rPr lang="en-US" dirty="0" smtClean="0"/>
              <a:t>CSS is all about ‘style’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641784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Syntax</a:t>
            </a:r>
            <a:endParaRPr lang="en-US" dirty="0"/>
          </a:p>
        </p:txBody>
      </p:sp>
      <p:sp>
        <p:nvSpPr>
          <p:cNvPr id="3" name="Content Placeholder 2"/>
          <p:cNvSpPr>
            <a:spLocks noGrp="1"/>
          </p:cNvSpPr>
          <p:nvPr>
            <p:ph idx="1"/>
          </p:nvPr>
        </p:nvSpPr>
        <p:spPr/>
        <p:txBody>
          <a:bodyPr>
            <a:normAutofit/>
          </a:bodyPr>
          <a:lstStyle/>
          <a:p>
            <a:r>
              <a:rPr lang="en-US" dirty="0" smtClean="0"/>
              <a:t>HTML documents are composed of elements</a:t>
            </a:r>
          </a:p>
          <a:p>
            <a:pPr lvl="1"/>
            <a:r>
              <a:rPr lang="en-US" dirty="0" smtClean="0"/>
              <a:t>Also known as tags</a:t>
            </a:r>
          </a:p>
          <a:p>
            <a:r>
              <a:rPr lang="en-US" dirty="0" smtClean="0"/>
              <a:t>Content is ‘tagged’ to describe it’s meaning within the document.</a:t>
            </a:r>
          </a:p>
          <a:p>
            <a:endParaRPr lang="en-US" dirty="0"/>
          </a:p>
          <a:p>
            <a:endParaRPr lang="en-US" dirty="0" smtClean="0"/>
          </a:p>
          <a:p>
            <a:r>
              <a:rPr lang="en-US" dirty="0" smtClean="0"/>
              <a:t>You might tag the content as an ‘article’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TextBox 4"/>
          <p:cNvSpPr txBox="1"/>
          <p:nvPr/>
        </p:nvSpPr>
        <p:spPr>
          <a:xfrm>
            <a:off x="3004011" y="3627948"/>
            <a:ext cx="1238416" cy="369332"/>
          </a:xfrm>
          <a:prstGeom prst="rect">
            <a:avLst/>
          </a:prstGeom>
          <a:solidFill>
            <a:schemeClr val="accent1"/>
          </a:solidFill>
          <a:ln>
            <a:solidFill>
              <a:schemeClr val="tx1"/>
            </a:solidFill>
          </a:ln>
          <a:effectLst>
            <a:outerShdw blurRad="50800" dist="76200" dir="2700000" algn="tl" rotWithShape="0">
              <a:prstClr val="black">
                <a:alpha val="40000"/>
              </a:prstClr>
            </a:outerShdw>
          </a:effectLst>
        </p:spPr>
        <p:txBody>
          <a:bodyPr wrap="none" rtlCol="0">
            <a:spAutoFit/>
          </a:bodyPr>
          <a:lstStyle/>
          <a:p>
            <a:pPr algn="ctr"/>
            <a:r>
              <a:rPr lang="en-US" dirty="0" smtClean="0"/>
              <a:t>TAG_START</a:t>
            </a:r>
            <a:endParaRPr lang="en-US" dirty="0"/>
          </a:p>
        </p:txBody>
      </p:sp>
      <p:sp>
        <p:nvSpPr>
          <p:cNvPr id="7" name="TextBox 6"/>
          <p:cNvSpPr txBox="1"/>
          <p:nvPr/>
        </p:nvSpPr>
        <p:spPr>
          <a:xfrm>
            <a:off x="4343400" y="3627948"/>
            <a:ext cx="1980992" cy="369332"/>
          </a:xfrm>
          <a:prstGeom prst="rect">
            <a:avLst/>
          </a:prstGeom>
          <a:solidFill>
            <a:schemeClr val="bg2"/>
          </a:solidFill>
          <a:ln>
            <a:solidFill>
              <a:schemeClr val="tx1"/>
            </a:solidFill>
          </a:ln>
          <a:effectLst>
            <a:outerShdw blurRad="50800" dist="76200" dir="2700000" algn="tl" rotWithShape="0">
              <a:prstClr val="black">
                <a:alpha val="40000"/>
              </a:prstClr>
            </a:outerShdw>
          </a:effectLst>
        </p:spPr>
        <p:txBody>
          <a:bodyPr wrap="none" rtlCol="0">
            <a:spAutoFit/>
          </a:bodyPr>
          <a:lstStyle/>
          <a:p>
            <a:pPr algn="ctr"/>
            <a:r>
              <a:rPr lang="en-US" dirty="0" smtClean="0"/>
              <a:t>TAGGED_CONTENT</a:t>
            </a:r>
            <a:endParaRPr lang="en-US" dirty="0"/>
          </a:p>
        </p:txBody>
      </p:sp>
      <p:sp>
        <p:nvSpPr>
          <p:cNvPr id="8" name="TextBox 7"/>
          <p:cNvSpPr txBox="1"/>
          <p:nvPr/>
        </p:nvSpPr>
        <p:spPr>
          <a:xfrm>
            <a:off x="6425365" y="3627948"/>
            <a:ext cx="1194634" cy="369332"/>
          </a:xfrm>
          <a:prstGeom prst="rect">
            <a:avLst/>
          </a:prstGeom>
          <a:solidFill>
            <a:schemeClr val="accent1"/>
          </a:solidFill>
          <a:ln>
            <a:solidFill>
              <a:schemeClr val="tx1"/>
            </a:solidFill>
          </a:ln>
          <a:effectLst>
            <a:outerShdw blurRad="50800" dist="76200" dir="2700000" algn="tl" rotWithShape="0">
              <a:prstClr val="black">
                <a:alpha val="40000"/>
              </a:prstClr>
            </a:outerShdw>
          </a:effectLst>
        </p:spPr>
        <p:txBody>
          <a:bodyPr wrap="square" rtlCol="0">
            <a:spAutoFit/>
          </a:bodyPr>
          <a:lstStyle/>
          <a:p>
            <a:pPr algn="ctr"/>
            <a:r>
              <a:rPr lang="en-US" dirty="0" smtClean="0"/>
              <a:t>TAG_END</a:t>
            </a:r>
            <a:endParaRPr lang="en-US" dirty="0"/>
          </a:p>
        </p:txBody>
      </p:sp>
      <p:sp>
        <p:nvSpPr>
          <p:cNvPr id="10" name="TextBox 9"/>
          <p:cNvSpPr txBox="1"/>
          <p:nvPr/>
        </p:nvSpPr>
        <p:spPr>
          <a:xfrm>
            <a:off x="2969667" y="4900074"/>
            <a:ext cx="1272760" cy="369332"/>
          </a:xfrm>
          <a:prstGeom prst="rect">
            <a:avLst/>
          </a:prstGeom>
          <a:solidFill>
            <a:schemeClr val="accent1"/>
          </a:solidFill>
          <a:ln>
            <a:solidFill>
              <a:schemeClr val="tx1"/>
            </a:solidFill>
          </a:ln>
          <a:effectLst>
            <a:outerShdw blurRad="50800" dist="76200" dir="2700000" algn="tl" rotWithShape="0">
              <a:prstClr val="black">
                <a:alpha val="40000"/>
              </a:prstClr>
            </a:outerShdw>
          </a:effectLst>
        </p:spPr>
        <p:txBody>
          <a:bodyPr wrap="square" rtlCol="0">
            <a:spAutoFit/>
          </a:bodyPr>
          <a:lstStyle/>
          <a:p>
            <a:pPr algn="ctr"/>
            <a:r>
              <a:rPr lang="en-US" dirty="0" smtClean="0"/>
              <a:t>&lt;article&gt;</a:t>
            </a:r>
            <a:endParaRPr lang="en-US" dirty="0"/>
          </a:p>
        </p:txBody>
      </p:sp>
      <p:sp>
        <p:nvSpPr>
          <p:cNvPr id="11" name="TextBox 10"/>
          <p:cNvSpPr txBox="1"/>
          <p:nvPr/>
        </p:nvSpPr>
        <p:spPr>
          <a:xfrm>
            <a:off x="4343400" y="4900074"/>
            <a:ext cx="1980992" cy="369332"/>
          </a:xfrm>
          <a:prstGeom prst="rect">
            <a:avLst/>
          </a:prstGeom>
          <a:solidFill>
            <a:schemeClr val="bg2"/>
          </a:solidFill>
          <a:ln>
            <a:solidFill>
              <a:schemeClr val="tx1"/>
            </a:solidFill>
          </a:ln>
          <a:effectLst>
            <a:outerShdw blurRad="50800" dist="76200" dir="2700000" algn="tl" rotWithShape="0">
              <a:prstClr val="black">
                <a:alpha val="40000"/>
              </a:prstClr>
            </a:outerShdw>
          </a:effectLst>
        </p:spPr>
        <p:txBody>
          <a:bodyPr wrap="square" rtlCol="0">
            <a:spAutoFit/>
          </a:bodyPr>
          <a:lstStyle/>
          <a:p>
            <a:pPr algn="ctr"/>
            <a:r>
              <a:rPr lang="en-US" dirty="0" smtClean="0"/>
              <a:t>this is the article</a:t>
            </a:r>
            <a:endParaRPr lang="en-US" dirty="0"/>
          </a:p>
        </p:txBody>
      </p:sp>
      <p:sp>
        <p:nvSpPr>
          <p:cNvPr id="12" name="TextBox 11"/>
          <p:cNvSpPr txBox="1"/>
          <p:nvPr/>
        </p:nvSpPr>
        <p:spPr>
          <a:xfrm>
            <a:off x="6425364" y="4900074"/>
            <a:ext cx="1194635" cy="369332"/>
          </a:xfrm>
          <a:prstGeom prst="rect">
            <a:avLst/>
          </a:prstGeom>
          <a:solidFill>
            <a:schemeClr val="accent1"/>
          </a:solidFill>
          <a:ln>
            <a:solidFill>
              <a:schemeClr val="tx1"/>
            </a:solidFill>
          </a:ln>
          <a:effectLst>
            <a:outerShdw blurRad="50800" dist="76200" dir="2700000" algn="tl" rotWithShape="0">
              <a:prstClr val="black">
                <a:alpha val="40000"/>
              </a:prstClr>
            </a:outerShdw>
          </a:effectLst>
        </p:spPr>
        <p:txBody>
          <a:bodyPr wrap="square" rtlCol="0">
            <a:spAutoFit/>
          </a:bodyPr>
          <a:lstStyle/>
          <a:p>
            <a:pPr algn="ctr"/>
            <a:r>
              <a:rPr lang="en-US" dirty="0" smtClean="0"/>
              <a:t>&lt;/article&gt;</a:t>
            </a:r>
            <a:endParaRPr lang="en-US" dirty="0"/>
          </a:p>
        </p:txBody>
      </p:sp>
    </p:spTree>
    <p:extLst>
      <p:ext uri="{BB962C8B-B14F-4D97-AF65-F5344CB8AC3E}">
        <p14:creationId xmlns:p14="http://schemas.microsoft.com/office/powerpoint/2010/main" val="933020109"/>
      </p:ext>
    </p:extLst>
  </p:cSld>
  <p:clrMapOvr>
    <a:masterClrMapping/>
  </p:clrMapOvr>
</p:sld>
</file>

<file path=ppt/theme/theme1.xml><?xml version="1.0" encoding="utf-8"?>
<a:theme xmlns:a="http://schemas.openxmlformats.org/drawingml/2006/main" name="Mod">
  <a:themeElements>
    <a:clrScheme name="Mod">
      <a:dk1>
        <a:sysClr val="windowText" lastClr="000000"/>
      </a:dk1>
      <a:lt1>
        <a:sysClr val="window" lastClr="FFFFFF"/>
      </a:lt1>
      <a:dk2>
        <a:srgbClr val="065218"/>
      </a:dk2>
      <a:lt2>
        <a:srgbClr val="EDF3AE"/>
      </a:lt2>
      <a:accent1>
        <a:srgbClr val="8FCB17"/>
      </a:accent1>
      <a:accent2>
        <a:srgbClr val="769F11"/>
      </a:accent2>
      <a:accent3>
        <a:srgbClr val="D4E336"/>
      </a:accent3>
      <a:accent4>
        <a:srgbClr val="0C8228"/>
      </a:accent4>
      <a:accent5>
        <a:srgbClr val="C0EDA8"/>
      </a:accent5>
      <a:accent6>
        <a:srgbClr val="3B4F18"/>
      </a:accent6>
      <a:hlink>
        <a:srgbClr val="0A6A21"/>
      </a:hlink>
      <a:folHlink>
        <a:srgbClr val="406EA5"/>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35582</TotalTime>
  <Words>3983</Words>
  <Application>Microsoft Macintosh PowerPoint</Application>
  <PresentationFormat>On-screen Show (4:3)</PresentationFormat>
  <Paragraphs>641</Paragraphs>
  <Slides>63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Courier New</vt:lpstr>
      <vt:lpstr>Trebuchet MS</vt:lpstr>
      <vt:lpstr>verdana</vt:lpstr>
      <vt:lpstr>Wingdings</vt:lpstr>
      <vt:lpstr>Mod</vt:lpstr>
      <vt:lpstr>HTML</vt:lpstr>
      <vt:lpstr>Background</vt:lpstr>
      <vt:lpstr>Introduction</vt:lpstr>
      <vt:lpstr>Document Content</vt:lpstr>
      <vt:lpstr>Document Structure</vt:lpstr>
      <vt:lpstr>Document Style</vt:lpstr>
      <vt:lpstr>Rendered Document</vt:lpstr>
      <vt:lpstr>HTML Documents</vt:lpstr>
      <vt:lpstr>HTML Syntax</vt:lpstr>
      <vt:lpstr>HTML Syntax</vt:lpstr>
      <vt:lpstr>HTML Syntax</vt:lpstr>
      <vt:lpstr>Document Structure</vt:lpstr>
      <vt:lpstr>Example of Document Structure</vt:lpstr>
      <vt:lpstr>HTML Syntax : Attributes</vt:lpstr>
      <vt:lpstr>Document Structure</vt:lpstr>
      <vt:lpstr>Spaces, Tabs, Newlines</vt:lpstr>
      <vt:lpstr>Syntax and Tags</vt:lpstr>
      <vt:lpstr>HTML Tags</vt:lpstr>
      <vt:lpstr>Starting Template</vt:lpstr>
      <vt:lpstr>Notes about Appearance</vt:lpstr>
      <vt:lpstr>Generic Structural Elements</vt:lpstr>
      <vt:lpstr>Headings</vt:lpstr>
      <vt:lpstr>Section</vt:lpstr>
      <vt:lpstr>Article</vt:lpstr>
      <vt:lpstr>Paragraph</vt:lpstr>
      <vt:lpstr>Quotation</vt:lpstr>
      <vt:lpstr>Blockquote</vt:lpstr>
      <vt:lpstr>Blockquote</vt:lpstr>
      <vt:lpstr>Address</vt:lpstr>
      <vt:lpstr>Code</vt:lpstr>
      <vt:lpstr>Figure</vt:lpstr>
      <vt:lpstr>Anchors</vt:lpstr>
      <vt:lpstr>Images</vt:lpstr>
      <vt:lpstr>Images</vt:lpstr>
      <vt:lpstr>Images</vt:lpstr>
      <vt:lpstr>Preformatted</vt:lpstr>
      <vt:lpstr>A sidenote</vt:lpstr>
      <vt:lpstr>Entities</vt:lpstr>
      <vt:lpstr>Lists</vt:lpstr>
      <vt:lpstr>Lists</vt:lpstr>
      <vt:lpstr>Lists</vt:lpstr>
      <vt:lpstr>Lists</vt:lpstr>
      <vt:lpstr>Lists</vt:lpstr>
      <vt:lpstr>Lists</vt:lpstr>
      <vt:lpstr>Forms</vt:lpstr>
      <vt:lpstr>Forms</vt:lpstr>
      <vt:lpstr>Form attributes</vt:lpstr>
      <vt:lpstr>Input</vt:lpstr>
      <vt:lpstr>Inputs</vt:lpstr>
      <vt:lpstr>Radio Inputs</vt:lpstr>
      <vt:lpstr>Select : A non-input input</vt:lpstr>
      <vt:lpstr>textarea : A non-input input</vt:lpstr>
      <vt:lpstr>Table Overview</vt:lpstr>
      <vt:lpstr>Table</vt:lpstr>
      <vt:lpstr>Table</vt:lpstr>
      <vt:lpstr>Table example</vt:lpstr>
      <vt:lpstr>Spanning rows/columns</vt:lpstr>
      <vt:lpstr>Table example</vt:lpstr>
      <vt:lpstr>Break</vt:lpstr>
      <vt:lpstr>HR</vt:lpstr>
      <vt:lpstr>Text-level</vt:lpstr>
      <vt:lpstr>Text-level</vt:lpstr>
      <vt:lpstr>Text-level</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dc:title>
  <dc:creator>hunt</dc:creator>
  <cp:lastModifiedBy>Kenny A Hunt</cp:lastModifiedBy>
  <cp:revision>313</cp:revision>
  <dcterms:created xsi:type="dcterms:W3CDTF">2006-08-16T00:00:00Z</dcterms:created>
  <dcterms:modified xsi:type="dcterms:W3CDTF">2016-09-30T15:52:43Z</dcterms:modified>
</cp:coreProperties>
</file>