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8"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6" r:id="rId30"/>
    <p:sldId id="292" r:id="rId31"/>
    <p:sldId id="294" r:id="rId32"/>
    <p:sldId id="295" r:id="rId33"/>
    <p:sldId id="297" r:id="rId34"/>
    <p:sldId id="298" r:id="rId35"/>
    <p:sldId id="293" r:id="rId36"/>
    <p:sldId id="29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E967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99" autoAdjust="0"/>
    <p:restoredTop sz="50000" autoAdjust="0"/>
  </p:normalViewPr>
  <p:slideViewPr>
    <p:cSldViewPr>
      <p:cViewPr varScale="1">
        <p:scale>
          <a:sx n="168" d="100"/>
          <a:sy n="168" d="100"/>
        </p:scale>
        <p:origin x="208" y="7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5485A5-FE5A-48BC-ACC7-DF5647E4284A}" type="datetimeFigureOut">
              <a:rPr lang="en-US" smtClean="0"/>
              <a:pPr/>
              <a:t>10/10/16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E11534-8FE3-4FB3-B3E0-9E2AE091FE06}" type="slidenum">
              <a:rPr lang="en-US" smtClean="0"/>
              <a:pPr/>
              <a:t>‹#›</a:t>
            </a:fld>
            <a:endParaRPr lang="en-US"/>
          </a:p>
        </p:txBody>
      </p:sp>
    </p:spTree>
    <p:extLst>
      <p:ext uri="{BB962C8B-B14F-4D97-AF65-F5344CB8AC3E}">
        <p14:creationId xmlns:p14="http://schemas.microsoft.com/office/powerpoint/2010/main" val="409240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1</a:t>
            </a:fld>
            <a:endParaRPr lang="en-US"/>
          </a:p>
        </p:txBody>
      </p:sp>
    </p:spTree>
    <p:extLst>
      <p:ext uri="{BB962C8B-B14F-4D97-AF65-F5344CB8AC3E}">
        <p14:creationId xmlns:p14="http://schemas.microsoft.com/office/powerpoint/2010/main" val="2814620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12</a:t>
            </a:fld>
            <a:endParaRPr lang="en-US"/>
          </a:p>
        </p:txBody>
      </p:sp>
    </p:spTree>
    <p:extLst>
      <p:ext uri="{BB962C8B-B14F-4D97-AF65-F5344CB8AC3E}">
        <p14:creationId xmlns:p14="http://schemas.microsoft.com/office/powerpoint/2010/main" val="1182087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15</a:t>
            </a:fld>
            <a:endParaRPr lang="en-US"/>
          </a:p>
        </p:txBody>
      </p:sp>
    </p:spTree>
    <p:extLst>
      <p:ext uri="{BB962C8B-B14F-4D97-AF65-F5344CB8AC3E}">
        <p14:creationId xmlns:p14="http://schemas.microsoft.com/office/powerpoint/2010/main" val="1021037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16</a:t>
            </a:fld>
            <a:endParaRPr lang="en-US"/>
          </a:p>
        </p:txBody>
      </p:sp>
    </p:spTree>
    <p:extLst>
      <p:ext uri="{BB962C8B-B14F-4D97-AF65-F5344CB8AC3E}">
        <p14:creationId xmlns:p14="http://schemas.microsoft.com/office/powerpoint/2010/main" val="1664201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25</a:t>
            </a:fld>
            <a:endParaRPr lang="en-US"/>
          </a:p>
        </p:txBody>
      </p:sp>
    </p:spTree>
    <p:extLst>
      <p:ext uri="{BB962C8B-B14F-4D97-AF65-F5344CB8AC3E}">
        <p14:creationId xmlns:p14="http://schemas.microsoft.com/office/powerpoint/2010/main" val="969478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26</a:t>
            </a:fld>
            <a:endParaRPr lang="en-US"/>
          </a:p>
        </p:txBody>
      </p:sp>
    </p:spTree>
    <p:extLst>
      <p:ext uri="{BB962C8B-B14F-4D97-AF65-F5344CB8AC3E}">
        <p14:creationId xmlns:p14="http://schemas.microsoft.com/office/powerpoint/2010/main" val="980366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27</a:t>
            </a:fld>
            <a:endParaRPr lang="en-US"/>
          </a:p>
        </p:txBody>
      </p:sp>
    </p:spTree>
    <p:extLst>
      <p:ext uri="{BB962C8B-B14F-4D97-AF65-F5344CB8AC3E}">
        <p14:creationId xmlns:p14="http://schemas.microsoft.com/office/powerpoint/2010/main" val="942928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28</a:t>
            </a:fld>
            <a:endParaRPr lang="en-US"/>
          </a:p>
        </p:txBody>
      </p:sp>
    </p:spTree>
    <p:extLst>
      <p:ext uri="{BB962C8B-B14F-4D97-AF65-F5344CB8AC3E}">
        <p14:creationId xmlns:p14="http://schemas.microsoft.com/office/powerpoint/2010/main" val="373321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29</a:t>
            </a:fld>
            <a:endParaRPr lang="en-US"/>
          </a:p>
        </p:txBody>
      </p:sp>
    </p:spTree>
    <p:extLst>
      <p:ext uri="{BB962C8B-B14F-4D97-AF65-F5344CB8AC3E}">
        <p14:creationId xmlns:p14="http://schemas.microsoft.com/office/powerpoint/2010/main" val="1286868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30</a:t>
            </a:fld>
            <a:endParaRPr lang="en-US"/>
          </a:p>
        </p:txBody>
      </p:sp>
    </p:spTree>
    <p:extLst>
      <p:ext uri="{BB962C8B-B14F-4D97-AF65-F5344CB8AC3E}">
        <p14:creationId xmlns:p14="http://schemas.microsoft.com/office/powerpoint/2010/main" val="2122306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D8228D-100B-4326-8A51-8A8D40D3C1FA}" type="slidenum">
              <a:rPr lang="en-US" smtClean="0"/>
              <a:pPr/>
              <a:t>31</a:t>
            </a:fld>
            <a:endParaRPr lang="en-US"/>
          </a:p>
        </p:txBody>
      </p:sp>
    </p:spTree>
    <p:extLst>
      <p:ext uri="{BB962C8B-B14F-4D97-AF65-F5344CB8AC3E}">
        <p14:creationId xmlns:p14="http://schemas.microsoft.com/office/powerpoint/2010/main" val="221952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D8228D-100B-4326-8A51-8A8D40D3C1FA}" type="slidenum">
              <a:rPr lang="en-US" smtClean="0"/>
              <a:pPr/>
              <a:t>2</a:t>
            </a:fld>
            <a:endParaRPr lang="en-US"/>
          </a:p>
        </p:txBody>
      </p:sp>
    </p:spTree>
    <p:extLst>
      <p:ext uri="{BB962C8B-B14F-4D97-AF65-F5344CB8AC3E}">
        <p14:creationId xmlns:p14="http://schemas.microsoft.com/office/powerpoint/2010/main" val="815232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32</a:t>
            </a:fld>
            <a:endParaRPr lang="en-US"/>
          </a:p>
        </p:txBody>
      </p:sp>
    </p:spTree>
    <p:extLst>
      <p:ext uri="{BB962C8B-B14F-4D97-AF65-F5344CB8AC3E}">
        <p14:creationId xmlns:p14="http://schemas.microsoft.com/office/powerpoint/2010/main" val="1155263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D8228D-100B-4326-8A51-8A8D40D3C1FA}" type="slidenum">
              <a:rPr lang="en-US" smtClean="0"/>
              <a:pPr/>
              <a:t>35</a:t>
            </a:fld>
            <a:endParaRPr lang="en-US"/>
          </a:p>
        </p:txBody>
      </p:sp>
    </p:spTree>
    <p:extLst>
      <p:ext uri="{BB962C8B-B14F-4D97-AF65-F5344CB8AC3E}">
        <p14:creationId xmlns:p14="http://schemas.microsoft.com/office/powerpoint/2010/main" val="1164629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D8228D-100B-4326-8A51-8A8D40D3C1FA}" type="slidenum">
              <a:rPr lang="en-US" smtClean="0"/>
              <a:pPr/>
              <a:t>3</a:t>
            </a:fld>
            <a:endParaRPr lang="en-US"/>
          </a:p>
        </p:txBody>
      </p:sp>
    </p:spTree>
    <p:extLst>
      <p:ext uri="{BB962C8B-B14F-4D97-AF65-F5344CB8AC3E}">
        <p14:creationId xmlns:p14="http://schemas.microsoft.com/office/powerpoint/2010/main" val="101057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4</a:t>
            </a:fld>
            <a:endParaRPr lang="en-US"/>
          </a:p>
        </p:txBody>
      </p:sp>
    </p:spTree>
    <p:extLst>
      <p:ext uri="{BB962C8B-B14F-4D97-AF65-F5344CB8AC3E}">
        <p14:creationId xmlns:p14="http://schemas.microsoft.com/office/powerpoint/2010/main" val="487320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7</a:t>
            </a:fld>
            <a:endParaRPr lang="en-US"/>
          </a:p>
        </p:txBody>
      </p:sp>
    </p:spTree>
    <p:extLst>
      <p:ext uri="{BB962C8B-B14F-4D97-AF65-F5344CB8AC3E}">
        <p14:creationId xmlns:p14="http://schemas.microsoft.com/office/powerpoint/2010/main" val="1187936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8</a:t>
            </a:fld>
            <a:endParaRPr lang="en-US"/>
          </a:p>
        </p:txBody>
      </p:sp>
    </p:spTree>
    <p:extLst>
      <p:ext uri="{BB962C8B-B14F-4D97-AF65-F5344CB8AC3E}">
        <p14:creationId xmlns:p14="http://schemas.microsoft.com/office/powerpoint/2010/main" val="259489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9</a:t>
            </a:fld>
            <a:endParaRPr lang="en-US"/>
          </a:p>
        </p:txBody>
      </p:sp>
    </p:spTree>
    <p:extLst>
      <p:ext uri="{BB962C8B-B14F-4D97-AF65-F5344CB8AC3E}">
        <p14:creationId xmlns:p14="http://schemas.microsoft.com/office/powerpoint/2010/main" val="1964092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10</a:t>
            </a:fld>
            <a:endParaRPr lang="en-US"/>
          </a:p>
        </p:txBody>
      </p:sp>
    </p:spTree>
    <p:extLst>
      <p:ext uri="{BB962C8B-B14F-4D97-AF65-F5344CB8AC3E}">
        <p14:creationId xmlns:p14="http://schemas.microsoft.com/office/powerpoint/2010/main" val="2008533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E11534-8FE3-4FB3-B3E0-9E2AE091FE06}" type="slidenum">
              <a:rPr lang="en-US" smtClean="0"/>
              <a:pPr/>
              <a:t>11</a:t>
            </a:fld>
            <a:endParaRPr lang="en-US"/>
          </a:p>
        </p:txBody>
      </p:sp>
    </p:spTree>
    <p:extLst>
      <p:ext uri="{BB962C8B-B14F-4D97-AF65-F5344CB8AC3E}">
        <p14:creationId xmlns:p14="http://schemas.microsoft.com/office/powerpoint/2010/main" val="894208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1"/>
          <p:cNvGrpSpPr/>
          <p:nvPr/>
        </p:nvGrpSpPr>
        <p:grpSpPr>
          <a:xfrm>
            <a:off x="0" y="0"/>
            <a:ext cx="9144000" cy="6400800"/>
            <a:chOff x="0" y="0"/>
            <a:chExt cx="9144000" cy="6400800"/>
          </a:xfrm>
        </p:grpSpPr>
        <p:sp>
          <p:nvSpPr>
            <p:cNvPr id="16" name="Rectangle 15"/>
            <p:cNvSpPr/>
            <p:nvPr/>
          </p:nvSpPr>
          <p:spPr>
            <a:xfrm>
              <a:off x="1828800" y="4572000"/>
              <a:ext cx="685800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10"/>
            <p:cNvGrpSpPr/>
            <p:nvPr/>
          </p:nvGrpSpPr>
          <p:grpSpPr>
            <a:xfrm>
              <a:off x="0" y="0"/>
              <a:ext cx="9144000" cy="6400800"/>
              <a:chOff x="0" y="0"/>
              <a:chExt cx="9144000" cy="6400800"/>
            </a:xfrm>
          </p:grpSpPr>
          <p:sp>
            <p:nvSpPr>
              <p:cNvPr id="15" name="Rectangle 14"/>
              <p:cNvSpPr/>
              <p:nvPr/>
            </p:nvSpPr>
            <p:spPr>
              <a:xfrm>
                <a:off x="0" y="0"/>
                <a:ext cx="1828800" cy="640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0" y="4572000"/>
                <a:ext cx="91440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Rectangle 12"/>
            <p:cNvSpPr/>
            <p:nvPr/>
          </p:nvSpPr>
          <p:spPr>
            <a:xfrm>
              <a:off x="0" y="45720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a:xfrm>
            <a:off x="6934200" y="6553200"/>
            <a:ext cx="1676400" cy="228600"/>
          </a:xfrm>
        </p:spPr>
        <p:txBody>
          <a:bodyPr vert="horz" lIns="91440" tIns="45720" rIns="91440" bIns="45720" rtlCol="0" anchor="t" anchorCtr="0"/>
          <a:lstStyle>
            <a:lvl1pPr marL="0" algn="r" defTabSz="914400" rtl="0" eaLnBrk="1" latinLnBrk="0" hangingPunct="1">
              <a:defRPr sz="900" kern="1200" cap="small" baseline="0">
                <a:solidFill>
                  <a:sysClr val="windowText" lastClr="000000"/>
                </a:solidFill>
                <a:latin typeface="+mj-lt"/>
                <a:ea typeface="+mn-ea"/>
                <a:cs typeface="+mn-cs"/>
              </a:defRPr>
            </a:lvl1pPr>
          </a:lstStyle>
          <a:p>
            <a:fld id="{A6B58DDF-8ABE-4C4F-888B-2527BC03AB6F}" type="datetime1">
              <a:rPr lang="en-US" smtClean="0"/>
              <a:pPr/>
              <a:t>10/10/16</a:t>
            </a:fld>
            <a:endParaRPr lang="en-US"/>
          </a:p>
        </p:txBody>
      </p:sp>
      <p:sp>
        <p:nvSpPr>
          <p:cNvPr id="5" name="Footer Placeholder 4"/>
          <p:cNvSpPr>
            <a:spLocks noGrp="1"/>
          </p:cNvSpPr>
          <p:nvPr>
            <p:ph type="ftr" sz="quarter" idx="11"/>
          </p:nvPr>
        </p:nvSpPr>
        <p:spPr>
          <a:xfrm>
            <a:off x="1891553" y="6553200"/>
            <a:ext cx="1676400" cy="228600"/>
          </a:xfrm>
        </p:spPr>
        <p:txBody>
          <a:bodyPr anchor="t" anchorCtr="0"/>
          <a:lstStyle>
            <a:lvl1pPr>
              <a:defRPr>
                <a:solidFill>
                  <a:sysClr val="windowText" lastClr="000000"/>
                </a:solidFill>
              </a:defRPr>
            </a:lvl1pPr>
          </a:lstStyle>
          <a:p>
            <a:endParaRPr lang="en-US"/>
          </a:p>
        </p:txBody>
      </p:sp>
      <p:sp>
        <p:nvSpPr>
          <p:cNvPr id="6" name="Slide Number Placeholder 5"/>
          <p:cNvSpPr>
            <a:spLocks noGrp="1"/>
          </p:cNvSpPr>
          <p:nvPr>
            <p:ph type="sldNum" sz="quarter" idx="12"/>
          </p:nvPr>
        </p:nvSpPr>
        <p:spPr>
          <a:xfrm>
            <a:off x="4870076" y="6553200"/>
            <a:ext cx="762000" cy="228600"/>
          </a:xfrm>
          <a:noFill/>
          <a:ln>
            <a:noFill/>
          </a:ln>
          <a:effectLst/>
        </p:spPr>
        <p:txBody>
          <a:bodyPr/>
          <a:lstStyle>
            <a:lvl1pPr algn="ctr">
              <a:defRPr sz="900" kern="1200" cap="small" baseline="0">
                <a:solidFill>
                  <a:sysClr val="windowText" lastClr="000000"/>
                </a:solidFill>
                <a:latin typeface="+mj-lt"/>
                <a:ea typeface="+mn-ea"/>
                <a:cs typeface="+mn-cs"/>
              </a:defRPr>
            </a:lvl1pPr>
          </a:lstStyle>
          <a:p>
            <a:fld id="{B6F15528-21DE-4FAA-801E-634DDDAF4B2B}" type="slidenum">
              <a:rPr lang="en-US" smtClean="0"/>
              <a:pPr/>
              <a:t>‹#›</a:t>
            </a:fld>
            <a:endParaRPr lang="en-US"/>
          </a:p>
        </p:txBody>
      </p:sp>
      <p:sp>
        <p:nvSpPr>
          <p:cNvPr id="3" name="Subtitle 2"/>
          <p:cNvSpPr>
            <a:spLocks noGrp="1"/>
          </p:cNvSpPr>
          <p:nvPr>
            <p:ph type="subTitle" idx="1"/>
          </p:nvPr>
        </p:nvSpPr>
        <p:spPr>
          <a:xfrm>
            <a:off x="1905000" y="5867400"/>
            <a:ext cx="6570722"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a:solidFill>
                  <a:schemeClr val="tx1">
                    <a:alpha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 name="Title 1"/>
          <p:cNvSpPr>
            <a:spLocks noGrp="1"/>
          </p:cNvSpPr>
          <p:nvPr>
            <p:ph type="ctrTitle"/>
          </p:nvPr>
        </p:nvSpPr>
        <p:spPr>
          <a:xfrm>
            <a:off x="1905000" y="4648200"/>
            <a:ext cx="6553200" cy="1219200"/>
          </a:xfrm>
        </p:spPr>
        <p:txBody>
          <a:bodyPr anchor="b" anchorCtr="0">
            <a:noAutofit/>
          </a:bodyPr>
          <a:lstStyle>
            <a:lvl1pPr algn="l">
              <a:defRPr sz="3600"/>
            </a:lvl1pPr>
          </a:lstStyle>
          <a:p>
            <a:r>
              <a:rPr lang="en-US" smtClean="0"/>
              <a:t>Click to edit Master 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848F592-0B65-408C-B15A-063448377B0F}" type="datetime1">
              <a:rPr lang="en-US" smtClean="0"/>
              <a:pPr/>
              <a:t>10/10/16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9144000" cy="6858000"/>
            <a:chOff x="-442912" y="457200"/>
            <a:chExt cx="9144000" cy="6858000"/>
          </a:xfrm>
        </p:grpSpPr>
        <p:sp>
          <p:nvSpPr>
            <p:cNvPr id="18" name="Rectangle 17"/>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467600" y="2298700"/>
            <a:ext cx="1447800" cy="38274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33400" y="2286000"/>
            <a:ext cx="59436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CB14BFD-FA94-450E-AEB4-B6DB991DFB88}" type="datetime1">
              <a:rPr lang="en-US" smtClean="0"/>
              <a:pPr/>
              <a:t>10/10/16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848600" y="533400"/>
            <a:ext cx="762000" cy="609600"/>
          </a:xfr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1905000" y="1828800"/>
            <a:ext cx="7086600" cy="4343400"/>
          </a:xfrm>
        </p:spPr>
        <p:txBody>
          <a:bodyPr/>
          <a:lstStyle>
            <a:lvl1pPr>
              <a:spcBef>
                <a:spcPts val="6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4D87D201-AA43-4762-966D-3864E407D123}" type="datetime1">
              <a:rPr lang="en-US" smtClean="0"/>
              <a:pPr/>
              <a:t>10/10/16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10"/>
          <p:cNvGrpSpPr/>
          <p:nvPr/>
        </p:nvGrpSpPr>
        <p:grpSpPr>
          <a:xfrm>
            <a:off x="0" y="0"/>
            <a:ext cx="9144000" cy="6858000"/>
            <a:chOff x="0" y="0"/>
            <a:chExt cx="9144000" cy="6858000"/>
          </a:xfrm>
        </p:grpSpPr>
        <p:sp>
          <p:nvSpPr>
            <p:cNvPr id="7" name="Rectangle 6"/>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1"/>
          <p:cNvSpPr>
            <a:spLocks noGrp="1"/>
          </p:cNvSpPr>
          <p:nvPr>
            <p:ph type="title"/>
          </p:nvPr>
        </p:nvSpPr>
        <p:spPr>
          <a:xfrm>
            <a:off x="1905000" y="2667000"/>
            <a:ext cx="6629400" cy="1143000"/>
          </a:xfrm>
        </p:spPr>
        <p:txBody>
          <a:bodyPr vert="horz" lIns="91440" tIns="45720" rIns="91440" bIns="45720" rtlCol="0"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52400" y="4495800"/>
            <a:ext cx="1524000" cy="2057400"/>
          </a:xfrm>
        </p:spPr>
        <p:txBody>
          <a:bodyPr vert="horz" lIns="91440" tIns="45720" rIns="91440" bIns="45720"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4" name="Date Placeholder 3"/>
          <p:cNvSpPr>
            <a:spLocks noGrp="1"/>
          </p:cNvSpPr>
          <p:nvPr>
            <p:ph type="dt" sz="half" idx="10"/>
          </p:nvPr>
        </p:nvSpPr>
        <p:spPr>
          <a:xfrm>
            <a:off x="6931152" y="6556248"/>
            <a:ext cx="1673352" cy="228600"/>
          </a:xfrm>
        </p:spPr>
        <p:txBody>
          <a:bodyPr/>
          <a:lstStyle/>
          <a:p>
            <a:fld id="{BB14F0D5-0F7D-400D-975A-9990CDCDB335}" type="datetime1">
              <a:rPr lang="en-US" smtClean="0"/>
              <a:pPr/>
              <a:t>10/10/16</a:t>
            </a:fld>
            <a:endParaRPr lang="en-US"/>
          </a:p>
        </p:txBody>
      </p:sp>
      <p:sp>
        <p:nvSpPr>
          <p:cNvPr id="5" name="Footer Placeholder 4"/>
          <p:cNvSpPr>
            <a:spLocks noGrp="1"/>
          </p:cNvSpPr>
          <p:nvPr>
            <p:ph type="ftr" sz="quarter" idx="11"/>
          </p:nvPr>
        </p:nvSpPr>
        <p:spPr>
          <a:xfrm>
            <a:off x="1892808" y="6556248"/>
            <a:ext cx="1673352" cy="228600"/>
          </a:xfrm>
        </p:spPr>
        <p:txBody>
          <a:bodyPr/>
          <a:lstStyle/>
          <a:p>
            <a:endParaRPr lang="en-US"/>
          </a:p>
        </p:txBody>
      </p:sp>
      <p:sp>
        <p:nvSpPr>
          <p:cNvPr id="6" name="Slide Number Placeholder 5"/>
          <p:cNvSpPr>
            <a:spLocks noGrp="1"/>
          </p:cNvSpPr>
          <p:nvPr>
            <p:ph type="sldNum" sz="quarter" idx="12"/>
          </p:nvPr>
        </p:nvSpPr>
        <p:spPr>
          <a:xfrm>
            <a:off x="4867656" y="6556248"/>
            <a:ext cx="762000" cy="228600"/>
          </a:xfrm>
          <a:noFill/>
          <a:ln>
            <a:noFill/>
          </a:ln>
          <a:effectLst/>
        </p:spPr>
        <p:txBody>
          <a:bodyPr vert="horz" lIns="91440" tIns="45720" rIns="91440" bIns="45720" rtlCol="0" anchor="ctr"/>
          <a:lstStyle>
            <a:lvl1pPr marL="0" algn="ctr" defTabSz="914400" rtl="0" eaLnBrk="1" latinLnBrk="0" hangingPunct="1">
              <a:defRPr sz="900" kern="1200" cap="small" baseline="0">
                <a:solidFill>
                  <a:sysClr val="windowText" lastClr="000000"/>
                </a:solidFill>
                <a:latin typeface="+mj-lt"/>
                <a:ea typeface="+mn-ea"/>
                <a:cs typeface="+mn-cs"/>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24384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7150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0B0ED7F-70B5-4B13-AA96-ED15E58C6D6E}" type="datetime1">
              <a:rPr lang="en-US" smtClean="0"/>
              <a:pPr/>
              <a:t>10/10/16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2438400" y="2291697"/>
            <a:ext cx="2971800" cy="639762"/>
          </a:xfrm>
        </p:spPr>
        <p:txBody>
          <a:bodyPr vert="horz" lIns="91440" tIns="45720" rIns="91440" bIns="45720" rtlCol="0" anchor="ctr" anchorCtr="0">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ts val="1800"/>
              </a:spcBef>
              <a:buClr>
                <a:schemeClr val="accent1"/>
              </a:buClr>
              <a:buSzPct val="80000"/>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2447925" y="3137647"/>
            <a:ext cx="2971800" cy="299923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715000" y="2291697"/>
            <a:ext cx="2971800" cy="639762"/>
          </a:xfrm>
        </p:spPr>
        <p:txBody>
          <a:bodyPr anchor="ctr" anchorCtr="0">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15000" y="3137647"/>
            <a:ext cx="2971800" cy="300196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2A57F1F5-1773-450B-8539-1FF1BEF9D7BD}" type="datetime1">
              <a:rPr lang="en-US" smtClean="0"/>
              <a:pPr/>
              <a:t>10/10/16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6" name="Group 10"/>
          <p:cNvGrpSpPr/>
          <p:nvPr/>
        </p:nvGrpSpPr>
        <p:grpSpPr>
          <a:xfrm>
            <a:off x="0" y="0"/>
            <a:ext cx="9144000" cy="16764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4D6AD61-45A4-43C5-B300-B97B68EBC7CD}" type="datetime1">
              <a:rPr lang="en-US" smtClean="0"/>
              <a:pPr/>
              <a:t>10/10/16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9"/>
          <p:cNvGrpSpPr/>
          <p:nvPr/>
        </p:nvGrpSpPr>
        <p:grpSpPr>
          <a:xfrm>
            <a:off x="0" y="0"/>
            <a:ext cx="1828800" cy="1676400"/>
            <a:chOff x="457200" y="457200"/>
            <a:chExt cx="1828800" cy="1676400"/>
          </a:xfrm>
        </p:grpSpPr>
        <p:sp>
          <p:nvSpPr>
            <p:cNvPr id="8" name="Rectangle 7"/>
            <p:cNvSpPr/>
            <p:nvPr/>
          </p:nvSpPr>
          <p:spPr>
            <a:xfrm>
              <a:off x="457200" y="457200"/>
              <a:ext cx="1828800" cy="1676400"/>
            </a:xfrm>
            <a:prstGeom prst="rect">
              <a:avLst/>
            </a:prstGeom>
            <a:solidFill>
              <a:schemeClr val="accent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52500"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7062C5C2-5044-4E2B-9CAB-74504810A652}" type="datetime1">
              <a:rPr lang="en-US" smtClean="0"/>
              <a:pPr/>
              <a:t>10/10/16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2706624" y="2446991"/>
            <a:ext cx="5715000" cy="3531198"/>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64592" y="3031490"/>
            <a:ext cx="1524000" cy="23622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811B9-9080-469B-B761-BF79D96670FD}" type="datetime1">
              <a:rPr lang="en-US" smtClean="0"/>
              <a:pPr/>
              <a:t>10/10/16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706624" y="2450592"/>
            <a:ext cx="5715000" cy="3529584"/>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64592" y="3031489"/>
            <a:ext cx="1527048" cy="2359152"/>
          </a:xfrm>
        </p:spPr>
        <p:txBody>
          <a:bodyPr vert="horz" lIns="91440" tIns="45720" rIns="91440" bIns="45720"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957E39C2-8FC4-442E-B59F-C250B8A51485}" type="datetime1">
              <a:rPr lang="en-US" smtClean="0"/>
              <a:pPr/>
              <a:t>10/10/16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 name="Group 11"/>
          <p:cNvGrpSpPr/>
          <p:nvPr/>
        </p:nvGrpSpPr>
        <p:grpSpPr>
          <a:xfrm>
            <a:off x="0" y="0"/>
            <a:ext cx="9144000" cy="6858000"/>
            <a:chOff x="0" y="0"/>
            <a:chExt cx="9144000" cy="6858000"/>
          </a:xfrm>
        </p:grpSpPr>
        <p:sp>
          <p:nvSpPr>
            <p:cNvPr id="7" name="Rectangle 6"/>
            <p:cNvSpPr/>
            <p:nvPr/>
          </p:nvSpPr>
          <p:spPr>
            <a:xfrm>
              <a:off x="457200" y="0"/>
              <a:ext cx="86868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2438400" y="2286000"/>
            <a:ext cx="62484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Title Placeholder 1"/>
          <p:cNvSpPr>
            <a:spLocks noGrp="1"/>
          </p:cNvSpPr>
          <p:nvPr>
            <p:ph type="title"/>
          </p:nvPr>
        </p:nvSpPr>
        <p:spPr>
          <a:xfrm>
            <a:off x="2438400" y="228600"/>
            <a:ext cx="6248400" cy="1143000"/>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4" name="Date Placeholder 3"/>
          <p:cNvSpPr>
            <a:spLocks noGrp="1"/>
          </p:cNvSpPr>
          <p:nvPr>
            <p:ph type="dt" sz="half" idx="2"/>
          </p:nvPr>
        </p:nvSpPr>
        <p:spPr>
          <a:xfrm>
            <a:off x="6553200" y="6351494"/>
            <a:ext cx="2133600" cy="365125"/>
          </a:xfrm>
          <a:prstGeom prst="rect">
            <a:avLst/>
          </a:prstGeom>
        </p:spPr>
        <p:txBody>
          <a:bodyPr vert="horz" lIns="91440" tIns="45720" rIns="91440" bIns="45720" rtlCol="0" anchor="ctr"/>
          <a:lstStyle>
            <a:lvl1pPr algn="r">
              <a:defRPr sz="900" cap="small" baseline="0">
                <a:solidFill>
                  <a:schemeClr val="tx1"/>
                </a:solidFill>
                <a:latin typeface="+mj-lt"/>
              </a:defRPr>
            </a:lvl1pPr>
          </a:lstStyle>
          <a:p>
            <a:fld id="{9C5E7DF4-8F99-4DF0-BC18-3495A799C00F}" type="datetime1">
              <a:rPr lang="en-US" smtClean="0"/>
              <a:pPr/>
              <a:t>10/10/16</a:t>
            </a:fld>
            <a:endParaRPr lang="en-US"/>
          </a:p>
        </p:txBody>
      </p:sp>
      <p:sp>
        <p:nvSpPr>
          <p:cNvPr id="5" name="Footer Placeholder 4"/>
          <p:cNvSpPr>
            <a:spLocks noGrp="1"/>
          </p:cNvSpPr>
          <p:nvPr>
            <p:ph type="ftr" sz="quarter" idx="3"/>
          </p:nvPr>
        </p:nvSpPr>
        <p:spPr>
          <a:xfrm>
            <a:off x="2438400" y="6356350"/>
            <a:ext cx="2895600" cy="365125"/>
          </a:xfrm>
          <a:prstGeom prst="rect">
            <a:avLst/>
          </a:prstGeom>
        </p:spPr>
        <p:txBody>
          <a:bodyPr vert="horz" lIns="91440" tIns="45720" rIns="91440" bIns="45720" rtlCol="0" anchor="ctr"/>
          <a:lstStyle>
            <a:lvl1pPr algn="l">
              <a:defRPr sz="900" cap="small" baseline="0">
                <a:solidFill>
                  <a:schemeClr val="tx1"/>
                </a:solidFill>
                <a:latin typeface="+mj-lt"/>
              </a:defRPr>
            </a:lvl1pPr>
          </a:lstStyle>
          <a:p>
            <a:endParaRPr lang="en-US"/>
          </a:p>
        </p:txBody>
      </p:sp>
      <p:sp>
        <p:nvSpPr>
          <p:cNvPr id="6" name="Slide Number Placeholder 5"/>
          <p:cNvSpPr>
            <a:spLocks noGrp="1"/>
          </p:cNvSpPr>
          <p:nvPr>
            <p:ph type="sldNum" sz="quarter" idx="4"/>
          </p:nvPr>
        </p:nvSpPr>
        <p:spPr>
          <a:xfrm>
            <a:off x="533400" y="533400"/>
            <a:ext cx="762000" cy="609600"/>
          </a:xfrm>
          <a:prstGeom prst="rect">
            <a:avLst/>
          </a:prstGeom>
        </p:spPr>
        <p:txBody>
          <a:bodyPr vert="horz" lIns="91440" tIns="45720" rIns="91440" bIns="45720" rtlCol="0" anchor="ctr"/>
          <a:lstStyle>
            <a:lvl1pPr algn="ctr">
              <a:defRPr sz="1600" cap="small" baseline="0">
                <a:solidFill>
                  <a:schemeClr val="tx1"/>
                </a:solidFill>
                <a:latin typeface="+mj-lt"/>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r" defTabSz="914400" rtl="0" eaLnBrk="1" latinLnBrk="0" hangingPunct="1">
        <a:spcBef>
          <a:spcPct val="0"/>
        </a:spcBef>
        <a:buNone/>
        <a:defRPr sz="4400" kern="1200" cap="small" spc="200" baseline="0">
          <a:solidFill>
            <a:schemeClr val="tx1"/>
          </a:solidFill>
          <a:latin typeface="+mj-lt"/>
          <a:ea typeface="+mj-ea"/>
          <a:cs typeface="+mj-cs"/>
        </a:defRPr>
      </a:lvl1pPr>
    </p:titleStyle>
    <p:bodyStyle>
      <a:lvl1pPr marL="457200" indent="-457200" algn="l" defTabSz="914400" rtl="0" eaLnBrk="1" latinLnBrk="0" hangingPunct="1">
        <a:spcBef>
          <a:spcPts val="1800"/>
        </a:spcBef>
        <a:buClr>
          <a:schemeClr val="accent1"/>
        </a:buClr>
        <a:buSzPct val="80000"/>
        <a:buFont typeface="Wingdings" pitchFamily="2" charset="2"/>
        <a:buChar char=""/>
        <a:defRPr sz="2200" kern="1200">
          <a:solidFill>
            <a:schemeClr val="tx1"/>
          </a:solidFill>
          <a:latin typeface="+mn-lt"/>
          <a:ea typeface="+mn-ea"/>
          <a:cs typeface="+mn-cs"/>
        </a:defRPr>
      </a:lvl1pPr>
      <a:lvl2pPr marL="914400" indent="-457200" algn="l" defTabSz="914400" rtl="0" eaLnBrk="1" latinLnBrk="0" hangingPunct="1">
        <a:spcBef>
          <a:spcPts val="1800"/>
        </a:spcBef>
        <a:buClr>
          <a:schemeClr val="accent2"/>
        </a:buClr>
        <a:buSzPct val="80000"/>
        <a:buFont typeface="Wingdings" pitchFamily="2" charset="2"/>
        <a:buChar char=""/>
        <a:defRPr sz="2000" kern="1200">
          <a:solidFill>
            <a:schemeClr val="tx1"/>
          </a:solidFill>
          <a:latin typeface="+mn-lt"/>
          <a:ea typeface="+mn-ea"/>
          <a:cs typeface="+mn-cs"/>
        </a:defRPr>
      </a:lvl2pPr>
      <a:lvl3pPr marL="1371600" indent="-457200" algn="l" defTabSz="914400" rtl="0" eaLnBrk="1" latinLnBrk="0" hangingPunct="1">
        <a:spcBef>
          <a:spcPts val="1200"/>
        </a:spcBef>
        <a:buClr>
          <a:schemeClr val="accent3"/>
        </a:buClr>
        <a:buSzPct val="8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200"/>
        </a:spcBef>
        <a:buClr>
          <a:schemeClr val="accent4"/>
        </a:buClr>
        <a:buSzPct val="80000"/>
        <a:buFont typeface="Wingdings" pitchFamily="2" charset="2"/>
        <a:buChar char=""/>
        <a:defRPr sz="1600" kern="1200">
          <a:solidFill>
            <a:schemeClr val="tx1"/>
          </a:solidFill>
          <a:latin typeface="+mn-lt"/>
          <a:ea typeface="+mn-ea"/>
          <a:cs typeface="+mn-cs"/>
        </a:defRPr>
      </a:lvl4pPr>
      <a:lvl5pPr marL="2286000" indent="-457200" algn="l" defTabSz="914400" rtl="0" eaLnBrk="1" latinLnBrk="0" hangingPunct="1">
        <a:spcBef>
          <a:spcPts val="1200"/>
        </a:spcBef>
        <a:buClr>
          <a:schemeClr val="accent5"/>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Cascading style sheets</a:t>
            </a:r>
            <a:endParaRPr lang="en-US" dirty="0"/>
          </a:p>
        </p:txBody>
      </p:sp>
      <p:sp>
        <p:nvSpPr>
          <p:cNvPr id="2" name="Title 1"/>
          <p:cNvSpPr>
            <a:spLocks noGrp="1"/>
          </p:cNvSpPr>
          <p:nvPr>
            <p:ph type="ctrTitle"/>
          </p:nvPr>
        </p:nvSpPr>
        <p:spPr/>
        <p:txBody>
          <a:bodyPr/>
          <a:lstStyle/>
          <a:p>
            <a:r>
              <a:rPr lang="en-US" dirty="0" smtClean="0"/>
              <a:t>CSS</a:t>
            </a:r>
            <a:endParaRPr lang="en-US" dirty="0"/>
          </a:p>
        </p:txBody>
      </p:sp>
      <p:sp>
        <p:nvSpPr>
          <p:cNvPr id="8" name="Rectangle 7"/>
          <p:cNvSpPr/>
          <p:nvPr/>
        </p:nvSpPr>
        <p:spPr>
          <a:xfrm>
            <a:off x="1905000" y="4648200"/>
            <a:ext cx="4572000" cy="215444"/>
          </a:xfrm>
          <a:prstGeom prst="rect">
            <a:avLst/>
          </a:prstGeom>
        </p:spPr>
        <p:txBody>
          <a:bodyPr>
            <a:spAutoFit/>
          </a:bodyPr>
          <a:lstStyle/>
          <a:p>
            <a:r>
              <a:rPr lang="en-US" sz="800" dirty="0" smtClean="0">
                <a:solidFill>
                  <a:schemeClr val="accent2">
                    <a:lumMod val="75000"/>
                  </a:schemeClr>
                </a:solidFill>
              </a:rPr>
              <a:t>http://www.flickr.com/photos/baylorbear78/3406180116/</a:t>
            </a:r>
            <a:endParaRPr lang="en-US" sz="800" dirty="0">
              <a:solidFill>
                <a:schemeClr val="accent2">
                  <a:lumMod val="75000"/>
                </a:schemeClr>
              </a:solidFill>
            </a:endParaRPr>
          </a:p>
        </p:txBody>
      </p:sp>
      <p:pic>
        <p:nvPicPr>
          <p:cNvPr id="84994" name="Picture 2" descr="http://farm4.static.flickr.com/3596/3406180116_91f8273cb3_b.jpg"/>
          <p:cNvPicPr>
            <a:picLocks noChangeAspect="1" noChangeArrowheads="1"/>
          </p:cNvPicPr>
          <p:nvPr/>
        </p:nvPicPr>
        <p:blipFill>
          <a:blip r:embed="rId3" cstate="print"/>
          <a:srcRect/>
          <a:stretch>
            <a:fillRect/>
          </a:stretch>
        </p:blipFill>
        <p:spPr bwMode="auto">
          <a:xfrm>
            <a:off x="2286000" y="228600"/>
            <a:ext cx="5817937" cy="3886200"/>
          </a:xfrm>
          <a:prstGeom prst="rect">
            <a:avLst/>
          </a:prstGeom>
          <a:ln w="12700">
            <a:solidFill>
              <a:schemeClr val="tx1"/>
            </a:solidFill>
          </a:ln>
          <a:effectLst>
            <a:outerShdw blurRad="50800" dist="88900" dir="2700000" algn="tl" rotWithShape="0">
              <a:prstClr val="black">
                <a:alpha val="40000"/>
              </a:prst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Selector</a:t>
            </a:r>
            <a:endParaRPr lang="en-US" dirty="0"/>
          </a:p>
        </p:txBody>
      </p:sp>
      <p:sp>
        <p:nvSpPr>
          <p:cNvPr id="3" name="Content Placeholder 2"/>
          <p:cNvSpPr>
            <a:spLocks noGrp="1"/>
          </p:cNvSpPr>
          <p:nvPr>
            <p:ph idx="1"/>
          </p:nvPr>
        </p:nvSpPr>
        <p:spPr/>
        <p:txBody>
          <a:bodyPr>
            <a:normAutofit/>
          </a:bodyPr>
          <a:lstStyle/>
          <a:p>
            <a:r>
              <a:rPr lang="en-US" dirty="0" smtClean="0"/>
              <a:t>A hash (#) selects elements by their id.</a:t>
            </a:r>
          </a:p>
          <a:p>
            <a:r>
              <a:rPr lang="en-US" dirty="0" smtClean="0"/>
              <a:t>General syntax: </a:t>
            </a:r>
            <a:r>
              <a:rPr lang="en-US" i="1" dirty="0" smtClean="0"/>
              <a:t>#id { … } </a:t>
            </a:r>
          </a:p>
          <a:p>
            <a:r>
              <a:rPr lang="en-US" dirty="0" smtClean="0"/>
              <a:t>Examples: </a:t>
            </a:r>
            <a:endParaRPr lang="en-US" dirty="0"/>
          </a:p>
          <a:p>
            <a:pPr lvl="2"/>
            <a:r>
              <a:rPr lang="en-US" dirty="0"/>
              <a:t>#info </a:t>
            </a:r>
            <a:r>
              <a:rPr lang="en-US" dirty="0" smtClean="0"/>
              <a:t>{ color : green }</a:t>
            </a:r>
            <a:endParaRPr lang="en-US" dirty="0"/>
          </a:p>
          <a:p>
            <a:pPr lvl="2"/>
            <a:r>
              <a:rPr lang="en-US" dirty="0" err="1"/>
              <a:t>p#info</a:t>
            </a:r>
            <a:r>
              <a:rPr lang="en-US" dirty="0"/>
              <a:t> </a:t>
            </a:r>
            <a:r>
              <a:rPr lang="en-US" dirty="0" smtClean="0"/>
              <a:t>{ color : green </a:t>
            </a:r>
            <a:r>
              <a:rPr lang="en-US" dirty="0"/>
              <a:t>}</a:t>
            </a:r>
          </a:p>
          <a:p>
            <a:r>
              <a:rPr lang="en-US" dirty="0" smtClean="0"/>
              <a:t>Recall that an </a:t>
            </a:r>
            <a:r>
              <a:rPr lang="en-US" dirty="0"/>
              <a:t>id value must be unique within a document. </a:t>
            </a:r>
            <a:r>
              <a:rPr lang="en-US" dirty="0" smtClean="0"/>
              <a:t>Therefore </a:t>
            </a:r>
            <a:r>
              <a:rPr lang="en-US" dirty="0"/>
              <a:t>an ID selector can only apply to a single element in a document.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536719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Selectors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Square brackets ([]) select elements by attribute values. </a:t>
            </a:r>
          </a:p>
          <a:p>
            <a:pPr lvl="1"/>
            <a:r>
              <a:rPr lang="en-US" dirty="0" smtClean="0"/>
              <a:t>[</a:t>
            </a:r>
            <a:r>
              <a:rPr lang="en-US" dirty="0" err="1"/>
              <a:t>att</a:t>
            </a:r>
            <a:r>
              <a:rPr lang="en-US" dirty="0" smtClean="0"/>
              <a:t>] : Matches </a:t>
            </a:r>
            <a:r>
              <a:rPr lang="en-US" dirty="0"/>
              <a:t>elements that have an </a:t>
            </a:r>
            <a:r>
              <a:rPr lang="en-US" dirty="0" err="1"/>
              <a:t>att</a:t>
            </a:r>
            <a:r>
              <a:rPr lang="en-US" dirty="0"/>
              <a:t> </a:t>
            </a:r>
            <a:r>
              <a:rPr lang="en-US" dirty="0" smtClean="0"/>
              <a:t>attribute</a:t>
            </a:r>
            <a:r>
              <a:rPr lang="en-US" dirty="0"/>
              <a:t>.</a:t>
            </a:r>
          </a:p>
          <a:p>
            <a:pPr lvl="1"/>
            <a:r>
              <a:rPr lang="en-US" dirty="0"/>
              <a:t>[</a:t>
            </a:r>
            <a:r>
              <a:rPr lang="en-US" dirty="0" err="1"/>
              <a:t>att</a:t>
            </a:r>
            <a:r>
              <a:rPr lang="en-US" dirty="0"/>
              <a:t>=</a:t>
            </a:r>
            <a:r>
              <a:rPr lang="en-US" dirty="0" err="1"/>
              <a:t>val</a:t>
            </a:r>
            <a:r>
              <a:rPr lang="en-US" dirty="0" smtClean="0"/>
              <a:t>] : Matches </a:t>
            </a:r>
            <a:r>
              <a:rPr lang="en-US" dirty="0"/>
              <a:t>elements </a:t>
            </a:r>
            <a:r>
              <a:rPr lang="en-US" dirty="0" smtClean="0"/>
              <a:t>whose </a:t>
            </a:r>
            <a:r>
              <a:rPr lang="en-US" dirty="0" err="1" smtClean="0"/>
              <a:t>att</a:t>
            </a:r>
            <a:r>
              <a:rPr lang="en-US" dirty="0" smtClean="0"/>
              <a:t> is </a:t>
            </a:r>
            <a:r>
              <a:rPr lang="en-US" dirty="0" err="1" smtClean="0"/>
              <a:t>val</a:t>
            </a:r>
            <a:endParaRPr lang="en-US" dirty="0"/>
          </a:p>
          <a:p>
            <a:pPr lvl="1"/>
            <a:r>
              <a:rPr lang="en-US" dirty="0"/>
              <a:t>[</a:t>
            </a:r>
            <a:r>
              <a:rPr lang="en-US" dirty="0" err="1"/>
              <a:t>att</a:t>
            </a:r>
            <a:r>
              <a:rPr lang="en-US" dirty="0"/>
              <a:t>~=</a:t>
            </a:r>
            <a:r>
              <a:rPr lang="en-US" dirty="0" err="1"/>
              <a:t>val</a:t>
            </a:r>
            <a:r>
              <a:rPr lang="en-US" dirty="0" smtClean="0"/>
              <a:t>] : Matches </a:t>
            </a:r>
            <a:r>
              <a:rPr lang="en-US" dirty="0"/>
              <a:t>elements whose </a:t>
            </a:r>
            <a:r>
              <a:rPr lang="en-US" dirty="0" err="1"/>
              <a:t>att</a:t>
            </a:r>
            <a:r>
              <a:rPr lang="en-US" dirty="0"/>
              <a:t> attribute value is a space-separated list that contains “</a:t>
            </a:r>
            <a:r>
              <a:rPr lang="en-US" dirty="0" err="1"/>
              <a:t>val</a:t>
            </a:r>
            <a:r>
              <a:rPr lang="en-US" dirty="0"/>
              <a:t>”. In this case “</a:t>
            </a:r>
            <a:r>
              <a:rPr lang="en-US" dirty="0" err="1"/>
              <a:t>val</a:t>
            </a:r>
            <a:r>
              <a:rPr lang="en-US" dirty="0"/>
              <a:t>” cannot contain spaces.</a:t>
            </a:r>
          </a:p>
          <a:p>
            <a:pPr lvl="1"/>
            <a:r>
              <a:rPr lang="en-US" dirty="0"/>
              <a:t>[</a:t>
            </a:r>
            <a:r>
              <a:rPr lang="en-US" dirty="0" err="1"/>
              <a:t>att</a:t>
            </a:r>
            <a:r>
              <a:rPr lang="en-US" dirty="0"/>
              <a:t>|=</a:t>
            </a:r>
            <a:r>
              <a:rPr lang="en-US" dirty="0" err="1"/>
              <a:t>val</a:t>
            </a:r>
            <a:r>
              <a:rPr lang="en-US" dirty="0" smtClean="0"/>
              <a:t>] : Matches </a:t>
            </a:r>
            <a:r>
              <a:rPr lang="en-US" dirty="0"/>
              <a:t>elements whose </a:t>
            </a:r>
            <a:r>
              <a:rPr lang="en-US" dirty="0" err="1"/>
              <a:t>att</a:t>
            </a:r>
            <a:r>
              <a:rPr lang="en-US" dirty="0"/>
              <a:t> attribute value is a hyphen-separated list that begins with “</a:t>
            </a:r>
            <a:r>
              <a:rPr lang="en-US" dirty="0" err="1"/>
              <a:t>val</a:t>
            </a:r>
            <a:r>
              <a:rPr lang="en-US" dirty="0" smtClean="0"/>
              <a:t>”.  Not often used.</a:t>
            </a:r>
            <a:endParaRPr lang="en-US" dirty="0"/>
          </a:p>
          <a:p>
            <a:r>
              <a:rPr lang="en-US" dirty="0" smtClean="0"/>
              <a:t>Examples</a:t>
            </a:r>
            <a:endParaRPr lang="en-US" dirty="0"/>
          </a:p>
          <a:p>
            <a:pPr lvl="1"/>
            <a:r>
              <a:rPr lang="en-US" dirty="0" smtClean="0"/>
              <a:t>[class] </a:t>
            </a:r>
            <a:r>
              <a:rPr lang="en-US" dirty="0"/>
              <a:t>{ color</a:t>
            </a:r>
            <a:r>
              <a:rPr lang="en-US" dirty="0" smtClean="0"/>
              <a:t>: green; </a:t>
            </a:r>
            <a:r>
              <a:rPr lang="en-US" dirty="0"/>
              <a:t>}</a:t>
            </a:r>
          </a:p>
          <a:p>
            <a:pPr lvl="1"/>
            <a:r>
              <a:rPr lang="en-US" dirty="0" smtClean="0"/>
              <a:t>div[class=ok] </a:t>
            </a:r>
            <a:r>
              <a:rPr lang="en-US" dirty="0"/>
              <a:t>{ </a:t>
            </a:r>
            <a:r>
              <a:rPr lang="en-US" dirty="0" smtClean="0"/>
              <a:t>color</a:t>
            </a:r>
            <a:r>
              <a:rPr lang="en-US" dirty="0"/>
              <a:t> </a:t>
            </a:r>
            <a:r>
              <a:rPr lang="en-US" dirty="0" smtClean="0"/>
              <a:t>: green; </a:t>
            </a:r>
            <a:r>
              <a:rPr lang="en-US" dirty="0"/>
              <a:t>}</a:t>
            </a:r>
          </a:p>
          <a:p>
            <a:pPr lvl="1"/>
            <a:r>
              <a:rPr lang="en-US" dirty="0" smtClean="0"/>
              <a:t>span[class~=ok] </a:t>
            </a:r>
            <a:r>
              <a:rPr lang="en-US" dirty="0"/>
              <a:t>{ </a:t>
            </a:r>
            <a:r>
              <a:rPr lang="en-US" dirty="0" smtClean="0"/>
              <a:t>color</a:t>
            </a:r>
            <a:r>
              <a:rPr lang="en-US" dirty="0"/>
              <a:t> </a:t>
            </a:r>
            <a:r>
              <a:rPr lang="en-US" dirty="0" smtClean="0"/>
              <a:t>: green; </a:t>
            </a:r>
            <a:r>
              <a:rPr lang="en-US" dirty="0"/>
              <a:t>}</a:t>
            </a:r>
          </a:p>
          <a:p>
            <a:pPr lvl="1"/>
            <a:r>
              <a:rPr lang="en-US" dirty="0" smtClean="0"/>
              <a:t>p[</a:t>
            </a:r>
            <a:r>
              <a:rPr lang="en-US" dirty="0" err="1" smtClean="0"/>
              <a:t>lang</a:t>
            </a:r>
            <a:r>
              <a:rPr lang="en-US" dirty="0"/>
              <a:t>|=en] { </a:t>
            </a:r>
            <a:r>
              <a:rPr lang="en-US" dirty="0" smtClean="0"/>
              <a:t>color</a:t>
            </a:r>
            <a:r>
              <a:rPr lang="en-US" dirty="0"/>
              <a:t> </a:t>
            </a:r>
            <a:r>
              <a:rPr lang="en-US" dirty="0" smtClean="0"/>
              <a:t>: green; }</a:t>
            </a:r>
          </a:p>
          <a:p>
            <a:pPr lvl="1"/>
            <a:r>
              <a:rPr lang="en-US" dirty="0" err="1" smtClean="0"/>
              <a:t>blockquote</a:t>
            </a:r>
            <a:r>
              <a:rPr lang="en-US" dirty="0" smtClean="0"/>
              <a:t>[class=quote</a:t>
            </a:r>
            <a:r>
              <a:rPr lang="en-US" dirty="0"/>
              <a:t>][cite] { </a:t>
            </a:r>
            <a:r>
              <a:rPr lang="en-US" dirty="0" smtClean="0"/>
              <a:t>color</a:t>
            </a:r>
            <a:r>
              <a:rPr lang="en-US" dirty="0"/>
              <a:t> </a:t>
            </a:r>
            <a:r>
              <a:rPr lang="en-US" dirty="0" smtClean="0"/>
              <a:t>: green; </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118835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Selectors</a:t>
            </a:r>
            <a:endParaRPr lang="en-US" dirty="0"/>
          </a:p>
        </p:txBody>
      </p:sp>
      <p:sp>
        <p:nvSpPr>
          <p:cNvPr id="3" name="Content Placeholder 2"/>
          <p:cNvSpPr>
            <a:spLocks noGrp="1"/>
          </p:cNvSpPr>
          <p:nvPr>
            <p:ph idx="1"/>
          </p:nvPr>
        </p:nvSpPr>
        <p:spPr/>
        <p:txBody>
          <a:bodyPr>
            <a:normAutofit/>
          </a:bodyPr>
          <a:lstStyle/>
          <a:p>
            <a:r>
              <a:rPr lang="en-US" dirty="0" smtClean="0"/>
              <a:t>Continued….</a:t>
            </a:r>
            <a:endParaRPr lang="en-US" dirty="0"/>
          </a:p>
          <a:p>
            <a:pPr lvl="1"/>
            <a:r>
              <a:rPr lang="en-US" dirty="0"/>
              <a:t>[</a:t>
            </a:r>
            <a:r>
              <a:rPr lang="en-US" dirty="0" err="1" smtClean="0"/>
              <a:t>att</a:t>
            </a:r>
            <a:r>
              <a:rPr lang="en-US" dirty="0" smtClean="0"/>
              <a:t>^=</a:t>
            </a:r>
            <a:r>
              <a:rPr lang="en-US" dirty="0" err="1" smtClean="0"/>
              <a:t>val</a:t>
            </a:r>
            <a:r>
              <a:rPr lang="en-US" dirty="0" smtClean="0"/>
              <a:t>] : Matches elements whose value begins with '</a:t>
            </a:r>
            <a:r>
              <a:rPr lang="en-US" dirty="0" err="1" smtClean="0"/>
              <a:t>val</a:t>
            </a:r>
            <a:r>
              <a:rPr lang="en-US" dirty="0" smtClean="0"/>
              <a:t>'.</a:t>
            </a:r>
            <a:endParaRPr lang="en-US" dirty="0"/>
          </a:p>
          <a:p>
            <a:pPr lvl="1"/>
            <a:r>
              <a:rPr lang="en-US" dirty="0"/>
              <a:t>[</a:t>
            </a:r>
            <a:r>
              <a:rPr lang="en-US" dirty="0" err="1" smtClean="0"/>
              <a:t>att</a:t>
            </a:r>
            <a:r>
              <a:rPr lang="en-US" dirty="0" smtClean="0"/>
              <a:t>$=</a:t>
            </a:r>
            <a:r>
              <a:rPr lang="en-US" dirty="0" err="1"/>
              <a:t>val</a:t>
            </a:r>
            <a:r>
              <a:rPr lang="en-US" dirty="0" smtClean="0"/>
              <a:t>] : Matches </a:t>
            </a:r>
            <a:r>
              <a:rPr lang="en-US" dirty="0"/>
              <a:t>elements </a:t>
            </a:r>
            <a:r>
              <a:rPr lang="en-US" dirty="0" smtClean="0"/>
              <a:t>whose value ends with '</a:t>
            </a:r>
            <a:r>
              <a:rPr lang="en-US" dirty="0" err="1" smtClean="0"/>
              <a:t>val</a:t>
            </a:r>
            <a:r>
              <a:rPr lang="en-US" dirty="0" smtClean="0"/>
              <a:t>'.</a:t>
            </a:r>
            <a:endParaRPr lang="en-US" dirty="0"/>
          </a:p>
          <a:p>
            <a:pPr lvl="1"/>
            <a:r>
              <a:rPr lang="en-US" dirty="0"/>
              <a:t>[</a:t>
            </a:r>
            <a:r>
              <a:rPr lang="en-US" dirty="0" err="1" smtClean="0"/>
              <a:t>att</a:t>
            </a:r>
            <a:r>
              <a:rPr lang="en-US" dirty="0"/>
              <a:t>*</a:t>
            </a:r>
            <a:r>
              <a:rPr lang="en-US" dirty="0" smtClean="0"/>
              <a:t>=</a:t>
            </a:r>
            <a:r>
              <a:rPr lang="en-US" dirty="0" err="1"/>
              <a:t>val</a:t>
            </a:r>
            <a:r>
              <a:rPr lang="en-US" dirty="0" smtClean="0"/>
              <a:t>] : Matches </a:t>
            </a:r>
            <a:r>
              <a:rPr lang="en-US" dirty="0"/>
              <a:t>elements whose </a:t>
            </a:r>
            <a:r>
              <a:rPr lang="en-US" dirty="0" smtClean="0"/>
              <a:t>value contains '</a:t>
            </a:r>
            <a:r>
              <a:rPr lang="en-US" dirty="0" err="1" smtClean="0"/>
              <a:t>val</a:t>
            </a:r>
            <a:r>
              <a:rPr lang="en-US" dirty="0" smtClean="0"/>
              <a:t>' as a substring</a:t>
            </a:r>
            <a:endParaRPr lang="en-US" dirty="0"/>
          </a:p>
          <a:p>
            <a:r>
              <a:rPr lang="en-US" dirty="0" smtClean="0"/>
              <a:t>Examples</a:t>
            </a:r>
            <a:endParaRPr lang="en-US" dirty="0"/>
          </a:p>
          <a:p>
            <a:pPr lvl="1"/>
            <a:r>
              <a:rPr lang="en-US" dirty="0" smtClean="0"/>
              <a:t>a[</a:t>
            </a:r>
            <a:r>
              <a:rPr lang="en-US" dirty="0" err="1" smtClean="0"/>
              <a:t>href</a:t>
            </a:r>
            <a:r>
              <a:rPr lang="en-US" dirty="0" smtClean="0"/>
              <a:t>$=".html"] </a:t>
            </a:r>
            <a:r>
              <a:rPr lang="en-US" dirty="0"/>
              <a:t>{ color</a:t>
            </a:r>
            <a:r>
              <a:rPr lang="en-US" dirty="0" smtClean="0"/>
              <a:t>: green; </a:t>
            </a:r>
            <a:r>
              <a:rPr lang="en-US" dirty="0"/>
              <a:t>}</a:t>
            </a:r>
          </a:p>
          <a:p>
            <a:pPr lvl="1"/>
            <a:r>
              <a:rPr lang="en-US" dirty="0" smtClean="0"/>
              <a:t>p[title*="hello"] </a:t>
            </a:r>
            <a:r>
              <a:rPr lang="en-US" dirty="0"/>
              <a:t>{ </a:t>
            </a:r>
            <a:r>
              <a:rPr lang="en-US" dirty="0" smtClean="0"/>
              <a:t>color</a:t>
            </a:r>
            <a:r>
              <a:rPr lang="en-US" dirty="0"/>
              <a:t> </a:t>
            </a:r>
            <a:r>
              <a:rPr lang="en-US" dirty="0" smtClean="0"/>
              <a:t>: green; </a:t>
            </a:r>
            <a:r>
              <a:rPr lang="en-US" dirty="0"/>
              <a:t>}</a:t>
            </a:r>
          </a:p>
          <a:p>
            <a:pPr lvl="1"/>
            <a:r>
              <a:rPr lang="en-US" dirty="0" smtClean="0"/>
              <a:t>a[</a:t>
            </a:r>
            <a:r>
              <a:rPr lang="en-US" dirty="0" err="1" smtClean="0"/>
              <a:t>href</a:t>
            </a:r>
            <a:r>
              <a:rPr lang="en-US" dirty="0" smtClean="0"/>
              <a:t>$="images/"] </a:t>
            </a:r>
            <a:r>
              <a:rPr lang="en-US" dirty="0"/>
              <a:t>{ </a:t>
            </a:r>
            <a:r>
              <a:rPr lang="en-US" dirty="0" smtClean="0"/>
              <a:t>color</a:t>
            </a:r>
            <a:r>
              <a:rPr lang="en-US" dirty="0"/>
              <a:t> </a:t>
            </a:r>
            <a:r>
              <a:rPr lang="en-US" dirty="0" smtClean="0"/>
              <a:t>: green;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869311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Pseudo-class Selectors</a:t>
            </a:r>
            <a:endParaRPr lang="en-US" dirty="0"/>
          </a:p>
        </p:txBody>
      </p:sp>
      <p:sp>
        <p:nvSpPr>
          <p:cNvPr id="3" name="Content Placeholder 2"/>
          <p:cNvSpPr>
            <a:spLocks noGrp="1"/>
          </p:cNvSpPr>
          <p:nvPr>
            <p:ph idx="1"/>
          </p:nvPr>
        </p:nvSpPr>
        <p:spPr/>
        <p:txBody>
          <a:bodyPr/>
          <a:lstStyle/>
          <a:p>
            <a:r>
              <a:rPr lang="en-US" dirty="0" smtClean="0"/>
              <a:t>The pseudo-classes permit selection based on information that lies outside of the document tree or that cannot be expressed using the other selectors.</a:t>
            </a:r>
          </a:p>
          <a:p>
            <a:pPr lvl="1"/>
            <a:r>
              <a:rPr lang="en-US" dirty="0" smtClean="0"/>
              <a:t>A pseudo-class selector always uses a colon followed by the name of the </a:t>
            </a:r>
            <a:r>
              <a:rPr lang="en-US" dirty="0" err="1" smtClean="0"/>
              <a:t>psuedo</a:t>
            </a:r>
            <a:r>
              <a:rPr lang="en-US" dirty="0" smtClean="0"/>
              <a:t>-class</a:t>
            </a:r>
          </a:p>
          <a:p>
            <a:r>
              <a:rPr lang="en-US" dirty="0" smtClean="0"/>
              <a:t>Link and visited</a:t>
            </a:r>
          </a:p>
          <a:p>
            <a:pPr lvl="1"/>
            <a:r>
              <a:rPr lang="en-US" dirty="0" smtClean="0"/>
              <a:t>:link – applies to any link that has not been visited</a:t>
            </a:r>
          </a:p>
          <a:p>
            <a:pPr lvl="1"/>
            <a:r>
              <a:rPr lang="en-US" dirty="0" smtClean="0"/>
              <a:t>:visited – applies to any link that has been visited</a:t>
            </a:r>
          </a:p>
          <a:p>
            <a:pPr lvl="2"/>
            <a:r>
              <a:rPr lang="en-US" dirty="0" err="1" smtClean="0"/>
              <a:t>a:visited</a:t>
            </a:r>
            <a:r>
              <a:rPr lang="en-US" dirty="0" smtClean="0"/>
              <a:t> { text-decoration: none }</a:t>
            </a:r>
          </a:p>
          <a:p>
            <a:pPr lvl="2"/>
            <a:r>
              <a:rPr lang="en-US" dirty="0" err="1" smtClean="0"/>
              <a:t>a:link</a:t>
            </a:r>
            <a:r>
              <a:rPr lang="en-US" dirty="0" smtClean="0"/>
              <a:t> { text-decoration: underline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97942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Pseudo-class Selectors</a:t>
            </a:r>
          </a:p>
        </p:txBody>
      </p:sp>
      <p:sp>
        <p:nvSpPr>
          <p:cNvPr id="3" name="Content Placeholder 2"/>
          <p:cNvSpPr>
            <a:spLocks noGrp="1"/>
          </p:cNvSpPr>
          <p:nvPr>
            <p:ph idx="1"/>
          </p:nvPr>
        </p:nvSpPr>
        <p:spPr/>
        <p:txBody>
          <a:bodyPr/>
          <a:lstStyle/>
          <a:p>
            <a:r>
              <a:rPr lang="en-US" dirty="0" smtClean="0"/>
              <a:t>:hover – selects the element under the mouse</a:t>
            </a:r>
          </a:p>
          <a:p>
            <a:r>
              <a:rPr lang="en-US" dirty="0" smtClean="0"/>
              <a:t>:active – applies to the element that is being activated by the user.  This occurs between a mouse-press and mouse-release action.</a:t>
            </a:r>
          </a:p>
          <a:p>
            <a:r>
              <a:rPr lang="en-US" dirty="0" smtClean="0"/>
              <a:t>:focus – applies to the element having focus</a:t>
            </a:r>
          </a:p>
          <a:p>
            <a:r>
              <a:rPr lang="en-US" dirty="0" smtClean="0"/>
              <a:t>Examples:</a:t>
            </a:r>
          </a:p>
          <a:p>
            <a:pPr lvl="1"/>
            <a:r>
              <a:rPr lang="en-US" dirty="0" err="1" smtClean="0"/>
              <a:t>div:hover</a:t>
            </a:r>
            <a:r>
              <a:rPr lang="en-US" dirty="0" smtClean="0"/>
              <a:t> { background-color: black; }</a:t>
            </a:r>
          </a:p>
          <a:p>
            <a:pPr lvl="1"/>
            <a:r>
              <a:rPr lang="en-US" dirty="0" err="1" smtClean="0"/>
              <a:t>input:focus</a:t>
            </a:r>
            <a:r>
              <a:rPr lang="en-US" dirty="0" smtClean="0"/>
              <a:t> { border: 1px solid blue; }</a:t>
            </a:r>
          </a:p>
          <a:p>
            <a:pPr lvl="1"/>
            <a:r>
              <a:rPr lang="en-US" dirty="0" err="1" smtClean="0"/>
              <a:t>div:active</a:t>
            </a:r>
            <a:r>
              <a:rPr lang="en-US" dirty="0" smtClean="0"/>
              <a:t> { background-color: black;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781149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Class Selectors</a:t>
            </a:r>
            <a:endParaRPr lang="en-US" dirty="0"/>
          </a:p>
        </p:txBody>
      </p:sp>
      <p:sp>
        <p:nvSpPr>
          <p:cNvPr id="3" name="Content Placeholder 2"/>
          <p:cNvSpPr>
            <a:spLocks noGrp="1"/>
          </p:cNvSpPr>
          <p:nvPr>
            <p:ph idx="1"/>
          </p:nvPr>
        </p:nvSpPr>
        <p:spPr/>
        <p:txBody>
          <a:bodyPr>
            <a:normAutofit/>
          </a:bodyPr>
          <a:lstStyle/>
          <a:p>
            <a:r>
              <a:rPr lang="en-US" dirty="0" smtClean="0"/>
              <a:t>URL's are allowed to have a target; a portion of the document.  The target is denoted by the text following a hash (#) in the address of the web browser.  The selector matches the element having the targeted id.</a:t>
            </a:r>
          </a:p>
          <a:p>
            <a:pPr lvl="1"/>
            <a:r>
              <a:rPr lang="en-US" dirty="0" smtClean="0"/>
              <a:t>http://uwl.edu/web/hello.html#section1</a:t>
            </a:r>
          </a:p>
          <a:p>
            <a:r>
              <a:rPr lang="en-US" dirty="0" smtClean="0"/>
              <a:t>Examples</a:t>
            </a:r>
          </a:p>
          <a:p>
            <a:pPr lvl="1"/>
            <a:r>
              <a:rPr lang="en-US" dirty="0" smtClean="0"/>
              <a:t>*:target { color : red }</a:t>
            </a:r>
          </a:p>
          <a:p>
            <a:pPr marL="0"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1034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20802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Class Selectors</a:t>
            </a:r>
            <a:endParaRPr lang="en-US" dirty="0"/>
          </a:p>
        </p:txBody>
      </p:sp>
      <p:sp>
        <p:nvSpPr>
          <p:cNvPr id="3" name="Content Placeholder 2"/>
          <p:cNvSpPr>
            <a:spLocks noGrp="1"/>
          </p:cNvSpPr>
          <p:nvPr>
            <p:ph idx="1"/>
          </p:nvPr>
        </p:nvSpPr>
        <p:spPr/>
        <p:txBody>
          <a:bodyPr>
            <a:normAutofit/>
          </a:bodyPr>
          <a:lstStyle/>
          <a:p>
            <a:r>
              <a:rPr lang="en-US" dirty="0" smtClean="0"/>
              <a:t>UI element can be enabled or disabled.  The :enabled and :disabled selectors choose the corresponding elements.</a:t>
            </a:r>
          </a:p>
          <a:p>
            <a:pPr lvl="1"/>
            <a:r>
              <a:rPr lang="en-US" dirty="0" err="1" smtClean="0"/>
              <a:t>input:enabled</a:t>
            </a:r>
            <a:r>
              <a:rPr lang="en-US" dirty="0" smtClean="0"/>
              <a:t> { background-color : blue; }</a:t>
            </a:r>
          </a:p>
          <a:p>
            <a:pPr lvl="1"/>
            <a:r>
              <a:rPr lang="en-US" dirty="0" err="1" smtClean="0"/>
              <a:t>input:disabled</a:t>
            </a:r>
            <a:r>
              <a:rPr lang="en-US" dirty="0" smtClean="0"/>
              <a:t> { background-color: </a:t>
            </a:r>
            <a:r>
              <a:rPr lang="en-US" dirty="0" err="1" smtClean="0"/>
              <a:t>lightgray</a:t>
            </a:r>
            <a:r>
              <a:rPr lang="en-US" dirty="0" smtClean="0"/>
              <a:t>; }</a:t>
            </a:r>
          </a:p>
          <a:p>
            <a:r>
              <a:rPr lang="en-US" dirty="0" smtClean="0"/>
              <a:t>Radio and checkboxes can be either checked or indeterminate.</a:t>
            </a:r>
          </a:p>
          <a:p>
            <a:pPr lvl="1"/>
            <a:r>
              <a:rPr lang="en-US" dirty="0" err="1" smtClean="0"/>
              <a:t>input:checked</a:t>
            </a:r>
            <a:r>
              <a:rPr lang="en-US" dirty="0" smtClean="0"/>
              <a:t> { background-color: blue; }</a:t>
            </a:r>
          </a:p>
          <a:p>
            <a:pPr lvl="1"/>
            <a:r>
              <a:rPr lang="en-US" dirty="0" err="1" smtClean="0"/>
              <a:t>input:indeterminate</a:t>
            </a:r>
            <a:r>
              <a:rPr lang="en-US" dirty="0" smtClean="0"/>
              <a:t> { background-color: blue; }</a:t>
            </a:r>
          </a:p>
          <a:p>
            <a:pPr lvl="2"/>
            <a:r>
              <a:rPr lang="en-US" dirty="0" smtClean="0"/>
              <a:t>Note that this is not yet standardized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1034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8430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 Selectors</a:t>
            </a:r>
          </a:p>
        </p:txBody>
      </p:sp>
      <p:sp>
        <p:nvSpPr>
          <p:cNvPr id="3" name="Content Placeholder 2"/>
          <p:cNvSpPr>
            <a:spLocks noGrp="1"/>
          </p:cNvSpPr>
          <p:nvPr>
            <p:ph idx="1"/>
          </p:nvPr>
        </p:nvSpPr>
        <p:spPr/>
        <p:txBody>
          <a:bodyPr/>
          <a:lstStyle/>
          <a:p>
            <a:r>
              <a:rPr lang="en-US" dirty="0" smtClean="0"/>
              <a:t>:nth-child(</a:t>
            </a:r>
            <a:r>
              <a:rPr lang="en-US" dirty="0" err="1" smtClean="0"/>
              <a:t>an+b</a:t>
            </a:r>
            <a:r>
              <a:rPr lang="en-US" dirty="0" smtClean="0"/>
              <a:t>) – represents an element that has (</a:t>
            </a:r>
            <a:r>
              <a:rPr lang="en-US" b="1" dirty="0" smtClean="0"/>
              <a:t>an+b-1) </a:t>
            </a:r>
            <a:r>
              <a:rPr lang="en-US" dirty="0" smtClean="0"/>
              <a:t>siblings before it, for any positive integer or zero value of n, and has a parent element.   In addition, the selector can take 'odd' and 'even' as </a:t>
            </a:r>
            <a:r>
              <a:rPr lang="en-US" dirty="0" err="1" smtClean="0"/>
              <a:t>arugments</a:t>
            </a:r>
            <a:r>
              <a:rPr lang="en-US" dirty="0" smtClean="0"/>
              <a:t> instead.  Odd means "2n+1", while even means "2n+0" or simply "2n".</a:t>
            </a:r>
          </a:p>
          <a:p>
            <a:pPr lvl="1"/>
            <a:r>
              <a:rPr lang="en-US" dirty="0" err="1" smtClean="0"/>
              <a:t>li:nth-child</a:t>
            </a:r>
            <a:r>
              <a:rPr lang="en-US" dirty="0" smtClean="0"/>
              <a:t>(3n+1) // items 1, 4, 7, etc…</a:t>
            </a:r>
          </a:p>
          <a:p>
            <a:pPr lvl="1"/>
            <a:r>
              <a:rPr lang="en-US" dirty="0" err="1" smtClean="0"/>
              <a:t>li:nth-child</a:t>
            </a:r>
            <a:r>
              <a:rPr lang="en-US" dirty="0" smtClean="0"/>
              <a:t>(3n+2) // items 2, 5, 8, etc…</a:t>
            </a:r>
          </a:p>
          <a:p>
            <a:pPr lvl="1"/>
            <a:r>
              <a:rPr lang="en-US" dirty="0" err="1" smtClean="0"/>
              <a:t>li:nth-child</a:t>
            </a:r>
            <a:r>
              <a:rPr lang="en-US" dirty="0" smtClean="0"/>
              <a:t>(3n+3) // items 3, 6, 9, etc…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41402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 Selectors</a:t>
            </a:r>
          </a:p>
        </p:txBody>
      </p:sp>
      <p:sp>
        <p:nvSpPr>
          <p:cNvPr id="3" name="Content Placeholder 2"/>
          <p:cNvSpPr>
            <a:spLocks noGrp="1"/>
          </p:cNvSpPr>
          <p:nvPr>
            <p:ph idx="1"/>
          </p:nvPr>
        </p:nvSpPr>
        <p:spPr/>
        <p:txBody>
          <a:bodyPr/>
          <a:lstStyle/>
          <a:p>
            <a:r>
              <a:rPr lang="en-US" dirty="0" smtClean="0"/>
              <a:t>:nth-of-type(</a:t>
            </a:r>
            <a:r>
              <a:rPr lang="en-US" dirty="0" err="1" smtClean="0"/>
              <a:t>an+b</a:t>
            </a:r>
            <a:r>
              <a:rPr lang="en-US" dirty="0" smtClean="0"/>
              <a:t>) – represents an element that has (</a:t>
            </a:r>
            <a:r>
              <a:rPr lang="en-US" b="1" dirty="0" smtClean="0"/>
              <a:t>an+b-1) </a:t>
            </a:r>
            <a:r>
              <a:rPr lang="en-US" dirty="0" smtClean="0"/>
              <a:t>siblings before it with the same name for any zero or positive integer value of n, and that has a parent.  Siblings of different name are ignored.  Also accepts 'odd' and 'even'.</a:t>
            </a:r>
          </a:p>
          <a:p>
            <a:pPr lvl="1"/>
            <a:r>
              <a:rPr lang="en-US" dirty="0" err="1"/>
              <a:t>p</a:t>
            </a:r>
            <a:r>
              <a:rPr lang="en-US" dirty="0" err="1" smtClean="0"/>
              <a:t>:nth-of-type</a:t>
            </a:r>
            <a:r>
              <a:rPr lang="en-US" dirty="0" smtClean="0"/>
              <a:t>(3n+1) // items 1, 4, 7, etc…</a:t>
            </a:r>
          </a:p>
          <a:p>
            <a:pPr lvl="1"/>
            <a:r>
              <a:rPr lang="en-US" dirty="0" err="1" smtClean="0"/>
              <a:t>p:nth-of-type</a:t>
            </a:r>
            <a:r>
              <a:rPr lang="en-US" dirty="0" smtClean="0"/>
              <a:t>(3n+2) // items 2, 5, 8, etc…</a:t>
            </a:r>
          </a:p>
          <a:p>
            <a:pPr lvl="1"/>
            <a:r>
              <a:rPr lang="en-US" dirty="0" err="1"/>
              <a:t>p</a:t>
            </a:r>
            <a:r>
              <a:rPr lang="en-US" dirty="0" err="1" smtClean="0"/>
              <a:t>:nth-of-type</a:t>
            </a:r>
            <a:r>
              <a:rPr lang="en-US" dirty="0" smtClean="0"/>
              <a:t>(3n+3) // items 3, 6, 9, etc…</a:t>
            </a:r>
          </a:p>
          <a:p>
            <a:r>
              <a:rPr lang="en-US" dirty="0"/>
              <a:t>:nth</a:t>
            </a:r>
            <a:r>
              <a:rPr lang="en-US" dirty="0" smtClean="0"/>
              <a:t>-last-of</a:t>
            </a:r>
            <a:r>
              <a:rPr lang="en-US" dirty="0"/>
              <a:t>-type(</a:t>
            </a:r>
            <a:r>
              <a:rPr lang="en-US" dirty="0" err="1"/>
              <a:t>an+b</a:t>
            </a:r>
            <a:r>
              <a:rPr lang="en-US" dirty="0"/>
              <a:t>) – represents an element that has (</a:t>
            </a:r>
            <a:r>
              <a:rPr lang="en-US" b="1" dirty="0"/>
              <a:t>an+b-1) </a:t>
            </a:r>
            <a:r>
              <a:rPr lang="en-US" dirty="0"/>
              <a:t>siblings </a:t>
            </a:r>
            <a:r>
              <a:rPr lang="en-US" dirty="0" smtClean="0"/>
              <a:t>after it.  Just the reverse of nth-of-type.</a:t>
            </a:r>
            <a:endParaRPr lang="en-US" dirty="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53225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 Selectors</a:t>
            </a:r>
          </a:p>
        </p:txBody>
      </p:sp>
      <p:sp>
        <p:nvSpPr>
          <p:cNvPr id="3" name="Content Placeholder 2"/>
          <p:cNvSpPr>
            <a:spLocks noGrp="1"/>
          </p:cNvSpPr>
          <p:nvPr>
            <p:ph idx="1"/>
          </p:nvPr>
        </p:nvSpPr>
        <p:spPr/>
        <p:txBody>
          <a:bodyPr/>
          <a:lstStyle/>
          <a:p>
            <a:r>
              <a:rPr lang="en-US" dirty="0" smtClean="0"/>
              <a:t>:first-child – selects an element if it is the first child</a:t>
            </a:r>
          </a:p>
          <a:p>
            <a:r>
              <a:rPr lang="en-US" dirty="0" smtClean="0"/>
              <a:t>:last-child – selects an element if it is the last child</a:t>
            </a:r>
          </a:p>
          <a:p>
            <a:r>
              <a:rPr lang="en-US" dirty="0" smtClean="0"/>
              <a:t>:first-of-type – selects an element if it is the first child of its type</a:t>
            </a:r>
          </a:p>
          <a:p>
            <a:r>
              <a:rPr lang="en-US" dirty="0" smtClean="0"/>
              <a:t>:last-of-type – selects and element if it is the last child of its type</a:t>
            </a:r>
          </a:p>
          <a:p>
            <a:r>
              <a:rPr lang="en-US" dirty="0" smtClean="0"/>
              <a:t>:only-child – selects an element if it is the only child</a:t>
            </a:r>
          </a:p>
          <a:p>
            <a:r>
              <a:rPr lang="en-US" dirty="0" smtClean="0"/>
              <a:t>:only-of-type – selects an element if it is the only child of its type</a:t>
            </a:r>
          </a:p>
          <a:p>
            <a:r>
              <a:rPr lang="en-US" dirty="0" smtClean="0"/>
              <a:t>:empty – selects an element if it contains no content</a:t>
            </a:r>
            <a:endParaRPr lang="en-US" dirty="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856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smtClean="0"/>
              <a:t>Overview of CSS</a:t>
            </a:r>
            <a:endParaRPr lang="en-GB" dirty="0"/>
          </a:p>
        </p:txBody>
      </p:sp>
      <p:sp>
        <p:nvSpPr>
          <p:cNvPr id="15363" name="Rectangle 3"/>
          <p:cNvSpPr>
            <a:spLocks noGrp="1" noChangeArrowheads="1"/>
          </p:cNvSpPr>
          <p:nvPr>
            <p:ph type="body" idx="1"/>
          </p:nvPr>
        </p:nvSpPr>
        <p:spPr/>
        <p:txBody>
          <a:bodyPr>
            <a:normAutofit/>
          </a:bodyPr>
          <a:lstStyle/>
          <a:p>
            <a:r>
              <a:rPr lang="en-GB" dirty="0" smtClean="0"/>
              <a:t>HTML is about content and structure (semantics)</a:t>
            </a:r>
          </a:p>
          <a:p>
            <a:pPr lvl="1"/>
            <a:r>
              <a:rPr lang="en-GB" dirty="0" smtClean="0"/>
              <a:t>What is the content?</a:t>
            </a:r>
          </a:p>
          <a:p>
            <a:pPr lvl="1"/>
            <a:r>
              <a:rPr lang="en-GB" dirty="0" smtClean="0"/>
              <a:t>How is the content related to other content?</a:t>
            </a:r>
          </a:p>
          <a:p>
            <a:r>
              <a:rPr lang="en-GB" dirty="0" smtClean="0"/>
              <a:t>CSS is all about style (format/appearance)</a:t>
            </a:r>
            <a:endParaRPr lang="en-GB" dirty="0"/>
          </a:p>
          <a:p>
            <a:pPr lvl="1"/>
            <a:r>
              <a:rPr lang="en-GB" dirty="0" smtClean="0"/>
              <a:t>How large is it?</a:t>
            </a:r>
          </a:p>
          <a:p>
            <a:pPr lvl="1"/>
            <a:r>
              <a:rPr lang="en-GB" dirty="0" smtClean="0"/>
              <a:t>Where is it?</a:t>
            </a:r>
            <a:endParaRPr lang="en-GB" dirty="0"/>
          </a:p>
          <a:p>
            <a:pPr lvl="1"/>
            <a:r>
              <a:rPr lang="en-GB" dirty="0" smtClean="0"/>
              <a:t>What is it’s </a:t>
            </a:r>
            <a:r>
              <a:rPr lang="en-GB" dirty="0" err="1" smtClean="0"/>
              <a:t>color</a:t>
            </a:r>
            <a:r>
              <a:rPr lang="en-GB" dirty="0" smtClean="0"/>
              <a:t>/font/background?</a:t>
            </a:r>
            <a:endParaRPr lang="en-GB" dirty="0"/>
          </a:p>
          <a:p>
            <a:pPr lvl="1"/>
            <a:r>
              <a:rPr lang="en-GB" dirty="0" smtClean="0"/>
              <a:t>Does it have a border?</a:t>
            </a:r>
          </a:p>
          <a:p>
            <a:pPr lvl="1"/>
            <a:r>
              <a:rPr lang="is-IS" dirty="0" smtClean="0"/>
              <a:t>…</a:t>
            </a:r>
            <a:endParaRPr lang="en-GB" dirty="0" smtClean="0"/>
          </a:p>
        </p:txBody>
      </p:sp>
      <p:sp>
        <p:nvSpPr>
          <p:cNvPr id="4" name="Slide Number Placeholder 3"/>
          <p:cNvSpPr>
            <a:spLocks noGrp="1"/>
          </p:cNvSpPr>
          <p:nvPr>
            <p:ph type="sldNum" sz="quarter" idx="12"/>
          </p:nvPr>
        </p:nvSpPr>
        <p:spPr>
          <a:xfrm>
            <a:off x="533400" y="533400"/>
            <a:ext cx="762000" cy="609600"/>
          </a:xfrm>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Pseudo-elements</a:t>
            </a:r>
            <a:endParaRPr lang="en-US" dirty="0"/>
          </a:p>
        </p:txBody>
      </p:sp>
      <p:sp>
        <p:nvSpPr>
          <p:cNvPr id="3" name="Content Placeholder 2"/>
          <p:cNvSpPr>
            <a:spLocks noGrp="1"/>
          </p:cNvSpPr>
          <p:nvPr>
            <p:ph idx="1"/>
          </p:nvPr>
        </p:nvSpPr>
        <p:spPr/>
        <p:txBody>
          <a:bodyPr/>
          <a:lstStyle/>
          <a:p>
            <a:r>
              <a:rPr lang="en-US" dirty="0" smtClean="0"/>
              <a:t>Pseudo-elements create abstractions about the document tree beyond those specified by the document language.  For example, there is no mechanism to access the first letter or the first of a document (there are no such tags).</a:t>
            </a:r>
          </a:p>
          <a:p>
            <a:r>
              <a:rPr lang="en-US" dirty="0" smtClean="0"/>
              <a:t>Pseudo-elements are expressed with a two-colon (:</a:t>
            </a:r>
            <a:r>
              <a:rPr lang="en-US" dirty="0" smtClean="0">
                <a:sym typeface="Wingdings"/>
              </a:rPr>
              <a:t>:) notation to distinguish between the pseudo-classes.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97719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Pseudo-elements</a:t>
            </a:r>
            <a:endParaRPr lang="en-US" dirty="0"/>
          </a:p>
        </p:txBody>
      </p:sp>
      <p:sp>
        <p:nvSpPr>
          <p:cNvPr id="3" name="Content Placeholder 2"/>
          <p:cNvSpPr>
            <a:spLocks noGrp="1"/>
          </p:cNvSpPr>
          <p:nvPr>
            <p:ph idx="1"/>
          </p:nvPr>
        </p:nvSpPr>
        <p:spPr/>
        <p:txBody>
          <a:bodyPr/>
          <a:lstStyle/>
          <a:p>
            <a:r>
              <a:rPr lang="en-US" dirty="0" smtClean="0"/>
              <a:t>::first-line corresponds to the contents of the first formatted line of an element.  Note that the length of the first formatted line depends on several factors including the width of the page, the font size and surrounding elements.</a:t>
            </a:r>
          </a:p>
          <a:p>
            <a:r>
              <a:rPr lang="en-US" dirty="0" smtClean="0">
                <a:sym typeface="Wingdings"/>
              </a:rPr>
              <a:t>::first-letter corresponds to the first letter of an element.  If the element contains, as its first child, non-textual content (images, tables), this pseudo-element selects nothing.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507619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Pseudo-Elements</a:t>
            </a:r>
            <a:endParaRPr lang="en-US" dirty="0"/>
          </a:p>
        </p:txBody>
      </p:sp>
      <p:sp>
        <p:nvSpPr>
          <p:cNvPr id="3" name="Content Placeholder 2"/>
          <p:cNvSpPr>
            <a:spLocks noGrp="1"/>
          </p:cNvSpPr>
          <p:nvPr>
            <p:ph idx="1"/>
          </p:nvPr>
        </p:nvSpPr>
        <p:spPr/>
        <p:txBody>
          <a:bodyPr/>
          <a:lstStyle/>
          <a:p>
            <a:r>
              <a:rPr lang="en-US" dirty="0" smtClean="0"/>
              <a:t>Examples</a:t>
            </a:r>
          </a:p>
          <a:p>
            <a:pPr lvl="1"/>
            <a:r>
              <a:rPr lang="en-US" dirty="0" smtClean="0"/>
              <a:t>p::first-line { color : red }</a:t>
            </a:r>
          </a:p>
          <a:p>
            <a:pPr lvl="1"/>
            <a:r>
              <a:rPr lang="en-US" dirty="0" smtClean="0"/>
              <a:t>p::first-letter { color : blue }</a:t>
            </a:r>
          </a:p>
          <a:p>
            <a:r>
              <a:rPr lang="en-US" dirty="0" smtClean="0"/>
              <a:t>Note that first-letter also applies if the first-letter is a digit.  It may also include punctuation symbols or letter groupings that are language dependent.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02343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Pseudo-Elements</a:t>
            </a:r>
            <a:endParaRPr lang="en-US" dirty="0"/>
          </a:p>
        </p:txBody>
      </p:sp>
      <p:sp>
        <p:nvSpPr>
          <p:cNvPr id="3" name="Content Placeholder 2"/>
          <p:cNvSpPr>
            <a:spLocks noGrp="1"/>
          </p:cNvSpPr>
          <p:nvPr>
            <p:ph idx="1"/>
          </p:nvPr>
        </p:nvSpPr>
        <p:spPr/>
        <p:txBody>
          <a:bodyPr/>
          <a:lstStyle/>
          <a:p>
            <a:r>
              <a:rPr lang="en-US" dirty="0" smtClean="0"/>
              <a:t>::before describes generated content that is included before an element</a:t>
            </a:r>
          </a:p>
          <a:p>
            <a:r>
              <a:rPr lang="en-US" dirty="0" smtClean="0"/>
              <a:t>::after describes generated content that is included after an element.</a:t>
            </a:r>
          </a:p>
          <a:p>
            <a:pPr lvl="1"/>
            <a:r>
              <a:rPr lang="en-US" smtClean="0"/>
              <a:t>span::</a:t>
            </a:r>
            <a:r>
              <a:rPr lang="en-US" dirty="0" smtClean="0"/>
              <a:t>before </a:t>
            </a:r>
            <a:r>
              <a:rPr lang="en-US" smtClean="0"/>
              <a:t>{ content “\2605”; }</a:t>
            </a:r>
          </a:p>
          <a:p>
            <a:pPr lvl="1"/>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909456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NOT</a:t>
            </a:r>
            <a:endParaRPr lang="en-US" dirty="0"/>
          </a:p>
        </p:txBody>
      </p:sp>
      <p:sp>
        <p:nvSpPr>
          <p:cNvPr id="3" name="Content Placeholder 2"/>
          <p:cNvSpPr>
            <a:spLocks noGrp="1"/>
          </p:cNvSpPr>
          <p:nvPr>
            <p:ph idx="1"/>
          </p:nvPr>
        </p:nvSpPr>
        <p:spPr/>
        <p:txBody>
          <a:bodyPr/>
          <a:lstStyle/>
          <a:p>
            <a:r>
              <a:rPr lang="en-US" dirty="0" smtClean="0"/>
              <a:t>The negation pseudo-class, :not(x), is a functional notation taking a simple selector (excepting the negation pseudo-class itself) as an argument.</a:t>
            </a:r>
          </a:p>
          <a:p>
            <a:r>
              <a:rPr lang="en-US" dirty="0" smtClean="0"/>
              <a:t>Examples:</a:t>
            </a:r>
          </a:p>
          <a:p>
            <a:pPr lvl="1"/>
            <a:r>
              <a:rPr lang="en-US" dirty="0" smtClean="0"/>
              <a:t>*:not(p)</a:t>
            </a:r>
          </a:p>
          <a:p>
            <a:pPr lvl="2"/>
            <a:r>
              <a:rPr lang="en-US" dirty="0" smtClean="0"/>
              <a:t>All element that are not paragraphs</a:t>
            </a:r>
          </a:p>
          <a:p>
            <a:pPr lvl="1"/>
            <a:r>
              <a:rPr lang="en-US" dirty="0" smtClean="0"/>
              <a:t>*:not(:hover)</a:t>
            </a:r>
          </a:p>
          <a:p>
            <a:pPr lvl="2"/>
            <a:r>
              <a:rPr lang="en-US" dirty="0" smtClean="0"/>
              <a:t>All elements that are not being hovered over</a:t>
            </a:r>
          </a:p>
          <a:p>
            <a:pPr lvl="1"/>
            <a:r>
              <a:rPr lang="en-US" dirty="0" err="1" smtClean="0"/>
              <a:t>div:not</a:t>
            </a:r>
            <a:r>
              <a:rPr lang="en-US" dirty="0" smtClean="0"/>
              <a:t>(:first-child)</a:t>
            </a:r>
          </a:p>
          <a:p>
            <a:pPr lvl="2"/>
            <a:r>
              <a:rPr lang="en-US" dirty="0" smtClean="0"/>
              <a:t>All </a:t>
            </a:r>
            <a:r>
              <a:rPr lang="en-US" dirty="0" err="1" smtClean="0"/>
              <a:t>divs</a:t>
            </a:r>
            <a:r>
              <a:rPr lang="en-US" dirty="0" smtClean="0"/>
              <a:t> that are not the first-child.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45926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Combinators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simple selector is either a type selector or universal selector followed immediately by zero or more attribute selectors, ID selectors, or pseudo-classes, in any order. The simple selector matches if all of its components match.</a:t>
            </a:r>
          </a:p>
          <a:p>
            <a:r>
              <a:rPr lang="en-US" dirty="0" smtClean="0"/>
              <a:t>In general, a </a:t>
            </a:r>
            <a:r>
              <a:rPr lang="en-US" dirty="0"/>
              <a:t>selector is a chain of one or more simple selectors separated by </a:t>
            </a:r>
            <a:r>
              <a:rPr lang="en-US" dirty="0" err="1"/>
              <a:t>combinators</a:t>
            </a:r>
            <a:r>
              <a:rPr lang="en-US" dirty="0"/>
              <a:t>. </a:t>
            </a:r>
            <a:endParaRPr lang="en-US" dirty="0" smtClean="0"/>
          </a:p>
          <a:p>
            <a:endParaRPr lang="en-US" dirty="0" smtClean="0"/>
          </a:p>
          <a:p>
            <a:endParaRPr lang="en-US" dirty="0"/>
          </a:p>
          <a:p>
            <a:endParaRPr lang="en-US" dirty="0" smtClean="0"/>
          </a:p>
          <a:p>
            <a:endParaRPr lang="en-US" dirty="0" smtClean="0"/>
          </a:p>
          <a:p>
            <a:pPr marL="0" indent="0">
              <a:buNone/>
            </a:pPr>
            <a:endParaRPr lang="en-US" dirty="0" smtClean="0"/>
          </a:p>
          <a:p>
            <a:r>
              <a:rPr lang="en-US" dirty="0" smtClean="0"/>
              <a:t>A chain of selectors imposes additional constraints on the preceding selector.  It is a filtering pipeline of sorts.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03788046"/>
              </p:ext>
            </p:extLst>
          </p:nvPr>
        </p:nvGraphicFramePr>
        <p:xfrm>
          <a:off x="2895600" y="3657600"/>
          <a:ext cx="4953000" cy="1524000"/>
        </p:xfrm>
        <a:graphic>
          <a:graphicData uri="http://schemas.openxmlformats.org/drawingml/2006/table">
            <a:tbl>
              <a:tblPr firstRow="1" bandRow="1">
                <a:tableStyleId>{5C22544A-7EE6-4342-B048-85BDC9FD1C3A}</a:tableStyleId>
              </a:tblPr>
              <a:tblGrid>
                <a:gridCol w="1651000"/>
                <a:gridCol w="1651000"/>
                <a:gridCol w="1651000"/>
              </a:tblGrid>
              <a:tr h="0">
                <a:tc>
                  <a:txBody>
                    <a:bodyPr/>
                    <a:lstStyle/>
                    <a:p>
                      <a:r>
                        <a:rPr lang="en-US" sz="1400" dirty="0" smtClean="0"/>
                        <a:t>Notation</a:t>
                      </a:r>
                      <a:endParaRPr lang="en-US" sz="1400" dirty="0"/>
                    </a:p>
                  </a:txBody>
                  <a:tcPr/>
                </a:tc>
                <a:tc>
                  <a:txBody>
                    <a:bodyPr/>
                    <a:lstStyle/>
                    <a:p>
                      <a:r>
                        <a:rPr lang="en-US" sz="1400" dirty="0" smtClean="0"/>
                        <a:t>Meaning</a:t>
                      </a:r>
                      <a:endParaRPr lang="en-US" sz="1400" dirty="0"/>
                    </a:p>
                  </a:txBody>
                  <a:tcPr/>
                </a:tc>
                <a:tc>
                  <a:txBody>
                    <a:bodyPr/>
                    <a:lstStyle/>
                    <a:p>
                      <a:r>
                        <a:rPr lang="en-US" sz="1400" dirty="0" smtClean="0"/>
                        <a:t>Example</a:t>
                      </a:r>
                      <a:endParaRPr lang="en-US" sz="1400" dirty="0"/>
                    </a:p>
                  </a:txBody>
                  <a:tcPr/>
                </a:tc>
              </a:tr>
              <a:tr h="0">
                <a:tc>
                  <a:txBody>
                    <a:bodyPr/>
                    <a:lstStyle/>
                    <a:p>
                      <a:r>
                        <a:rPr lang="en-US" sz="1400" dirty="0" smtClean="0"/>
                        <a:t>White space</a:t>
                      </a:r>
                      <a:endParaRPr lang="en-US" sz="1400" dirty="0"/>
                    </a:p>
                  </a:txBody>
                  <a:tcPr/>
                </a:tc>
                <a:tc>
                  <a:txBody>
                    <a:bodyPr/>
                    <a:lstStyle/>
                    <a:p>
                      <a:r>
                        <a:rPr lang="en-US" sz="1400" dirty="0" smtClean="0"/>
                        <a:t>Descendent of</a:t>
                      </a:r>
                      <a:endParaRPr lang="en-US" sz="1400" dirty="0"/>
                    </a:p>
                  </a:txBody>
                  <a:tcPr/>
                </a:tc>
                <a:tc>
                  <a:txBody>
                    <a:bodyPr/>
                    <a:lstStyle/>
                    <a:p>
                      <a:r>
                        <a:rPr lang="en-US" sz="1400" dirty="0" smtClean="0"/>
                        <a:t>body</a:t>
                      </a:r>
                      <a:r>
                        <a:rPr lang="en-US" sz="1400" baseline="0" dirty="0" smtClean="0"/>
                        <a:t> p</a:t>
                      </a:r>
                      <a:endParaRPr lang="en-US" sz="1400" dirty="0"/>
                    </a:p>
                  </a:txBody>
                  <a:tcPr/>
                </a:tc>
              </a:tr>
              <a:tr h="0">
                <a:tc>
                  <a:txBody>
                    <a:bodyPr/>
                    <a:lstStyle/>
                    <a:p>
                      <a:r>
                        <a:rPr lang="en-US" sz="1400" dirty="0" smtClean="0"/>
                        <a:t>&gt;</a:t>
                      </a:r>
                      <a:endParaRPr lang="en-US" sz="1400" dirty="0"/>
                    </a:p>
                  </a:txBody>
                  <a:tcPr/>
                </a:tc>
                <a:tc>
                  <a:txBody>
                    <a:bodyPr/>
                    <a:lstStyle/>
                    <a:p>
                      <a:r>
                        <a:rPr lang="en-US" sz="1400" dirty="0" smtClean="0"/>
                        <a:t>Child of</a:t>
                      </a:r>
                      <a:endParaRPr lang="en-US" sz="1400" dirty="0"/>
                    </a:p>
                  </a:txBody>
                  <a:tcPr/>
                </a:tc>
                <a:tc>
                  <a:txBody>
                    <a:bodyPr/>
                    <a:lstStyle/>
                    <a:p>
                      <a:r>
                        <a:rPr lang="en-US" sz="1400" dirty="0" smtClean="0"/>
                        <a:t>body p</a:t>
                      </a:r>
                      <a:endParaRPr lang="en-US" sz="1400" dirty="0"/>
                    </a:p>
                  </a:txBody>
                  <a:tcPr/>
                </a:tc>
              </a:tr>
              <a:tr h="0">
                <a:tc>
                  <a:txBody>
                    <a:bodyPr/>
                    <a:lstStyle/>
                    <a:p>
                      <a:r>
                        <a:rPr lang="en-US" sz="1400" dirty="0" smtClean="0"/>
                        <a:t>+</a:t>
                      </a:r>
                      <a:endParaRPr lang="en-US" sz="1400" dirty="0"/>
                    </a:p>
                  </a:txBody>
                  <a:tcPr/>
                </a:tc>
                <a:tc>
                  <a:txBody>
                    <a:bodyPr/>
                    <a:lstStyle/>
                    <a:p>
                      <a:r>
                        <a:rPr lang="en-US" sz="1400" dirty="0" smtClean="0"/>
                        <a:t>Adjacent Sibling</a:t>
                      </a:r>
                      <a:r>
                        <a:rPr lang="en-US" sz="1400" baseline="0" dirty="0" smtClean="0"/>
                        <a:t> of</a:t>
                      </a:r>
                      <a:endParaRPr lang="en-US" sz="1400" dirty="0"/>
                    </a:p>
                  </a:txBody>
                  <a:tcPr/>
                </a:tc>
                <a:tc>
                  <a:txBody>
                    <a:bodyPr/>
                    <a:lstStyle/>
                    <a:p>
                      <a:r>
                        <a:rPr lang="en-US" sz="1400" dirty="0" err="1" smtClean="0"/>
                        <a:t>div.intro</a:t>
                      </a:r>
                      <a:r>
                        <a:rPr lang="en-US" sz="1400" baseline="0" dirty="0" smtClean="0"/>
                        <a:t> + div</a:t>
                      </a:r>
                      <a:endParaRPr lang="en-US" sz="1400" dirty="0"/>
                    </a:p>
                  </a:txBody>
                  <a:tcPr/>
                </a:tc>
              </a:tr>
              <a:tr h="0">
                <a:tc>
                  <a:txBody>
                    <a:bodyPr/>
                    <a:lstStyle/>
                    <a:p>
                      <a:r>
                        <a:rPr lang="en-US" sz="1400" dirty="0" smtClean="0"/>
                        <a:t>~</a:t>
                      </a:r>
                      <a:endParaRPr lang="en-US" sz="1400" dirty="0"/>
                    </a:p>
                  </a:txBody>
                  <a:tcPr/>
                </a:tc>
                <a:tc>
                  <a:txBody>
                    <a:bodyPr/>
                    <a:lstStyle/>
                    <a:p>
                      <a:r>
                        <a:rPr lang="en-US" sz="1400" dirty="0" smtClean="0"/>
                        <a:t>General Sibling of</a:t>
                      </a:r>
                      <a:endParaRPr lang="en-US" sz="1400" dirty="0"/>
                    </a:p>
                  </a:txBody>
                  <a:tcPr/>
                </a:tc>
                <a:tc>
                  <a:txBody>
                    <a:bodyPr/>
                    <a:lstStyle/>
                    <a:p>
                      <a:r>
                        <a:rPr lang="en-US" sz="1400" dirty="0" err="1" smtClean="0"/>
                        <a:t>div.intro</a:t>
                      </a:r>
                      <a:r>
                        <a:rPr lang="en-US" sz="1400" baseline="0" dirty="0" smtClean="0"/>
                        <a:t> ~ section</a:t>
                      </a:r>
                      <a:endParaRPr lang="en-US" sz="1400" dirty="0"/>
                    </a:p>
                  </a:txBody>
                  <a:tcPr/>
                </a:tc>
              </a:tr>
            </a:tbl>
          </a:graphicData>
        </a:graphic>
      </p:graphicFrame>
    </p:spTree>
    <p:extLst>
      <p:ext uri="{BB962C8B-B14F-4D97-AF65-F5344CB8AC3E}">
        <p14:creationId xmlns:p14="http://schemas.microsoft.com/office/powerpoint/2010/main" val="1521325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Combinator</a:t>
            </a:r>
            <a:r>
              <a:rPr lang="en-US" dirty="0" smtClean="0"/>
              <a:t>: Descendent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Examples of descendent selectors:</a:t>
            </a:r>
          </a:p>
          <a:p>
            <a:pPr lvl="2"/>
            <a:r>
              <a:rPr lang="en-US" dirty="0" smtClean="0"/>
              <a:t>div </a:t>
            </a:r>
            <a:r>
              <a:rPr lang="en-US" dirty="0"/>
              <a:t>p { color</a:t>
            </a:r>
            <a:r>
              <a:rPr lang="en-US" dirty="0" smtClean="0"/>
              <a:t>: green; }</a:t>
            </a:r>
            <a:endParaRPr lang="en-US" dirty="0"/>
          </a:p>
          <a:p>
            <a:pPr lvl="2"/>
            <a:r>
              <a:rPr lang="en-US" dirty="0" err="1"/>
              <a:t>div#myid</a:t>
            </a:r>
            <a:r>
              <a:rPr lang="en-US" dirty="0"/>
              <a:t> li p.info { </a:t>
            </a:r>
            <a:r>
              <a:rPr lang="en-US" dirty="0" smtClean="0"/>
              <a:t>color</a:t>
            </a:r>
            <a:r>
              <a:rPr lang="en-US" dirty="0"/>
              <a:t> </a:t>
            </a:r>
            <a:r>
              <a:rPr lang="en-US" dirty="0" smtClean="0"/>
              <a:t>: green; </a:t>
            </a:r>
            <a:r>
              <a:rPr lang="en-US" dirty="0"/>
              <a:t>}</a:t>
            </a:r>
          </a:p>
          <a:p>
            <a:r>
              <a:rPr lang="en-US" dirty="0"/>
              <a:t>Descendant selectors allow you to target elements without giving them a class name or an </a:t>
            </a:r>
            <a:r>
              <a:rPr lang="en-US" dirty="0" smtClean="0"/>
              <a:t>id:</a:t>
            </a:r>
            <a:endParaRPr lang="en-US" dirty="0"/>
          </a:p>
          <a:p>
            <a:pPr lvl="2"/>
            <a:r>
              <a:rPr lang="en-US" dirty="0"/>
              <a:t>&lt;</a:t>
            </a:r>
            <a:r>
              <a:rPr lang="en-US" dirty="0" err="1"/>
              <a:t>ul</a:t>
            </a:r>
            <a:r>
              <a:rPr lang="en-US" dirty="0"/>
              <a:t> id="</a:t>
            </a:r>
            <a:r>
              <a:rPr lang="en-US" dirty="0" err="1"/>
              <a:t>nav</a:t>
            </a:r>
            <a:r>
              <a:rPr lang="en-US" dirty="0"/>
              <a:t>"&gt;</a:t>
            </a:r>
          </a:p>
          <a:p>
            <a:pPr lvl="2"/>
            <a:r>
              <a:rPr lang="en-US" dirty="0"/>
              <a:t>&lt;li&gt;&lt;a </a:t>
            </a:r>
            <a:r>
              <a:rPr lang="en-US" dirty="0" err="1"/>
              <a:t>href</a:t>
            </a:r>
            <a:r>
              <a:rPr lang="en-US" dirty="0"/>
              <a:t>="#"&gt;Link 1&lt;/a&gt;&lt;/li&gt;</a:t>
            </a:r>
          </a:p>
          <a:p>
            <a:pPr lvl="2"/>
            <a:r>
              <a:rPr lang="en-US" dirty="0"/>
              <a:t>&lt;li&gt;&lt;a </a:t>
            </a:r>
            <a:r>
              <a:rPr lang="en-US" dirty="0" err="1"/>
              <a:t>href</a:t>
            </a:r>
            <a:r>
              <a:rPr lang="en-US" dirty="0"/>
              <a:t>="#"&gt;Link 2&lt;/a&gt;&lt;/li&gt;</a:t>
            </a:r>
          </a:p>
          <a:p>
            <a:pPr lvl="2"/>
            <a:r>
              <a:rPr lang="en-US" dirty="0"/>
              <a:t>&lt;li&gt;&lt;a </a:t>
            </a:r>
            <a:r>
              <a:rPr lang="en-US" dirty="0" err="1"/>
              <a:t>href</a:t>
            </a:r>
            <a:r>
              <a:rPr lang="en-US" dirty="0"/>
              <a:t>="#"&gt;Link 3&lt;/a&gt;&lt;/li&gt;</a:t>
            </a:r>
          </a:p>
          <a:p>
            <a:pPr lvl="2"/>
            <a:r>
              <a:rPr lang="en-US" dirty="0"/>
              <a:t>&lt;/</a:t>
            </a:r>
            <a:r>
              <a:rPr lang="en-US" dirty="0" err="1"/>
              <a:t>ul</a:t>
            </a:r>
            <a:r>
              <a:rPr lang="en-US" dirty="0"/>
              <a:t>&gt;</a:t>
            </a:r>
          </a:p>
          <a:p>
            <a:r>
              <a:rPr lang="en-US" dirty="0"/>
              <a:t>To target only those list items and links that are contained within the navigation list you could use the following CSS</a:t>
            </a:r>
            <a:r>
              <a:rPr lang="en-US" dirty="0" smtClean="0"/>
              <a:t>:</a:t>
            </a:r>
            <a:endParaRPr lang="en-US" dirty="0"/>
          </a:p>
          <a:p>
            <a:pPr lvl="2"/>
            <a:r>
              <a:rPr lang="en-US" dirty="0"/>
              <a:t>#</a:t>
            </a:r>
            <a:r>
              <a:rPr lang="en-US" dirty="0" err="1" smtClean="0"/>
              <a:t>nav</a:t>
            </a:r>
            <a:r>
              <a:rPr lang="en-US" dirty="0" smtClean="0"/>
              <a:t>  </a:t>
            </a:r>
            <a:r>
              <a:rPr lang="en-US" dirty="0"/>
              <a:t>li { </a:t>
            </a:r>
            <a:r>
              <a:rPr lang="en-US" dirty="0" smtClean="0"/>
              <a:t>color : green; </a:t>
            </a:r>
            <a:r>
              <a:rPr lang="en-US" dirty="0"/>
              <a:t>}</a:t>
            </a:r>
          </a:p>
          <a:p>
            <a:pPr lvl="2"/>
            <a:r>
              <a:rPr lang="en-US" dirty="0"/>
              <a:t>#</a:t>
            </a:r>
            <a:r>
              <a:rPr lang="en-US" dirty="0" err="1"/>
              <a:t>nav</a:t>
            </a:r>
            <a:r>
              <a:rPr lang="en-US" dirty="0"/>
              <a:t> a { </a:t>
            </a:r>
            <a:r>
              <a:rPr lang="en-US" dirty="0" smtClean="0"/>
              <a:t>color : red;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058786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Combinator</a:t>
            </a:r>
            <a:r>
              <a:rPr lang="en-US" dirty="0"/>
              <a:t>: </a:t>
            </a:r>
            <a:r>
              <a:rPr lang="en-US" dirty="0" smtClean="0"/>
              <a:t>Child Selectors</a:t>
            </a:r>
            <a:endParaRPr lang="en-US" dirty="0"/>
          </a:p>
        </p:txBody>
      </p:sp>
      <p:sp>
        <p:nvSpPr>
          <p:cNvPr id="3" name="Content Placeholder 2"/>
          <p:cNvSpPr>
            <a:spLocks noGrp="1"/>
          </p:cNvSpPr>
          <p:nvPr>
            <p:ph idx="1"/>
          </p:nvPr>
        </p:nvSpPr>
        <p:spPr/>
        <p:txBody>
          <a:bodyPr>
            <a:normAutofit/>
          </a:bodyPr>
          <a:lstStyle/>
          <a:p>
            <a:r>
              <a:rPr lang="en-US" dirty="0" smtClean="0"/>
              <a:t>Examples of child selectors:</a:t>
            </a:r>
            <a:endParaRPr lang="en-US" dirty="0"/>
          </a:p>
          <a:p>
            <a:pPr lvl="1"/>
            <a:r>
              <a:rPr lang="en-US" dirty="0" smtClean="0"/>
              <a:t>div </a:t>
            </a:r>
            <a:r>
              <a:rPr lang="en-US" dirty="0"/>
              <a:t>&gt; strong { </a:t>
            </a:r>
            <a:r>
              <a:rPr lang="en-US" dirty="0" smtClean="0"/>
              <a:t>color</a:t>
            </a:r>
            <a:r>
              <a:rPr lang="en-US" dirty="0"/>
              <a:t> </a:t>
            </a:r>
            <a:r>
              <a:rPr lang="en-US" dirty="0" smtClean="0"/>
              <a:t>: green;}</a:t>
            </a:r>
            <a:endParaRPr lang="en-US" dirty="0"/>
          </a:p>
          <a:p>
            <a:r>
              <a:rPr lang="en-US" dirty="0" smtClean="0"/>
              <a:t>Which elements are selected?</a:t>
            </a:r>
            <a:endParaRPr lang="en-US" dirty="0"/>
          </a:p>
          <a:p>
            <a:pPr marL="457200" lvl="1" indent="0">
              <a:buNone/>
            </a:pPr>
            <a:r>
              <a:rPr lang="en-US" sz="1800" dirty="0"/>
              <a:t>&lt;div&gt;</a:t>
            </a:r>
          </a:p>
          <a:p>
            <a:pPr marL="914400" lvl="2" indent="0">
              <a:buNone/>
            </a:pPr>
            <a:r>
              <a:rPr lang="en-US" dirty="0"/>
              <a:t>&lt;strong&gt;Text one&lt;/strong&gt;</a:t>
            </a:r>
          </a:p>
          <a:p>
            <a:pPr marL="914400" lvl="2" indent="0">
              <a:buNone/>
            </a:pPr>
            <a:r>
              <a:rPr lang="en-US" dirty="0" smtClean="0"/>
              <a:t>&lt;p&gt;</a:t>
            </a:r>
          </a:p>
          <a:p>
            <a:pPr marL="1371600" lvl="3" indent="0">
              <a:buNone/>
            </a:pPr>
            <a:r>
              <a:rPr lang="en-US" sz="1800" dirty="0" smtClean="0"/>
              <a:t>&lt;</a:t>
            </a:r>
            <a:r>
              <a:rPr lang="en-US" sz="1800" dirty="0"/>
              <a:t>strong&gt;Text two&lt;/strong</a:t>
            </a:r>
            <a:r>
              <a:rPr lang="en-US" sz="1800" dirty="0" smtClean="0"/>
              <a:t>&gt;</a:t>
            </a:r>
          </a:p>
          <a:p>
            <a:pPr marL="914400" lvl="2" indent="0">
              <a:buNone/>
            </a:pPr>
            <a:r>
              <a:rPr lang="en-US" dirty="0" smtClean="0"/>
              <a:t>&lt;</a:t>
            </a:r>
            <a:r>
              <a:rPr lang="en-US" dirty="0"/>
              <a:t>/p&gt;</a:t>
            </a:r>
          </a:p>
          <a:p>
            <a:pPr marL="457200" lvl="1" indent="0">
              <a:buNone/>
            </a:pPr>
            <a:r>
              <a:rPr lang="en-US" sz="1800" dirty="0"/>
              <a:t>&lt;/div&gt;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520301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Combinator</a:t>
            </a:r>
            <a:r>
              <a:rPr lang="en-US" dirty="0"/>
              <a:t>: </a:t>
            </a:r>
            <a:r>
              <a:rPr lang="en-US" dirty="0" smtClean="0"/>
              <a:t>Adjacent Siblings</a:t>
            </a:r>
            <a:endParaRPr lang="en-US" dirty="0"/>
          </a:p>
        </p:txBody>
      </p:sp>
      <p:sp>
        <p:nvSpPr>
          <p:cNvPr id="3" name="Content Placeholder 2"/>
          <p:cNvSpPr>
            <a:spLocks noGrp="1"/>
          </p:cNvSpPr>
          <p:nvPr>
            <p:ph idx="1"/>
          </p:nvPr>
        </p:nvSpPr>
        <p:spPr/>
        <p:txBody>
          <a:bodyPr>
            <a:normAutofit/>
          </a:bodyPr>
          <a:lstStyle/>
          <a:p>
            <a:r>
              <a:rPr lang="en-US" dirty="0" smtClean="0"/>
              <a:t>Example: sibling</a:t>
            </a:r>
            <a:endParaRPr lang="en-US" dirty="0"/>
          </a:p>
          <a:p>
            <a:pPr lvl="1"/>
            <a:r>
              <a:rPr lang="en-US" dirty="0"/>
              <a:t>p + p { </a:t>
            </a:r>
            <a:r>
              <a:rPr lang="en-US" dirty="0" smtClean="0"/>
              <a:t>color : green; </a:t>
            </a:r>
            <a:r>
              <a:rPr lang="en-US" dirty="0"/>
              <a:t>}</a:t>
            </a:r>
          </a:p>
          <a:p>
            <a:r>
              <a:rPr lang="en-US" dirty="0"/>
              <a:t>If applied to the following example, the above rule will only affect “Paragraph two</a:t>
            </a:r>
            <a:r>
              <a:rPr lang="en-US" dirty="0" smtClean="0"/>
              <a:t>”:</a:t>
            </a:r>
            <a:endParaRPr lang="en-US" dirty="0"/>
          </a:p>
          <a:p>
            <a:pPr lvl="1"/>
            <a:r>
              <a:rPr lang="en-US" dirty="0"/>
              <a:t>&lt;div&gt;</a:t>
            </a:r>
          </a:p>
          <a:p>
            <a:pPr lvl="1"/>
            <a:r>
              <a:rPr lang="en-US" dirty="0"/>
              <a:t>&lt;p&gt;Paragraph one&lt;/p&gt;</a:t>
            </a:r>
          </a:p>
          <a:p>
            <a:pPr lvl="1"/>
            <a:r>
              <a:rPr lang="en-US" dirty="0"/>
              <a:t>&lt;p&gt;Paragraph two&lt;/p&gt;</a:t>
            </a:r>
          </a:p>
          <a:p>
            <a:pPr lvl="1"/>
            <a:r>
              <a:rPr lang="en-US" dirty="0"/>
              <a:t>&lt;/div&gt;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523333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Combinator</a:t>
            </a:r>
            <a:r>
              <a:rPr lang="en-US" dirty="0"/>
              <a:t>: </a:t>
            </a:r>
            <a:r>
              <a:rPr lang="en-US" dirty="0" smtClean="0"/>
              <a:t>Adjacent Siblings</a:t>
            </a:r>
            <a:endParaRPr lang="en-US" dirty="0"/>
          </a:p>
        </p:txBody>
      </p:sp>
      <p:sp>
        <p:nvSpPr>
          <p:cNvPr id="3" name="Content Placeholder 2"/>
          <p:cNvSpPr>
            <a:spLocks noGrp="1"/>
          </p:cNvSpPr>
          <p:nvPr>
            <p:ph idx="1"/>
          </p:nvPr>
        </p:nvSpPr>
        <p:spPr/>
        <p:txBody>
          <a:bodyPr>
            <a:normAutofit/>
          </a:bodyPr>
          <a:lstStyle/>
          <a:p>
            <a:r>
              <a:rPr lang="en-US" dirty="0" smtClean="0"/>
              <a:t>Example: sibling</a:t>
            </a:r>
            <a:endParaRPr lang="en-US" dirty="0"/>
          </a:p>
          <a:p>
            <a:pPr lvl="1"/>
            <a:r>
              <a:rPr lang="en-US" dirty="0"/>
              <a:t>p</a:t>
            </a:r>
            <a:r>
              <a:rPr lang="en-US" dirty="0" smtClean="0"/>
              <a:t> ~ </a:t>
            </a:r>
            <a:r>
              <a:rPr lang="en-US" dirty="0"/>
              <a:t>p { </a:t>
            </a:r>
            <a:r>
              <a:rPr lang="en-US" dirty="0" smtClean="0"/>
              <a:t>color : green; </a:t>
            </a:r>
            <a:r>
              <a:rPr lang="en-US" dirty="0"/>
              <a:t>}</a:t>
            </a:r>
          </a:p>
          <a:p>
            <a:r>
              <a:rPr lang="en-US" dirty="0"/>
              <a:t>If applied to the following example, the above rule will only affect “Paragraph two</a:t>
            </a:r>
            <a:r>
              <a:rPr lang="en-US" dirty="0" smtClean="0"/>
              <a:t>”:</a:t>
            </a:r>
            <a:endParaRPr lang="en-US" dirty="0"/>
          </a:p>
          <a:p>
            <a:pPr lvl="1"/>
            <a:r>
              <a:rPr lang="en-US" dirty="0"/>
              <a:t>&lt;div&gt;</a:t>
            </a:r>
          </a:p>
          <a:p>
            <a:pPr lvl="1"/>
            <a:r>
              <a:rPr lang="en-US" dirty="0"/>
              <a:t>&lt;p&gt;Paragraph one&lt;/p&gt;</a:t>
            </a:r>
          </a:p>
          <a:p>
            <a:pPr lvl="1"/>
            <a:r>
              <a:rPr lang="en-US" dirty="0"/>
              <a:t>&lt;p&gt;Paragraph two&lt;/p</a:t>
            </a:r>
            <a:r>
              <a:rPr lang="en-US" dirty="0" smtClean="0"/>
              <a:t>&gt;</a:t>
            </a:r>
          </a:p>
          <a:p>
            <a:pPr lvl="1"/>
            <a:r>
              <a:rPr lang="en-US" dirty="0" smtClean="0"/>
              <a:t>&lt;p&gt;Paragraph three&lt;/p&gt;</a:t>
            </a:r>
            <a:endParaRPr lang="en-US" dirty="0"/>
          </a:p>
          <a:p>
            <a:pPr lvl="1"/>
            <a:r>
              <a:rPr lang="en-US" dirty="0"/>
              <a:t>&lt;/div&gt;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7082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t>CSS Syntax</a:t>
            </a:r>
          </a:p>
        </p:txBody>
      </p:sp>
      <p:sp>
        <p:nvSpPr>
          <p:cNvPr id="16387" name="Rectangle 3"/>
          <p:cNvSpPr>
            <a:spLocks noGrp="1" noChangeArrowheads="1"/>
          </p:cNvSpPr>
          <p:nvPr>
            <p:ph type="body" idx="1"/>
          </p:nvPr>
        </p:nvSpPr>
        <p:spPr/>
        <p:txBody>
          <a:bodyPr>
            <a:normAutofit/>
          </a:bodyPr>
          <a:lstStyle/>
          <a:p>
            <a:pPr>
              <a:lnSpc>
                <a:spcPct val="90000"/>
              </a:lnSpc>
            </a:pPr>
            <a:r>
              <a:rPr lang="en-GB" dirty="0" smtClean="0"/>
              <a:t>CSS works by writing directives.  Each directive (rule)</a:t>
            </a:r>
          </a:p>
          <a:p>
            <a:pPr lvl="1">
              <a:lnSpc>
                <a:spcPct val="90000"/>
              </a:lnSpc>
            </a:pPr>
            <a:r>
              <a:rPr lang="en-GB" dirty="0" smtClean="0"/>
              <a:t>Selects certain elements in a document</a:t>
            </a:r>
          </a:p>
          <a:p>
            <a:pPr lvl="1">
              <a:lnSpc>
                <a:spcPct val="90000"/>
              </a:lnSpc>
            </a:pPr>
            <a:r>
              <a:rPr lang="en-GB" dirty="0" smtClean="0"/>
              <a:t>Defines styling properties on the selected elements</a:t>
            </a:r>
          </a:p>
          <a:p>
            <a:pPr>
              <a:lnSpc>
                <a:spcPct val="90000"/>
              </a:lnSpc>
            </a:pPr>
            <a:r>
              <a:rPr lang="en-GB" dirty="0" smtClean="0"/>
              <a:t>Directives are collected into a 'stylesheet'.</a:t>
            </a:r>
            <a:endParaRPr lang="en-GB" dirty="0"/>
          </a:p>
          <a:p>
            <a:pPr>
              <a:lnSpc>
                <a:spcPct val="90000"/>
              </a:lnSpc>
            </a:pPr>
            <a:r>
              <a:rPr lang="en-GB" dirty="0" smtClean="0"/>
              <a:t>Syntax of a CSS directive (rule)</a:t>
            </a:r>
            <a:endParaRPr lang="en-GB" dirty="0"/>
          </a:p>
          <a:p>
            <a:pPr lvl="1">
              <a:lnSpc>
                <a:spcPct val="90000"/>
              </a:lnSpc>
            </a:pPr>
            <a:r>
              <a:rPr lang="en-GB" dirty="0">
                <a:latin typeface="Courier New" pitchFamily="49" charset="0"/>
              </a:rPr>
              <a:t> selector {property: value</a:t>
            </a:r>
            <a:r>
              <a:rPr lang="en-GB" dirty="0" smtClean="0">
                <a:latin typeface="Courier New" pitchFamily="49" charset="0"/>
              </a:rPr>
              <a:t>}</a:t>
            </a:r>
            <a:br>
              <a:rPr lang="en-GB" dirty="0" smtClean="0">
                <a:latin typeface="Courier New" pitchFamily="49" charset="0"/>
              </a:rPr>
            </a:br>
            <a:endParaRPr lang="en-GB" dirty="0">
              <a:latin typeface="Courier New" pitchFamily="49" charset="0"/>
            </a:endParaRPr>
          </a:p>
          <a:p>
            <a:pPr>
              <a:lnSpc>
                <a:spcPct val="90000"/>
              </a:lnSpc>
            </a:pPr>
            <a:r>
              <a:rPr lang="en-GB" dirty="0" smtClean="0"/>
              <a:t>Specific example</a:t>
            </a:r>
            <a:endParaRPr lang="en-GB" dirty="0"/>
          </a:p>
          <a:p>
            <a:pPr lvl="1">
              <a:lnSpc>
                <a:spcPct val="90000"/>
              </a:lnSpc>
            </a:pPr>
            <a:r>
              <a:rPr lang="en-GB" dirty="0">
                <a:latin typeface="Courier New" pitchFamily="49" charset="0"/>
              </a:rPr>
              <a:t> body </a:t>
            </a:r>
            <a:r>
              <a:rPr lang="en-GB" dirty="0" smtClean="0">
                <a:latin typeface="Courier New" pitchFamily="49" charset="0"/>
              </a:rPr>
              <a:t>{ </a:t>
            </a:r>
            <a:r>
              <a:rPr lang="en-GB" dirty="0" err="1" smtClean="0">
                <a:latin typeface="Courier New" pitchFamily="49" charset="0"/>
              </a:rPr>
              <a:t>color</a:t>
            </a:r>
            <a:r>
              <a:rPr lang="en-GB" dirty="0" smtClean="0">
                <a:latin typeface="Courier New" pitchFamily="49" charset="0"/>
              </a:rPr>
              <a:t>: black; font-size: 50%; }</a:t>
            </a:r>
            <a:endParaRPr lang="en-GB" dirty="0">
              <a:latin typeface="Courier New" pitchFamily="49" charset="0"/>
            </a:endParaRPr>
          </a:p>
        </p:txBody>
      </p:sp>
      <p:sp>
        <p:nvSpPr>
          <p:cNvPr id="4" name="Slide Number Placeholder 3"/>
          <p:cNvSpPr>
            <a:spLocks noGrp="1"/>
          </p:cNvSpPr>
          <p:nvPr>
            <p:ph type="sldNum" sz="quarter" idx="12"/>
          </p:nvPr>
        </p:nvSpPr>
        <p:spPr>
          <a:xfrm>
            <a:off x="533400" y="533400"/>
            <a:ext cx="762000" cy="609600"/>
          </a:xfrm>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a:t>
            </a:r>
            <a:endParaRPr lang="en-US" dirty="0"/>
          </a:p>
        </p:txBody>
      </p:sp>
      <p:sp>
        <p:nvSpPr>
          <p:cNvPr id="3" name="Content Placeholder 2"/>
          <p:cNvSpPr>
            <a:spLocks noGrp="1"/>
          </p:cNvSpPr>
          <p:nvPr>
            <p:ph idx="1"/>
          </p:nvPr>
        </p:nvSpPr>
        <p:spPr/>
        <p:txBody>
          <a:bodyPr>
            <a:normAutofit/>
          </a:bodyPr>
          <a:lstStyle/>
          <a:p>
            <a:r>
              <a:rPr lang="en-US" dirty="0"/>
              <a:t>When several selectors share the same declarations, they may be grouped into a comma-separated list</a:t>
            </a:r>
            <a:r>
              <a:rPr lang="en-US" dirty="0" smtClean="0"/>
              <a:t>.</a:t>
            </a:r>
            <a:endParaRPr lang="en-US" dirty="0"/>
          </a:p>
          <a:p>
            <a:r>
              <a:rPr lang="en-US" dirty="0"/>
              <a:t>In this example, we condense three rules with identical declarations into one</a:t>
            </a:r>
            <a:r>
              <a:rPr lang="en-US" dirty="0" smtClean="0"/>
              <a:t>.</a:t>
            </a:r>
            <a:endParaRPr lang="en-US" dirty="0"/>
          </a:p>
          <a:p>
            <a:pPr lvl="1"/>
            <a:r>
              <a:rPr lang="en-US" dirty="0"/>
              <a:t>h1 { font-family: sans-serif }</a:t>
            </a:r>
          </a:p>
          <a:p>
            <a:pPr lvl="1"/>
            <a:r>
              <a:rPr lang="en-US" dirty="0"/>
              <a:t>h2 { font-family: sans-serif }</a:t>
            </a:r>
          </a:p>
          <a:p>
            <a:pPr lvl="1"/>
            <a:r>
              <a:rPr lang="en-US" dirty="0"/>
              <a:t>h3 { font-family: sans-serif </a:t>
            </a:r>
            <a:r>
              <a:rPr lang="en-US" dirty="0" smtClean="0"/>
              <a:t>}</a:t>
            </a:r>
          </a:p>
          <a:p>
            <a:pPr lvl="1"/>
            <a:endParaRPr lang="en-US" dirty="0"/>
          </a:p>
          <a:p>
            <a:r>
              <a:rPr lang="en-US" dirty="0"/>
              <a:t>is equivalent to</a:t>
            </a:r>
            <a:r>
              <a:rPr lang="en-US" dirty="0" smtClean="0"/>
              <a:t>:</a:t>
            </a:r>
            <a:endParaRPr lang="en-US" dirty="0"/>
          </a:p>
          <a:p>
            <a:pPr lvl="1"/>
            <a:r>
              <a:rPr lang="en-US" dirty="0"/>
              <a:t>h1, h2, h3 { font-family: sans-serif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622717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GB" dirty="0" smtClean="0"/>
              <a:t>How to include CSS in HTML</a:t>
            </a:r>
            <a:endParaRPr lang="en-GB" dirty="0"/>
          </a:p>
        </p:txBody>
      </p:sp>
      <p:sp>
        <p:nvSpPr>
          <p:cNvPr id="5123" name="Rectangle 3"/>
          <p:cNvSpPr>
            <a:spLocks noGrp="1" noChangeArrowheads="1"/>
          </p:cNvSpPr>
          <p:nvPr>
            <p:ph type="body" idx="1"/>
          </p:nvPr>
        </p:nvSpPr>
        <p:spPr/>
        <p:txBody>
          <a:bodyPr>
            <a:normAutofit/>
          </a:bodyPr>
          <a:lstStyle/>
          <a:p>
            <a:pPr>
              <a:lnSpc>
                <a:spcPct val="90000"/>
              </a:lnSpc>
            </a:pPr>
            <a:r>
              <a:rPr lang="en-GB" dirty="0" smtClean="0"/>
              <a:t>A CSS rule can be applied using different techniques</a:t>
            </a:r>
          </a:p>
          <a:p>
            <a:pPr lvl="1">
              <a:lnSpc>
                <a:spcPct val="90000"/>
              </a:lnSpc>
            </a:pPr>
            <a:r>
              <a:rPr lang="en-GB" dirty="0" smtClean="0"/>
              <a:t>External (global level)</a:t>
            </a:r>
          </a:p>
          <a:p>
            <a:pPr lvl="2">
              <a:lnSpc>
                <a:spcPct val="90000"/>
              </a:lnSpc>
            </a:pPr>
            <a:r>
              <a:rPr lang="en-GB" sz="1200" b="1" dirty="0" smtClean="0">
                <a:latin typeface="Courier New" pitchFamily="49" charset="0"/>
                <a:cs typeface="Courier New" pitchFamily="49" charset="0"/>
              </a:rPr>
              <a:t>&lt;link type="text/</a:t>
            </a:r>
            <a:r>
              <a:rPr lang="en-GB" sz="1200" b="1" dirty="0" err="1" smtClean="0">
                <a:latin typeface="Courier New" pitchFamily="49" charset="0"/>
                <a:cs typeface="Courier New" pitchFamily="49" charset="0"/>
              </a:rPr>
              <a:t>css</a:t>
            </a:r>
            <a:r>
              <a:rPr lang="en-GB" sz="1200" b="1" dirty="0" smtClean="0">
                <a:latin typeface="Courier New" pitchFamily="49" charset="0"/>
                <a:cs typeface="Courier New" pitchFamily="49" charset="0"/>
              </a:rPr>
              <a:t>" </a:t>
            </a:r>
            <a:r>
              <a:rPr lang="en-GB" sz="1200" b="1" dirty="0" err="1" smtClean="0">
                <a:latin typeface="Courier New" pitchFamily="49" charset="0"/>
                <a:cs typeface="Courier New" pitchFamily="49" charset="0"/>
              </a:rPr>
              <a:t>rel</a:t>
            </a:r>
            <a:r>
              <a:rPr lang="en-GB" sz="1200" b="1" dirty="0" smtClean="0">
                <a:latin typeface="Courier New" pitchFamily="49" charset="0"/>
                <a:cs typeface="Courier New" pitchFamily="49" charset="0"/>
              </a:rPr>
              <a:t>="STYLESHEET" </a:t>
            </a:r>
            <a:r>
              <a:rPr lang="en-GB" sz="1200" b="1" dirty="0" err="1" smtClean="0">
                <a:latin typeface="Courier New" pitchFamily="49" charset="0"/>
                <a:cs typeface="Courier New" pitchFamily="49" charset="0"/>
              </a:rPr>
              <a:t>href</a:t>
            </a:r>
            <a:r>
              <a:rPr lang="en-GB" sz="1200" b="1" dirty="0" smtClean="0">
                <a:latin typeface="Courier New" pitchFamily="49" charset="0"/>
                <a:cs typeface="Courier New" pitchFamily="49" charset="0"/>
              </a:rPr>
              <a:t>="/</a:t>
            </a:r>
            <a:r>
              <a:rPr lang="en-GB" sz="1200" b="1" dirty="0" err="1" smtClean="0">
                <a:latin typeface="Courier New" pitchFamily="49" charset="0"/>
                <a:cs typeface="Courier New" pitchFamily="49" charset="0"/>
              </a:rPr>
              <a:t>pubs.css</a:t>
            </a:r>
            <a:r>
              <a:rPr lang="en-GB" sz="1200" b="1" dirty="0" smtClean="0">
                <a:latin typeface="Courier New" pitchFamily="49" charset="0"/>
                <a:cs typeface="Courier New" pitchFamily="49" charset="0"/>
              </a:rPr>
              <a:t>"&gt;</a:t>
            </a:r>
          </a:p>
          <a:p>
            <a:pPr lvl="1">
              <a:lnSpc>
                <a:spcPct val="90000"/>
              </a:lnSpc>
            </a:pPr>
            <a:r>
              <a:rPr lang="en-GB" dirty="0" smtClean="0"/>
              <a:t>Document level</a:t>
            </a:r>
          </a:p>
          <a:p>
            <a:pPr lvl="2">
              <a:lnSpc>
                <a:spcPct val="90000"/>
              </a:lnSpc>
            </a:pPr>
            <a:r>
              <a:rPr lang="en-GB" sz="1200" b="1" dirty="0" smtClean="0">
                <a:latin typeface="Courier New" pitchFamily="49" charset="0"/>
                <a:cs typeface="Courier New" pitchFamily="49" charset="0"/>
              </a:rPr>
              <a:t>&lt;</a:t>
            </a:r>
            <a:r>
              <a:rPr lang="en-GB" sz="1200" b="1" dirty="0">
                <a:latin typeface="Courier New" pitchFamily="49" charset="0"/>
                <a:cs typeface="Courier New" pitchFamily="49" charset="0"/>
              </a:rPr>
              <a:t>style type="text/</a:t>
            </a:r>
            <a:r>
              <a:rPr lang="en-GB" sz="1200" b="1" dirty="0" err="1">
                <a:latin typeface="Courier New" pitchFamily="49" charset="0"/>
                <a:cs typeface="Courier New" pitchFamily="49" charset="0"/>
              </a:rPr>
              <a:t>css</a:t>
            </a:r>
            <a:r>
              <a:rPr lang="en-GB" sz="1200" b="1" dirty="0" smtClean="0">
                <a:latin typeface="Courier New" pitchFamily="49" charset="0"/>
                <a:cs typeface="Courier New" pitchFamily="49" charset="0"/>
              </a:rPr>
              <a:t>"&gt;</a:t>
            </a:r>
            <a:br>
              <a:rPr lang="en-GB" sz="1200" b="1" dirty="0" smtClean="0">
                <a:latin typeface="Courier New" pitchFamily="49" charset="0"/>
                <a:cs typeface="Courier New" pitchFamily="49" charset="0"/>
              </a:rPr>
            </a:br>
            <a:r>
              <a:rPr lang="en-GB" sz="1200" b="1" dirty="0" smtClean="0">
                <a:latin typeface="Courier New" pitchFamily="49" charset="0"/>
                <a:cs typeface="Courier New" pitchFamily="49" charset="0"/>
              </a:rPr>
              <a:t>  h2 </a:t>
            </a:r>
            <a:r>
              <a:rPr lang="en-GB" sz="1200" b="1" dirty="0">
                <a:latin typeface="Courier New" pitchFamily="49" charset="0"/>
                <a:cs typeface="Courier New" pitchFamily="49" charset="0"/>
              </a:rPr>
              <a:t>{text-align: </a:t>
            </a:r>
            <a:r>
              <a:rPr lang="en-GB" sz="1200" b="1" dirty="0" err="1">
                <a:latin typeface="Courier New" pitchFamily="49" charset="0"/>
                <a:cs typeface="Courier New" pitchFamily="49" charset="0"/>
              </a:rPr>
              <a:t>center</a:t>
            </a:r>
            <a:r>
              <a:rPr lang="en-GB" sz="1200" b="1" dirty="0">
                <a:latin typeface="Courier New" pitchFamily="49" charset="0"/>
                <a:cs typeface="Courier New" pitchFamily="49" charset="0"/>
              </a:rPr>
              <a:t>; </a:t>
            </a:r>
            <a:r>
              <a:rPr lang="en-GB" sz="1200" b="1" dirty="0" err="1">
                <a:latin typeface="Courier New" pitchFamily="49" charset="0"/>
                <a:cs typeface="Courier New" pitchFamily="49" charset="0"/>
              </a:rPr>
              <a:t>color</a:t>
            </a:r>
            <a:r>
              <a:rPr lang="en-GB" sz="1200" b="1" dirty="0">
                <a:latin typeface="Courier New" pitchFamily="49" charset="0"/>
                <a:cs typeface="Courier New" pitchFamily="49" charset="0"/>
              </a:rPr>
              <a:t>: red</a:t>
            </a:r>
            <a:r>
              <a:rPr lang="en-GB" sz="1200" b="1" dirty="0" smtClean="0">
                <a:latin typeface="Courier New" pitchFamily="49" charset="0"/>
                <a:cs typeface="Courier New" pitchFamily="49" charset="0"/>
              </a:rPr>
              <a:t>}</a:t>
            </a:r>
            <a:br>
              <a:rPr lang="en-GB" sz="1200" b="1" dirty="0" smtClean="0">
                <a:latin typeface="Courier New" pitchFamily="49" charset="0"/>
                <a:cs typeface="Courier New" pitchFamily="49" charset="0"/>
              </a:rPr>
            </a:br>
            <a:r>
              <a:rPr lang="en-GB" sz="1200" b="1" dirty="0" smtClean="0">
                <a:latin typeface="Courier New" pitchFamily="49" charset="0"/>
                <a:cs typeface="Courier New" pitchFamily="49" charset="0"/>
              </a:rPr>
              <a:t>&lt;/</a:t>
            </a:r>
            <a:r>
              <a:rPr lang="en-GB" sz="1200" b="1" dirty="0">
                <a:latin typeface="Courier New" pitchFamily="49" charset="0"/>
                <a:cs typeface="Courier New" pitchFamily="49" charset="0"/>
              </a:rPr>
              <a:t>style</a:t>
            </a:r>
            <a:r>
              <a:rPr lang="en-GB" sz="1200" b="1" dirty="0" smtClean="0">
                <a:latin typeface="Courier New" pitchFamily="49" charset="0"/>
                <a:cs typeface="Courier New" pitchFamily="49" charset="0"/>
              </a:rPr>
              <a:t>&gt; </a:t>
            </a:r>
          </a:p>
          <a:p>
            <a:pPr lvl="1">
              <a:lnSpc>
                <a:spcPct val="90000"/>
              </a:lnSpc>
            </a:pPr>
            <a:r>
              <a:rPr lang="en-GB" dirty="0" smtClean="0"/>
              <a:t>Inline (element level)</a:t>
            </a:r>
          </a:p>
          <a:p>
            <a:pPr lvl="2">
              <a:lnSpc>
                <a:spcPct val="90000"/>
              </a:lnSpc>
            </a:pPr>
            <a:r>
              <a:rPr lang="en-GB" sz="1200" b="1" dirty="0">
                <a:latin typeface="Courier New" pitchFamily="49" charset="0"/>
                <a:cs typeface="Courier New" pitchFamily="49" charset="0"/>
              </a:rPr>
              <a:t>&lt;h2 style="</a:t>
            </a:r>
            <a:r>
              <a:rPr lang="en-GB" sz="1200" b="1" dirty="0" err="1" smtClean="0">
                <a:latin typeface="Courier New" pitchFamily="49" charset="0"/>
                <a:cs typeface="Courier New" pitchFamily="49" charset="0"/>
              </a:rPr>
              <a:t>text-align:center;color:red</a:t>
            </a:r>
            <a:r>
              <a:rPr lang="en-GB" sz="1200" b="1" dirty="0">
                <a:latin typeface="Courier New" pitchFamily="49" charset="0"/>
                <a:cs typeface="Courier New" pitchFamily="49" charset="0"/>
              </a:rPr>
              <a:t>"&gt;My heading&lt;/h2&gt;</a:t>
            </a:r>
          </a:p>
        </p:txBody>
      </p:sp>
      <p:sp>
        <p:nvSpPr>
          <p:cNvPr id="4" name="Slide Number Placeholder 3"/>
          <p:cNvSpPr>
            <a:spLocks noGrp="1"/>
          </p:cNvSpPr>
          <p:nvPr>
            <p:ph type="sldNum" sz="quarter" idx="12"/>
          </p:nvPr>
        </p:nvSpPr>
        <p:spPr>
          <a:xfrm>
            <a:off x="533400" y="533400"/>
            <a:ext cx="762000" cy="609600"/>
          </a:xfrm>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7582997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smtClean="0"/>
              <a:t>How to include CSS in HTML</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
        <p:nvSpPr>
          <p:cNvPr id="4" name="Text Box 4"/>
          <p:cNvSpPr txBox="1">
            <a:spLocks noChangeArrowheads="1"/>
          </p:cNvSpPr>
          <p:nvPr/>
        </p:nvSpPr>
        <p:spPr bwMode="auto">
          <a:xfrm>
            <a:off x="609600" y="1916250"/>
            <a:ext cx="8259233" cy="3539430"/>
          </a:xfrm>
          <a:prstGeom prst="rect">
            <a:avLst/>
          </a:prstGeom>
          <a:solidFill>
            <a:schemeClr val="accent5">
              <a:lumMod val="20000"/>
              <a:lumOff val="80000"/>
            </a:schemeClr>
          </a:solidFill>
          <a:ln>
            <a:solidFill>
              <a:schemeClr val="tx1"/>
            </a:solid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b="1" dirty="0">
                <a:latin typeface="Courier New" pitchFamily="49" charset="0"/>
              </a:rPr>
              <a:t>&lt;head&gt;</a:t>
            </a:r>
          </a:p>
          <a:p>
            <a:r>
              <a:rPr lang="en-US" sz="1600" b="1" dirty="0">
                <a:latin typeface="Courier New" pitchFamily="49" charset="0"/>
              </a:rPr>
              <a:t>  ...</a:t>
            </a:r>
          </a:p>
          <a:p>
            <a:r>
              <a:rPr lang="en-US" sz="1600" b="1" dirty="0">
                <a:latin typeface="Courier New" pitchFamily="49" charset="0"/>
              </a:rPr>
              <a:t>  &lt;link </a:t>
            </a:r>
            <a:r>
              <a:rPr lang="en-US" sz="1600" b="1" dirty="0" err="1">
                <a:latin typeface="Courier New" pitchFamily="49" charset="0"/>
              </a:rPr>
              <a:t>rel</a:t>
            </a:r>
            <a:r>
              <a:rPr lang="en-US" sz="1600" b="1" dirty="0">
                <a:latin typeface="Courier New" pitchFamily="49" charset="0"/>
              </a:rPr>
              <a:t>="</a:t>
            </a:r>
            <a:r>
              <a:rPr lang="en-US" sz="1600" b="1" dirty="0" err="1">
                <a:latin typeface="Courier New" pitchFamily="49" charset="0"/>
              </a:rPr>
              <a:t>stylesheet</a:t>
            </a:r>
            <a:r>
              <a:rPr lang="en-US" sz="1600" b="1" dirty="0">
                <a:latin typeface="Courier New" pitchFamily="49" charset="0"/>
              </a:rPr>
              <a:t>" type="text/</a:t>
            </a:r>
            <a:r>
              <a:rPr lang="en-US" sz="1600" b="1" dirty="0" err="1">
                <a:latin typeface="Courier New" pitchFamily="49" charset="0"/>
              </a:rPr>
              <a:t>css</a:t>
            </a:r>
            <a:r>
              <a:rPr lang="en-US" sz="1600" b="1" dirty="0">
                <a:latin typeface="Courier New" pitchFamily="49" charset="0"/>
              </a:rPr>
              <a:t>" </a:t>
            </a:r>
            <a:r>
              <a:rPr lang="en-US" sz="1600" b="1" dirty="0" err="1">
                <a:latin typeface="Courier New" pitchFamily="49" charset="0"/>
              </a:rPr>
              <a:t>href</a:t>
            </a:r>
            <a:r>
              <a:rPr lang="en-US" sz="1600" b="1" dirty="0">
                <a:latin typeface="Courier New" pitchFamily="49" charset="0"/>
              </a:rPr>
              <a:t>="</a:t>
            </a:r>
            <a:r>
              <a:rPr lang="en-US" sz="1600" b="1" dirty="0" err="1">
                <a:latin typeface="Courier New" pitchFamily="49" charset="0"/>
              </a:rPr>
              <a:t>myStyles.css</a:t>
            </a:r>
            <a:r>
              <a:rPr lang="en-US" sz="1600" b="1" dirty="0">
                <a:latin typeface="Courier New" pitchFamily="49" charset="0"/>
              </a:rPr>
              <a:t>" /&gt;</a:t>
            </a:r>
          </a:p>
          <a:p>
            <a:r>
              <a:rPr lang="en-US" sz="1600" b="1" dirty="0">
                <a:latin typeface="Courier New" pitchFamily="49" charset="0"/>
              </a:rPr>
              <a:t>  &lt;style type="text/</a:t>
            </a:r>
            <a:r>
              <a:rPr lang="en-US" sz="1600" b="1" dirty="0" err="1">
                <a:latin typeface="Courier New" pitchFamily="49" charset="0"/>
              </a:rPr>
              <a:t>css</a:t>
            </a:r>
            <a:r>
              <a:rPr lang="en-US" sz="1600" b="1" dirty="0">
                <a:latin typeface="Courier New" pitchFamily="49" charset="0"/>
              </a:rPr>
              <a:t>"&gt;</a:t>
            </a:r>
          </a:p>
          <a:p>
            <a:r>
              <a:rPr lang="en-US" sz="1600" b="1" dirty="0">
                <a:latin typeface="Courier New" pitchFamily="49" charset="0"/>
              </a:rPr>
              <a:t>    body {</a:t>
            </a:r>
          </a:p>
          <a:p>
            <a:r>
              <a:rPr lang="en-US" sz="1600" b="1" dirty="0">
                <a:latin typeface="Courier New" pitchFamily="49" charset="0"/>
              </a:rPr>
              <a:t>        font-family: Tahoma, Arial, sans-serif;</a:t>
            </a:r>
          </a:p>
          <a:p>
            <a:r>
              <a:rPr lang="en-US" sz="1600" b="1" dirty="0" smtClean="0">
                <a:latin typeface="Courier New" pitchFamily="49" charset="0"/>
              </a:rPr>
              <a:t>    }</a:t>
            </a:r>
            <a:endParaRPr lang="en-US" sz="1600" b="1" dirty="0">
              <a:latin typeface="Courier New" pitchFamily="49" charset="0"/>
            </a:endParaRPr>
          </a:p>
          <a:p>
            <a:r>
              <a:rPr lang="en-US" sz="1600" b="1" dirty="0">
                <a:latin typeface="Courier New" pitchFamily="49" charset="0"/>
              </a:rPr>
              <a:t>  &lt;/style&gt;</a:t>
            </a:r>
          </a:p>
          <a:p>
            <a:r>
              <a:rPr lang="en-US" sz="1600" b="1" dirty="0">
                <a:latin typeface="Courier New" pitchFamily="49" charset="0"/>
              </a:rPr>
              <a:t>&lt;/head&gt;</a:t>
            </a:r>
          </a:p>
          <a:p>
            <a:r>
              <a:rPr lang="en-US" sz="1600" b="1" dirty="0">
                <a:latin typeface="Courier New" pitchFamily="49" charset="0"/>
              </a:rPr>
              <a:t>&lt;body&gt;</a:t>
            </a:r>
          </a:p>
          <a:p>
            <a:r>
              <a:rPr lang="en-US" sz="1600" b="1" dirty="0">
                <a:latin typeface="Courier New" pitchFamily="49" charset="0"/>
              </a:rPr>
              <a:t>  </a:t>
            </a:r>
          </a:p>
          <a:p>
            <a:r>
              <a:rPr lang="en-US" sz="1600" b="1" dirty="0">
                <a:latin typeface="Courier New" pitchFamily="49" charset="0"/>
              </a:rPr>
              <a:t>  &lt;div style="</a:t>
            </a:r>
            <a:r>
              <a:rPr lang="en-US" sz="1600" b="1" dirty="0" err="1" smtClean="0">
                <a:latin typeface="Courier New" pitchFamily="49" charset="0"/>
              </a:rPr>
              <a:t>color:white;background-color:black</a:t>
            </a:r>
            <a:r>
              <a:rPr lang="en-US" sz="1600" b="1" dirty="0" smtClean="0">
                <a:latin typeface="Courier New" pitchFamily="49" charset="0"/>
              </a:rPr>
              <a:t>;"&gt;</a:t>
            </a:r>
            <a:endParaRPr lang="en-US" sz="1600" b="1" dirty="0">
              <a:latin typeface="Courier New" pitchFamily="49" charset="0"/>
            </a:endParaRPr>
          </a:p>
          <a:p>
            <a:r>
              <a:rPr lang="en-US" sz="1600" b="1" dirty="0">
                <a:latin typeface="Courier New" pitchFamily="49" charset="0"/>
              </a:rPr>
              <a:t>  </a:t>
            </a:r>
          </a:p>
          <a:p>
            <a:r>
              <a:rPr lang="en-US" sz="1600" b="1" dirty="0">
                <a:latin typeface="Courier New" pitchFamily="49" charset="0"/>
              </a:rPr>
              <a:t>&lt;/body&gt;</a:t>
            </a:r>
          </a:p>
        </p:txBody>
      </p:sp>
      <p:grpSp>
        <p:nvGrpSpPr>
          <p:cNvPr id="12" name="Group 11"/>
          <p:cNvGrpSpPr/>
          <p:nvPr/>
        </p:nvGrpSpPr>
        <p:grpSpPr>
          <a:xfrm>
            <a:off x="5386745" y="1441713"/>
            <a:ext cx="1325375" cy="933510"/>
            <a:chOff x="5363633" y="1154052"/>
            <a:chExt cx="1325375" cy="933510"/>
          </a:xfrm>
        </p:grpSpPr>
        <p:sp>
          <p:nvSpPr>
            <p:cNvPr id="5" name="Text Box 5"/>
            <p:cNvSpPr txBox="1">
              <a:spLocks noChangeArrowheads="1"/>
            </p:cNvSpPr>
            <p:nvPr/>
          </p:nvSpPr>
          <p:spPr bwMode="auto">
            <a:xfrm>
              <a:off x="5592233" y="1154052"/>
              <a:ext cx="1096775" cy="400110"/>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dirty="0">
                  <a:solidFill>
                    <a:schemeClr val="folHlink"/>
                  </a:solidFill>
                </a:rPr>
                <a:t>e</a:t>
              </a:r>
              <a:r>
                <a:rPr lang="en-US" sz="2000" dirty="0" smtClean="0">
                  <a:solidFill>
                    <a:schemeClr val="folHlink"/>
                  </a:solidFill>
                </a:rPr>
                <a:t>xternal</a:t>
              </a:r>
              <a:endParaRPr lang="en-US" sz="2000" dirty="0">
                <a:solidFill>
                  <a:schemeClr val="folHlink"/>
                </a:solidFill>
              </a:endParaRPr>
            </a:p>
          </p:txBody>
        </p:sp>
        <p:sp>
          <p:nvSpPr>
            <p:cNvPr id="6" name="Line 6"/>
            <p:cNvSpPr>
              <a:spLocks noChangeShapeType="1"/>
            </p:cNvSpPr>
            <p:nvPr/>
          </p:nvSpPr>
          <p:spPr bwMode="auto">
            <a:xfrm flipH="1">
              <a:off x="5363633" y="1554162"/>
              <a:ext cx="228600" cy="533400"/>
            </a:xfrm>
            <a:prstGeom prst="line">
              <a:avLst/>
            </a:prstGeom>
            <a:noFill/>
            <a:ln w="19050">
              <a:solidFill>
                <a:schemeClr val="folHlink"/>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grpSp>
      <p:grpSp>
        <p:nvGrpSpPr>
          <p:cNvPr id="11" name="Group 10"/>
          <p:cNvGrpSpPr/>
          <p:nvPr/>
        </p:nvGrpSpPr>
        <p:grpSpPr>
          <a:xfrm>
            <a:off x="4982633" y="3306762"/>
            <a:ext cx="2990725" cy="1266855"/>
            <a:chOff x="4982633" y="3306762"/>
            <a:chExt cx="2990725" cy="1266855"/>
          </a:xfrm>
        </p:grpSpPr>
        <p:sp>
          <p:nvSpPr>
            <p:cNvPr id="7" name="Text Box 7"/>
            <p:cNvSpPr txBox="1">
              <a:spLocks noChangeArrowheads="1"/>
            </p:cNvSpPr>
            <p:nvPr/>
          </p:nvSpPr>
          <p:spPr bwMode="auto">
            <a:xfrm>
              <a:off x="6049433" y="4173507"/>
              <a:ext cx="1923925" cy="400110"/>
            </a:xfrm>
            <a:prstGeom prst="rect">
              <a:avLst/>
            </a:prstGeom>
            <a:solidFill>
              <a:schemeClr val="bg1"/>
            </a:solidFill>
            <a:ln>
              <a:solidFill>
                <a:schemeClr val="tx1"/>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dirty="0">
                  <a:solidFill>
                    <a:schemeClr val="folHlink"/>
                  </a:solidFill>
                </a:rPr>
                <a:t>d</a:t>
              </a:r>
              <a:r>
                <a:rPr lang="en-US" sz="2000" dirty="0" smtClean="0">
                  <a:solidFill>
                    <a:schemeClr val="folHlink"/>
                  </a:solidFill>
                </a:rPr>
                <a:t>ocument-level</a:t>
              </a:r>
              <a:endParaRPr lang="en-US" sz="2000" dirty="0">
                <a:solidFill>
                  <a:schemeClr val="folHlink"/>
                </a:solidFill>
              </a:endParaRPr>
            </a:p>
          </p:txBody>
        </p:sp>
        <p:sp>
          <p:nvSpPr>
            <p:cNvPr id="8" name="Line 8"/>
            <p:cNvSpPr>
              <a:spLocks noChangeShapeType="1"/>
            </p:cNvSpPr>
            <p:nvPr/>
          </p:nvSpPr>
          <p:spPr bwMode="auto">
            <a:xfrm flipH="1" flipV="1">
              <a:off x="4982633" y="3306762"/>
              <a:ext cx="1066800" cy="1066800"/>
            </a:xfrm>
            <a:prstGeom prst="line">
              <a:avLst/>
            </a:prstGeom>
            <a:noFill/>
            <a:ln w="19050">
              <a:solidFill>
                <a:schemeClr val="folHlink"/>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grpSp>
      <p:grpSp>
        <p:nvGrpSpPr>
          <p:cNvPr id="2" name="Group 1"/>
          <p:cNvGrpSpPr/>
          <p:nvPr/>
        </p:nvGrpSpPr>
        <p:grpSpPr>
          <a:xfrm>
            <a:off x="2286000" y="4858579"/>
            <a:ext cx="1547793" cy="1343055"/>
            <a:chOff x="3458633" y="5211762"/>
            <a:chExt cx="1547793" cy="1343055"/>
          </a:xfrm>
        </p:grpSpPr>
        <p:sp>
          <p:nvSpPr>
            <p:cNvPr id="9" name="Text Box 9"/>
            <p:cNvSpPr txBox="1">
              <a:spLocks noChangeArrowheads="1"/>
            </p:cNvSpPr>
            <p:nvPr/>
          </p:nvSpPr>
          <p:spPr bwMode="auto">
            <a:xfrm>
              <a:off x="4220633" y="6154707"/>
              <a:ext cx="785793" cy="400110"/>
            </a:xfrm>
            <a:prstGeom prst="rect">
              <a:avLst/>
            </a:prstGeom>
            <a:solidFill>
              <a:schemeClr val="bg1"/>
            </a:solidFill>
            <a:ln>
              <a:solidFill>
                <a:schemeClr val="tx1"/>
              </a:solid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smtClean="0">
                  <a:solidFill>
                    <a:schemeClr val="folHlink"/>
                  </a:solidFill>
                </a:rPr>
                <a:t>inline</a:t>
              </a:r>
              <a:endParaRPr lang="en-US" sz="2000" dirty="0">
                <a:solidFill>
                  <a:schemeClr val="folHlink"/>
                </a:solidFill>
              </a:endParaRPr>
            </a:p>
          </p:txBody>
        </p:sp>
        <p:sp>
          <p:nvSpPr>
            <p:cNvPr id="10" name="Line 10"/>
            <p:cNvSpPr>
              <a:spLocks noChangeShapeType="1"/>
            </p:cNvSpPr>
            <p:nvPr/>
          </p:nvSpPr>
          <p:spPr bwMode="auto">
            <a:xfrm flipH="1" flipV="1">
              <a:off x="3458633" y="5211762"/>
              <a:ext cx="762000" cy="1143000"/>
            </a:xfrm>
            <a:prstGeom prst="line">
              <a:avLst/>
            </a:prstGeom>
            <a:noFill/>
            <a:ln w="19050">
              <a:solidFill>
                <a:schemeClr val="folHlink"/>
              </a:solidFill>
              <a:round/>
              <a:headEnd/>
              <a:tailEnd type="triangle"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grpSp>
    </p:spTree>
    <p:extLst>
      <p:ext uri="{BB962C8B-B14F-4D97-AF65-F5344CB8AC3E}">
        <p14:creationId xmlns:p14="http://schemas.microsoft.com/office/powerpoint/2010/main" val="183295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Rule Origin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Each rule has an origin</a:t>
            </a:r>
          </a:p>
          <a:p>
            <a:pPr lvl="1"/>
            <a:r>
              <a:rPr lang="en-US" dirty="0" smtClean="0"/>
              <a:t>Author : </a:t>
            </a:r>
          </a:p>
          <a:p>
            <a:pPr lvl="2"/>
            <a:r>
              <a:rPr lang="en-US" dirty="0" smtClean="0"/>
              <a:t>linked</a:t>
            </a:r>
          </a:p>
          <a:p>
            <a:pPr lvl="2"/>
            <a:r>
              <a:rPr lang="en-US" dirty="0" smtClean="0"/>
              <a:t>embedded</a:t>
            </a:r>
          </a:p>
          <a:p>
            <a:pPr lvl="2"/>
            <a:r>
              <a:rPr lang="en-US" dirty="0" smtClean="0"/>
              <a:t>style attribute</a:t>
            </a:r>
          </a:p>
          <a:p>
            <a:pPr lvl="1"/>
            <a:r>
              <a:rPr lang="en-US" dirty="0" smtClean="0"/>
              <a:t>User :</a:t>
            </a:r>
          </a:p>
          <a:p>
            <a:pPr lvl="2"/>
            <a:r>
              <a:rPr lang="en-US" dirty="0" smtClean="0"/>
              <a:t>User selected stylesheet </a:t>
            </a:r>
            <a:r>
              <a:rPr lang="en-US" dirty="0" smtClean="0">
                <a:sym typeface="Wingdings"/>
              </a:rPr>
              <a:t>(rare)</a:t>
            </a:r>
          </a:p>
          <a:p>
            <a:pPr lvl="1"/>
            <a:r>
              <a:rPr lang="en-US" dirty="0" smtClean="0">
                <a:sym typeface="Wingdings"/>
              </a:rPr>
              <a:t>User Agent : </a:t>
            </a:r>
          </a:p>
          <a:p>
            <a:pPr lvl="2"/>
            <a:r>
              <a:rPr lang="en-US" dirty="0" smtClean="0">
                <a:sym typeface="Wingdings"/>
              </a:rPr>
              <a:t>Browser settings</a:t>
            </a:r>
          </a:p>
          <a:p>
            <a:pPr lvl="1"/>
            <a:r>
              <a:rPr lang="en-US" dirty="0" smtClean="0">
                <a:sym typeface="Wingdings"/>
              </a:rPr>
              <a:t>Transitions : </a:t>
            </a:r>
          </a:p>
          <a:p>
            <a:pPr lvl="2"/>
            <a:r>
              <a:rPr lang="en-US" dirty="0" smtClean="0">
                <a:sym typeface="Wingdings"/>
              </a:rPr>
              <a:t>Animations where </a:t>
            </a:r>
            <a:r>
              <a:rPr lang="en-US" dirty="0" err="1" smtClean="0">
                <a:sym typeface="Wingdings"/>
              </a:rPr>
              <a:t>css</a:t>
            </a:r>
            <a:r>
              <a:rPr lang="en-US" dirty="0" smtClean="0">
                <a:sym typeface="Wingdings"/>
              </a:rPr>
              <a:t> properties change rapidly/dynamically</a:t>
            </a:r>
          </a:p>
          <a:p>
            <a:r>
              <a:rPr lang="en-US" dirty="0" smtClean="0"/>
              <a:t>Rules can be declared ‘important’.</a:t>
            </a:r>
          </a:p>
          <a:p>
            <a:pPr lvl="1"/>
            <a:r>
              <a:rPr lang="en-US" dirty="0" smtClean="0"/>
              <a:t>body { background-color : white !important;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788304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Rule Specificity</a:t>
            </a:r>
            <a:endParaRPr lang="en-US" dirty="0"/>
          </a:p>
        </p:txBody>
      </p:sp>
      <p:sp>
        <p:nvSpPr>
          <p:cNvPr id="3" name="Content Placeholder 2"/>
          <p:cNvSpPr>
            <a:spLocks noGrp="1"/>
          </p:cNvSpPr>
          <p:nvPr>
            <p:ph idx="1"/>
          </p:nvPr>
        </p:nvSpPr>
        <p:spPr/>
        <p:txBody>
          <a:bodyPr>
            <a:normAutofit/>
          </a:bodyPr>
          <a:lstStyle/>
          <a:p>
            <a:r>
              <a:rPr lang="en-US" sz="1800" dirty="0"/>
              <a:t>A selector's specificity is calculated as follows</a:t>
            </a:r>
            <a:r>
              <a:rPr lang="en-US" sz="1800" dirty="0" smtClean="0"/>
              <a:t>:</a:t>
            </a:r>
          </a:p>
          <a:p>
            <a:pPr lvl="1"/>
            <a:r>
              <a:rPr lang="en-US" sz="1600" dirty="0" smtClean="0"/>
              <a:t>count </a:t>
            </a:r>
            <a:r>
              <a:rPr lang="en-US" sz="1600" dirty="0"/>
              <a:t>the </a:t>
            </a:r>
            <a:r>
              <a:rPr lang="en-US" sz="1600" dirty="0" smtClean="0"/>
              <a:t>ID </a:t>
            </a:r>
            <a:r>
              <a:rPr lang="en-US" sz="1600" dirty="0"/>
              <a:t>selectors in the selector (= a</a:t>
            </a:r>
            <a:r>
              <a:rPr lang="en-US" sz="1600" dirty="0" smtClean="0"/>
              <a:t>)</a:t>
            </a:r>
          </a:p>
          <a:p>
            <a:pPr lvl="1"/>
            <a:r>
              <a:rPr lang="en-US" sz="1600" dirty="0" smtClean="0"/>
              <a:t>count </a:t>
            </a:r>
            <a:r>
              <a:rPr lang="en-US" sz="1600" dirty="0"/>
              <a:t>the </a:t>
            </a:r>
            <a:r>
              <a:rPr lang="en-US" sz="1600" dirty="0" smtClean="0"/>
              <a:t>class </a:t>
            </a:r>
            <a:r>
              <a:rPr lang="en-US" sz="1600" dirty="0"/>
              <a:t>selectors, attributes selectors, and pseudo-classes in the selector (= b</a:t>
            </a:r>
            <a:r>
              <a:rPr lang="en-US" sz="1600" dirty="0" smtClean="0"/>
              <a:t>)</a:t>
            </a:r>
          </a:p>
          <a:p>
            <a:pPr lvl="1"/>
            <a:r>
              <a:rPr lang="en-US" sz="1600" dirty="0" smtClean="0"/>
              <a:t>count </a:t>
            </a:r>
            <a:r>
              <a:rPr lang="en-US" sz="1600" dirty="0"/>
              <a:t>the </a:t>
            </a:r>
            <a:r>
              <a:rPr lang="en-US" sz="1600" dirty="0" smtClean="0"/>
              <a:t>type </a:t>
            </a:r>
            <a:r>
              <a:rPr lang="en-US" sz="1600" dirty="0"/>
              <a:t>selectors and pseudo-elements in the selector (= c</a:t>
            </a:r>
            <a:r>
              <a:rPr lang="en-US" sz="1600" dirty="0" smtClean="0"/>
              <a:t>) ignore </a:t>
            </a:r>
            <a:r>
              <a:rPr lang="en-US" sz="1600" dirty="0"/>
              <a:t>the universal </a:t>
            </a:r>
            <a:r>
              <a:rPr lang="en-US" sz="1600" dirty="0" smtClean="0"/>
              <a:t>selector.</a:t>
            </a:r>
          </a:p>
          <a:p>
            <a:pPr lvl="1"/>
            <a:r>
              <a:rPr lang="en-US" sz="1600" dirty="0" smtClean="0"/>
              <a:t>Form number using digits a, b, and c in some large-valued base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4140200"/>
            <a:ext cx="6108700" cy="2032000"/>
          </a:xfrm>
          <a:prstGeom prst="rect">
            <a:avLst/>
          </a:prstGeom>
          <a:ln>
            <a:solidFill>
              <a:schemeClr val="tx1"/>
            </a:solidFill>
          </a:ln>
          <a:effectLst>
            <a:outerShdw blurRad="50800" dist="76200" dir="2700000" algn="tl" rotWithShape="0">
              <a:prstClr val="black">
                <a:alpha val="40000"/>
              </a:prstClr>
            </a:outerShdw>
          </a:effectLst>
        </p:spPr>
      </p:pic>
    </p:spTree>
    <p:extLst>
      <p:ext uri="{BB962C8B-B14F-4D97-AF65-F5344CB8AC3E}">
        <p14:creationId xmlns:p14="http://schemas.microsoft.com/office/powerpoint/2010/main" val="1887095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smtClean="0"/>
              <a:t>Cascading CSS</a:t>
            </a:r>
            <a:endParaRPr lang="en-US" dirty="0"/>
          </a:p>
        </p:txBody>
      </p:sp>
      <p:sp>
        <p:nvSpPr>
          <p:cNvPr id="29699" name="Rectangle 3"/>
          <p:cNvSpPr>
            <a:spLocks noGrp="1" noChangeArrowheads="1"/>
          </p:cNvSpPr>
          <p:nvPr>
            <p:ph type="body" idx="1"/>
          </p:nvPr>
        </p:nvSpPr>
        <p:spPr>
          <a:xfrm>
            <a:off x="1905000" y="1828800"/>
            <a:ext cx="7086600" cy="4648200"/>
          </a:xfrm>
        </p:spPr>
        <p:txBody>
          <a:bodyPr>
            <a:normAutofit fontScale="92500" lnSpcReduction="10000"/>
          </a:bodyPr>
          <a:lstStyle/>
          <a:p>
            <a:r>
              <a:rPr lang="en-GB" dirty="0" smtClean="0"/>
              <a:t>Great example of what you can do with CSS</a:t>
            </a:r>
          </a:p>
          <a:p>
            <a:pPr lvl="1"/>
            <a:r>
              <a:rPr lang="en-GB" dirty="0" err="1" smtClean="0"/>
              <a:t>www.csszengarden.com</a:t>
            </a:r>
            <a:endParaRPr lang="en-GB" dirty="0" smtClean="0"/>
          </a:p>
          <a:p>
            <a:r>
              <a:rPr lang="en-GB" dirty="0" smtClean="0"/>
              <a:t>Cascading</a:t>
            </a:r>
            <a:endParaRPr lang="en-GB" dirty="0"/>
          </a:p>
          <a:p>
            <a:pPr lvl="1"/>
            <a:r>
              <a:rPr lang="en-GB" dirty="0" smtClean="0"/>
              <a:t>Since an elements style can </a:t>
            </a:r>
            <a:r>
              <a:rPr lang="en-GB" dirty="0"/>
              <a:t>be specified </a:t>
            </a:r>
            <a:r>
              <a:rPr lang="en-GB" dirty="0" smtClean="0"/>
              <a:t>using different selectors, it is possible for conflicting styles to be specified in those different places.</a:t>
            </a:r>
            <a:endParaRPr lang="en-GB" dirty="0"/>
          </a:p>
          <a:p>
            <a:pPr lvl="1"/>
            <a:r>
              <a:rPr lang="en-GB" dirty="0" smtClean="0"/>
              <a:t>A cascade takes an unordered list of declared values for an elements </a:t>
            </a:r>
            <a:r>
              <a:rPr lang="en-GB" dirty="0" err="1" smtClean="0"/>
              <a:t>css</a:t>
            </a:r>
            <a:r>
              <a:rPr lang="en-GB" dirty="0" smtClean="0"/>
              <a:t>-property and sorts them to determine the cascaded value.  (The cascade is used to pick the rule that applies).</a:t>
            </a:r>
          </a:p>
          <a:p>
            <a:pPr lvl="1"/>
            <a:r>
              <a:rPr lang="en-GB" dirty="0" smtClean="0"/>
              <a:t>Sorting is based on</a:t>
            </a:r>
          </a:p>
          <a:p>
            <a:pPr lvl="2"/>
            <a:r>
              <a:rPr lang="en-GB" dirty="0" smtClean="0"/>
              <a:t>origin and importance</a:t>
            </a:r>
          </a:p>
          <a:p>
            <a:pPr lvl="2"/>
            <a:r>
              <a:rPr lang="en-GB" dirty="0" smtClean="0"/>
              <a:t>scope</a:t>
            </a:r>
          </a:p>
          <a:p>
            <a:pPr lvl="2"/>
            <a:r>
              <a:rPr lang="en-GB" dirty="0" smtClean="0"/>
              <a:t>specificity</a:t>
            </a:r>
          </a:p>
          <a:p>
            <a:pPr lvl="2"/>
            <a:r>
              <a:rPr lang="en-GB" dirty="0" smtClean="0"/>
              <a:t>order</a:t>
            </a:r>
            <a:endParaRPr lang="en-GB" dirty="0"/>
          </a:p>
        </p:txBody>
      </p:sp>
      <p:sp>
        <p:nvSpPr>
          <p:cNvPr id="4" name="Slide Number Placeholder 3"/>
          <p:cNvSpPr>
            <a:spLocks noGrp="1"/>
          </p:cNvSpPr>
          <p:nvPr>
            <p:ph type="sldNum" sz="quarter" idx="12"/>
          </p:nvPr>
        </p:nvSpPr>
        <p:spPr>
          <a:xfrm>
            <a:off x="533400" y="533400"/>
            <a:ext cx="762000" cy="609600"/>
          </a:xfrm>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057217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cascade sorts using the following ’keys’ in order of precedence</a:t>
            </a:r>
          </a:p>
          <a:p>
            <a:pPr lvl="1"/>
            <a:r>
              <a:rPr lang="en-US" dirty="0"/>
              <a:t>Transition </a:t>
            </a:r>
            <a:r>
              <a:rPr lang="en-US" dirty="0" smtClean="0"/>
              <a:t>declarations</a:t>
            </a:r>
          </a:p>
          <a:p>
            <a:pPr lvl="1"/>
            <a:r>
              <a:rPr lang="en-US" dirty="0" smtClean="0"/>
              <a:t>Important </a:t>
            </a:r>
            <a:r>
              <a:rPr lang="en-US" dirty="0"/>
              <a:t>user agent </a:t>
            </a:r>
            <a:r>
              <a:rPr lang="en-US" dirty="0" smtClean="0"/>
              <a:t>declarations</a:t>
            </a:r>
          </a:p>
          <a:p>
            <a:pPr lvl="1"/>
            <a:r>
              <a:rPr lang="en-US" dirty="0" smtClean="0"/>
              <a:t>Important </a:t>
            </a:r>
            <a:r>
              <a:rPr lang="en-US" dirty="0"/>
              <a:t>user </a:t>
            </a:r>
            <a:r>
              <a:rPr lang="en-US" dirty="0" smtClean="0"/>
              <a:t>declarations</a:t>
            </a:r>
          </a:p>
          <a:p>
            <a:pPr lvl="1"/>
            <a:r>
              <a:rPr lang="en-US" dirty="0" smtClean="0"/>
              <a:t>Important </a:t>
            </a:r>
            <a:r>
              <a:rPr lang="en-US" dirty="0"/>
              <a:t>override declarations </a:t>
            </a:r>
            <a:endParaRPr lang="en-US" dirty="0" smtClean="0"/>
          </a:p>
          <a:p>
            <a:pPr lvl="1"/>
            <a:r>
              <a:rPr lang="en-US" dirty="0" smtClean="0"/>
              <a:t>Important </a:t>
            </a:r>
            <a:r>
              <a:rPr lang="en-US" dirty="0"/>
              <a:t>author </a:t>
            </a:r>
            <a:r>
              <a:rPr lang="en-US" dirty="0" smtClean="0"/>
              <a:t>declarations</a:t>
            </a:r>
          </a:p>
          <a:p>
            <a:pPr lvl="1"/>
            <a:r>
              <a:rPr lang="en-US" dirty="0" smtClean="0"/>
              <a:t>Animation declarations</a:t>
            </a:r>
          </a:p>
          <a:p>
            <a:pPr lvl="1"/>
            <a:r>
              <a:rPr lang="en-US" dirty="0" smtClean="0"/>
              <a:t>Normal </a:t>
            </a:r>
            <a:r>
              <a:rPr lang="en-US" dirty="0"/>
              <a:t>override </a:t>
            </a:r>
            <a:r>
              <a:rPr lang="en-US" dirty="0" smtClean="0"/>
              <a:t>declarations</a:t>
            </a:r>
          </a:p>
          <a:p>
            <a:pPr lvl="1"/>
            <a:r>
              <a:rPr lang="en-US" dirty="0" smtClean="0"/>
              <a:t>Normal </a:t>
            </a:r>
            <a:r>
              <a:rPr lang="en-US" dirty="0"/>
              <a:t>author </a:t>
            </a:r>
            <a:r>
              <a:rPr lang="en-US" dirty="0" smtClean="0"/>
              <a:t>declarations</a:t>
            </a:r>
          </a:p>
          <a:p>
            <a:pPr lvl="1"/>
            <a:r>
              <a:rPr lang="en-US" dirty="0" smtClean="0"/>
              <a:t>Normal </a:t>
            </a:r>
            <a:r>
              <a:rPr lang="en-US" dirty="0"/>
              <a:t>user </a:t>
            </a:r>
            <a:r>
              <a:rPr lang="en-US" dirty="0" smtClean="0"/>
              <a:t>declarations</a:t>
            </a:r>
          </a:p>
          <a:p>
            <a:pPr lvl="1"/>
            <a:r>
              <a:rPr lang="en-US" dirty="0" smtClean="0"/>
              <a:t>Normal </a:t>
            </a:r>
            <a:r>
              <a:rPr lang="en-US" dirty="0"/>
              <a:t>user agent </a:t>
            </a:r>
            <a:r>
              <a:rPr lang="en-US" dirty="0" smtClean="0"/>
              <a:t>declarations</a:t>
            </a:r>
          </a:p>
          <a:p>
            <a:pPr lvl="1"/>
            <a:r>
              <a:rPr lang="en-US" dirty="0" smtClean="0"/>
              <a:t>Scope (this is a detail related to the ‘important’ declaration)</a:t>
            </a:r>
          </a:p>
          <a:p>
            <a:pPr lvl="1"/>
            <a:r>
              <a:rPr lang="en-US" dirty="0" smtClean="0"/>
              <a:t>Specificity</a:t>
            </a:r>
          </a:p>
          <a:p>
            <a:pPr lvl="1"/>
            <a:r>
              <a:rPr lang="en-US" dirty="0" smtClean="0"/>
              <a:t>Order of appearance (last declaration wins)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899888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Identify elements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Rectangle 3"/>
          <p:cNvSpPr/>
          <p:nvPr/>
        </p:nvSpPr>
        <p:spPr>
          <a:xfrm>
            <a:off x="304800" y="1905000"/>
            <a:ext cx="8458200" cy="2308324"/>
          </a:xfrm>
          <a:prstGeom prst="rect">
            <a:avLst/>
          </a:prstGeom>
          <a:solidFill>
            <a:schemeClr val="accent3">
              <a:lumMod val="40000"/>
              <a:lumOff val="60000"/>
            </a:schemeClr>
          </a:solidFill>
          <a:ln>
            <a:solidFill>
              <a:schemeClr val="tx1"/>
            </a:solidFill>
          </a:ln>
        </p:spPr>
        <p:style>
          <a:lnRef idx="1">
            <a:schemeClr val="accent3"/>
          </a:lnRef>
          <a:fillRef idx="3">
            <a:schemeClr val="accent3"/>
          </a:fillRef>
          <a:effectRef idx="2">
            <a:schemeClr val="accent3"/>
          </a:effectRef>
          <a:fontRef idx="minor">
            <a:schemeClr val="lt1"/>
          </a:fontRef>
        </p:style>
        <p:txBody>
          <a:bodyPr wrap="square">
            <a:spAutoFit/>
          </a:bodyPr>
          <a:lstStyle/>
          <a:p>
            <a:r>
              <a:rPr lang="en-US" sz="1200" dirty="0" smtClean="0">
                <a:solidFill>
                  <a:sysClr val="windowText" lastClr="000000"/>
                </a:solidFill>
              </a:rPr>
              <a:t>&lt;</a:t>
            </a:r>
            <a:r>
              <a:rPr lang="en-US" sz="1200" dirty="0">
                <a:solidFill>
                  <a:sysClr val="windowText" lastClr="000000"/>
                </a:solidFill>
              </a:rPr>
              <a:t>!DOCTYPE </a:t>
            </a:r>
            <a:r>
              <a:rPr lang="en-US" sz="1200" dirty="0" smtClean="0">
                <a:solidFill>
                  <a:sysClr val="windowText" lastClr="000000"/>
                </a:solidFill>
              </a:rPr>
              <a:t>html&gt;</a:t>
            </a:r>
            <a:endParaRPr lang="en-US" sz="1200" dirty="0">
              <a:solidFill>
                <a:sysClr val="windowText" lastClr="000000"/>
              </a:solidFill>
            </a:endParaRPr>
          </a:p>
          <a:p>
            <a:r>
              <a:rPr lang="en-US" sz="1200" dirty="0">
                <a:solidFill>
                  <a:sysClr val="windowText" lastClr="000000"/>
                </a:solidFill>
              </a:rPr>
              <a:t>&lt;</a:t>
            </a:r>
            <a:r>
              <a:rPr lang="en-US" sz="1200" dirty="0" smtClean="0">
                <a:solidFill>
                  <a:sysClr val="windowText" lastClr="000000"/>
                </a:solidFill>
              </a:rPr>
              <a:t>html &gt;</a:t>
            </a:r>
            <a:endParaRPr lang="en-US" sz="1200" dirty="0">
              <a:solidFill>
                <a:sysClr val="windowText" lastClr="000000"/>
              </a:solidFill>
            </a:endParaRPr>
          </a:p>
          <a:p>
            <a:r>
              <a:rPr lang="en-US" sz="1200" dirty="0">
                <a:solidFill>
                  <a:sysClr val="windowText" lastClr="000000"/>
                </a:solidFill>
              </a:rPr>
              <a:t>&lt;head&gt;</a:t>
            </a:r>
          </a:p>
          <a:p>
            <a:r>
              <a:rPr lang="en-US" sz="1200" dirty="0">
                <a:solidFill>
                  <a:sysClr val="windowText" lastClr="000000"/>
                </a:solidFill>
              </a:rPr>
              <a:t>    &lt;title</a:t>
            </a:r>
            <a:r>
              <a:rPr lang="en-US" sz="1200" dirty="0" smtClean="0">
                <a:solidFill>
                  <a:sysClr val="windowText" lastClr="000000"/>
                </a:solidFill>
              </a:rPr>
              <a:t>&gt;&lt;span class="</a:t>
            </a:r>
            <a:r>
              <a:rPr lang="en-US" sz="1200" dirty="0" err="1" smtClean="0">
                <a:solidFill>
                  <a:sysClr val="windowText" lastClr="000000"/>
                </a:solidFill>
              </a:rPr>
              <a:t>aaron</a:t>
            </a:r>
            <a:r>
              <a:rPr lang="en-US" sz="1200" dirty="0" smtClean="0">
                <a:solidFill>
                  <a:sysClr val="windowText" lastClr="000000"/>
                </a:solidFill>
              </a:rPr>
              <a:t>"&gt;Aaron Rodgers&lt;/span&gt; </a:t>
            </a:r>
            <a:r>
              <a:rPr lang="en-US" sz="1200" dirty="0">
                <a:solidFill>
                  <a:sysClr val="windowText" lastClr="000000"/>
                </a:solidFill>
              </a:rPr>
              <a:t>Fan Page&lt;/title&gt;</a:t>
            </a:r>
          </a:p>
          <a:p>
            <a:r>
              <a:rPr lang="en-US" sz="1200" dirty="0">
                <a:solidFill>
                  <a:sysClr val="windowText" lastClr="000000"/>
                </a:solidFill>
              </a:rPr>
              <a:t>&lt;/head&gt;</a:t>
            </a:r>
          </a:p>
          <a:p>
            <a:r>
              <a:rPr lang="en-US" sz="1200" dirty="0">
                <a:solidFill>
                  <a:sysClr val="windowText" lastClr="000000"/>
                </a:solidFill>
              </a:rPr>
              <a:t>    &lt;body&gt;</a:t>
            </a:r>
          </a:p>
          <a:p>
            <a:r>
              <a:rPr lang="en-US" sz="1200" dirty="0">
                <a:solidFill>
                  <a:sysClr val="windowText" lastClr="000000"/>
                </a:solidFill>
              </a:rPr>
              <a:t>        &lt;p class="intro"&gt;&lt;span class="</a:t>
            </a:r>
            <a:r>
              <a:rPr lang="en-US" sz="1200" dirty="0" err="1">
                <a:solidFill>
                  <a:sysClr val="windowText" lastClr="000000"/>
                </a:solidFill>
              </a:rPr>
              <a:t>aaron</a:t>
            </a:r>
            <a:r>
              <a:rPr lang="en-US" sz="1200" dirty="0">
                <a:solidFill>
                  <a:sysClr val="windowText" lastClr="000000"/>
                </a:solidFill>
              </a:rPr>
              <a:t>"&gt;Aaron Rodgers&lt;span&gt; is the quarterback for </a:t>
            </a:r>
            <a:endParaRPr lang="en-US" sz="1200" dirty="0" smtClean="0">
              <a:solidFill>
                <a:sysClr val="windowText" lastClr="000000"/>
              </a:solidFill>
            </a:endParaRPr>
          </a:p>
          <a:p>
            <a:r>
              <a:rPr lang="en-US" sz="1200" dirty="0">
                <a:solidFill>
                  <a:sysClr val="windowText" lastClr="000000"/>
                </a:solidFill>
              </a:rPr>
              <a:t> </a:t>
            </a:r>
            <a:r>
              <a:rPr lang="en-US" sz="1200" dirty="0" smtClean="0">
                <a:solidFill>
                  <a:sysClr val="windowText" lastClr="000000"/>
                </a:solidFill>
              </a:rPr>
              <a:t>       the </a:t>
            </a:r>
            <a:r>
              <a:rPr lang="en-US" sz="1200" dirty="0">
                <a:solidFill>
                  <a:sysClr val="windowText" lastClr="000000"/>
                </a:solidFill>
              </a:rPr>
              <a:t>&lt;a </a:t>
            </a:r>
            <a:r>
              <a:rPr lang="en-US" sz="1200" dirty="0" err="1">
                <a:solidFill>
                  <a:sysClr val="windowText" lastClr="000000"/>
                </a:solidFill>
              </a:rPr>
              <a:t>href</a:t>
            </a:r>
            <a:r>
              <a:rPr lang="en-US" sz="1200" dirty="0">
                <a:solidFill>
                  <a:sysClr val="windowText" lastClr="000000"/>
                </a:solidFill>
              </a:rPr>
              <a:t>="www.nfl.com"&gt;Green Bay Packers&lt;/a</a:t>
            </a:r>
            <a:r>
              <a:rPr lang="en-US" sz="1200" dirty="0" smtClean="0">
                <a:solidFill>
                  <a:sysClr val="windowText" lastClr="000000"/>
                </a:solidFill>
              </a:rPr>
              <a:t>&gt;.  His arch enemies are the &lt;a </a:t>
            </a:r>
            <a:r>
              <a:rPr lang="en-US" sz="1200" dirty="0" err="1" smtClean="0">
                <a:solidFill>
                  <a:sysClr val="windowText" lastClr="000000"/>
                </a:solidFill>
              </a:rPr>
              <a:t>href</a:t>
            </a:r>
            <a:r>
              <a:rPr lang="en-US" sz="1200" dirty="0" smtClean="0">
                <a:solidFill>
                  <a:sysClr val="windowText" lastClr="000000"/>
                </a:solidFill>
              </a:rPr>
              <a:t>="</a:t>
            </a:r>
            <a:r>
              <a:rPr lang="en-US" sz="1200" dirty="0" smtClean="0">
                <a:solidFill>
                  <a:schemeClr val="tx1"/>
                </a:solidFill>
              </a:rPr>
              <a:t>www.nfl.com</a:t>
            </a:r>
            <a:r>
              <a:rPr lang="en-US" sz="1200" dirty="0" smtClean="0">
                <a:solidFill>
                  <a:sysClr val="windowText" lastClr="000000"/>
                </a:solidFill>
              </a:rPr>
              <a:t>"&gt;Chicago Bears&lt;/a&gt;.&lt;</a:t>
            </a:r>
            <a:r>
              <a:rPr lang="en-US" sz="1200" dirty="0">
                <a:solidFill>
                  <a:sysClr val="windowText" lastClr="000000"/>
                </a:solidFill>
              </a:rPr>
              <a:t>/p&gt;</a:t>
            </a:r>
          </a:p>
          <a:p>
            <a:r>
              <a:rPr lang="en-US" sz="1200" dirty="0">
                <a:solidFill>
                  <a:sysClr val="windowText" lastClr="000000"/>
                </a:solidFill>
              </a:rPr>
              <a:t>        &lt;p&gt;He is really cool&lt;/p&gt;</a:t>
            </a:r>
          </a:p>
          <a:p>
            <a:r>
              <a:rPr lang="en-US" sz="1200" dirty="0">
                <a:solidFill>
                  <a:sysClr val="windowText" lastClr="000000"/>
                </a:solidFill>
              </a:rPr>
              <a:t>        &lt;p id="footer"&gt; Copyright Kenny&lt;/p&gt;</a:t>
            </a:r>
          </a:p>
          <a:p>
            <a:r>
              <a:rPr lang="en-US" sz="1200" dirty="0">
                <a:solidFill>
                  <a:sysClr val="windowText" lastClr="000000"/>
                </a:solidFill>
              </a:rPr>
              <a:t>    &lt;/body&gt;</a:t>
            </a:r>
          </a:p>
          <a:p>
            <a:r>
              <a:rPr lang="en-US" sz="1200" dirty="0">
                <a:solidFill>
                  <a:sysClr val="windowText" lastClr="000000"/>
                </a:solidFill>
              </a:rPr>
              <a:t>&lt;/html&gt;</a:t>
            </a:r>
          </a:p>
        </p:txBody>
      </p:sp>
      <p:sp>
        <p:nvSpPr>
          <p:cNvPr id="5" name="TextBox 4"/>
          <p:cNvSpPr txBox="1"/>
          <p:nvPr/>
        </p:nvSpPr>
        <p:spPr>
          <a:xfrm>
            <a:off x="304800" y="4648200"/>
            <a:ext cx="853440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All links to </a:t>
            </a:r>
            <a:r>
              <a:rPr lang="en-US" dirty="0" err="1" smtClean="0"/>
              <a:t>www.nfl.com</a:t>
            </a:r>
            <a:r>
              <a:rPr lang="en-US" dirty="0" smtClean="0"/>
              <a:t> should be specially formatted</a:t>
            </a:r>
          </a:p>
          <a:p>
            <a:pPr marL="285750" indent="-285750">
              <a:buFont typeface="Arial" panose="020B0604020202020204" pitchFamily="34" charset="0"/>
              <a:buChar char="•"/>
            </a:pPr>
            <a:r>
              <a:rPr lang="en-US" dirty="0" smtClean="0"/>
              <a:t>The footer paragraph should be specially formatted</a:t>
            </a:r>
          </a:p>
          <a:p>
            <a:pPr marL="285750" indent="-285750">
              <a:buFont typeface="Arial" panose="020B0604020202020204" pitchFamily="34" charset="0"/>
              <a:buChar char="•"/>
            </a:pPr>
            <a:r>
              <a:rPr lang="en-US" dirty="0" smtClean="0"/>
              <a:t>The paragraph with class intro should be specially formatted</a:t>
            </a:r>
          </a:p>
          <a:p>
            <a:pPr marL="285750" indent="-285750">
              <a:buFont typeface="Arial" panose="020B0604020202020204" pitchFamily="34" charset="0"/>
              <a:buChar char="•"/>
            </a:pPr>
            <a:r>
              <a:rPr lang="en-US" dirty="0" smtClean="0"/>
              <a:t>The </a:t>
            </a:r>
            <a:r>
              <a:rPr lang="en-US" dirty="0"/>
              <a:t>spans classified as </a:t>
            </a:r>
            <a:r>
              <a:rPr lang="en-US" dirty="0" err="1"/>
              <a:t>aaron</a:t>
            </a:r>
            <a:r>
              <a:rPr lang="en-US" dirty="0"/>
              <a:t> should be specially formatted</a:t>
            </a:r>
          </a:p>
          <a:p>
            <a:pPr marL="285750" indent="-285750">
              <a:buFont typeface="Arial" panose="020B0604020202020204" pitchFamily="34" charset="0"/>
              <a:buChar char="•"/>
            </a:pPr>
            <a:r>
              <a:rPr lang="en-US" dirty="0" smtClean="0"/>
              <a:t>The first paragraph of the body should be specially formatted</a:t>
            </a:r>
          </a:p>
          <a:p>
            <a:pPr marL="285750" indent="-285750">
              <a:buFont typeface="Arial" panose="020B0604020202020204" pitchFamily="34" charset="0"/>
              <a:buChar char="•"/>
            </a:pPr>
            <a:r>
              <a:rPr lang="en-US" dirty="0" smtClean="0"/>
              <a:t>The body should be specially formatted (yellow background with green text of course).</a:t>
            </a:r>
          </a:p>
        </p:txBody>
      </p:sp>
    </p:spTree>
    <p:extLst>
      <p:ext uri="{BB962C8B-B14F-4D97-AF65-F5344CB8AC3E}">
        <p14:creationId xmlns:p14="http://schemas.microsoft.com/office/powerpoint/2010/main" val="724630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all Selectors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pic>
        <p:nvPicPr>
          <p:cNvPr id="4" name="Picture 3"/>
          <p:cNvPicPr>
            <a:picLocks noChangeAspect="1"/>
          </p:cNvPicPr>
          <p:nvPr/>
        </p:nvPicPr>
        <p:blipFill>
          <a:blip r:embed="rId2"/>
          <a:stretch>
            <a:fillRect/>
          </a:stretch>
        </p:blipFill>
        <p:spPr>
          <a:xfrm>
            <a:off x="457200" y="1828800"/>
            <a:ext cx="8305800" cy="4747188"/>
          </a:xfrm>
          <a:prstGeom prst="rect">
            <a:avLst/>
          </a:prstGeom>
          <a:ln>
            <a:solidFill>
              <a:schemeClr val="tx1"/>
            </a:solidFill>
          </a:ln>
        </p:spPr>
      </p:pic>
    </p:spTree>
    <p:extLst>
      <p:ext uri="{BB962C8B-B14F-4D97-AF65-F5344CB8AC3E}">
        <p14:creationId xmlns:p14="http://schemas.microsoft.com/office/powerpoint/2010/main" val="2037270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all Selectors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pic>
        <p:nvPicPr>
          <p:cNvPr id="4" name="Picture 3"/>
          <p:cNvPicPr>
            <a:picLocks noChangeAspect="1"/>
          </p:cNvPicPr>
          <p:nvPr/>
        </p:nvPicPr>
        <p:blipFill>
          <a:blip r:embed="rId2"/>
          <a:stretch>
            <a:fillRect/>
          </a:stretch>
        </p:blipFill>
        <p:spPr>
          <a:xfrm>
            <a:off x="457200" y="1828800"/>
            <a:ext cx="8305800" cy="4870185"/>
          </a:xfrm>
          <a:prstGeom prst="rect">
            <a:avLst/>
          </a:prstGeom>
          <a:ln>
            <a:solidFill>
              <a:srgbClr val="000000"/>
            </a:solidFill>
          </a:ln>
        </p:spPr>
      </p:pic>
    </p:spTree>
    <p:extLst>
      <p:ext uri="{BB962C8B-B14F-4D97-AF65-F5344CB8AC3E}">
        <p14:creationId xmlns:p14="http://schemas.microsoft.com/office/powerpoint/2010/main" val="926782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Selector</a:t>
            </a:r>
            <a:endParaRPr lang="en-US" dirty="0"/>
          </a:p>
        </p:txBody>
      </p:sp>
      <p:sp>
        <p:nvSpPr>
          <p:cNvPr id="3" name="Content Placeholder 2"/>
          <p:cNvSpPr>
            <a:spLocks noGrp="1"/>
          </p:cNvSpPr>
          <p:nvPr>
            <p:ph idx="1"/>
          </p:nvPr>
        </p:nvSpPr>
        <p:spPr/>
        <p:txBody>
          <a:bodyPr>
            <a:normAutofit/>
          </a:bodyPr>
          <a:lstStyle/>
          <a:p>
            <a:r>
              <a:rPr lang="en-US" dirty="0" smtClean="0"/>
              <a:t>* is the </a:t>
            </a:r>
            <a:r>
              <a:rPr lang="en-US" dirty="0"/>
              <a:t>universal </a:t>
            </a:r>
            <a:r>
              <a:rPr lang="en-US" dirty="0" smtClean="0"/>
              <a:t>selector.  It matches </a:t>
            </a:r>
            <a:r>
              <a:rPr lang="en-US" dirty="0"/>
              <a:t>all </a:t>
            </a:r>
            <a:r>
              <a:rPr lang="en-US" dirty="0" smtClean="0"/>
              <a:t>elements.</a:t>
            </a:r>
          </a:p>
          <a:p>
            <a:r>
              <a:rPr lang="en-US" dirty="0" smtClean="0"/>
              <a:t>Syntax: </a:t>
            </a:r>
            <a:r>
              <a:rPr lang="en-US" i="1" dirty="0" smtClean="0"/>
              <a:t>* { … }</a:t>
            </a:r>
          </a:p>
          <a:p>
            <a:endParaRPr lang="en-US" i="1" dirty="0" smtClean="0"/>
          </a:p>
          <a:p>
            <a:r>
              <a:rPr lang="en-US" dirty="0" smtClean="0"/>
              <a:t>Example</a:t>
            </a:r>
            <a:r>
              <a:rPr lang="en-US" i="1" dirty="0" smtClean="0"/>
              <a:t>: </a:t>
            </a:r>
          </a:p>
          <a:p>
            <a:pPr lvl="1"/>
            <a:r>
              <a:rPr lang="en-US" i="1" dirty="0" smtClean="0"/>
              <a:t>* { color: green; }</a:t>
            </a:r>
          </a:p>
          <a:p>
            <a:pPr lvl="1"/>
            <a:endParaRPr lang="en-US" dirty="0"/>
          </a:p>
          <a:p>
            <a:r>
              <a:rPr lang="en-US" dirty="0" smtClean="0"/>
              <a:t>Example: The </a:t>
            </a:r>
            <a:r>
              <a:rPr lang="en-US" b="1" i="1" dirty="0" smtClean="0"/>
              <a:t>Global White Space Reset</a:t>
            </a:r>
            <a:r>
              <a:rPr lang="en-US" dirty="0" smtClean="0"/>
              <a:t> is a common use of the universal selector.</a:t>
            </a:r>
            <a:endParaRPr lang="en-US" dirty="0"/>
          </a:p>
          <a:p>
            <a:pPr lvl="1"/>
            <a:r>
              <a:rPr lang="en-US" dirty="0"/>
              <a:t>* { margin:0; padding:0; </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726972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Selectors</a:t>
            </a:r>
            <a:endParaRPr lang="en-US" dirty="0"/>
          </a:p>
        </p:txBody>
      </p:sp>
      <p:sp>
        <p:nvSpPr>
          <p:cNvPr id="3" name="Content Placeholder 2"/>
          <p:cNvSpPr>
            <a:spLocks noGrp="1"/>
          </p:cNvSpPr>
          <p:nvPr>
            <p:ph idx="1"/>
          </p:nvPr>
        </p:nvSpPr>
        <p:spPr/>
        <p:txBody>
          <a:bodyPr/>
          <a:lstStyle/>
          <a:p>
            <a:r>
              <a:rPr lang="en-US" dirty="0"/>
              <a:t>A type selector </a:t>
            </a:r>
            <a:r>
              <a:rPr lang="en-US" dirty="0" smtClean="0"/>
              <a:t>matches tags by name. </a:t>
            </a:r>
          </a:p>
          <a:p>
            <a:r>
              <a:rPr lang="en-US" dirty="0" smtClean="0"/>
              <a:t>General syntax:  </a:t>
            </a:r>
            <a:r>
              <a:rPr lang="en-US" i="1" dirty="0" err="1" smtClean="0"/>
              <a:t>tagname</a:t>
            </a:r>
            <a:r>
              <a:rPr lang="en-US" i="1" dirty="0" smtClean="0"/>
              <a:t> { … }</a:t>
            </a:r>
          </a:p>
          <a:p>
            <a:r>
              <a:rPr lang="en-US" dirty="0" smtClean="0"/>
              <a:t>Examples</a:t>
            </a:r>
            <a:r>
              <a:rPr lang="en-US" i="1" dirty="0" smtClean="0"/>
              <a:t>: </a:t>
            </a:r>
            <a:endParaRPr lang="en-US" dirty="0"/>
          </a:p>
          <a:p>
            <a:pPr lvl="2"/>
            <a:r>
              <a:rPr lang="en-US" dirty="0"/>
              <a:t>p { </a:t>
            </a:r>
            <a:r>
              <a:rPr lang="en-US" dirty="0" smtClean="0"/>
              <a:t>color : green; }</a:t>
            </a:r>
            <a:endParaRPr lang="en-US" dirty="0"/>
          </a:p>
          <a:p>
            <a:pPr lvl="2"/>
            <a:r>
              <a:rPr lang="en-US" dirty="0" smtClean="0"/>
              <a:t>h1 </a:t>
            </a:r>
            <a:r>
              <a:rPr lang="en-US" dirty="0"/>
              <a:t>{ </a:t>
            </a:r>
            <a:r>
              <a:rPr lang="en-US" dirty="0" smtClean="0"/>
              <a:t>color : blue;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89642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Selectors</a:t>
            </a:r>
            <a:endParaRPr lang="en-US" dirty="0"/>
          </a:p>
        </p:txBody>
      </p:sp>
      <p:sp>
        <p:nvSpPr>
          <p:cNvPr id="3" name="Content Placeholder 2"/>
          <p:cNvSpPr>
            <a:spLocks noGrp="1"/>
          </p:cNvSpPr>
          <p:nvPr>
            <p:ph idx="1"/>
          </p:nvPr>
        </p:nvSpPr>
        <p:spPr/>
        <p:txBody>
          <a:bodyPr>
            <a:normAutofit/>
          </a:bodyPr>
          <a:lstStyle/>
          <a:p>
            <a:r>
              <a:rPr lang="en-US" sz="1800" dirty="0" smtClean="0"/>
              <a:t>A period (.) is a class selector.  Elements are matched by the class attribute.  </a:t>
            </a:r>
          </a:p>
          <a:p>
            <a:pPr lvl="1"/>
            <a:r>
              <a:rPr lang="en-US" sz="1600" dirty="0" smtClean="0"/>
              <a:t>The class attribute is a space-separated list of identifiers</a:t>
            </a:r>
          </a:p>
          <a:p>
            <a:pPr lvl="1"/>
            <a:r>
              <a:rPr lang="en-US" sz="1600" dirty="0"/>
              <a:t>S</a:t>
            </a:r>
            <a:r>
              <a:rPr lang="en-US" sz="1600" dirty="0" smtClean="0"/>
              <a:t>elects all elements that </a:t>
            </a:r>
            <a:r>
              <a:rPr lang="en-US" sz="1600" i="1" dirty="0" smtClean="0"/>
              <a:t>contain</a:t>
            </a:r>
            <a:r>
              <a:rPr lang="en-US" sz="1600" dirty="0" smtClean="0"/>
              <a:t> the specified class.</a:t>
            </a:r>
          </a:p>
          <a:p>
            <a:r>
              <a:rPr lang="en-US" sz="1800" dirty="0" smtClean="0"/>
              <a:t>General syntax: </a:t>
            </a:r>
            <a:r>
              <a:rPr lang="en-US" sz="1800" i="1" dirty="0" smtClean="0"/>
              <a:t>.</a:t>
            </a:r>
            <a:r>
              <a:rPr lang="en-US" sz="1800" i="1" dirty="0" err="1" smtClean="0"/>
              <a:t>classname</a:t>
            </a:r>
            <a:r>
              <a:rPr lang="en-US" sz="1800" i="1" dirty="0" smtClean="0"/>
              <a:t> { … }</a:t>
            </a:r>
          </a:p>
          <a:p>
            <a:r>
              <a:rPr lang="en-US" sz="1800" dirty="0" smtClean="0"/>
              <a:t>Examples</a:t>
            </a:r>
            <a:r>
              <a:rPr lang="en-US" sz="1800" i="1" dirty="0" smtClean="0"/>
              <a:t>:</a:t>
            </a:r>
            <a:endParaRPr lang="en-US" sz="1800" dirty="0" smtClean="0"/>
          </a:p>
          <a:p>
            <a:pPr lvl="2"/>
            <a:r>
              <a:rPr lang="en-US" sz="1400" dirty="0" smtClean="0"/>
              <a:t>.info { background-color : green }</a:t>
            </a:r>
            <a:endParaRPr lang="en-US" sz="1400" dirty="0"/>
          </a:p>
          <a:p>
            <a:pPr lvl="2"/>
            <a:r>
              <a:rPr lang="en-US" sz="1400" dirty="0" smtClean="0"/>
              <a:t>*.info </a:t>
            </a:r>
            <a:r>
              <a:rPr lang="en-US" sz="1400" dirty="0"/>
              <a:t>{ </a:t>
            </a:r>
            <a:r>
              <a:rPr lang="en-US" sz="1400" dirty="0" smtClean="0"/>
              <a:t>background-color : </a:t>
            </a:r>
            <a:r>
              <a:rPr lang="en-US" sz="1400" dirty="0"/>
              <a:t>green } </a:t>
            </a:r>
          </a:p>
          <a:p>
            <a:pPr lvl="2"/>
            <a:r>
              <a:rPr lang="en-US" sz="1400" dirty="0" smtClean="0"/>
              <a:t>.green </a:t>
            </a:r>
            <a:r>
              <a:rPr lang="en-US" sz="1400" dirty="0"/>
              <a:t>{ </a:t>
            </a:r>
            <a:r>
              <a:rPr lang="en-US" sz="1400" dirty="0" smtClean="0"/>
              <a:t>color : </a:t>
            </a:r>
            <a:r>
              <a:rPr lang="en-US" sz="1400" dirty="0"/>
              <a:t>green } </a:t>
            </a:r>
          </a:p>
          <a:p>
            <a:pPr lvl="2"/>
            <a:r>
              <a:rPr lang="en-US" sz="1400" dirty="0" smtClean="0"/>
              <a:t>h1.green </a:t>
            </a:r>
            <a:r>
              <a:rPr lang="en-US" sz="1400" dirty="0"/>
              <a:t>{ </a:t>
            </a:r>
            <a:r>
              <a:rPr lang="en-US" sz="1400" dirty="0" smtClean="0"/>
              <a:t>color : green }</a:t>
            </a:r>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TextBox 4"/>
          <p:cNvSpPr txBox="1"/>
          <p:nvPr/>
        </p:nvSpPr>
        <p:spPr>
          <a:xfrm>
            <a:off x="2209800" y="5257800"/>
            <a:ext cx="5791200" cy="1015663"/>
          </a:xfrm>
          <a:prstGeom prst="rect">
            <a:avLst/>
          </a:prstGeom>
          <a:solidFill>
            <a:schemeClr val="accent3">
              <a:lumMod val="40000"/>
              <a:lumOff val="60000"/>
            </a:schemeClr>
          </a:solidFill>
          <a:ln>
            <a:solidFill>
              <a:schemeClr val="tx1"/>
            </a:solidFill>
          </a:ln>
        </p:spPr>
        <p:style>
          <a:lnRef idx="1">
            <a:schemeClr val="accent3"/>
          </a:lnRef>
          <a:fillRef idx="3">
            <a:schemeClr val="accent3"/>
          </a:fillRef>
          <a:effectRef idx="2">
            <a:schemeClr val="accent3"/>
          </a:effectRef>
          <a:fontRef idx="minor">
            <a:schemeClr val="lt1"/>
          </a:fontRef>
        </p:style>
        <p:txBody>
          <a:bodyPr wrap="square">
            <a:spAutoFit/>
          </a:bodyPr>
          <a:lstStyle>
            <a:defPPr>
              <a:defRPr lang="en-US"/>
            </a:defPPr>
            <a:lvl1pPr>
              <a:defRPr sz="1200">
                <a:solidFill>
                  <a:sysClr val="windowText" lastClr="0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&lt;body&gt;</a:t>
            </a:r>
          </a:p>
          <a:p>
            <a:r>
              <a:rPr lang="en-US" dirty="0"/>
              <a:t>  &lt;div class="info </a:t>
            </a:r>
            <a:r>
              <a:rPr lang="en-US" dirty="0" smtClean="0"/>
              <a:t>tagline"&gt;</a:t>
            </a:r>
            <a:r>
              <a:rPr lang="en-US" dirty="0"/>
              <a:t>Introduction to CSS&lt;/div&gt;</a:t>
            </a:r>
          </a:p>
          <a:p>
            <a:r>
              <a:rPr lang="en-US" dirty="0"/>
              <a:t>  &lt;h1 class="tagline green"&gt;New things are happening&lt;/h1&gt;</a:t>
            </a:r>
          </a:p>
          <a:p>
            <a:r>
              <a:rPr lang="en-US" dirty="0"/>
              <a:t>  &lt;p&gt;This is the &lt;span class="info green"&gt;main&lt;/span&gt; content of the </a:t>
            </a:r>
            <a:r>
              <a:rPr lang="en-US" dirty="0" smtClean="0"/>
              <a:t>document.&lt;/</a:t>
            </a:r>
            <a:r>
              <a:rPr lang="en-US" dirty="0"/>
              <a:t>p&gt;</a:t>
            </a:r>
          </a:p>
          <a:p>
            <a:r>
              <a:rPr lang="en-US" dirty="0"/>
              <a:t>&lt;/body&gt;</a:t>
            </a:r>
          </a:p>
        </p:txBody>
      </p:sp>
    </p:spTree>
    <p:extLst>
      <p:ext uri="{BB962C8B-B14F-4D97-AF65-F5344CB8AC3E}">
        <p14:creationId xmlns:p14="http://schemas.microsoft.com/office/powerpoint/2010/main" val="1854105540"/>
      </p:ext>
    </p:extLst>
  </p:cSld>
  <p:clrMapOvr>
    <a:masterClrMapping/>
  </p:clrMapOvr>
</p:sld>
</file>

<file path=ppt/theme/theme1.xml><?xml version="1.0" encoding="utf-8"?>
<a:theme xmlns:a="http://schemas.openxmlformats.org/drawingml/2006/main" name="Mod">
  <a:themeElements>
    <a:clrScheme name="Mod">
      <a:dk1>
        <a:sysClr val="windowText" lastClr="000000"/>
      </a:dk1>
      <a:lt1>
        <a:sysClr val="window" lastClr="FFFFFF"/>
      </a:lt1>
      <a:dk2>
        <a:srgbClr val="065218"/>
      </a:dk2>
      <a:lt2>
        <a:srgbClr val="EDF3AE"/>
      </a:lt2>
      <a:accent1>
        <a:srgbClr val="8FCB17"/>
      </a:accent1>
      <a:accent2>
        <a:srgbClr val="769F11"/>
      </a:accent2>
      <a:accent3>
        <a:srgbClr val="D4E336"/>
      </a:accent3>
      <a:accent4>
        <a:srgbClr val="0C8228"/>
      </a:accent4>
      <a:accent5>
        <a:srgbClr val="C0EDA8"/>
      </a:accent5>
      <a:accent6>
        <a:srgbClr val="3B4F18"/>
      </a:accent6>
      <a:hlink>
        <a:srgbClr val="0A6A21"/>
      </a:hlink>
      <a:folHlink>
        <a:srgbClr val="406EA5"/>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
      <a:fillStyleLst>
        <a:solidFill>
          <a:schemeClr val="phClr"/>
        </a:solidFill>
        <a:solidFill>
          <a:schemeClr val="phClr">
            <a:tint val="80000"/>
          </a:schemeClr>
        </a:solidFill>
        <a:solidFill>
          <a:schemeClr val="phClr">
            <a:shade val="30000"/>
            <a:satMod val="150000"/>
          </a:schemeClr>
        </a:solidFill>
      </a:fillStyleLst>
      <a:lnStyleLst>
        <a:ln w="9525" cap="flat" cmpd="sng" algn="ctr">
          <a:solidFill>
            <a:schemeClr val="phClr">
              <a:tint val="90000"/>
              <a:satMod val="105000"/>
            </a:schemeClr>
          </a:solidFill>
          <a:prstDash val="solid"/>
        </a:ln>
        <a:ln w="50800" cap="flat" cmpd="sng" algn="ctr">
          <a:solidFill>
            <a:schemeClr val="phClr">
              <a:tint val="90000"/>
            </a:schemeClr>
          </a:solidFill>
          <a:prstDash val="solid"/>
        </a:ln>
        <a:ln w="76200" cap="flat" cmpd="dbl" algn="ctr">
          <a:solidFill>
            <a:schemeClr val="phClr">
              <a:tint val="90000"/>
            </a:schemeClr>
          </a:solidFill>
          <a:prstDash val="solid"/>
        </a:ln>
      </a:lnStyleLst>
      <a:effectStyleLst>
        <a:effectStyle>
          <a:effectLst/>
        </a:effectStyle>
        <a:effectStyle>
          <a:effectLst>
            <a:outerShdw blurRad="76200" dist="25400" dir="5400000" sx="101000" sy="101000" rotWithShape="0">
              <a:srgbClr val="000000">
                <a:alpha val="50000"/>
              </a:srgbClr>
            </a:outerShdw>
          </a:effectLst>
        </a:effectStyle>
        <a:effectStyle>
          <a:effectLst>
            <a:outerShdw blurRad="76200" dist="50800" dir="5400000" sx="101000" sy="101000" rotWithShape="0">
              <a:srgbClr val="000000">
                <a:alpha val="50000"/>
              </a:srgbClr>
            </a:outerShdw>
            <a:reflection blurRad="12700" stA="30000" endPos="30000" dist="50800" dir="5400000" sy="-100000" rotWithShape="0"/>
          </a:effectLst>
          <a:scene3d>
            <a:camera prst="orthographicFront">
              <a:rot lat="0" lon="0" rev="0"/>
            </a:camera>
            <a:lightRig rig="twoPt" dir="t">
              <a:rot lat="0" lon="0" rev="5400000"/>
            </a:lightRig>
          </a:scene3d>
          <a:sp3d prstMaterial="softmetal">
            <a:bevelT w="63500" h="25400" prst="coolSlant"/>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Template>
  <TotalTime>7362</TotalTime>
  <Words>2535</Words>
  <Application>Microsoft Macintosh PowerPoint</Application>
  <PresentationFormat>On-screen Show (4:3)</PresentationFormat>
  <Paragraphs>376</Paragraphs>
  <Slides>36</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Calibri</vt:lpstr>
      <vt:lpstr>Courier New</vt:lpstr>
      <vt:lpstr>Trebuchet MS</vt:lpstr>
      <vt:lpstr>Wingdings</vt:lpstr>
      <vt:lpstr>Arial</vt:lpstr>
      <vt:lpstr>Mod</vt:lpstr>
      <vt:lpstr>CSS</vt:lpstr>
      <vt:lpstr>Overview of CSS</vt:lpstr>
      <vt:lpstr>CSS Syntax</vt:lpstr>
      <vt:lpstr>How to Identify elements</vt:lpstr>
      <vt:lpstr>Table of all Selectors</vt:lpstr>
      <vt:lpstr>Table of all Selectors</vt:lpstr>
      <vt:lpstr>Universal Selector</vt:lpstr>
      <vt:lpstr>Type Selectors</vt:lpstr>
      <vt:lpstr>Class Selectors</vt:lpstr>
      <vt:lpstr>ID Selector</vt:lpstr>
      <vt:lpstr>Attribute Selectors</vt:lpstr>
      <vt:lpstr>Attribute Selectors</vt:lpstr>
      <vt:lpstr>Pseudo-class Selectors</vt:lpstr>
      <vt:lpstr>Pseudo-class Selectors</vt:lpstr>
      <vt:lpstr>Pseudo Class Selectors</vt:lpstr>
      <vt:lpstr>Pseudo Class Selectors</vt:lpstr>
      <vt:lpstr>Pseudo Class Selectors</vt:lpstr>
      <vt:lpstr>Pseudo Class Selectors</vt:lpstr>
      <vt:lpstr>Pseudo Class Selectors</vt:lpstr>
      <vt:lpstr>Pseudo-elements</vt:lpstr>
      <vt:lpstr>Pseudo-elements</vt:lpstr>
      <vt:lpstr>Pseudo-Elements</vt:lpstr>
      <vt:lpstr>Pseudo-Elements</vt:lpstr>
      <vt:lpstr>NOT NOT</vt:lpstr>
      <vt:lpstr>Combinators</vt:lpstr>
      <vt:lpstr>Combinator: Descendent</vt:lpstr>
      <vt:lpstr>Combinator: Child Selectors</vt:lpstr>
      <vt:lpstr>Combinator: Adjacent Siblings</vt:lpstr>
      <vt:lpstr>Combinator: Adjacent Siblings</vt:lpstr>
      <vt:lpstr>Grouping</vt:lpstr>
      <vt:lpstr>How to include CSS in HTML</vt:lpstr>
      <vt:lpstr>How to include CSS in HTML</vt:lpstr>
      <vt:lpstr>CSS Rule Origin</vt:lpstr>
      <vt:lpstr>CSS Rule Specificity</vt:lpstr>
      <vt:lpstr>Cascading CSS</vt:lpstr>
      <vt:lpstr>Cascade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dc:title>
  <dc:creator/>
  <cp:lastModifiedBy>Kenny A Hunt</cp:lastModifiedBy>
  <cp:revision>119</cp:revision>
  <dcterms:created xsi:type="dcterms:W3CDTF">2006-08-16T00:00:00Z</dcterms:created>
  <dcterms:modified xsi:type="dcterms:W3CDTF">2016-10-10T19:21:59Z</dcterms:modified>
</cp:coreProperties>
</file>