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91" r:id="rId3"/>
    <p:sldId id="275" r:id="rId4"/>
    <p:sldId id="276" r:id="rId5"/>
    <p:sldId id="293" r:id="rId6"/>
    <p:sldId id="294" r:id="rId7"/>
    <p:sldId id="295" r:id="rId8"/>
    <p:sldId id="296" r:id="rId9"/>
    <p:sldId id="324" r:id="rId10"/>
    <p:sldId id="325" r:id="rId11"/>
    <p:sldId id="300" r:id="rId12"/>
    <p:sldId id="299" r:id="rId13"/>
    <p:sldId id="297" r:id="rId14"/>
    <p:sldId id="301" r:id="rId15"/>
    <p:sldId id="302" r:id="rId16"/>
    <p:sldId id="303" r:id="rId17"/>
    <p:sldId id="304" r:id="rId18"/>
    <p:sldId id="320" r:id="rId19"/>
    <p:sldId id="321" r:id="rId20"/>
    <p:sldId id="280" r:id="rId21"/>
    <p:sldId id="322" r:id="rId22"/>
    <p:sldId id="323" r:id="rId23"/>
    <p:sldId id="305" r:id="rId24"/>
    <p:sldId id="308" r:id="rId25"/>
    <p:sldId id="289" r:id="rId26"/>
    <p:sldId id="309" r:id="rId27"/>
    <p:sldId id="331" r:id="rId28"/>
    <p:sldId id="306" r:id="rId29"/>
    <p:sldId id="332" r:id="rId30"/>
    <p:sldId id="284" r:id="rId31"/>
    <p:sldId id="285" r:id="rId32"/>
    <p:sldId id="286" r:id="rId33"/>
    <p:sldId id="287" r:id="rId34"/>
    <p:sldId id="333" r:id="rId35"/>
    <p:sldId id="269" r:id="rId36"/>
    <p:sldId id="270" r:id="rId37"/>
    <p:sldId id="292" r:id="rId38"/>
    <p:sldId id="264" r:id="rId39"/>
    <p:sldId id="329" r:id="rId40"/>
    <p:sldId id="315" r:id="rId41"/>
    <p:sldId id="318" r:id="rId42"/>
    <p:sldId id="319" r:id="rId43"/>
    <p:sldId id="326" r:id="rId44"/>
    <p:sldId id="327" r:id="rId45"/>
    <p:sldId id="282" r:id="rId46"/>
    <p:sldId id="283" r:id="rId47"/>
    <p:sldId id="310" r:id="rId48"/>
    <p:sldId id="311" r:id="rId49"/>
    <p:sldId id="312" r:id="rId50"/>
    <p:sldId id="313" r:id="rId51"/>
    <p:sldId id="314" r:id="rId52"/>
    <p:sldId id="317" r:id="rId53"/>
    <p:sldId id="328" r:id="rId54"/>
    <p:sldId id="27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E967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5" autoAdjust="0"/>
    <p:restoredTop sz="94660"/>
  </p:normalViewPr>
  <p:slideViewPr>
    <p:cSldViewPr>
      <p:cViewPr varScale="1">
        <p:scale>
          <a:sx n="140" d="100"/>
          <a:sy n="140" d="100"/>
        </p:scale>
        <p:origin x="22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485A5-FE5A-48BC-ACC7-DF5647E4284A}" type="datetimeFigureOut">
              <a:rPr lang="en-US" smtClean="0"/>
              <a:pPr/>
              <a:t>10/11/16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11534-8FE3-4FB3-B3E0-9E2AE091FE06}" type="slidenum">
              <a:rPr lang="en-US" smtClean="0"/>
              <a:pPr/>
              <a:t>‹#›</a:t>
            </a:fld>
            <a:endParaRPr lang="en-US"/>
          </a:p>
        </p:txBody>
      </p:sp>
    </p:spTree>
    <p:extLst>
      <p:ext uri="{BB962C8B-B14F-4D97-AF65-F5344CB8AC3E}">
        <p14:creationId xmlns:p14="http://schemas.microsoft.com/office/powerpoint/2010/main" val="409240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a:t>
            </a:fld>
            <a:endParaRPr lang="en-US"/>
          </a:p>
        </p:txBody>
      </p:sp>
    </p:spTree>
    <p:extLst>
      <p:ext uri="{BB962C8B-B14F-4D97-AF65-F5344CB8AC3E}">
        <p14:creationId xmlns:p14="http://schemas.microsoft.com/office/powerpoint/2010/main" val="396233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32</a:t>
            </a:fld>
            <a:endParaRPr lang="en-US"/>
          </a:p>
        </p:txBody>
      </p:sp>
    </p:spTree>
    <p:extLst>
      <p:ext uri="{BB962C8B-B14F-4D97-AF65-F5344CB8AC3E}">
        <p14:creationId xmlns:p14="http://schemas.microsoft.com/office/powerpoint/2010/main" val="2087033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33</a:t>
            </a:fld>
            <a:endParaRPr lang="en-US"/>
          </a:p>
        </p:txBody>
      </p:sp>
    </p:spTree>
    <p:extLst>
      <p:ext uri="{BB962C8B-B14F-4D97-AF65-F5344CB8AC3E}">
        <p14:creationId xmlns:p14="http://schemas.microsoft.com/office/powerpoint/2010/main" val="192549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35</a:t>
            </a:fld>
            <a:endParaRPr lang="en-US"/>
          </a:p>
        </p:txBody>
      </p:sp>
    </p:spTree>
    <p:extLst>
      <p:ext uri="{BB962C8B-B14F-4D97-AF65-F5344CB8AC3E}">
        <p14:creationId xmlns:p14="http://schemas.microsoft.com/office/powerpoint/2010/main" val="1425475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36</a:t>
            </a:fld>
            <a:endParaRPr lang="en-US"/>
          </a:p>
        </p:txBody>
      </p:sp>
    </p:spTree>
    <p:extLst>
      <p:ext uri="{BB962C8B-B14F-4D97-AF65-F5344CB8AC3E}">
        <p14:creationId xmlns:p14="http://schemas.microsoft.com/office/powerpoint/2010/main" val="144199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38</a:t>
            </a:fld>
            <a:endParaRPr lang="en-US"/>
          </a:p>
        </p:txBody>
      </p:sp>
    </p:spTree>
    <p:extLst>
      <p:ext uri="{BB962C8B-B14F-4D97-AF65-F5344CB8AC3E}">
        <p14:creationId xmlns:p14="http://schemas.microsoft.com/office/powerpoint/2010/main" val="156830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45</a:t>
            </a:fld>
            <a:endParaRPr lang="en-US"/>
          </a:p>
        </p:txBody>
      </p:sp>
    </p:spTree>
    <p:extLst>
      <p:ext uri="{BB962C8B-B14F-4D97-AF65-F5344CB8AC3E}">
        <p14:creationId xmlns:p14="http://schemas.microsoft.com/office/powerpoint/2010/main" val="62518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46</a:t>
            </a:fld>
            <a:endParaRPr lang="en-US"/>
          </a:p>
        </p:txBody>
      </p:sp>
    </p:spTree>
    <p:extLst>
      <p:ext uri="{BB962C8B-B14F-4D97-AF65-F5344CB8AC3E}">
        <p14:creationId xmlns:p14="http://schemas.microsoft.com/office/powerpoint/2010/main" val="664323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54</a:t>
            </a:fld>
            <a:endParaRPr lang="en-US"/>
          </a:p>
        </p:txBody>
      </p:sp>
    </p:spTree>
    <p:extLst>
      <p:ext uri="{BB962C8B-B14F-4D97-AF65-F5344CB8AC3E}">
        <p14:creationId xmlns:p14="http://schemas.microsoft.com/office/powerpoint/2010/main" val="3617287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a:t>
            </a:fld>
            <a:endParaRPr lang="en-US"/>
          </a:p>
        </p:txBody>
      </p:sp>
    </p:spTree>
    <p:extLst>
      <p:ext uri="{BB962C8B-B14F-4D97-AF65-F5344CB8AC3E}">
        <p14:creationId xmlns:p14="http://schemas.microsoft.com/office/powerpoint/2010/main" val="211134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a:t>
            </a:fld>
            <a:endParaRPr lang="en-US"/>
          </a:p>
        </p:txBody>
      </p:sp>
    </p:spTree>
    <p:extLst>
      <p:ext uri="{BB962C8B-B14F-4D97-AF65-F5344CB8AC3E}">
        <p14:creationId xmlns:p14="http://schemas.microsoft.com/office/powerpoint/2010/main" val="1200264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5</a:t>
            </a:fld>
            <a:endParaRPr lang="en-US"/>
          </a:p>
        </p:txBody>
      </p:sp>
    </p:spTree>
    <p:extLst>
      <p:ext uri="{BB962C8B-B14F-4D97-AF65-F5344CB8AC3E}">
        <p14:creationId xmlns:p14="http://schemas.microsoft.com/office/powerpoint/2010/main" val="271130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20</a:t>
            </a:fld>
            <a:endParaRPr lang="en-US"/>
          </a:p>
        </p:txBody>
      </p:sp>
    </p:spTree>
    <p:extLst>
      <p:ext uri="{BB962C8B-B14F-4D97-AF65-F5344CB8AC3E}">
        <p14:creationId xmlns:p14="http://schemas.microsoft.com/office/powerpoint/2010/main" val="89318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25</a:t>
            </a:fld>
            <a:endParaRPr lang="en-US"/>
          </a:p>
        </p:txBody>
      </p:sp>
    </p:spTree>
    <p:extLst>
      <p:ext uri="{BB962C8B-B14F-4D97-AF65-F5344CB8AC3E}">
        <p14:creationId xmlns:p14="http://schemas.microsoft.com/office/powerpoint/2010/main" val="2471471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27</a:t>
            </a:fld>
            <a:endParaRPr lang="en-US"/>
          </a:p>
        </p:txBody>
      </p:sp>
    </p:spTree>
    <p:extLst>
      <p:ext uri="{BB962C8B-B14F-4D97-AF65-F5344CB8AC3E}">
        <p14:creationId xmlns:p14="http://schemas.microsoft.com/office/powerpoint/2010/main" val="16305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30</a:t>
            </a:fld>
            <a:endParaRPr lang="en-US"/>
          </a:p>
        </p:txBody>
      </p:sp>
    </p:spTree>
    <p:extLst>
      <p:ext uri="{BB962C8B-B14F-4D97-AF65-F5344CB8AC3E}">
        <p14:creationId xmlns:p14="http://schemas.microsoft.com/office/powerpoint/2010/main" val="627667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31</a:t>
            </a:fld>
            <a:endParaRPr lang="en-US"/>
          </a:p>
        </p:txBody>
      </p:sp>
    </p:spTree>
    <p:extLst>
      <p:ext uri="{BB962C8B-B14F-4D97-AF65-F5344CB8AC3E}">
        <p14:creationId xmlns:p14="http://schemas.microsoft.com/office/powerpoint/2010/main" val="178847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0"/>
            <a:ext cx="9144000" cy="6400800"/>
            <a:chOff x="0" y="0"/>
            <a:chExt cx="9144000" cy="64008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10"/>
            <p:cNvGrpSpPr/>
            <p:nvPr/>
          </p:nvGrpSpPr>
          <p:grpSpPr>
            <a:xfrm>
              <a:off x="0" y="0"/>
              <a:ext cx="9144000" cy="6400800"/>
              <a:chOff x="0" y="0"/>
              <a:chExt cx="9144000" cy="6400800"/>
            </a:xfrm>
          </p:grpSpPr>
          <p:sp>
            <p:nvSpPr>
              <p:cNvPr id="15" name="Rectangle 14"/>
              <p:cNvSpPr/>
              <p:nvPr/>
            </p:nvSpPr>
            <p:spPr>
              <a:xfrm>
                <a:off x="0" y="0"/>
                <a:ext cx="1828800" cy="640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4572000"/>
                <a:ext cx="91440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Rectangle 12"/>
            <p:cNvSpPr/>
            <p:nvPr/>
          </p:nvSpPr>
          <p:spPr>
            <a:xfrm>
              <a:off x="0" y="45720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a:xfrm>
            <a:off x="6934200" y="6553200"/>
            <a:ext cx="1676400" cy="228600"/>
          </a:xfrm>
        </p:spPr>
        <p:txBody>
          <a:bodyPr vert="horz" lIns="91440" tIns="45720" rIns="91440" bIns="45720" rtlCol="0" anchor="t" anchorCtr="0"/>
          <a:lstStyle>
            <a:lvl1pPr marL="0" algn="r" defTabSz="914400" rtl="0" eaLnBrk="1" latinLnBrk="0" hangingPunct="1">
              <a:defRPr sz="900" kern="1200" cap="small" baseline="0">
                <a:solidFill>
                  <a:sysClr val="windowText" lastClr="000000"/>
                </a:solidFill>
                <a:latin typeface="+mj-lt"/>
                <a:ea typeface="+mn-ea"/>
                <a:cs typeface="+mn-cs"/>
              </a:defRPr>
            </a:lvl1pPr>
          </a:lstStyle>
          <a:p>
            <a:fld id="{A6B58DDF-8ABE-4C4F-888B-2527BC03AB6F}" type="datetime1">
              <a:rPr lang="en-US" smtClean="0"/>
              <a:pPr/>
              <a:t>10/11/16</a:t>
            </a:fld>
            <a:endParaRPr lang="en-US"/>
          </a:p>
        </p:txBody>
      </p:sp>
      <p:sp>
        <p:nvSpPr>
          <p:cNvPr id="5" name="Footer Placeholder 4"/>
          <p:cNvSpPr>
            <a:spLocks noGrp="1"/>
          </p:cNvSpPr>
          <p:nvPr>
            <p:ph type="ftr" sz="quarter" idx="11"/>
          </p:nvPr>
        </p:nvSpPr>
        <p:spPr>
          <a:xfrm>
            <a:off x="1891553" y="6553200"/>
            <a:ext cx="1676400" cy="228600"/>
          </a:xfrm>
        </p:spPr>
        <p:txBody>
          <a:bodyPr anchor="t" anchorCtr="0"/>
          <a:lstStyle>
            <a:lvl1pPr>
              <a:defRPr>
                <a:solidFill>
                  <a:sysClr val="windowText" lastClr="000000"/>
                </a:solidFill>
              </a:defRPr>
            </a:lvl1pPr>
          </a:lstStyle>
          <a:p>
            <a:endParaRPr lang="en-US"/>
          </a:p>
        </p:txBody>
      </p:sp>
      <p:sp>
        <p:nvSpPr>
          <p:cNvPr id="6" name="Slide Number Placeholder 5"/>
          <p:cNvSpPr>
            <a:spLocks noGrp="1"/>
          </p:cNvSpPr>
          <p:nvPr>
            <p:ph type="sldNum" sz="quarter" idx="12"/>
          </p:nvPr>
        </p:nvSpPr>
        <p:spPr>
          <a:xfrm>
            <a:off x="4870076" y="6553200"/>
            <a:ext cx="762000" cy="228600"/>
          </a:xfrm>
          <a:noFill/>
          <a:ln>
            <a:noFill/>
          </a:ln>
          <a:effectLst/>
        </p:spPr>
        <p:txBody>
          <a:bodyPr/>
          <a:lstStyle>
            <a:lvl1pPr algn="ctr">
              <a:defRPr sz="900" kern="1200" cap="small" baseline="0">
                <a:solidFill>
                  <a:sysClr val="windowText" lastClr="000000"/>
                </a:solidFill>
                <a:latin typeface="+mj-lt"/>
                <a:ea typeface="+mn-ea"/>
                <a:cs typeface="+mn-cs"/>
              </a:defRPr>
            </a:lvl1pPr>
          </a:lstStyle>
          <a:p>
            <a:fld id="{B6F15528-21DE-4FAA-801E-634DDDAF4B2B}" type="slidenum">
              <a:rPr lang="en-US" smtClean="0"/>
              <a:pPr/>
              <a:t>‹#›</a:t>
            </a:fld>
            <a:endParaRPr lang="en-US"/>
          </a:p>
        </p:txBody>
      </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a:solidFill>
                  <a:schemeClr val="tx1">
                    <a:alpha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905000" y="4648200"/>
            <a:ext cx="6553200" cy="1219200"/>
          </a:xfrm>
        </p:spPr>
        <p:txBody>
          <a:bodyPr anchor="b" anchorCtr="0">
            <a:noAutofit/>
          </a:bodyPr>
          <a:lstStyle>
            <a:lvl1pPr algn="l">
              <a:defRPr sz="3600"/>
            </a:lvl1pPr>
          </a:lstStyle>
          <a:p>
            <a:r>
              <a:rPr lang="en-US" smtClean="0"/>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848F592-0B65-408C-B15A-063448377B0F}" type="datetime1">
              <a:rPr lang="en-US" smtClean="0"/>
              <a:pPr/>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CB14BFD-FA94-450E-AEB4-B6DB991DFB88}" type="datetime1">
              <a:rPr lang="en-US" smtClean="0"/>
              <a:pPr/>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848600" y="533400"/>
            <a:ext cx="762000" cy="609600"/>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1905000" y="1828800"/>
            <a:ext cx="7086600" cy="43434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D87D201-AA43-4762-966D-3864E407D123}" type="datetime1">
              <a:rPr lang="en-US" smtClean="0"/>
              <a:pPr/>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BB14F0D5-0F7D-400D-975A-9990CDCDB335}" type="datetime1">
              <a:rPr lang="en-US" smtClean="0"/>
              <a:pPr/>
              <a:t>10/11/16</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0B0ED7F-70B5-4B13-AA96-ED15E58C6D6E}" type="datetime1">
              <a:rPr lang="en-US" smtClean="0"/>
              <a:pPr/>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A57F1F5-1773-450B-8539-1FF1BEF9D7BD}" type="datetime1">
              <a:rPr lang="en-US" smtClean="0"/>
              <a:pPr/>
              <a:t>10/11/16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4D6AD61-45A4-43C5-B300-B97B68EBC7CD}" type="datetime1">
              <a:rPr lang="en-US" smtClean="0"/>
              <a:pPr/>
              <a:t>10/11/16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7062C5C2-5044-4E2B-9CAB-74504810A652}" type="datetime1">
              <a:rPr lang="en-US" smtClean="0"/>
              <a:pPr/>
              <a:t>10/11/16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811B9-9080-469B-B761-BF79D96670FD}" type="datetime1">
              <a:rPr lang="en-US" smtClean="0"/>
              <a:pPr/>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957E39C2-8FC4-442E-B59F-C250B8A51485}" type="datetime1">
              <a:rPr lang="en-US" smtClean="0"/>
              <a:pPr/>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1"/>
          <p:cNvGrpSpPr/>
          <p:nvPr/>
        </p:nvGrpSpPr>
        <p:grpSpPr>
          <a:xfrm>
            <a:off x="0" y="0"/>
            <a:ext cx="9144000" cy="6858000"/>
            <a:chOff x="0" y="0"/>
            <a:chExt cx="9144000" cy="68580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2438400" y="2286000"/>
            <a:ext cx="62484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Placeholder 1"/>
          <p:cNvSpPr>
            <a:spLocks noGrp="1"/>
          </p:cNvSpPr>
          <p:nvPr>
            <p:ph type="title"/>
          </p:nvPr>
        </p:nvSpPr>
        <p:spPr>
          <a:xfrm>
            <a:off x="2438400" y="228600"/>
            <a:ext cx="6248400" cy="11430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4" name="Date Placeholder 3"/>
          <p:cNvSpPr>
            <a:spLocks noGrp="1"/>
          </p:cNvSpPr>
          <p:nvPr>
            <p:ph type="dt" sz="half" idx="2"/>
          </p:nvPr>
        </p:nvSpPr>
        <p:spPr>
          <a:xfrm>
            <a:off x="6553200" y="6351494"/>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9C5E7DF4-8F99-4DF0-BC18-3495A799C00F}" type="datetime1">
              <a:rPr lang="en-US" smtClean="0"/>
              <a:pPr/>
              <a:t>10/11/16</a:t>
            </a:fld>
            <a:endParaRPr lang="en-US"/>
          </a:p>
        </p:txBody>
      </p:sp>
      <p:sp>
        <p:nvSpPr>
          <p:cNvPr id="5" name="Footer Placeholder 4"/>
          <p:cNvSpPr>
            <a:spLocks noGrp="1"/>
          </p:cNvSpPr>
          <p:nvPr>
            <p:ph type="ftr" sz="quarter" idx="3"/>
          </p:nvPr>
        </p:nvSpPr>
        <p:spPr>
          <a:xfrm>
            <a:off x="2438400" y="6356350"/>
            <a:ext cx="2895600" cy="365125"/>
          </a:xfrm>
          <a:prstGeom prst="rect">
            <a:avLst/>
          </a:prstGeom>
        </p:spPr>
        <p:txBody>
          <a:bodyPr vert="horz" lIns="91440" tIns="45720" rIns="91440" bIns="45720" rtlCol="0" anchor="ctr"/>
          <a:lstStyle>
            <a:lvl1pPr algn="l">
              <a:defRPr sz="900" cap="small" baseline="0">
                <a:solidFill>
                  <a:schemeClr val="tx1"/>
                </a:solidFill>
                <a:latin typeface="+mj-lt"/>
              </a:defRPr>
            </a:lvl1pPr>
          </a:lstStyle>
          <a:p>
            <a:endParaRPr lang="en-US"/>
          </a:p>
        </p:txBody>
      </p:sp>
      <p:sp>
        <p:nvSpPr>
          <p:cNvPr id="6" name="Slide Number Placeholder 5"/>
          <p:cNvSpPr>
            <a:spLocks noGrp="1"/>
          </p:cNvSpPr>
          <p:nvPr>
            <p:ph type="sldNum" sz="quarter" idx="4"/>
          </p:nvPr>
        </p:nvSpPr>
        <p:spPr>
          <a:xfrm>
            <a:off x="533400" y="533400"/>
            <a:ext cx="762000" cy="609600"/>
          </a:xfrm>
          <a:prstGeom prst="rect">
            <a:avLst/>
          </a:prstGeom>
        </p:spPr>
        <p:txBody>
          <a:bodyPr vert="horz" lIns="91440" tIns="45720" rIns="91440" bIns="45720" rtlCol="0" anchor="ctr"/>
          <a:lstStyle>
            <a:lvl1pPr algn="ctr">
              <a:defRPr sz="1600" cap="small" baseline="0">
                <a:solidFill>
                  <a:schemeClr val="tx1"/>
                </a:solidFill>
                <a:latin typeface="+mj-lt"/>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914400" rtl="0" eaLnBrk="1" latinLnBrk="0" hangingPunct="1">
        <a:spcBef>
          <a:spcPct val="0"/>
        </a:spcBef>
        <a:buNone/>
        <a:defRPr sz="4400" kern="1200" cap="small" spc="200" baseline="0">
          <a:solidFill>
            <a:schemeClr val="tx1"/>
          </a:solidFill>
          <a:latin typeface="+mj-lt"/>
          <a:ea typeface="+mj-ea"/>
          <a:cs typeface="+mj-cs"/>
        </a:defRPr>
      </a:lvl1pPr>
    </p:titleStyle>
    <p:bodyStyle>
      <a:lvl1pPr marL="457200" indent="-457200" algn="l" defTabSz="914400" rtl="0" eaLnBrk="1" latinLnBrk="0" hangingPunct="1">
        <a:spcBef>
          <a:spcPts val="1800"/>
        </a:spcBef>
        <a:buClr>
          <a:schemeClr val="accent1"/>
        </a:buClr>
        <a:buSzPct val="8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800"/>
        </a:spcBef>
        <a:buClr>
          <a:schemeClr val="accent2"/>
        </a:buClr>
        <a:buSzPct val="8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gif"/><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Cascading sheets of style</a:t>
            </a:r>
            <a:endParaRPr lang="en-US" dirty="0"/>
          </a:p>
        </p:txBody>
      </p:sp>
      <p:sp>
        <p:nvSpPr>
          <p:cNvPr id="2" name="Title 1"/>
          <p:cNvSpPr>
            <a:spLocks noGrp="1"/>
          </p:cNvSpPr>
          <p:nvPr>
            <p:ph type="ctrTitle"/>
          </p:nvPr>
        </p:nvSpPr>
        <p:spPr/>
        <p:txBody>
          <a:bodyPr/>
          <a:lstStyle/>
          <a:p>
            <a:r>
              <a:rPr lang="en-US" dirty="0" smtClean="0"/>
              <a:t>CSS</a:t>
            </a:r>
            <a:endParaRPr lang="en-US" dirty="0"/>
          </a:p>
        </p:txBody>
      </p:sp>
      <p:sp>
        <p:nvSpPr>
          <p:cNvPr id="8" name="Rectangle 7"/>
          <p:cNvSpPr/>
          <p:nvPr/>
        </p:nvSpPr>
        <p:spPr>
          <a:xfrm>
            <a:off x="1905000" y="4648200"/>
            <a:ext cx="4572000" cy="215444"/>
          </a:xfrm>
          <a:prstGeom prst="rect">
            <a:avLst/>
          </a:prstGeom>
        </p:spPr>
        <p:txBody>
          <a:bodyPr>
            <a:spAutoFit/>
          </a:bodyPr>
          <a:lstStyle/>
          <a:p>
            <a:r>
              <a:rPr lang="en-US" sz="800" dirty="0" smtClean="0">
                <a:solidFill>
                  <a:schemeClr val="accent2">
                    <a:lumMod val="75000"/>
                  </a:schemeClr>
                </a:solidFill>
              </a:rPr>
              <a:t>http://www.flickr.com/photos/baylorbear78/3406180116/</a:t>
            </a:r>
            <a:endParaRPr lang="en-US" sz="800" dirty="0">
              <a:solidFill>
                <a:schemeClr val="accent2">
                  <a:lumMod val="75000"/>
                </a:schemeClr>
              </a:solidFill>
            </a:endParaRPr>
          </a:p>
        </p:txBody>
      </p:sp>
      <p:pic>
        <p:nvPicPr>
          <p:cNvPr id="84994" name="Picture 2" descr="http://farm4.static.flickr.com/3596/3406180116_91f8273cb3_b.jpg"/>
          <p:cNvPicPr>
            <a:picLocks noChangeAspect="1" noChangeArrowheads="1"/>
          </p:cNvPicPr>
          <p:nvPr/>
        </p:nvPicPr>
        <p:blipFill>
          <a:blip r:embed="rId3" cstate="print"/>
          <a:srcRect/>
          <a:stretch>
            <a:fillRect/>
          </a:stretch>
        </p:blipFill>
        <p:spPr bwMode="auto">
          <a:xfrm>
            <a:off x="2286000" y="228600"/>
            <a:ext cx="5817937" cy="3886200"/>
          </a:xfrm>
          <a:prstGeom prst="rect">
            <a:avLst/>
          </a:prstGeom>
          <a:ln w="12700">
            <a:solidFill>
              <a:schemeClr val="tx1"/>
            </a:solidFill>
          </a:ln>
          <a:effectLst>
            <a:outerShdw blurRad="50800" dist="889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web browser can only use fonts if the font is available.  A font becomes available one one of two ways</a:t>
            </a:r>
          </a:p>
          <a:p>
            <a:pPr lvl="1"/>
            <a:r>
              <a:rPr lang="en-US" dirty="0" smtClean="0"/>
              <a:t>Embedded in the browser itself</a:t>
            </a:r>
          </a:p>
          <a:p>
            <a:pPr lvl="1"/>
            <a:r>
              <a:rPr lang="en-US" dirty="0"/>
              <a:t>I</a:t>
            </a:r>
            <a:r>
              <a:rPr lang="en-US" dirty="0" smtClean="0"/>
              <a:t>nstalled on the computer running the browser</a:t>
            </a:r>
          </a:p>
          <a:p>
            <a:pPr lvl="1"/>
            <a:r>
              <a:rPr lang="en-US" dirty="0" smtClean="0"/>
              <a:t>Posted on the web (web-font)</a:t>
            </a:r>
          </a:p>
          <a:p>
            <a:r>
              <a:rPr lang="en-US" dirty="0" smtClean="0"/>
              <a:t>Fonts are named.  There are two kinds of names:</a:t>
            </a:r>
          </a:p>
          <a:p>
            <a:pPr lvl="1"/>
            <a:r>
              <a:rPr lang="en-US" dirty="0" smtClean="0"/>
              <a:t>specific name : the name of a specific font family</a:t>
            </a:r>
          </a:p>
          <a:p>
            <a:pPr lvl="2"/>
            <a:r>
              <a:rPr lang="en-US" dirty="0" smtClean="0"/>
              <a:t>Times New Roman</a:t>
            </a:r>
          </a:p>
          <a:p>
            <a:pPr lvl="2"/>
            <a:r>
              <a:rPr lang="en-US" dirty="0" smtClean="0"/>
              <a:t>Georgia</a:t>
            </a:r>
          </a:p>
          <a:p>
            <a:pPr lvl="2"/>
            <a:r>
              <a:rPr lang="en-US" dirty="0" smtClean="0"/>
              <a:t>Helvetica</a:t>
            </a:r>
          </a:p>
          <a:p>
            <a:pPr lvl="1"/>
            <a:r>
              <a:rPr lang="en-US" dirty="0" smtClean="0"/>
              <a:t>generic name : denotes a set of specific fonts.  There are 5 generic font families defined in CSS3</a:t>
            </a:r>
          </a:p>
          <a:p>
            <a:pPr lvl="2"/>
            <a:r>
              <a:rPr lang="en-US" dirty="0"/>
              <a:t>serif (e.g., Times)</a:t>
            </a:r>
          </a:p>
          <a:p>
            <a:pPr lvl="2"/>
            <a:r>
              <a:rPr lang="en-US" dirty="0"/>
              <a:t>sans-serif (e.g., Helvetica)</a:t>
            </a:r>
          </a:p>
          <a:p>
            <a:pPr lvl="2"/>
            <a:r>
              <a:rPr lang="en-US" dirty="0"/>
              <a:t>cursive (e.g., Zapf-Chancery)</a:t>
            </a:r>
          </a:p>
          <a:p>
            <a:pPr lvl="2"/>
            <a:r>
              <a:rPr lang="en-US" dirty="0"/>
              <a:t>fantasy (e.g., Western)</a:t>
            </a:r>
          </a:p>
          <a:p>
            <a:pPr lvl="2"/>
            <a:r>
              <a:rPr lang="en-US" dirty="0"/>
              <a:t>monospace (e.g., Courier)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5275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Fonts</a:t>
            </a:r>
            <a:endParaRPr lang="en-US" dirty="0"/>
          </a:p>
        </p:txBody>
      </p:sp>
      <p:sp>
        <p:nvSpPr>
          <p:cNvPr id="3" name="Content Placeholder 2"/>
          <p:cNvSpPr>
            <a:spLocks noGrp="1"/>
          </p:cNvSpPr>
          <p:nvPr>
            <p:ph idx="1"/>
          </p:nvPr>
        </p:nvSpPr>
        <p:spPr/>
        <p:txBody>
          <a:bodyPr>
            <a:normAutofit/>
          </a:bodyPr>
          <a:lstStyle/>
          <a:p>
            <a:r>
              <a:rPr lang="en-US" sz="1600" b="1" dirty="0" smtClean="0"/>
              <a:t>Serif</a:t>
            </a:r>
            <a:r>
              <a:rPr lang="en-US" sz="1600" dirty="0" smtClean="0"/>
              <a:t> </a:t>
            </a:r>
            <a:r>
              <a:rPr lang="en-US" sz="1600" dirty="0"/>
              <a:t>: Glyphs </a:t>
            </a:r>
            <a:r>
              <a:rPr lang="en-US" sz="1600" dirty="0" smtClean="0"/>
              <a:t>tend </a:t>
            </a:r>
            <a:r>
              <a:rPr lang="en-US" sz="1600" dirty="0"/>
              <a:t>to have finishing strokes, flared or tapering ends, or have actual </a:t>
            </a:r>
            <a:r>
              <a:rPr lang="en-US" sz="1600" dirty="0" err="1"/>
              <a:t>serifed</a:t>
            </a:r>
            <a:r>
              <a:rPr lang="en-US" sz="1600" dirty="0"/>
              <a:t> endings (including slab serifs). Serif fonts are typically proportionately-spaced. They often display a greater variation between thick and thin strokes than fonts from the 'sans-serif' generic font family. </a:t>
            </a:r>
            <a:endParaRPr lang="en-US" sz="1600" dirty="0" smtClean="0"/>
          </a:p>
          <a:p>
            <a:pPr lvl="1"/>
            <a:r>
              <a:rPr lang="en-US" sz="1600" dirty="0" smtClean="0"/>
              <a:t>{ font-family : "Times New Roman", Times, serif;  }</a:t>
            </a:r>
          </a:p>
          <a:p>
            <a:endParaRPr lang="en-US" sz="1600" dirty="0"/>
          </a:p>
          <a:p>
            <a:endParaRPr lang="en-US" sz="1600" dirty="0" smtClean="0"/>
          </a:p>
          <a:p>
            <a:endParaRPr lang="en-US" sz="1600" dirty="0" smtClean="0"/>
          </a:p>
          <a:p>
            <a:r>
              <a:rPr lang="en-US" sz="1600" b="1" dirty="0" smtClean="0"/>
              <a:t>Sans-Serif</a:t>
            </a:r>
            <a:r>
              <a:rPr lang="en-US" sz="1600" dirty="0" smtClean="0"/>
              <a:t> : Glyphs tend </a:t>
            </a:r>
            <a:r>
              <a:rPr lang="en-US" sz="1600" dirty="0"/>
              <a:t>to have stroke endings that are plain -- with little or no flaring, cross stroke, or other ornamentation. Sans-serif fonts are typically proportionately-spaced. They often have little variation between thick and thin strokes, compared to fonts from the 'serif' family. </a:t>
            </a:r>
            <a:endParaRPr lang="en-US" sz="1600" dirty="0" smtClean="0"/>
          </a:p>
          <a:p>
            <a:pPr lvl="1"/>
            <a:r>
              <a:rPr lang="en-US" sz="1400" dirty="0"/>
              <a:t> </a:t>
            </a:r>
            <a:r>
              <a:rPr lang="en-US" sz="1400" dirty="0" smtClean="0"/>
              <a:t>{ font-family : "MS Arial", </a:t>
            </a:r>
            <a:r>
              <a:rPr lang="en-US" sz="1400" dirty="0" err="1" smtClean="0"/>
              <a:t>arial</a:t>
            </a:r>
            <a:r>
              <a:rPr lang="en-US" sz="1400" dirty="0" smtClean="0"/>
              <a:t>, sans-serif;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stretch>
            <a:fillRect/>
          </a:stretch>
        </p:blipFill>
        <p:spPr>
          <a:xfrm>
            <a:off x="2857500" y="3505200"/>
            <a:ext cx="5410200" cy="333375"/>
          </a:xfrm>
          <a:prstGeom prst="rect">
            <a:avLst/>
          </a:prstGeom>
        </p:spPr>
      </p:pic>
      <p:pic>
        <p:nvPicPr>
          <p:cNvPr id="6" name="Picture 5"/>
          <p:cNvPicPr>
            <a:picLocks noChangeAspect="1"/>
          </p:cNvPicPr>
          <p:nvPr/>
        </p:nvPicPr>
        <p:blipFill>
          <a:blip r:embed="rId3"/>
          <a:stretch>
            <a:fillRect/>
          </a:stretch>
        </p:blipFill>
        <p:spPr>
          <a:xfrm>
            <a:off x="2590800" y="5742985"/>
            <a:ext cx="5943600" cy="419100"/>
          </a:xfrm>
          <a:prstGeom prst="rect">
            <a:avLst/>
          </a:prstGeom>
        </p:spPr>
      </p:pic>
      <p:pic>
        <p:nvPicPr>
          <p:cNvPr id="2050" name="Picture 2" descr="Serif vs. Sans-ser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18485"/>
            <a:ext cx="2410752" cy="860118"/>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0374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Fonts</a:t>
            </a:r>
            <a:endParaRPr lang="en-US" dirty="0"/>
          </a:p>
        </p:txBody>
      </p:sp>
      <p:sp>
        <p:nvSpPr>
          <p:cNvPr id="3" name="Content Placeholder 2"/>
          <p:cNvSpPr>
            <a:spLocks noGrp="1"/>
          </p:cNvSpPr>
          <p:nvPr>
            <p:ph idx="1"/>
          </p:nvPr>
        </p:nvSpPr>
        <p:spPr/>
        <p:txBody>
          <a:bodyPr>
            <a:noAutofit/>
          </a:bodyPr>
          <a:lstStyle/>
          <a:p>
            <a:r>
              <a:rPr lang="en-US" sz="1400" b="1" dirty="0" smtClean="0"/>
              <a:t>Cursive</a:t>
            </a:r>
            <a:r>
              <a:rPr lang="en-US" sz="1400" dirty="0" smtClean="0"/>
              <a:t> : Glyphs generally </a:t>
            </a:r>
            <a:r>
              <a:rPr lang="en-US" sz="1400" dirty="0"/>
              <a:t>have either joining strokes or other cursive characteristics beyond those of italic typefaces. The glyphs are partially or completely connected, and the result looks more like handwritten pen or brush writing than printed </a:t>
            </a:r>
            <a:r>
              <a:rPr lang="en-US" sz="1400" dirty="0" err="1"/>
              <a:t>letterwork</a:t>
            </a:r>
            <a:r>
              <a:rPr lang="en-US" sz="1400" dirty="0"/>
              <a:t>. Fonts for some scripts, such as Arabic, are almost always cursive. </a:t>
            </a:r>
            <a:endParaRPr lang="en-US" sz="1400" dirty="0" smtClean="0"/>
          </a:p>
          <a:p>
            <a:pPr lvl="1"/>
            <a:r>
              <a:rPr lang="en-US" sz="1200" dirty="0" smtClean="0"/>
              <a:t>{  font-family : "Zapf-Chancery", "Brush Script </a:t>
            </a:r>
            <a:r>
              <a:rPr lang="en-US" sz="1200" dirty="0" err="1" smtClean="0"/>
              <a:t>Std</a:t>
            </a:r>
            <a:r>
              <a:rPr lang="en-US" sz="1200" dirty="0" smtClean="0"/>
              <a:t>", cursive; }</a:t>
            </a:r>
          </a:p>
          <a:p>
            <a:pPr lvl="1"/>
            <a:endParaRPr lang="en-US" sz="1200" dirty="0"/>
          </a:p>
          <a:p>
            <a:pPr marL="457200" lvl="1" indent="0">
              <a:buNone/>
            </a:pPr>
            <a:endParaRPr lang="en-US" sz="1200" dirty="0" smtClean="0"/>
          </a:p>
          <a:p>
            <a:r>
              <a:rPr lang="en-US" sz="1400" b="1" dirty="0"/>
              <a:t>Fantasy</a:t>
            </a:r>
            <a:r>
              <a:rPr lang="en-US" sz="1400" dirty="0"/>
              <a:t> : Fantasy </a:t>
            </a:r>
            <a:r>
              <a:rPr lang="en-US" sz="1400" dirty="0" smtClean="0"/>
              <a:t>fonts are </a:t>
            </a:r>
            <a:r>
              <a:rPr lang="en-US" sz="1400" dirty="0"/>
              <a:t>primarily decorative while still containing representations of characters (as opposed to Pi or Picture fonts, which do not represent </a:t>
            </a:r>
            <a:r>
              <a:rPr lang="en-US" sz="1400" dirty="0" smtClean="0"/>
              <a:t>characters.</a:t>
            </a:r>
          </a:p>
          <a:p>
            <a:pPr lvl="1"/>
            <a:r>
              <a:rPr lang="en-US" sz="1050" dirty="0" smtClean="0"/>
              <a:t>{ font-family : "Papyrus", fantasy; }</a:t>
            </a:r>
            <a:endParaRPr lang="en-US" sz="1400" dirty="0" smtClean="0"/>
          </a:p>
          <a:p>
            <a:endParaRPr lang="en-US" sz="1400" dirty="0" smtClean="0"/>
          </a:p>
          <a:p>
            <a:pPr marL="0" indent="0">
              <a:buNone/>
            </a:pPr>
            <a:endParaRPr lang="en-US" sz="1400" dirty="0" smtClean="0"/>
          </a:p>
          <a:p>
            <a:r>
              <a:rPr lang="en-US" sz="1400" b="1" dirty="0" err="1" smtClean="0"/>
              <a:t>Monospace</a:t>
            </a:r>
            <a:r>
              <a:rPr lang="en-US" sz="1400" dirty="0" smtClean="0"/>
              <a:t> : The </a:t>
            </a:r>
            <a:r>
              <a:rPr lang="en-US" sz="1400" dirty="0"/>
              <a:t>sole criterion of a </a:t>
            </a:r>
            <a:r>
              <a:rPr lang="en-US" sz="1400" dirty="0" err="1"/>
              <a:t>monospace</a:t>
            </a:r>
            <a:r>
              <a:rPr lang="en-US" sz="1400" dirty="0"/>
              <a:t> font is that all glyphs have the same fixed width</a:t>
            </a:r>
            <a:r>
              <a:rPr lang="en-US" sz="1400" dirty="0" smtClean="0"/>
              <a:t>.</a:t>
            </a:r>
          </a:p>
          <a:p>
            <a:pPr lvl="1"/>
            <a:r>
              <a:rPr lang="en-US" sz="1200" dirty="0" smtClean="0"/>
              <a:t>{ font-family : "Courier", </a:t>
            </a:r>
            <a:r>
              <a:rPr lang="en-US" sz="1200" dirty="0" err="1" smtClean="0"/>
              <a:t>monospace</a:t>
            </a:r>
            <a:r>
              <a:rPr lang="en-US" sz="1200" dirty="0" smtClean="0"/>
              <a:t>; }</a:t>
            </a:r>
            <a:endParaRPr lang="en-US"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4"/>
          <p:cNvPicPr>
            <a:picLocks noChangeAspect="1"/>
          </p:cNvPicPr>
          <p:nvPr/>
        </p:nvPicPr>
        <p:blipFill>
          <a:blip r:embed="rId2"/>
          <a:stretch>
            <a:fillRect/>
          </a:stretch>
        </p:blipFill>
        <p:spPr>
          <a:xfrm>
            <a:off x="2976562" y="3124200"/>
            <a:ext cx="5172075" cy="457200"/>
          </a:xfrm>
          <a:prstGeom prst="rect">
            <a:avLst/>
          </a:prstGeom>
        </p:spPr>
      </p:pic>
      <p:pic>
        <p:nvPicPr>
          <p:cNvPr id="6" name="Picture 5"/>
          <p:cNvPicPr>
            <a:picLocks noChangeAspect="1"/>
          </p:cNvPicPr>
          <p:nvPr/>
        </p:nvPicPr>
        <p:blipFill>
          <a:blip r:embed="rId3"/>
          <a:stretch>
            <a:fillRect/>
          </a:stretch>
        </p:blipFill>
        <p:spPr>
          <a:xfrm>
            <a:off x="2814636" y="4365624"/>
            <a:ext cx="5267325" cy="561975"/>
          </a:xfrm>
          <a:prstGeom prst="rect">
            <a:avLst/>
          </a:prstGeom>
        </p:spPr>
      </p:pic>
      <p:pic>
        <p:nvPicPr>
          <p:cNvPr id="7" name="Picture 6"/>
          <p:cNvPicPr>
            <a:picLocks noChangeAspect="1"/>
          </p:cNvPicPr>
          <p:nvPr/>
        </p:nvPicPr>
        <p:blipFill>
          <a:blip r:embed="rId4"/>
          <a:stretch>
            <a:fillRect/>
          </a:stretch>
        </p:blipFill>
        <p:spPr>
          <a:xfrm>
            <a:off x="2009773" y="5912805"/>
            <a:ext cx="6877050" cy="410837"/>
          </a:xfrm>
          <a:prstGeom prst="rect">
            <a:avLst/>
          </a:prstGeom>
        </p:spPr>
      </p:pic>
    </p:spTree>
    <p:extLst>
      <p:ext uri="{BB962C8B-B14F-4D97-AF65-F5344CB8AC3E}">
        <p14:creationId xmlns:p14="http://schemas.microsoft.com/office/powerpoint/2010/main" val="109939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Font-family</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smtClean="0"/>
              <a:t>value </a:t>
            </a:r>
            <a:r>
              <a:rPr lang="en-US" dirty="0"/>
              <a:t>is a prioritized </a:t>
            </a:r>
            <a:r>
              <a:rPr lang="en-US" dirty="0" smtClean="0"/>
              <a:t>comma-separated list </a:t>
            </a:r>
            <a:r>
              <a:rPr lang="en-US" dirty="0"/>
              <a:t>of font </a:t>
            </a:r>
            <a:r>
              <a:rPr lang="en-US" dirty="0" smtClean="0"/>
              <a:t>names</a:t>
            </a:r>
            <a:endParaRPr lang="en-US" dirty="0"/>
          </a:p>
          <a:p>
            <a:pPr lvl="1"/>
            <a:r>
              <a:rPr lang="en-US" dirty="0" smtClean="0"/>
              <a:t>body { font-family</a:t>
            </a:r>
            <a:r>
              <a:rPr lang="en-US" dirty="0"/>
              <a:t>: Gill, Helvetica, </a:t>
            </a:r>
            <a:r>
              <a:rPr lang="en-US" dirty="0" smtClean="0"/>
              <a:t>sans-serif; }</a:t>
            </a:r>
            <a:endParaRPr lang="en-US" dirty="0"/>
          </a:p>
          <a:p>
            <a:pPr lvl="2"/>
            <a:r>
              <a:rPr lang="en-US" dirty="0" smtClean="0"/>
              <a:t>Gill and Helvetica: specific font family names</a:t>
            </a:r>
            <a:endParaRPr lang="en-US" dirty="0"/>
          </a:p>
          <a:p>
            <a:pPr lvl="2"/>
            <a:r>
              <a:rPr lang="en-US" dirty="0" smtClean="0"/>
              <a:t>sans-serif:  </a:t>
            </a:r>
            <a:r>
              <a:rPr lang="en-US" dirty="0"/>
              <a:t>a generic family name. </a:t>
            </a:r>
            <a:endParaRPr lang="en-US" dirty="0" smtClean="0"/>
          </a:p>
          <a:p>
            <a:pPr lvl="1"/>
            <a:r>
              <a:rPr lang="en-US" dirty="0" smtClean="0"/>
              <a:t>To select a specific font, the browsers traverses the prioritized list of font-families and selects the first available font</a:t>
            </a:r>
          </a:p>
          <a:p>
            <a:r>
              <a:rPr lang="en-US" dirty="0"/>
              <a:t>Generic font families are a fallback mechanism</a:t>
            </a:r>
          </a:p>
          <a:p>
            <a:pPr lvl="1"/>
            <a:r>
              <a:rPr lang="en-US" dirty="0"/>
              <a:t>a means of preserving some of the style sheets intent when none of the specified fonts can be selected. </a:t>
            </a:r>
          </a:p>
          <a:p>
            <a:r>
              <a:rPr lang="en-US" dirty="0" smtClean="0"/>
              <a:t>Example</a:t>
            </a:r>
            <a:r>
              <a:rPr lang="en-US" dirty="0"/>
              <a:t>:</a:t>
            </a:r>
          </a:p>
          <a:p>
            <a:pPr lvl="1"/>
            <a:r>
              <a:rPr lang="en-US" dirty="0"/>
              <a:t>body { font-family: "New Century Schoolbook", serif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37842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Font-Style</a:t>
            </a:r>
            <a:endParaRPr lang="en-US" dirty="0"/>
          </a:p>
        </p:txBody>
      </p:sp>
      <p:sp>
        <p:nvSpPr>
          <p:cNvPr id="3" name="Content Placeholder 2"/>
          <p:cNvSpPr>
            <a:spLocks noGrp="1"/>
          </p:cNvSpPr>
          <p:nvPr>
            <p:ph idx="1"/>
          </p:nvPr>
        </p:nvSpPr>
        <p:spPr/>
        <p:txBody>
          <a:bodyPr>
            <a:normAutofit/>
          </a:bodyPr>
          <a:lstStyle/>
          <a:p>
            <a:r>
              <a:rPr lang="en-US" dirty="0" smtClean="0"/>
              <a:t>Font-style can be set to the following values</a:t>
            </a:r>
          </a:p>
          <a:p>
            <a:pPr lvl="1"/>
            <a:r>
              <a:rPr lang="en-US" dirty="0" smtClean="0"/>
              <a:t>normal</a:t>
            </a:r>
          </a:p>
          <a:p>
            <a:pPr lvl="1"/>
            <a:r>
              <a:rPr lang="en-US" dirty="0" smtClean="0"/>
              <a:t>italic</a:t>
            </a:r>
          </a:p>
          <a:p>
            <a:pPr lvl="1"/>
            <a:r>
              <a:rPr lang="en-US" dirty="0" smtClean="0"/>
              <a:t>oblique</a:t>
            </a:r>
          </a:p>
          <a:p>
            <a:pPr lvl="1"/>
            <a:r>
              <a:rPr lang="en-US" dirty="0" smtClean="0"/>
              <a:t>inherit (inherits the style of parent)</a:t>
            </a:r>
          </a:p>
          <a:p>
            <a:r>
              <a:rPr lang="en-US" dirty="0" smtClean="0"/>
              <a:t>What is the difference between italic and oblique?</a:t>
            </a:r>
          </a:p>
          <a:p>
            <a:pPr lvl="1"/>
            <a:r>
              <a:rPr lang="en-US" dirty="0" smtClean="0"/>
              <a:t>An </a:t>
            </a:r>
            <a:r>
              <a:rPr lang="en-US" dirty="0"/>
              <a:t>oblique is a </a:t>
            </a:r>
            <a:r>
              <a:rPr lang="en-US" dirty="0" smtClean="0"/>
              <a:t>font </a:t>
            </a:r>
            <a:r>
              <a:rPr lang="en-US" dirty="0"/>
              <a:t>that has been skewed a certain number of degrees (8-12 degrees, usually). An italic is created by the type designer with specific characters </a:t>
            </a:r>
            <a:r>
              <a:rPr lang="en-US" dirty="0" smtClean="0"/>
              <a:t>drawn differently.</a:t>
            </a:r>
          </a:p>
          <a:p>
            <a:pPr lvl="1"/>
            <a:r>
              <a:rPr lang="en-US" dirty="0" smtClean="0"/>
              <a:t>Most browsers substitute one for the other if the specified style is missing from the font.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22548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Font-Variant</a:t>
            </a:r>
            <a:endParaRPr lang="en-US" dirty="0"/>
          </a:p>
        </p:txBody>
      </p:sp>
      <p:sp>
        <p:nvSpPr>
          <p:cNvPr id="3" name="Content Placeholder 2"/>
          <p:cNvSpPr>
            <a:spLocks noGrp="1"/>
          </p:cNvSpPr>
          <p:nvPr>
            <p:ph idx="1"/>
          </p:nvPr>
        </p:nvSpPr>
        <p:spPr/>
        <p:txBody>
          <a:bodyPr>
            <a:normAutofit/>
          </a:bodyPr>
          <a:lstStyle/>
          <a:p>
            <a:r>
              <a:rPr lang="en-US" dirty="0" smtClean="0"/>
              <a:t>Font-variant supports the following values</a:t>
            </a:r>
          </a:p>
          <a:p>
            <a:pPr lvl="1"/>
            <a:r>
              <a:rPr lang="en-US" b="1" dirty="0" smtClean="0"/>
              <a:t>normal : </a:t>
            </a:r>
            <a:r>
              <a:rPr lang="en-US" dirty="0" smtClean="0"/>
              <a:t>the default </a:t>
            </a:r>
            <a:endParaRPr lang="en-US" b="1" dirty="0" smtClean="0"/>
          </a:p>
          <a:p>
            <a:pPr lvl="1"/>
            <a:r>
              <a:rPr lang="en-US" b="1" dirty="0" smtClean="0"/>
              <a:t>small-caps : </a:t>
            </a:r>
            <a:r>
              <a:rPr lang="en-US" dirty="0" smtClean="0"/>
              <a:t>uses small caps for lower-case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5" name="Picture 4"/>
          <p:cNvPicPr>
            <a:picLocks noChangeAspect="1"/>
          </p:cNvPicPr>
          <p:nvPr/>
        </p:nvPicPr>
        <p:blipFill>
          <a:blip r:embed="rId2"/>
          <a:stretch>
            <a:fillRect/>
          </a:stretch>
        </p:blipFill>
        <p:spPr>
          <a:xfrm>
            <a:off x="2066517" y="3276600"/>
            <a:ext cx="6611816" cy="457200"/>
          </a:xfrm>
          <a:prstGeom prst="rect">
            <a:avLst/>
          </a:prstGeom>
        </p:spPr>
      </p:pic>
    </p:spTree>
    <p:extLst>
      <p:ext uri="{BB962C8B-B14F-4D97-AF65-F5344CB8AC3E}">
        <p14:creationId xmlns:p14="http://schemas.microsoft.com/office/powerpoint/2010/main" val="133829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Font-Weight</a:t>
            </a:r>
            <a:endParaRPr lang="en-US" dirty="0"/>
          </a:p>
        </p:txBody>
      </p:sp>
      <p:sp>
        <p:nvSpPr>
          <p:cNvPr id="3" name="Content Placeholder 2"/>
          <p:cNvSpPr>
            <a:spLocks noGrp="1"/>
          </p:cNvSpPr>
          <p:nvPr>
            <p:ph idx="1"/>
          </p:nvPr>
        </p:nvSpPr>
        <p:spPr/>
        <p:txBody>
          <a:bodyPr/>
          <a:lstStyle/>
          <a:p>
            <a:r>
              <a:rPr lang="en-US" dirty="0" smtClean="0"/>
              <a:t>Values include</a:t>
            </a:r>
          </a:p>
          <a:p>
            <a:pPr lvl="1"/>
            <a:r>
              <a:rPr lang="en-US" dirty="0" smtClean="0"/>
              <a:t>normal, bold</a:t>
            </a:r>
          </a:p>
          <a:p>
            <a:pPr lvl="1"/>
            <a:r>
              <a:rPr lang="en-US" dirty="0" smtClean="0"/>
              <a:t>bolder, lighter (one weight bolder, lighter)</a:t>
            </a:r>
          </a:p>
          <a:p>
            <a:pPr lvl="1"/>
            <a:r>
              <a:rPr lang="en-US" dirty="0" smtClean="0"/>
              <a:t>100 | 200 | 300 | 400 | 500 | 600 | 700 | 800 | 900</a:t>
            </a:r>
          </a:p>
          <a:p>
            <a:pPr lvl="2"/>
            <a:r>
              <a:rPr lang="en-US" dirty="0" smtClean="0"/>
              <a:t>400 is normal and 700 is bold</a:t>
            </a:r>
          </a:p>
          <a:p>
            <a:r>
              <a:rPr lang="en-US" dirty="0" smtClean="0"/>
              <a:t>Examples:</a:t>
            </a:r>
          </a:p>
          <a:p>
            <a:pPr lvl="1"/>
            <a:r>
              <a:rPr lang="en-US" dirty="0" smtClean="0"/>
              <a:t>h1 { font-weight: bold; }</a:t>
            </a:r>
          </a:p>
          <a:p>
            <a:pPr lvl="1"/>
            <a:r>
              <a:rPr lang="en-US" dirty="0" smtClean="0"/>
              <a:t>h2 { font-weight: 900; }</a:t>
            </a:r>
          </a:p>
          <a:p>
            <a:pPr lvl="1"/>
            <a:r>
              <a:rPr lang="en-US" dirty="0" smtClean="0"/>
              <a:t>h3 { font-weight: lighter;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9967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Font-size</a:t>
            </a:r>
            <a:endParaRPr lang="en-US" dirty="0"/>
          </a:p>
        </p:txBody>
      </p:sp>
      <p:sp>
        <p:nvSpPr>
          <p:cNvPr id="3" name="Content Placeholder 2"/>
          <p:cNvSpPr>
            <a:spLocks noGrp="1"/>
          </p:cNvSpPr>
          <p:nvPr>
            <p:ph idx="1"/>
          </p:nvPr>
        </p:nvSpPr>
        <p:spPr/>
        <p:txBody>
          <a:bodyPr/>
          <a:lstStyle/>
          <a:p>
            <a:r>
              <a:rPr lang="en-US" dirty="0" smtClean="0"/>
              <a:t>Values include</a:t>
            </a:r>
          </a:p>
          <a:p>
            <a:pPr lvl="1"/>
            <a:r>
              <a:rPr lang="en-US" dirty="0" smtClean="0"/>
              <a:t>medium (default)</a:t>
            </a:r>
          </a:p>
          <a:p>
            <a:pPr lvl="1"/>
            <a:r>
              <a:rPr lang="en-US" dirty="0" smtClean="0"/>
              <a:t>xx-small</a:t>
            </a:r>
          </a:p>
          <a:p>
            <a:pPr lvl="1"/>
            <a:r>
              <a:rPr lang="en-US" dirty="0" smtClean="0"/>
              <a:t>x-small</a:t>
            </a:r>
          </a:p>
          <a:p>
            <a:pPr lvl="1"/>
            <a:r>
              <a:rPr lang="en-US" dirty="0" smtClean="0"/>
              <a:t>small</a:t>
            </a:r>
          </a:p>
          <a:p>
            <a:pPr lvl="1"/>
            <a:r>
              <a:rPr lang="en-US" dirty="0" smtClean="0"/>
              <a:t>large</a:t>
            </a:r>
          </a:p>
          <a:p>
            <a:pPr lvl="1"/>
            <a:r>
              <a:rPr lang="en-US" dirty="0" smtClean="0"/>
              <a:t>x-large</a:t>
            </a:r>
          </a:p>
          <a:p>
            <a:pPr lvl="1"/>
            <a:r>
              <a:rPr lang="en-US" dirty="0" smtClean="0"/>
              <a:t>xx-large</a:t>
            </a:r>
          </a:p>
          <a:p>
            <a:pPr lvl="1"/>
            <a:r>
              <a:rPr lang="en-US" dirty="0" smtClean="0"/>
              <a:t>smaller</a:t>
            </a:r>
          </a:p>
          <a:p>
            <a:pPr lvl="1"/>
            <a:r>
              <a:rPr lang="en-US" dirty="0" smtClean="0"/>
              <a:t>larger</a:t>
            </a:r>
          </a:p>
          <a:p>
            <a:pPr lvl="1"/>
            <a:r>
              <a:rPr lang="en-US" dirty="0" smtClean="0"/>
              <a:t>length : specified in some unit of measure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19456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line-height</a:t>
            </a:r>
            <a:endParaRPr lang="en-US" dirty="0"/>
          </a:p>
        </p:txBody>
      </p:sp>
      <p:sp>
        <p:nvSpPr>
          <p:cNvPr id="3" name="Content Placeholder 2"/>
          <p:cNvSpPr>
            <a:spLocks noGrp="1"/>
          </p:cNvSpPr>
          <p:nvPr>
            <p:ph idx="1"/>
          </p:nvPr>
        </p:nvSpPr>
        <p:spPr/>
        <p:txBody>
          <a:bodyPr/>
          <a:lstStyle/>
          <a:p>
            <a:r>
              <a:rPr lang="en-US" dirty="0" smtClean="0"/>
              <a:t>line-height specifies the minimal height of the line-boxes with the element.  The minimum height is the minimum height above and below the baseline.  Line-height values include</a:t>
            </a:r>
          </a:p>
          <a:p>
            <a:pPr lvl="1"/>
            <a:r>
              <a:rPr lang="en-US" dirty="0" smtClean="0"/>
              <a:t>normal</a:t>
            </a:r>
          </a:p>
          <a:p>
            <a:pPr lvl="1"/>
            <a:r>
              <a:rPr lang="en-US" dirty="0" smtClean="0"/>
              <a:t>A length</a:t>
            </a:r>
          </a:p>
          <a:p>
            <a:pPr lvl="1"/>
            <a:r>
              <a:rPr lang="en-US" dirty="0" smtClean="0"/>
              <a:t>A non-negative number.  The number is interpreted as a scaling-factor on the current font-size</a:t>
            </a:r>
          </a:p>
          <a:p>
            <a:pPr lvl="1"/>
            <a:r>
              <a:rPr lang="en-US" dirty="0" smtClean="0"/>
              <a:t>A non-negative percentage.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7000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letter-spacing</a:t>
            </a:r>
            <a:endParaRPr lang="en-US" dirty="0"/>
          </a:p>
        </p:txBody>
      </p:sp>
      <p:sp>
        <p:nvSpPr>
          <p:cNvPr id="3" name="Content Placeholder 2"/>
          <p:cNvSpPr>
            <a:spLocks noGrp="1"/>
          </p:cNvSpPr>
          <p:nvPr>
            <p:ph idx="1"/>
          </p:nvPr>
        </p:nvSpPr>
        <p:spPr/>
        <p:txBody>
          <a:bodyPr/>
          <a:lstStyle/>
          <a:p>
            <a:r>
              <a:rPr lang="en-US" dirty="0" smtClean="0"/>
              <a:t>letter-spacing defines the spacing between text characters.  Values include</a:t>
            </a:r>
          </a:p>
          <a:p>
            <a:pPr lvl="1"/>
            <a:r>
              <a:rPr lang="en-US" dirty="0" smtClean="0"/>
              <a:t>normal – the normal spacing for the current font.</a:t>
            </a:r>
          </a:p>
          <a:p>
            <a:pPr lvl="1"/>
            <a:r>
              <a:rPr lang="en-US" dirty="0" smtClean="0"/>
              <a:t>a length.  The length indicates the inter-character spacing "in addition to" the default spacing between characters.  This means that negative lengths are allowed but there may be implementation-specific limits.</a:t>
            </a:r>
          </a:p>
          <a:p>
            <a:pPr lvl="1"/>
            <a:endParaRPr lang="en-US" dirty="0"/>
          </a:p>
          <a:p>
            <a:pPr lvl="2"/>
            <a:r>
              <a:rPr lang="en-US" dirty="0" smtClean="0"/>
              <a:t>p { letter-spacing : .25em; }</a:t>
            </a:r>
          </a:p>
          <a:p>
            <a:pPr lvl="2"/>
            <a:r>
              <a:rPr lang="en-US" dirty="0" smtClean="0"/>
              <a:t>div { letter-spacing: 200%; }</a:t>
            </a:r>
          </a:p>
          <a:p>
            <a:pPr lvl="2"/>
            <a:r>
              <a:rPr lang="en-US" dirty="0" smtClean="0"/>
              <a:t>span  { letter-spacing:  -10%;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8522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selector { property : value; … }</a:t>
            </a:r>
          </a:p>
          <a:p>
            <a:pPr lvl="1"/>
            <a:r>
              <a:rPr lang="en-US" dirty="0" smtClean="0"/>
              <a:t>The selector determines what elements the rule is applied to</a:t>
            </a:r>
          </a:p>
          <a:p>
            <a:pPr lvl="1"/>
            <a:r>
              <a:rPr lang="en-US" dirty="0" smtClean="0"/>
              <a:t>Property: The name of a styling property.  These names  are pre-defined and cannot be invented.</a:t>
            </a:r>
          </a:p>
          <a:p>
            <a:pPr lvl="1"/>
            <a:r>
              <a:rPr lang="en-US" dirty="0" smtClean="0"/>
              <a:t>Value: The value for that property.  The values are also pre-defined and cannot be invented.</a:t>
            </a:r>
          </a:p>
          <a:p>
            <a:r>
              <a:rPr lang="en-US" dirty="0" smtClean="0"/>
              <a:t>Example:</a:t>
            </a:r>
          </a:p>
          <a:p>
            <a:pPr lvl="1"/>
            <a:r>
              <a:rPr lang="en-US" dirty="0" smtClean="0"/>
              <a:t>h1 { font-size: .5em; background-color: blue;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33858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a:t>
            </a:r>
            <a:endParaRPr lang="en-US" dirty="0"/>
          </a:p>
        </p:txBody>
      </p:sp>
      <p:sp>
        <p:nvSpPr>
          <p:cNvPr id="3" name="Content Placeholder 2"/>
          <p:cNvSpPr>
            <a:spLocks noGrp="1"/>
          </p:cNvSpPr>
          <p:nvPr>
            <p:ph idx="1"/>
          </p:nvPr>
        </p:nvSpPr>
        <p:spPr/>
        <p:txBody>
          <a:bodyPr/>
          <a:lstStyle/>
          <a:p>
            <a:r>
              <a:rPr lang="en-US" dirty="0" smtClean="0"/>
              <a:t>There is a shorthand for specifying all of the font-related properties in one rule.</a:t>
            </a:r>
          </a:p>
          <a:p>
            <a:pPr lvl="1"/>
            <a:r>
              <a:rPr lang="en-US" dirty="0" smtClean="0"/>
              <a:t>font: style variant weight size/line-height family</a:t>
            </a:r>
          </a:p>
          <a:p>
            <a:r>
              <a:rPr lang="en-US" dirty="0" smtClean="0"/>
              <a:t>Examples:</a:t>
            </a:r>
          </a:p>
          <a:p>
            <a:pPr lvl="1"/>
            <a:r>
              <a:rPr lang="en-US" dirty="0" smtClean="0"/>
              <a:t>p { font : 12px/14px sans-serif }</a:t>
            </a:r>
          </a:p>
          <a:p>
            <a:pPr lvl="1"/>
            <a:r>
              <a:rPr lang="en-US" dirty="0" smtClean="0"/>
              <a:t>p { font : 80% sans-serif }</a:t>
            </a:r>
          </a:p>
          <a:p>
            <a:pPr lvl="1"/>
            <a:r>
              <a:rPr lang="en-US" dirty="0" smtClean="0"/>
              <a:t>p { font : x-large/110% "New Century Schoolbook", serif }</a:t>
            </a:r>
          </a:p>
          <a:p>
            <a:pPr lvl="1"/>
            <a:r>
              <a:rPr lang="en-US" dirty="0" smtClean="0"/>
              <a:t>p { font : bold italic large Palatino, serif }</a:t>
            </a:r>
          </a:p>
          <a:p>
            <a:pPr lvl="1"/>
            <a:r>
              <a:rPr lang="en-US" dirty="0" smtClean="0"/>
              <a:t>p { font : normal small-caps 120%/120% fantasy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1082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@font-face</a:t>
            </a:r>
            <a:endParaRPr lang="en-US" dirty="0"/>
          </a:p>
        </p:txBody>
      </p:sp>
      <p:sp>
        <p:nvSpPr>
          <p:cNvPr id="3" name="Content Placeholder 2"/>
          <p:cNvSpPr>
            <a:spLocks noGrp="1"/>
          </p:cNvSpPr>
          <p:nvPr>
            <p:ph idx="1"/>
          </p:nvPr>
        </p:nvSpPr>
        <p:spPr/>
        <p:txBody>
          <a:bodyPr>
            <a:normAutofit lnSpcReduction="10000"/>
          </a:bodyPr>
          <a:lstStyle/>
          <a:p>
            <a:r>
              <a:rPr lang="en-US" dirty="0" smtClean="0"/>
              <a:t>CSS3 allows for 'at-rules' to be included in a </a:t>
            </a:r>
            <a:r>
              <a:rPr lang="en-US" dirty="0" err="1" smtClean="0"/>
              <a:t>stylesheet</a:t>
            </a:r>
            <a:r>
              <a:rPr lang="en-US" dirty="0" smtClean="0"/>
              <a:t>.  A CSS at-rule is a statement of sorts and not a styling directive.</a:t>
            </a:r>
          </a:p>
          <a:p>
            <a:pPr lvl="1"/>
            <a:r>
              <a:rPr lang="en-US" dirty="0" smtClean="0"/>
              <a:t>@font-face defines a web-font that is automatically downloaded and activated when needed.  </a:t>
            </a:r>
          </a:p>
          <a:p>
            <a:pPr lvl="2"/>
            <a:r>
              <a:rPr lang="en-US" dirty="0" smtClean="0"/>
              <a:t>This expands the choice of fonts beyond the viewing platform.</a:t>
            </a:r>
          </a:p>
          <a:p>
            <a:pPr lvl="2"/>
            <a:r>
              <a:rPr lang="en-US" dirty="0" smtClean="0"/>
              <a:t>accessed via HTTP as TrueType, WOFF, EOT or SVG.</a:t>
            </a:r>
          </a:p>
          <a:p>
            <a:pPr lvl="1"/>
            <a:r>
              <a:rPr lang="en-US" dirty="0" smtClean="0"/>
              <a:t>Example</a:t>
            </a:r>
          </a:p>
          <a:p>
            <a:pPr marL="914400" lvl="2" indent="0">
              <a:buNone/>
            </a:pPr>
            <a:r>
              <a:rPr lang="en-US" b="1" dirty="0" smtClean="0"/>
              <a:t>@font-face {</a:t>
            </a:r>
          </a:p>
          <a:p>
            <a:pPr marL="1828800" lvl="4" indent="0">
              <a:buNone/>
            </a:pPr>
            <a:r>
              <a:rPr lang="en-US" b="1" dirty="0" smtClean="0"/>
              <a:t>font-family : </a:t>
            </a:r>
            <a:r>
              <a:rPr lang="en-US" b="1" dirty="0" err="1" smtClean="0"/>
              <a:t>Gentium</a:t>
            </a:r>
            <a:r>
              <a:rPr lang="en-US" b="1" dirty="0" smtClean="0"/>
              <a:t>;</a:t>
            </a:r>
          </a:p>
          <a:p>
            <a:pPr marL="1828800" lvl="4" indent="0">
              <a:buNone/>
            </a:pPr>
            <a:r>
              <a:rPr lang="en-US" b="1" dirty="0" err="1" smtClean="0"/>
              <a:t>src</a:t>
            </a:r>
            <a:r>
              <a:rPr lang="en-US" b="1" dirty="0" smtClean="0"/>
              <a:t>: </a:t>
            </a:r>
            <a:r>
              <a:rPr lang="en-US" b="1" dirty="0" err="1" smtClean="0"/>
              <a:t>url</a:t>
            </a:r>
            <a:r>
              <a:rPr lang="en-US" b="1" dirty="0" smtClean="0"/>
              <a:t>(http://</a:t>
            </a:r>
            <a:r>
              <a:rPr lang="en-US" b="1" dirty="0" err="1" smtClean="0"/>
              <a:t>example.com</a:t>
            </a:r>
            <a:r>
              <a:rPr lang="en-US" b="1" dirty="0" smtClean="0"/>
              <a:t>/fonts/</a:t>
            </a:r>
            <a:r>
              <a:rPr lang="en-US" b="1" dirty="0" err="1" smtClean="0"/>
              <a:t>Gentium.woff</a:t>
            </a:r>
            <a:r>
              <a:rPr lang="en-US" b="1" dirty="0" smtClean="0"/>
              <a:t>)</a:t>
            </a:r>
          </a:p>
          <a:p>
            <a:pPr marL="914400" lvl="2" indent="0">
              <a:buNone/>
            </a:pPr>
            <a:r>
              <a:rPr lang="en-US" b="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752878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web fonts</a:t>
            </a:r>
            <a:endParaRPr lang="en-US" dirty="0"/>
          </a:p>
        </p:txBody>
      </p:sp>
      <p:sp>
        <p:nvSpPr>
          <p:cNvPr id="3" name="Content Placeholder 2"/>
          <p:cNvSpPr>
            <a:spLocks noGrp="1"/>
          </p:cNvSpPr>
          <p:nvPr>
            <p:ph idx="1"/>
          </p:nvPr>
        </p:nvSpPr>
        <p:spPr/>
        <p:txBody>
          <a:bodyPr/>
          <a:lstStyle/>
          <a:p>
            <a:r>
              <a:rPr lang="en-US" dirty="0" smtClean="0"/>
              <a:t>Google provides web-fonts for use in web apps.  Check out https://</a:t>
            </a:r>
            <a:r>
              <a:rPr lang="en-US" dirty="0" err="1" smtClean="0"/>
              <a:t>www.google.com</a:t>
            </a:r>
            <a:r>
              <a:rPr lang="en-US" dirty="0" smtClean="0"/>
              <a:t>/fonts</a:t>
            </a:r>
          </a:p>
          <a:p>
            <a:pPr lvl="1"/>
            <a:r>
              <a:rPr lang="en-US" dirty="0" smtClean="0"/>
              <a:t>Google provides a </a:t>
            </a:r>
            <a:r>
              <a:rPr lang="en-US" dirty="0" err="1" smtClean="0"/>
              <a:t>stylesheet</a:t>
            </a:r>
            <a:r>
              <a:rPr lang="en-US" dirty="0" smtClean="0"/>
              <a:t> link that contains @font-face at-rules</a:t>
            </a:r>
          </a:p>
          <a:p>
            <a:pPr lvl="1"/>
            <a:r>
              <a:rPr lang="en-US" dirty="0" smtClean="0"/>
              <a:t>Google provides the fonts themselves using any of supported web-font file formats.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296467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sp>
        <p:nvSpPr>
          <p:cNvPr id="3" name="Content Placeholder 2"/>
          <p:cNvSpPr>
            <a:spLocks noGrp="1"/>
          </p:cNvSpPr>
          <p:nvPr>
            <p:ph idx="1"/>
          </p:nvPr>
        </p:nvSpPr>
        <p:spPr/>
        <p:txBody>
          <a:bodyPr>
            <a:normAutofit/>
          </a:bodyPr>
          <a:lstStyle/>
          <a:p>
            <a:r>
              <a:rPr lang="en-US" sz="2000" dirty="0"/>
              <a:t>Every element is a box.</a:t>
            </a:r>
          </a:p>
          <a:p>
            <a:pPr lvl="1"/>
            <a:r>
              <a:rPr lang="en-US" sz="1800" dirty="0"/>
              <a:t>The </a:t>
            </a:r>
            <a:r>
              <a:rPr lang="en-US" sz="1800" b="1" dirty="0"/>
              <a:t>margin</a:t>
            </a:r>
            <a:r>
              <a:rPr lang="en-US" sz="1800" dirty="0"/>
              <a:t> lies outside the </a:t>
            </a:r>
            <a:r>
              <a:rPr lang="en-US" sz="1800" dirty="0" smtClean="0"/>
              <a:t>content.  The margin is used to separate boxes.</a:t>
            </a:r>
          </a:p>
          <a:p>
            <a:pPr lvl="1"/>
            <a:r>
              <a:rPr lang="en-US" sz="1800" dirty="0" smtClean="0"/>
              <a:t>The </a:t>
            </a:r>
            <a:r>
              <a:rPr lang="en-US" sz="1800" b="1" dirty="0" smtClean="0"/>
              <a:t>border</a:t>
            </a:r>
            <a:r>
              <a:rPr lang="en-US" sz="1800" dirty="0" smtClean="0"/>
              <a:t> (if present) contributes to the overall size.</a:t>
            </a:r>
            <a:endParaRPr lang="en-US" sz="1800" dirty="0"/>
          </a:p>
          <a:p>
            <a:pPr lvl="1"/>
            <a:r>
              <a:rPr lang="en-US" sz="1800" b="1" dirty="0"/>
              <a:t>Padding</a:t>
            </a:r>
            <a:r>
              <a:rPr lang="en-US" sz="1800" dirty="0"/>
              <a:t> separates the border from its content</a:t>
            </a:r>
          </a:p>
          <a:p>
            <a:pPr lvl="1"/>
            <a:r>
              <a:rPr lang="en-US" sz="1800" dirty="0"/>
              <a:t>The content is contained in the box</a:t>
            </a:r>
            <a:r>
              <a:rPr lang="en-US" sz="1800" dirty="0" smtClean="0"/>
              <a:t>.</a:t>
            </a:r>
            <a:endParaRPr lang="en-US" sz="18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descr="The CSS Box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4114800"/>
            <a:ext cx="3600450" cy="2390775"/>
          </a:xfrm>
          <a:prstGeom prst="rect">
            <a:avLst/>
          </a:prstGeom>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2926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t>
            </a:r>
            <a:endParaRPr lang="en-US" dirty="0"/>
          </a:p>
        </p:txBody>
      </p:sp>
      <p:sp>
        <p:nvSpPr>
          <p:cNvPr id="3" name="Content Placeholder 2"/>
          <p:cNvSpPr>
            <a:spLocks noGrp="1"/>
          </p:cNvSpPr>
          <p:nvPr>
            <p:ph idx="1"/>
          </p:nvPr>
        </p:nvSpPr>
        <p:spPr/>
        <p:txBody>
          <a:bodyPr>
            <a:normAutofit lnSpcReduction="10000"/>
          </a:bodyPr>
          <a:lstStyle/>
          <a:p>
            <a:r>
              <a:rPr lang="en-US" dirty="0" smtClean="0"/>
              <a:t>Margin settings: each has a length value:</a:t>
            </a:r>
            <a:endParaRPr lang="en-US" dirty="0"/>
          </a:p>
          <a:p>
            <a:pPr lvl="1"/>
            <a:r>
              <a:rPr lang="en-US" dirty="0" smtClean="0"/>
              <a:t>margin-bottom</a:t>
            </a:r>
            <a:endParaRPr lang="en-US" dirty="0"/>
          </a:p>
          <a:p>
            <a:pPr lvl="1"/>
            <a:r>
              <a:rPr lang="en-US" dirty="0" smtClean="0"/>
              <a:t>margin-left</a:t>
            </a:r>
            <a:endParaRPr lang="en-US" dirty="0"/>
          </a:p>
          <a:p>
            <a:pPr lvl="1"/>
            <a:r>
              <a:rPr lang="en-US" dirty="0" smtClean="0"/>
              <a:t>margin-right</a:t>
            </a:r>
            <a:endParaRPr lang="en-US" dirty="0"/>
          </a:p>
          <a:p>
            <a:pPr lvl="1"/>
            <a:r>
              <a:rPr lang="en-US" dirty="0" smtClean="0"/>
              <a:t>margin-top</a:t>
            </a:r>
          </a:p>
          <a:p>
            <a:r>
              <a:rPr lang="en-US" dirty="0" smtClean="0"/>
              <a:t>The ‘margin’ property is shorthand for all four of the above</a:t>
            </a:r>
          </a:p>
          <a:p>
            <a:pPr lvl="1"/>
            <a:r>
              <a:rPr lang="en-US" sz="1900" b="1" dirty="0" smtClean="0"/>
              <a:t>=&gt; margin-top </a:t>
            </a:r>
            <a:r>
              <a:rPr lang="en-US" sz="1900" b="1" dirty="0" smtClean="0"/>
              <a:t>margin-right margin-bottom margin-left</a:t>
            </a:r>
          </a:p>
          <a:p>
            <a:pPr lvl="2"/>
            <a:r>
              <a:rPr lang="en-US" dirty="0" smtClean="0"/>
              <a:t>If there is one parameter, it is applied to all margins</a:t>
            </a:r>
          </a:p>
          <a:p>
            <a:pPr lvl="2"/>
            <a:r>
              <a:rPr lang="en-US" dirty="0" smtClean="0"/>
              <a:t>If there are two: the first is applied to top and bottom.  The second to left and right</a:t>
            </a:r>
          </a:p>
          <a:p>
            <a:pPr lvl="2"/>
            <a:r>
              <a:rPr lang="en-US" dirty="0" smtClean="0"/>
              <a:t>If there are three: The first it top, the second is right and left, the third is bottom</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31679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 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Examples</a:t>
            </a:r>
          </a:p>
          <a:p>
            <a:pPr lvl="1"/>
            <a:r>
              <a:rPr lang="en-US" dirty="0" smtClean="0"/>
              <a:t>body </a:t>
            </a:r>
            <a:r>
              <a:rPr lang="en-US" dirty="0"/>
              <a:t>{ margin: 2em </a:t>
            </a:r>
            <a:r>
              <a:rPr lang="en-US" dirty="0" smtClean="0"/>
              <a:t>}	</a:t>
            </a:r>
          </a:p>
          <a:p>
            <a:pPr lvl="1"/>
            <a:r>
              <a:rPr lang="en-US" dirty="0" smtClean="0"/>
              <a:t>body </a:t>
            </a:r>
            <a:r>
              <a:rPr lang="en-US" dirty="0"/>
              <a:t>{ margin: 1em 2em </a:t>
            </a:r>
            <a:r>
              <a:rPr lang="en-US" dirty="0" smtClean="0"/>
              <a:t>}	</a:t>
            </a:r>
          </a:p>
          <a:p>
            <a:pPr lvl="1"/>
            <a:r>
              <a:rPr lang="en-US" dirty="0" smtClean="0"/>
              <a:t>body </a:t>
            </a:r>
            <a:r>
              <a:rPr lang="en-US" dirty="0"/>
              <a:t>{ margin: 1em 2em 3em } </a:t>
            </a:r>
            <a:br>
              <a:rPr lang="en-US" dirty="0"/>
            </a:br>
            <a:endParaRPr lang="en-US" dirty="0"/>
          </a:p>
          <a:p>
            <a:r>
              <a:rPr lang="en-US" dirty="0"/>
              <a:t>The last rule of the example above is equivalent to the example below:</a:t>
            </a:r>
          </a:p>
          <a:p>
            <a:pPr lvl="1"/>
            <a:endParaRPr lang="en-US" dirty="0"/>
          </a:p>
          <a:p>
            <a:pPr lvl="1"/>
            <a:r>
              <a:rPr lang="en-US" dirty="0"/>
              <a:t>body {</a:t>
            </a:r>
          </a:p>
          <a:p>
            <a:pPr lvl="1"/>
            <a:r>
              <a:rPr lang="en-US" dirty="0"/>
              <a:t>  margin-top: 1em;</a:t>
            </a:r>
          </a:p>
          <a:p>
            <a:pPr lvl="1"/>
            <a:r>
              <a:rPr lang="en-US" dirty="0"/>
              <a:t>  margin-right: 2em;</a:t>
            </a:r>
          </a:p>
          <a:p>
            <a:pPr lvl="1"/>
            <a:r>
              <a:rPr lang="en-US" dirty="0"/>
              <a:t>  margin-bottom: 3em;</a:t>
            </a:r>
          </a:p>
          <a:p>
            <a:pPr lvl="1"/>
            <a:r>
              <a:rPr lang="en-US" dirty="0"/>
              <a:t>  margin-left: 2em</a:t>
            </a:r>
            <a:r>
              <a:rPr lang="en-US" dirty="0" smtClean="0"/>
              <a:t>;</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173780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Content Placeholder 2"/>
          <p:cNvSpPr>
            <a:spLocks noGrp="1"/>
          </p:cNvSpPr>
          <p:nvPr>
            <p:ph idx="1"/>
          </p:nvPr>
        </p:nvSpPr>
        <p:spPr/>
        <p:txBody>
          <a:bodyPr>
            <a:normAutofit/>
          </a:bodyPr>
          <a:lstStyle/>
          <a:p>
            <a:r>
              <a:rPr lang="en-US" dirty="0" smtClean="0"/>
              <a:t>Padding properties : each is a length value </a:t>
            </a:r>
            <a:endParaRPr lang="en-US" dirty="0"/>
          </a:p>
          <a:p>
            <a:pPr lvl="1"/>
            <a:r>
              <a:rPr lang="en-US" dirty="0" smtClean="0"/>
              <a:t>padding-bottom</a:t>
            </a:r>
            <a:endParaRPr lang="en-US" dirty="0"/>
          </a:p>
          <a:p>
            <a:pPr lvl="1"/>
            <a:r>
              <a:rPr lang="en-US" dirty="0" smtClean="0"/>
              <a:t>padding-left</a:t>
            </a:r>
            <a:endParaRPr lang="en-US" dirty="0"/>
          </a:p>
          <a:p>
            <a:pPr lvl="1"/>
            <a:r>
              <a:rPr lang="en-US" dirty="0" smtClean="0"/>
              <a:t>padding-right</a:t>
            </a:r>
            <a:endParaRPr lang="en-US" dirty="0"/>
          </a:p>
          <a:p>
            <a:pPr lvl="1"/>
            <a:r>
              <a:rPr lang="en-US" dirty="0" smtClean="0"/>
              <a:t>padding-top</a:t>
            </a:r>
          </a:p>
          <a:p>
            <a:r>
              <a:rPr lang="en-US" dirty="0" smtClean="0"/>
              <a:t>The ‘padding’ property is shorthand for the above four.</a:t>
            </a:r>
          </a:p>
          <a:p>
            <a:pPr lvl="1"/>
            <a:r>
              <a:rPr lang="en-US" sz="1700" b="1" dirty="0" smtClean="0"/>
              <a:t>=&gt; </a:t>
            </a:r>
            <a:r>
              <a:rPr lang="en-US" sz="1700" b="1" dirty="0" smtClean="0"/>
              <a:t>padding-top </a:t>
            </a:r>
            <a:r>
              <a:rPr lang="en-US" sz="1700" b="1" dirty="0" smtClean="0"/>
              <a:t>padding-right padding-bottom padding-left</a:t>
            </a:r>
          </a:p>
          <a:p>
            <a:pPr lvl="2"/>
            <a:r>
              <a:rPr lang="en-US" dirty="0" smtClean="0"/>
              <a:t>If there is one parameter, it is applied to all padding</a:t>
            </a:r>
          </a:p>
          <a:p>
            <a:pPr lvl="2"/>
            <a:r>
              <a:rPr lang="en-US" dirty="0" smtClean="0"/>
              <a:t>If there are two: the first is applied to top and bottom.  The second to left and right</a:t>
            </a:r>
          </a:p>
          <a:p>
            <a:pPr lvl="2"/>
            <a:r>
              <a:rPr lang="en-US" dirty="0" smtClean="0"/>
              <a:t>If there are three: The first it top, the second is right and left, the third is bottom</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86139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Examples</a:t>
            </a:r>
          </a:p>
          <a:p>
            <a:pPr lvl="1"/>
            <a:r>
              <a:rPr lang="en-US" dirty="0" smtClean="0"/>
              <a:t>body </a:t>
            </a:r>
            <a:r>
              <a:rPr lang="en-US" dirty="0"/>
              <a:t>{ </a:t>
            </a:r>
            <a:r>
              <a:rPr lang="en-US" dirty="0" smtClean="0"/>
              <a:t>padding: </a:t>
            </a:r>
            <a:r>
              <a:rPr lang="en-US" dirty="0"/>
              <a:t>2em </a:t>
            </a:r>
            <a:r>
              <a:rPr lang="en-US" dirty="0" smtClean="0"/>
              <a:t>}	</a:t>
            </a:r>
          </a:p>
          <a:p>
            <a:pPr lvl="1"/>
            <a:r>
              <a:rPr lang="en-US" dirty="0" smtClean="0"/>
              <a:t>body </a:t>
            </a:r>
            <a:r>
              <a:rPr lang="en-US" dirty="0"/>
              <a:t>{padding : 1em 2em </a:t>
            </a:r>
            <a:r>
              <a:rPr lang="en-US" dirty="0" smtClean="0"/>
              <a:t>}	</a:t>
            </a:r>
          </a:p>
          <a:p>
            <a:pPr lvl="1"/>
            <a:r>
              <a:rPr lang="en-US" dirty="0" smtClean="0"/>
              <a:t>body </a:t>
            </a:r>
            <a:r>
              <a:rPr lang="en-US" dirty="0"/>
              <a:t>{padding : 1em 2em 3em } </a:t>
            </a:r>
            <a:br>
              <a:rPr lang="en-US" dirty="0"/>
            </a:br>
            <a:endParaRPr lang="en-US" dirty="0"/>
          </a:p>
          <a:p>
            <a:r>
              <a:rPr lang="en-US" dirty="0"/>
              <a:t>The last rule of the example above is equivalent to the example below:</a:t>
            </a:r>
          </a:p>
          <a:p>
            <a:pPr lvl="1"/>
            <a:endParaRPr lang="en-US" dirty="0"/>
          </a:p>
          <a:p>
            <a:pPr lvl="1"/>
            <a:r>
              <a:rPr lang="en-US" dirty="0"/>
              <a:t>body {</a:t>
            </a:r>
          </a:p>
          <a:p>
            <a:pPr lvl="1"/>
            <a:r>
              <a:rPr lang="en-US" dirty="0"/>
              <a:t> </a:t>
            </a:r>
            <a:r>
              <a:rPr lang="en-US" dirty="0" smtClean="0"/>
              <a:t> padding-top: </a:t>
            </a:r>
            <a:r>
              <a:rPr lang="en-US" dirty="0"/>
              <a:t>1em;</a:t>
            </a:r>
          </a:p>
          <a:p>
            <a:pPr lvl="1"/>
            <a:r>
              <a:rPr lang="en-US" dirty="0"/>
              <a:t>  </a:t>
            </a:r>
            <a:r>
              <a:rPr lang="en-US" dirty="0" smtClean="0"/>
              <a:t>padding-right</a:t>
            </a:r>
            <a:r>
              <a:rPr lang="en-US" dirty="0"/>
              <a:t>: 2em;</a:t>
            </a:r>
          </a:p>
          <a:p>
            <a:pPr lvl="1"/>
            <a:r>
              <a:rPr lang="en-US" dirty="0"/>
              <a:t>  </a:t>
            </a:r>
            <a:r>
              <a:rPr lang="en-US" dirty="0" smtClean="0"/>
              <a:t>padding-bottom</a:t>
            </a:r>
            <a:r>
              <a:rPr lang="en-US" dirty="0"/>
              <a:t>: 3em;</a:t>
            </a:r>
          </a:p>
          <a:p>
            <a:pPr lvl="1"/>
            <a:r>
              <a:rPr lang="en-US" dirty="0"/>
              <a:t>  </a:t>
            </a:r>
            <a:r>
              <a:rPr lang="en-US" dirty="0" smtClean="0"/>
              <a:t>padding-left</a:t>
            </a:r>
            <a:r>
              <a:rPr lang="en-US" dirty="0"/>
              <a:t>: 2em</a:t>
            </a:r>
            <a:r>
              <a:rPr lang="en-US" dirty="0" smtClean="0"/>
              <a:t>;</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658505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following properties control the border</a:t>
            </a:r>
          </a:p>
          <a:p>
            <a:pPr lvl="1"/>
            <a:r>
              <a:rPr lang="en-US" dirty="0" smtClean="0"/>
              <a:t>Width related properties</a:t>
            </a:r>
            <a:endParaRPr lang="en-US" dirty="0"/>
          </a:p>
          <a:p>
            <a:pPr lvl="2"/>
            <a:r>
              <a:rPr lang="en-US" b="1" dirty="0" smtClean="0"/>
              <a:t>border-top-width</a:t>
            </a:r>
          </a:p>
          <a:p>
            <a:pPr lvl="2"/>
            <a:r>
              <a:rPr lang="en-US" b="1" dirty="0" smtClean="0"/>
              <a:t>border-bottom-width</a:t>
            </a:r>
          </a:p>
          <a:p>
            <a:pPr lvl="2"/>
            <a:r>
              <a:rPr lang="en-US" b="1" dirty="0" smtClean="0"/>
              <a:t>border-right-width</a:t>
            </a:r>
          </a:p>
          <a:p>
            <a:pPr lvl="2"/>
            <a:r>
              <a:rPr lang="en-US" b="1" dirty="0" smtClean="0"/>
              <a:t>border-left-width</a:t>
            </a:r>
            <a:r>
              <a:rPr lang="en-US" dirty="0" smtClean="0"/>
              <a:t>: </a:t>
            </a:r>
          </a:p>
          <a:p>
            <a:pPr lvl="2"/>
            <a:r>
              <a:rPr lang="en-US" b="1" dirty="0" smtClean="0"/>
              <a:t>border : b-t-w, b-r-w, b-b-w, b-l-w</a:t>
            </a:r>
            <a:endParaRPr lang="en-US" b="1" dirty="0"/>
          </a:p>
          <a:p>
            <a:pPr lvl="3"/>
            <a:r>
              <a:rPr lang="en-US" dirty="0" smtClean="0"/>
              <a:t>Values: medium, thin, thick, or a length</a:t>
            </a:r>
            <a:endParaRPr lang="en-US" dirty="0"/>
          </a:p>
          <a:p>
            <a:pPr lvl="1"/>
            <a:r>
              <a:rPr lang="en-US" dirty="0" smtClean="0"/>
              <a:t>Style related properties</a:t>
            </a:r>
            <a:endParaRPr lang="en-US" b="1" dirty="0" smtClean="0"/>
          </a:p>
          <a:p>
            <a:pPr lvl="2"/>
            <a:r>
              <a:rPr lang="en-US" b="1" dirty="0" smtClean="0"/>
              <a:t>border-top-style</a:t>
            </a:r>
          </a:p>
          <a:p>
            <a:pPr lvl="2"/>
            <a:r>
              <a:rPr lang="en-US" b="1" dirty="0" smtClean="0"/>
              <a:t>border-right-style</a:t>
            </a:r>
          </a:p>
          <a:p>
            <a:pPr lvl="2"/>
            <a:r>
              <a:rPr lang="en-US" b="1" dirty="0" smtClean="0"/>
              <a:t>border-bottom-style</a:t>
            </a:r>
          </a:p>
          <a:p>
            <a:pPr lvl="2"/>
            <a:r>
              <a:rPr lang="en-US" b="1" dirty="0" smtClean="0"/>
              <a:t>border-left-style</a:t>
            </a:r>
          </a:p>
          <a:p>
            <a:pPr lvl="2"/>
            <a:r>
              <a:rPr lang="en-US" b="1" dirty="0" smtClean="0"/>
              <a:t>border-style : b-t-s, b-r-s, b-b-w, b-l-s</a:t>
            </a:r>
          </a:p>
          <a:p>
            <a:pPr lvl="3"/>
            <a:r>
              <a:rPr lang="en-US" dirty="0" smtClean="0"/>
              <a:t>Values: none, hidden, dotted, dashed, solid, double, </a:t>
            </a:r>
            <a:r>
              <a:rPr lang="mr-IN"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9269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following properties control the border</a:t>
            </a:r>
          </a:p>
          <a:p>
            <a:pPr lvl="1"/>
            <a:r>
              <a:rPr lang="en-US" dirty="0" smtClean="0"/>
              <a:t>Color related properties</a:t>
            </a:r>
            <a:endParaRPr lang="en-US" dirty="0"/>
          </a:p>
          <a:p>
            <a:pPr lvl="2"/>
            <a:r>
              <a:rPr lang="en-US" b="1" dirty="0" smtClean="0"/>
              <a:t>border-top-color</a:t>
            </a:r>
          </a:p>
          <a:p>
            <a:pPr lvl="2"/>
            <a:r>
              <a:rPr lang="en-US" b="1" dirty="0" smtClean="0"/>
              <a:t>border-right-color</a:t>
            </a:r>
          </a:p>
          <a:p>
            <a:pPr lvl="2"/>
            <a:r>
              <a:rPr lang="en-US" b="1" dirty="0" smtClean="0"/>
              <a:t>border-bottom-color</a:t>
            </a:r>
          </a:p>
          <a:p>
            <a:pPr lvl="2"/>
            <a:r>
              <a:rPr lang="en-US" b="1" dirty="0" smtClean="0"/>
              <a:t>border-left-color</a:t>
            </a:r>
          </a:p>
          <a:p>
            <a:pPr lvl="2"/>
            <a:r>
              <a:rPr lang="en-US" b="1" dirty="0" smtClean="0"/>
              <a:t>border-color : b-t-c, b-r-c, b-b-c, b-l-c</a:t>
            </a:r>
          </a:p>
          <a:p>
            <a:pPr lvl="3"/>
            <a:r>
              <a:rPr lang="en-US" b="1" dirty="0" smtClean="0"/>
              <a:t>Values : a color</a:t>
            </a:r>
          </a:p>
          <a:p>
            <a:pPr lvl="1"/>
            <a:r>
              <a:rPr lang="en-US" dirty="0" err="1" smtClean="0"/>
              <a:t>Shorthands</a:t>
            </a:r>
            <a:endParaRPr lang="en-US" dirty="0" smtClean="0"/>
          </a:p>
          <a:p>
            <a:pPr lvl="2"/>
            <a:r>
              <a:rPr lang="en-US" b="1" dirty="0" smtClean="0"/>
              <a:t>border-width : sets width of all borders</a:t>
            </a:r>
          </a:p>
          <a:p>
            <a:pPr lvl="2"/>
            <a:r>
              <a:rPr lang="en-US" b="1" dirty="0" smtClean="0"/>
              <a:t>border-color : sets the color of all borders</a:t>
            </a:r>
          </a:p>
          <a:p>
            <a:pPr lvl="2"/>
            <a:r>
              <a:rPr lang="en-US" b="1" dirty="0" smtClean="0"/>
              <a:t>border-style : sets the style of all borders</a:t>
            </a:r>
          </a:p>
          <a:p>
            <a:pPr lvl="3"/>
            <a:r>
              <a:rPr lang="en-US" dirty="0" smtClean="0"/>
              <a:t>Each of the above accepts 1 to 4 settings, moving clockwise from the top</a:t>
            </a:r>
          </a:p>
          <a:p>
            <a:pPr lvl="2"/>
            <a:r>
              <a:rPr lang="en-US" b="1" dirty="0" smtClean="0"/>
              <a:t>border =&gt; border-width border-style border-color</a:t>
            </a:r>
          </a:p>
          <a:p>
            <a:pPr lvl="2"/>
            <a:r>
              <a:rPr lang="en-US" dirty="0" smtClean="0"/>
              <a:t>Applies </a:t>
            </a:r>
            <a:r>
              <a:rPr lang="en-US" dirty="0" smtClean="0"/>
              <a:t>the given width, style and color to every border</a:t>
            </a:r>
          </a:p>
          <a:p>
            <a:pPr lvl="2"/>
            <a:r>
              <a:rPr lang="en-US" dirty="0" smtClean="0"/>
              <a:t>Examples</a:t>
            </a:r>
          </a:p>
          <a:p>
            <a:pPr lvl="3"/>
            <a:r>
              <a:rPr lang="en-US" dirty="0" smtClean="0"/>
              <a:t>border : 2px solid red;</a:t>
            </a:r>
          </a:p>
          <a:p>
            <a:pPr lvl="3"/>
            <a:r>
              <a:rPr lang="en-US" dirty="0" smtClean="0"/>
              <a:t>border : medium dashed green;</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94425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CSS3 Lengths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Relative units:</a:t>
            </a:r>
            <a:endParaRPr lang="en-US" dirty="0"/>
          </a:p>
          <a:p>
            <a:pPr lvl="1"/>
            <a:r>
              <a:rPr lang="en-US" dirty="0" err="1"/>
              <a:t>em</a:t>
            </a:r>
            <a:r>
              <a:rPr lang="en-US" dirty="0"/>
              <a:t> </a:t>
            </a:r>
            <a:r>
              <a:rPr lang="en-US" dirty="0" smtClean="0"/>
              <a:t>: the </a:t>
            </a:r>
            <a:r>
              <a:rPr lang="en-US" dirty="0"/>
              <a:t>current 'font-size</a:t>
            </a:r>
            <a:r>
              <a:rPr lang="en-US" dirty="0" smtClean="0"/>
              <a:t>'</a:t>
            </a:r>
            <a:endParaRPr lang="en-US" dirty="0"/>
          </a:p>
          <a:p>
            <a:pPr lvl="1"/>
            <a:r>
              <a:rPr lang="en-US" dirty="0"/>
              <a:t>ex :</a:t>
            </a:r>
            <a:r>
              <a:rPr lang="en-US" dirty="0" smtClean="0"/>
              <a:t> </a:t>
            </a:r>
            <a:r>
              <a:rPr lang="en-US" dirty="0"/>
              <a:t>the </a:t>
            </a:r>
            <a:r>
              <a:rPr lang="en-US" dirty="0" smtClean="0"/>
              <a:t>height of a lowercase 'x' in the current font</a:t>
            </a:r>
            <a:endParaRPr lang="en-US" dirty="0"/>
          </a:p>
          <a:p>
            <a:pPr lvl="1"/>
            <a:r>
              <a:rPr lang="en-US" dirty="0" err="1" smtClean="0"/>
              <a:t>ch</a:t>
            </a:r>
            <a:r>
              <a:rPr lang="en-US" dirty="0" smtClean="0"/>
              <a:t> : the measure of the zero character glyph</a:t>
            </a:r>
          </a:p>
          <a:p>
            <a:pPr lvl="1"/>
            <a:r>
              <a:rPr lang="en-US" dirty="0" smtClean="0"/>
              <a:t>rem : the current font-size of the root element</a:t>
            </a:r>
            <a:endParaRPr lang="en-US" dirty="0"/>
          </a:p>
          <a:p>
            <a:pPr lvl="1"/>
            <a:r>
              <a:rPr lang="en-US" dirty="0" err="1" smtClean="0"/>
              <a:t>vw</a:t>
            </a:r>
            <a:r>
              <a:rPr lang="en-US" dirty="0" smtClean="0"/>
              <a:t> : 1% of the viewport width</a:t>
            </a:r>
          </a:p>
          <a:p>
            <a:pPr lvl="1"/>
            <a:r>
              <a:rPr lang="en-US" dirty="0" err="1" smtClean="0"/>
              <a:t>vh</a:t>
            </a:r>
            <a:r>
              <a:rPr lang="en-US" dirty="0" smtClean="0"/>
              <a:t> : 1% of the viewport height</a:t>
            </a:r>
          </a:p>
          <a:p>
            <a:pPr lvl="1"/>
            <a:r>
              <a:rPr lang="en-US" dirty="0" err="1" smtClean="0"/>
              <a:t>vmin</a:t>
            </a:r>
            <a:r>
              <a:rPr lang="en-US" dirty="0" smtClean="0"/>
              <a:t> : the smaller of </a:t>
            </a:r>
            <a:r>
              <a:rPr lang="en-US" dirty="0" err="1" smtClean="0"/>
              <a:t>vw</a:t>
            </a:r>
            <a:r>
              <a:rPr lang="en-US" dirty="0" smtClean="0"/>
              <a:t> and </a:t>
            </a:r>
            <a:r>
              <a:rPr lang="en-US" dirty="0" err="1" smtClean="0"/>
              <a:t>vh</a:t>
            </a:r>
            <a:endParaRPr lang="en-US" dirty="0" smtClean="0"/>
          </a:p>
          <a:p>
            <a:pPr lvl="1"/>
            <a:r>
              <a:rPr lang="en-US" dirty="0" err="1" smtClean="0"/>
              <a:t>vmax</a:t>
            </a:r>
            <a:r>
              <a:rPr lang="en-US" dirty="0" smtClean="0"/>
              <a:t> : the larger of </a:t>
            </a:r>
            <a:r>
              <a:rPr lang="en-US" dirty="0" err="1" smtClean="0"/>
              <a:t>vw</a:t>
            </a:r>
            <a:r>
              <a:rPr lang="en-US" dirty="0" smtClean="0"/>
              <a:t> and </a:t>
            </a:r>
            <a:r>
              <a:rPr lang="en-US" dirty="0" err="1" smtClean="0"/>
              <a:t>vh</a:t>
            </a:r>
            <a:endParaRPr lang="en-US" dirty="0"/>
          </a:p>
          <a:p>
            <a:r>
              <a:rPr lang="en-US" dirty="0" smtClean="0"/>
              <a:t>Absolute units:</a:t>
            </a:r>
            <a:endParaRPr lang="en-US" dirty="0"/>
          </a:p>
          <a:p>
            <a:pPr lvl="1"/>
            <a:r>
              <a:rPr lang="en-US" dirty="0"/>
              <a:t>in :</a:t>
            </a:r>
            <a:r>
              <a:rPr lang="en-US" dirty="0" smtClean="0"/>
              <a:t> 1 </a:t>
            </a:r>
            <a:r>
              <a:rPr lang="en-US" dirty="0"/>
              <a:t>inch is equal to 2.54 centimeters</a:t>
            </a:r>
          </a:p>
          <a:p>
            <a:pPr lvl="1"/>
            <a:r>
              <a:rPr lang="en-US" dirty="0"/>
              <a:t>cm :</a:t>
            </a:r>
            <a:r>
              <a:rPr lang="en-US" dirty="0" smtClean="0"/>
              <a:t> </a:t>
            </a:r>
            <a:r>
              <a:rPr lang="en-US" dirty="0"/>
              <a:t>centimeters</a:t>
            </a:r>
          </a:p>
          <a:p>
            <a:pPr lvl="1"/>
            <a:r>
              <a:rPr lang="en-US" dirty="0"/>
              <a:t>mm </a:t>
            </a:r>
            <a:r>
              <a:rPr lang="en-US" dirty="0" smtClean="0"/>
              <a:t>: </a:t>
            </a:r>
            <a:r>
              <a:rPr lang="en-US" dirty="0"/>
              <a:t>millimeters</a:t>
            </a:r>
          </a:p>
          <a:p>
            <a:pPr lvl="1"/>
            <a:r>
              <a:rPr lang="en-US" dirty="0" err="1" smtClean="0"/>
              <a:t>pt</a:t>
            </a:r>
            <a:r>
              <a:rPr lang="en-US" dirty="0" smtClean="0"/>
              <a:t> : 1 point is 1/72th </a:t>
            </a:r>
            <a:r>
              <a:rPr lang="en-US" dirty="0"/>
              <a:t>of an inch</a:t>
            </a:r>
          </a:p>
          <a:p>
            <a:pPr lvl="1"/>
            <a:r>
              <a:rPr lang="en-US" dirty="0"/>
              <a:t>pc </a:t>
            </a:r>
            <a:r>
              <a:rPr lang="en-US" dirty="0" smtClean="0"/>
              <a:t>: 1 picas is </a:t>
            </a:r>
            <a:r>
              <a:rPr lang="en-US" dirty="0"/>
              <a:t>equal to 12 </a:t>
            </a:r>
            <a:r>
              <a:rPr lang="en-US" dirty="0" smtClean="0"/>
              <a:t>points or 1/6 of an inch</a:t>
            </a:r>
          </a:p>
          <a:p>
            <a:pPr lvl="1"/>
            <a:r>
              <a:rPr lang="en-US" dirty="0" err="1" smtClean="0"/>
              <a:t>px</a:t>
            </a:r>
            <a:r>
              <a:rPr lang="en-US" dirty="0" smtClean="0"/>
              <a:t> : one pixel</a:t>
            </a:r>
          </a:p>
          <a:p>
            <a:pPr lvl="1"/>
            <a:r>
              <a:rPr lang="en-US" dirty="0" smtClean="0"/>
              <a:t>q : ¼ of a millimeter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657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Content Placeholder 2"/>
          <p:cNvSpPr>
            <a:spLocks noGrp="1"/>
          </p:cNvSpPr>
          <p:nvPr>
            <p:ph idx="1"/>
          </p:nvPr>
        </p:nvSpPr>
        <p:spPr/>
        <p:txBody>
          <a:bodyPr>
            <a:normAutofit/>
          </a:bodyPr>
          <a:lstStyle/>
          <a:p>
            <a:r>
              <a:rPr lang="en-US" sz="1800" dirty="0" smtClean="0"/>
              <a:t>Border-style has the following values</a:t>
            </a:r>
          </a:p>
          <a:p>
            <a:pPr lvl="1"/>
            <a:r>
              <a:rPr lang="en-US" sz="1400" dirty="0" smtClean="0"/>
              <a:t>none, </a:t>
            </a:r>
          </a:p>
          <a:p>
            <a:pPr lvl="1"/>
            <a:r>
              <a:rPr lang="en-US" sz="1400" dirty="0" smtClean="0"/>
              <a:t>hidden</a:t>
            </a:r>
          </a:p>
          <a:p>
            <a:pPr lvl="1"/>
            <a:r>
              <a:rPr lang="en-US" sz="1400" dirty="0" smtClean="0"/>
              <a:t>dotted</a:t>
            </a:r>
          </a:p>
          <a:p>
            <a:pPr lvl="1"/>
            <a:r>
              <a:rPr lang="en-US" sz="1400" dirty="0" smtClean="0"/>
              <a:t>dashed</a:t>
            </a:r>
          </a:p>
          <a:p>
            <a:pPr lvl="1"/>
            <a:r>
              <a:rPr lang="en-US" sz="1400" dirty="0" smtClean="0"/>
              <a:t>solid</a:t>
            </a:r>
          </a:p>
          <a:p>
            <a:pPr lvl="1"/>
            <a:r>
              <a:rPr lang="en-US" sz="1400" dirty="0" smtClean="0"/>
              <a:t>double groove</a:t>
            </a:r>
          </a:p>
          <a:p>
            <a:pPr lvl="1"/>
            <a:r>
              <a:rPr lang="en-US" sz="1400" dirty="0" smtClean="0"/>
              <a:t>ridge</a:t>
            </a:r>
          </a:p>
          <a:p>
            <a:pPr lvl="1"/>
            <a:r>
              <a:rPr lang="en-US" sz="1400" dirty="0" smtClean="0"/>
              <a:t>inset</a:t>
            </a:r>
          </a:p>
          <a:p>
            <a:pPr lvl="1"/>
            <a:r>
              <a:rPr lang="en-US" sz="1400" dirty="0" smtClean="0"/>
              <a:t>outset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3074" name="Picture 2" descr="http://i.msdn.microsoft.com/dynimg/IC69319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480" y="4309533"/>
            <a:ext cx="5401120" cy="1828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10869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a:t>p { border: solid </a:t>
            </a:r>
            <a:r>
              <a:rPr lang="en-US" dirty="0" smtClean="0"/>
              <a:t>red; }</a:t>
            </a:r>
          </a:p>
          <a:p>
            <a:pPr lvl="1"/>
            <a:r>
              <a:rPr lang="en-US" dirty="0" smtClean="0"/>
              <a:t>p { border-width-top: 3em; </a:t>
            </a:r>
            <a:r>
              <a:rPr lang="en-US" dirty="0" err="1" smtClean="0"/>
              <a:t>border-top-style:dashed</a:t>
            </a:r>
            <a:r>
              <a:rPr lang="en-US" dirty="0" smtClean="0"/>
              <a:t>; }</a:t>
            </a:r>
            <a:endParaRPr lang="en-US" dirty="0"/>
          </a:p>
          <a:p>
            <a:pPr lvl="1"/>
            <a:r>
              <a:rPr lang="en-US" dirty="0"/>
              <a:t>p {</a:t>
            </a:r>
          </a:p>
          <a:p>
            <a:pPr lvl="1"/>
            <a:r>
              <a:rPr lang="en-US" dirty="0"/>
              <a:t>  border-top: solid red;</a:t>
            </a:r>
          </a:p>
          <a:p>
            <a:pPr lvl="1"/>
            <a:r>
              <a:rPr lang="en-US" dirty="0"/>
              <a:t>  border-right: solid red;</a:t>
            </a:r>
          </a:p>
          <a:p>
            <a:pPr lvl="1"/>
            <a:r>
              <a:rPr lang="en-US" dirty="0"/>
              <a:t>  border-bottom: solid red;</a:t>
            </a:r>
          </a:p>
          <a:p>
            <a:pPr lvl="1"/>
            <a:r>
              <a:rPr lang="en-US" dirty="0"/>
              <a:t>  border-left: solid red;</a:t>
            </a:r>
          </a:p>
          <a:p>
            <a:pPr lvl="1"/>
            <a:r>
              <a:rPr lang="en-US" dirty="0"/>
              <a:t>  border-image: none;</a:t>
            </a:r>
          </a:p>
          <a:p>
            <a:pPr lvl="1"/>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62749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Rounded Borders</a:t>
            </a:r>
            <a:endParaRPr lang="en-US" dirty="0"/>
          </a:p>
        </p:txBody>
      </p:sp>
      <p:sp>
        <p:nvSpPr>
          <p:cNvPr id="3" name="Content Placeholder 2"/>
          <p:cNvSpPr>
            <a:spLocks noGrp="1"/>
          </p:cNvSpPr>
          <p:nvPr>
            <p:ph idx="1"/>
          </p:nvPr>
        </p:nvSpPr>
        <p:spPr/>
        <p:txBody>
          <a:bodyPr>
            <a:normAutofit/>
          </a:bodyPr>
          <a:lstStyle/>
          <a:p>
            <a:r>
              <a:rPr lang="en-US" sz="1800" dirty="0" smtClean="0"/>
              <a:t>Borders can be rounded.  Each of the following take two values: a percentage or length. </a:t>
            </a:r>
          </a:p>
          <a:p>
            <a:pPr lvl="1"/>
            <a:r>
              <a:rPr lang="en-US" sz="1600" b="1" dirty="0" smtClean="0"/>
              <a:t>border-top-right-radius</a:t>
            </a:r>
          </a:p>
          <a:p>
            <a:pPr lvl="1"/>
            <a:r>
              <a:rPr lang="en-US" sz="1600" b="1" dirty="0" smtClean="0"/>
              <a:t>border-top-left-radius</a:t>
            </a:r>
          </a:p>
          <a:p>
            <a:pPr lvl="1"/>
            <a:r>
              <a:rPr lang="en-US" sz="1600" b="1" dirty="0" smtClean="0"/>
              <a:t>border-bottom-right-radius</a:t>
            </a:r>
          </a:p>
          <a:p>
            <a:pPr lvl="1"/>
            <a:r>
              <a:rPr lang="en-US" sz="1600" b="1" dirty="0" smtClean="0"/>
              <a:t>border-bottom-left-radius</a:t>
            </a:r>
          </a:p>
          <a:p>
            <a:r>
              <a:rPr lang="en-US" sz="1800" dirty="0"/>
              <a:t>The two </a:t>
            </a:r>
            <a:r>
              <a:rPr lang="en-US" sz="1800" dirty="0" smtClean="0"/>
              <a:t>values define </a:t>
            </a:r>
            <a:r>
              <a:rPr lang="en-US" sz="1800" dirty="0"/>
              <a:t>the radii of a quarter ellipse that defines the shape of the corner of the outer border </a:t>
            </a:r>
            <a:r>
              <a:rPr lang="en-US" sz="1800" dirty="0" smtClean="0"/>
              <a:t>edge</a:t>
            </a:r>
          </a:p>
          <a:p>
            <a:pPr lvl="1"/>
            <a:r>
              <a:rPr lang="en-US" sz="1600" dirty="0"/>
              <a:t>t</a:t>
            </a:r>
            <a:r>
              <a:rPr lang="en-US" sz="1600" dirty="0" smtClean="0"/>
              <a:t>he </a:t>
            </a:r>
            <a:r>
              <a:rPr lang="en-US" sz="1600" dirty="0"/>
              <a:t>first value is the horizontal </a:t>
            </a:r>
            <a:r>
              <a:rPr lang="en-US" sz="1600" dirty="0" smtClean="0"/>
              <a:t>radius</a:t>
            </a:r>
            <a:endParaRPr lang="en-US" sz="1600" dirty="0"/>
          </a:p>
          <a:p>
            <a:pPr lvl="1"/>
            <a:r>
              <a:rPr lang="en-US" sz="1600" dirty="0" smtClean="0"/>
              <a:t>the </a:t>
            </a:r>
            <a:r>
              <a:rPr lang="en-US" sz="1600" dirty="0"/>
              <a:t>second the vertical </a:t>
            </a:r>
            <a:r>
              <a:rPr lang="en-US" sz="1600" dirty="0" smtClean="0"/>
              <a:t>radius.</a:t>
            </a:r>
          </a:p>
          <a:p>
            <a:pPr lvl="1"/>
            <a:r>
              <a:rPr lang="en-US" sz="1600" dirty="0" smtClean="0"/>
              <a:t>If </a:t>
            </a:r>
            <a:r>
              <a:rPr lang="en-US" sz="1600" dirty="0"/>
              <a:t>either length is zero, the corner is square, not rounded. </a:t>
            </a:r>
            <a:endParaRPr lang="en-US" sz="1600" dirty="0" smtClean="0"/>
          </a:p>
          <a:p>
            <a:pPr lvl="1"/>
            <a:r>
              <a:rPr lang="en-US" sz="1600" dirty="0" smtClean="0"/>
              <a:t>Percentages for either radius </a:t>
            </a:r>
            <a:r>
              <a:rPr lang="en-US" sz="1600" dirty="0"/>
              <a:t>refer to the </a:t>
            </a:r>
            <a:r>
              <a:rPr lang="en-US" sz="1600" dirty="0" smtClean="0"/>
              <a:t>relevant dimension (width/height) </a:t>
            </a:r>
            <a:r>
              <a:rPr lang="en-US" sz="1600" dirty="0"/>
              <a:t>of the border </a:t>
            </a:r>
            <a:r>
              <a:rPr lang="en-US" sz="1600" dirty="0" smtClean="0"/>
              <a:t>box</a:t>
            </a: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27673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560" y="2209800"/>
            <a:ext cx="3992880" cy="2473098"/>
          </a:xfrm>
          <a:prstGeom prst="rect">
            <a:avLst/>
          </a:prstGeom>
          <a:ln w="9525">
            <a:no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4" name="Rectangle 3"/>
          <p:cNvSpPr/>
          <p:nvPr/>
        </p:nvSpPr>
        <p:spPr>
          <a:xfrm>
            <a:off x="266700" y="5177151"/>
            <a:ext cx="8610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smtClean="0"/>
              <a:t>The </a:t>
            </a:r>
            <a:r>
              <a:rPr lang="en-US" dirty="0"/>
              <a:t>two values of ‘border-top-left-radius: 55pt 25pt’ define the curvature of the corner.</a:t>
            </a:r>
          </a:p>
        </p:txBody>
      </p:sp>
      <p:sp>
        <p:nvSpPr>
          <p:cNvPr id="6" name="Rectangle 5"/>
          <p:cNvSpPr/>
          <p:nvPr/>
        </p:nvSpPr>
        <p:spPr>
          <a:xfrm>
            <a:off x="381000" y="5867400"/>
            <a:ext cx="8229600" cy="523220"/>
          </a:xfrm>
          <a:prstGeom prst="rect">
            <a:avLst/>
          </a:prstGeom>
        </p:spPr>
        <p:txBody>
          <a:bodyPr wrap="square">
            <a:spAutoFit/>
          </a:bodyPr>
          <a:lstStyle/>
          <a:p>
            <a:r>
              <a:rPr lang="en-US" sz="1400" dirty="0" smtClean="0"/>
              <a:t>Example:  &lt;div </a:t>
            </a:r>
            <a:r>
              <a:rPr lang="en-US" sz="1400" dirty="0"/>
              <a:t>style="box-sizing:border-box;width:600px;height:400px;border-color:black;border-style:solid;border-width:2px;border-radius:100px 400px 50px 400px;"/&gt;</a:t>
            </a:r>
          </a:p>
        </p:txBody>
      </p:sp>
    </p:spTree>
    <p:extLst>
      <p:ext uri="{BB962C8B-B14F-4D97-AF65-F5344CB8AC3E}">
        <p14:creationId xmlns:p14="http://schemas.microsoft.com/office/powerpoint/2010/main" val="2978352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Rendering/Layout</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When a browser renders an element, the browser needs to know</a:t>
            </a:r>
          </a:p>
          <a:p>
            <a:pPr lvl="1"/>
            <a:r>
              <a:rPr lang="en-US" dirty="0" smtClean="0"/>
              <a:t>The width of the elements box</a:t>
            </a:r>
          </a:p>
          <a:p>
            <a:pPr lvl="1"/>
            <a:r>
              <a:rPr lang="en-US" dirty="0" smtClean="0"/>
              <a:t>The height of the elements box</a:t>
            </a:r>
          </a:p>
          <a:p>
            <a:pPr lvl="1"/>
            <a:r>
              <a:rPr lang="en-US" dirty="0" smtClean="0"/>
              <a:t>The position (x, y) of the elements box</a:t>
            </a:r>
          </a:p>
          <a:p>
            <a:r>
              <a:rPr lang="en-US" dirty="0" smtClean="0"/>
              <a:t>The process of determining these things (for every element) is known as ”layout”.  Layout is complex and is entangled with numerous CSS properties including</a:t>
            </a:r>
          </a:p>
          <a:p>
            <a:pPr lvl="1"/>
            <a:r>
              <a:rPr lang="en-US" dirty="0" smtClean="0"/>
              <a:t>display</a:t>
            </a:r>
          </a:p>
          <a:p>
            <a:pPr lvl="1"/>
            <a:r>
              <a:rPr lang="en-US" dirty="0" smtClean="0"/>
              <a:t>position</a:t>
            </a:r>
          </a:p>
          <a:p>
            <a:pPr lvl="1"/>
            <a:r>
              <a:rPr lang="en-US" dirty="0" smtClean="0"/>
              <a:t>top/left/right/bottom</a:t>
            </a:r>
          </a:p>
          <a:p>
            <a:pPr lvl="1"/>
            <a:r>
              <a:rPr lang="en-US" dirty="0" smtClean="0"/>
              <a:t>width/height</a:t>
            </a:r>
          </a:p>
          <a:p>
            <a:pPr lvl="1"/>
            <a:r>
              <a:rPr lang="en-US" dirty="0" smtClean="0"/>
              <a:t>float</a:t>
            </a:r>
          </a:p>
          <a:p>
            <a:pPr lvl="1"/>
            <a:r>
              <a:rPr lang="en-US" dirty="0" smtClean="0"/>
              <a:t>clear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97805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Width and Height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width and height of an element are normally computed by</a:t>
            </a:r>
          </a:p>
          <a:p>
            <a:pPr lvl="1"/>
            <a:r>
              <a:rPr lang="en-US" dirty="0" smtClean="0"/>
              <a:t>Laying out the children (i.e. determine their widths, heights and positions)</a:t>
            </a:r>
          </a:p>
          <a:p>
            <a:pPr lvl="1"/>
            <a:r>
              <a:rPr lang="en-US" dirty="0" smtClean="0"/>
              <a:t>Computing margin, padding and border</a:t>
            </a:r>
          </a:p>
          <a:p>
            <a:r>
              <a:rPr lang="en-US" dirty="0" smtClean="0"/>
              <a:t>The width and height can be explicitly controlled (not computed)</a:t>
            </a:r>
          </a:p>
          <a:p>
            <a:pPr lvl="1"/>
            <a:r>
              <a:rPr lang="en-US" b="1" dirty="0" smtClean="0"/>
              <a:t>width</a:t>
            </a:r>
            <a:r>
              <a:rPr lang="en-US" dirty="0" smtClean="0"/>
              <a:t> and </a:t>
            </a:r>
            <a:r>
              <a:rPr lang="en-US" b="1" dirty="0" smtClean="0"/>
              <a:t>height</a:t>
            </a:r>
            <a:r>
              <a:rPr lang="en-US" dirty="0" smtClean="0"/>
              <a:t> are CSS properties with length units</a:t>
            </a:r>
            <a:endParaRPr lang="en-US" dirty="0" smtClean="0"/>
          </a:p>
          <a:p>
            <a:pPr lvl="1"/>
            <a:r>
              <a:rPr lang="en-US" dirty="0" smtClean="0"/>
              <a:t>Examples:</a:t>
            </a:r>
          </a:p>
          <a:p>
            <a:pPr lvl="2"/>
            <a:r>
              <a:rPr lang="en-US" dirty="0" err="1" smtClean="0"/>
              <a:t>img.logo</a:t>
            </a:r>
            <a:r>
              <a:rPr lang="en-US" dirty="0" smtClean="0"/>
              <a:t> 	{ width: 10%; }</a:t>
            </a:r>
          </a:p>
          <a:p>
            <a:pPr lvl="2"/>
            <a:r>
              <a:rPr lang="en-US" dirty="0" smtClean="0"/>
              <a:t>p 		{height: 15px; }</a:t>
            </a:r>
          </a:p>
          <a:p>
            <a:pPr lvl="2"/>
            <a:r>
              <a:rPr lang="en-US" dirty="0" smtClean="0"/>
              <a:t>h1		{width: 33%; height: 2.5 </a:t>
            </a:r>
            <a:r>
              <a:rPr lang="en-US" dirty="0" err="1" smtClean="0"/>
              <a:t>em</a:t>
            </a:r>
            <a:r>
              <a:rPr lang="en-US" dirty="0" smtClean="0"/>
              <a:t>; }</a:t>
            </a:r>
          </a:p>
          <a:p>
            <a:pPr lvl="1"/>
            <a:r>
              <a:rPr lang="en-US" dirty="0" smtClean="0"/>
              <a:t>Note that </a:t>
            </a:r>
            <a:r>
              <a:rPr lang="en-US" b="1" i="1" dirty="0" smtClean="0"/>
              <a:t>width and height have no effect on inline elements</a:t>
            </a:r>
            <a:endParaRPr lang="en-US" dirty="0"/>
          </a:p>
          <a:p>
            <a:pPr lvl="2"/>
            <a:r>
              <a:rPr lang="en-US" dirty="0" smtClean="0"/>
              <a:t>span </a:t>
            </a:r>
            <a:r>
              <a:rPr lang="en-US" dirty="0" smtClean="0"/>
              <a:t>{ width : 50%; height: 100px; } </a:t>
            </a:r>
            <a:br>
              <a:rPr lang="en-US" dirty="0" smtClean="0"/>
            </a:br>
            <a:r>
              <a:rPr lang="en-US" dirty="0" smtClean="0"/>
              <a:t>/* ignored unless the span has elsewhere </a:t>
            </a:r>
            <a:br>
              <a:rPr lang="en-US" dirty="0" smtClean="0"/>
            </a:br>
            <a:r>
              <a:rPr lang="en-US" dirty="0" smtClean="0"/>
              <a:t> been declared ‘block level’ */</a:t>
            </a:r>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78333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Min/Max Width/Height</a:t>
            </a:r>
            <a:endParaRPr lang="en-US" dirty="0"/>
          </a:p>
        </p:txBody>
      </p:sp>
      <p:sp>
        <p:nvSpPr>
          <p:cNvPr id="3" name="Content Placeholder 2"/>
          <p:cNvSpPr>
            <a:spLocks noGrp="1"/>
          </p:cNvSpPr>
          <p:nvPr>
            <p:ph idx="1"/>
          </p:nvPr>
        </p:nvSpPr>
        <p:spPr/>
        <p:txBody>
          <a:bodyPr>
            <a:normAutofit/>
          </a:bodyPr>
          <a:lstStyle/>
          <a:p>
            <a:r>
              <a:rPr lang="en-US" dirty="0" smtClean="0"/>
              <a:t>The width </a:t>
            </a:r>
            <a:r>
              <a:rPr lang="en-US" dirty="0" smtClean="0"/>
              <a:t>and </a:t>
            </a:r>
            <a:r>
              <a:rPr lang="en-US" dirty="0" smtClean="0"/>
              <a:t>height can be constrained with the following CSS properties</a:t>
            </a:r>
            <a:endParaRPr lang="en-US" dirty="0" smtClean="0"/>
          </a:p>
          <a:p>
            <a:pPr lvl="1"/>
            <a:r>
              <a:rPr lang="en-US" b="1" dirty="0" smtClean="0"/>
              <a:t>min-width</a:t>
            </a:r>
          </a:p>
          <a:p>
            <a:pPr lvl="1"/>
            <a:r>
              <a:rPr lang="en-US" b="1" dirty="0" smtClean="0"/>
              <a:t>max-width</a:t>
            </a:r>
          </a:p>
          <a:p>
            <a:pPr lvl="1"/>
            <a:r>
              <a:rPr lang="en-US" b="1" dirty="0" smtClean="0"/>
              <a:t>min-height</a:t>
            </a:r>
          </a:p>
          <a:p>
            <a:pPr lvl="1"/>
            <a:r>
              <a:rPr lang="en-US" b="1" dirty="0" smtClean="0"/>
              <a:t>max-height</a:t>
            </a:r>
          </a:p>
          <a:p>
            <a:r>
              <a:rPr lang="en-US" dirty="0" smtClean="0"/>
              <a:t>Examples:</a:t>
            </a:r>
          </a:p>
          <a:p>
            <a:pPr lvl="1"/>
            <a:r>
              <a:rPr lang="en-US" dirty="0" smtClean="0"/>
              <a:t>p { width: 50%; max-width: 680px; }</a:t>
            </a:r>
          </a:p>
          <a:p>
            <a:pPr lvl="1"/>
            <a:r>
              <a:rPr lang="en-US" dirty="0" smtClean="0"/>
              <a:t>p { height : 800px; min-height : 300px;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110523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Property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display property controls how the browser lays out an element.  </a:t>
            </a:r>
            <a:r>
              <a:rPr lang="en-US" dirty="0" smtClean="0"/>
              <a:t>Common </a:t>
            </a:r>
            <a:r>
              <a:rPr lang="en-US" dirty="0" smtClean="0"/>
              <a:t>values (there are others)</a:t>
            </a:r>
          </a:p>
          <a:p>
            <a:pPr lvl="1"/>
            <a:r>
              <a:rPr lang="en-US" b="1" dirty="0" smtClean="0"/>
              <a:t>inline</a:t>
            </a:r>
            <a:r>
              <a:rPr lang="en-US" dirty="0" smtClean="0"/>
              <a:t> : elements are arranged horizontally and wrap inside the parent</a:t>
            </a:r>
          </a:p>
          <a:p>
            <a:pPr lvl="1"/>
            <a:r>
              <a:rPr lang="en-US" b="1" dirty="0" smtClean="0"/>
              <a:t>block</a:t>
            </a:r>
            <a:r>
              <a:rPr lang="en-US" dirty="0" smtClean="0"/>
              <a:t> : elements are arranged vertically; one above the other</a:t>
            </a:r>
          </a:p>
          <a:p>
            <a:pPr lvl="1"/>
            <a:r>
              <a:rPr lang="en-US" b="1" dirty="0" smtClean="0"/>
              <a:t>inline-block</a:t>
            </a:r>
            <a:r>
              <a:rPr lang="en-US" dirty="0" smtClean="0"/>
              <a:t> : the element is arranged internally as a block but is </a:t>
            </a:r>
            <a:r>
              <a:rPr lang="en-US" dirty="0" err="1" smtClean="0"/>
              <a:t>layed</a:t>
            </a:r>
            <a:r>
              <a:rPr lang="en-US" dirty="0"/>
              <a:t>-</a:t>
            </a:r>
            <a:r>
              <a:rPr lang="en-US" dirty="0" smtClean="0"/>
              <a:t>out itself as an inline.</a:t>
            </a:r>
          </a:p>
          <a:p>
            <a:pPr lvl="1"/>
            <a:r>
              <a:rPr lang="en-US" b="1" dirty="0" smtClean="0"/>
              <a:t>flex</a:t>
            </a:r>
            <a:r>
              <a:rPr lang="en-US" dirty="0" smtClean="0"/>
              <a:t> : a block-level flex container</a:t>
            </a:r>
          </a:p>
          <a:p>
            <a:pPr lvl="1"/>
            <a:r>
              <a:rPr lang="en-US" b="1" dirty="0" smtClean="0"/>
              <a:t>inline-flex</a:t>
            </a:r>
            <a:r>
              <a:rPr lang="en-US" dirty="0" smtClean="0"/>
              <a:t> : an inline-level flex container</a:t>
            </a:r>
          </a:p>
          <a:p>
            <a:pPr lvl="1"/>
            <a:r>
              <a:rPr lang="en-US" b="1" dirty="0" smtClean="0"/>
              <a:t>list</a:t>
            </a:r>
            <a:r>
              <a:rPr lang="en-US" dirty="0" smtClean="0"/>
              <a:t>-</a:t>
            </a:r>
            <a:r>
              <a:rPr lang="en-US" b="1" dirty="0" smtClean="0"/>
              <a:t>item</a:t>
            </a:r>
            <a:r>
              <a:rPr lang="en-US" dirty="0" smtClean="0"/>
              <a:t> : The element generates a block-box for the content and a separate list-item inline box.</a:t>
            </a:r>
          </a:p>
          <a:p>
            <a:pPr lvl="1"/>
            <a:r>
              <a:rPr lang="en-US" b="1" dirty="0" smtClean="0"/>
              <a:t>none</a:t>
            </a:r>
            <a:r>
              <a:rPr lang="en-US" dirty="0" smtClean="0"/>
              <a:t> : the element is not displayed.  The element has a width and height of zero.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36985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GB" dirty="0" err="1" smtClean="0"/>
              <a:t>Display:none</a:t>
            </a:r>
            <a:r>
              <a:rPr lang="en-GB" dirty="0" smtClean="0"/>
              <a:t> and </a:t>
            </a:r>
            <a:r>
              <a:rPr lang="en-GB" dirty="0" err="1" smtClean="0"/>
              <a:t>Visibility:hidden</a:t>
            </a:r>
            <a:endParaRPr lang="en-US" dirty="0"/>
          </a:p>
        </p:txBody>
      </p:sp>
      <p:sp>
        <p:nvSpPr>
          <p:cNvPr id="28675" name="Rectangle 3"/>
          <p:cNvSpPr>
            <a:spLocks noGrp="1" noChangeArrowheads="1"/>
          </p:cNvSpPr>
          <p:nvPr>
            <p:ph type="body" idx="1"/>
          </p:nvPr>
        </p:nvSpPr>
        <p:spPr/>
        <p:txBody>
          <a:bodyPr>
            <a:normAutofit fontScale="92500" lnSpcReduction="10000"/>
          </a:bodyPr>
          <a:lstStyle/>
          <a:p>
            <a:r>
              <a:rPr lang="en-GB" sz="2800" b="1" dirty="0" smtClean="0"/>
              <a:t>Visibility</a:t>
            </a:r>
            <a:r>
              <a:rPr lang="en-GB" sz="2800" dirty="0" smtClean="0"/>
              <a:t> controls whether or not an element can be seen.  Values include:</a:t>
            </a:r>
          </a:p>
          <a:p>
            <a:pPr lvl="1"/>
            <a:r>
              <a:rPr lang="en-GB" sz="2600" b="1" dirty="0" smtClean="0"/>
              <a:t>visible</a:t>
            </a:r>
            <a:r>
              <a:rPr lang="en-GB" sz="2600" dirty="0" smtClean="0"/>
              <a:t> : The element is visible</a:t>
            </a:r>
          </a:p>
          <a:p>
            <a:pPr lvl="1"/>
            <a:r>
              <a:rPr lang="en-GB" sz="2600" b="1" dirty="0" smtClean="0"/>
              <a:t>hidden</a:t>
            </a:r>
            <a:r>
              <a:rPr lang="en-GB" sz="2600" dirty="0" smtClean="0"/>
              <a:t> : The element is invisible.  It still occupies screen space.</a:t>
            </a:r>
            <a:endParaRPr lang="en-GB" sz="2600" dirty="0"/>
          </a:p>
          <a:p>
            <a:endParaRPr lang="en-GB" sz="2800" dirty="0" smtClean="0"/>
          </a:p>
          <a:p>
            <a:r>
              <a:rPr lang="en-GB" sz="2800" dirty="0" smtClean="0"/>
              <a:t>Note: </a:t>
            </a:r>
            <a:endParaRPr lang="en-GB" sz="2600" dirty="0" smtClean="0"/>
          </a:p>
          <a:p>
            <a:pPr lvl="1"/>
            <a:r>
              <a:rPr lang="en-GB" sz="2400" dirty="0" err="1" smtClean="0"/>
              <a:t>display:none</a:t>
            </a:r>
            <a:r>
              <a:rPr lang="en-GB" sz="2400" dirty="0" smtClean="0"/>
              <a:t>, the element has zero width and height.  </a:t>
            </a:r>
          </a:p>
          <a:p>
            <a:pPr lvl="1"/>
            <a:r>
              <a:rPr lang="en-GB" sz="2400" dirty="0" err="1" smtClean="0"/>
              <a:t>visibility:hidden</a:t>
            </a:r>
            <a:r>
              <a:rPr lang="en-GB" sz="2400" dirty="0" smtClean="0"/>
              <a:t>, the elements height and width are the same as being visible.</a:t>
            </a:r>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38</a:t>
            </a:fld>
            <a:endParaRPr lang="en-US"/>
          </a:p>
        </p:txBody>
      </p:sp>
      <p:pic>
        <p:nvPicPr>
          <p:cNvPr id="1026" name="Picture 2" descr="Invisible Man, Spy, Agent, Anonymous, Cia, Fbi, Kgb"/>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57200" y="1981200"/>
            <a:ext cx="1028700"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idea of block/inline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grpSp>
        <p:nvGrpSpPr>
          <p:cNvPr id="21" name="Group 20"/>
          <p:cNvGrpSpPr/>
          <p:nvPr/>
        </p:nvGrpSpPr>
        <p:grpSpPr>
          <a:xfrm>
            <a:off x="2209800" y="1905000"/>
            <a:ext cx="1981200" cy="2904000"/>
            <a:chOff x="2209800" y="1905000"/>
            <a:chExt cx="1981200" cy="2904000"/>
          </a:xfrm>
        </p:grpSpPr>
        <p:sp>
          <p:nvSpPr>
            <p:cNvPr id="8" name="Rectangle 7"/>
            <p:cNvSpPr/>
            <p:nvPr/>
          </p:nvSpPr>
          <p:spPr>
            <a:xfrm>
              <a:off x="2209800" y="1905000"/>
              <a:ext cx="1981200" cy="243840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38400" y="3573000"/>
              <a:ext cx="609600" cy="609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6" name="Rectangle 15"/>
            <p:cNvSpPr/>
            <p:nvPr/>
          </p:nvSpPr>
          <p:spPr>
            <a:xfrm>
              <a:off x="2438400" y="2819400"/>
              <a:ext cx="609600" cy="609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7" name="Rectangle 16"/>
            <p:cNvSpPr/>
            <p:nvPr/>
          </p:nvSpPr>
          <p:spPr>
            <a:xfrm>
              <a:off x="2438400" y="2057400"/>
              <a:ext cx="609600" cy="609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8" name="TextBox 17"/>
            <p:cNvSpPr txBox="1"/>
            <p:nvPr/>
          </p:nvSpPr>
          <p:spPr>
            <a:xfrm>
              <a:off x="2209800" y="4439668"/>
              <a:ext cx="1981200" cy="369332"/>
            </a:xfrm>
            <a:prstGeom prst="rect">
              <a:avLst/>
            </a:prstGeom>
            <a:noFill/>
          </p:spPr>
          <p:txBody>
            <a:bodyPr wrap="square" rtlCol="0">
              <a:spAutoFit/>
            </a:bodyPr>
            <a:lstStyle/>
            <a:p>
              <a:pPr algn="ctr"/>
              <a:r>
                <a:rPr lang="en-US" dirty="0" smtClean="0"/>
                <a:t>block</a:t>
              </a:r>
              <a:endParaRPr lang="en-US" dirty="0"/>
            </a:p>
          </p:txBody>
        </p:sp>
      </p:grpSp>
      <p:grpSp>
        <p:nvGrpSpPr>
          <p:cNvPr id="20" name="Group 19"/>
          <p:cNvGrpSpPr/>
          <p:nvPr/>
        </p:nvGrpSpPr>
        <p:grpSpPr>
          <a:xfrm>
            <a:off x="5105400" y="1913400"/>
            <a:ext cx="1981200" cy="2895600"/>
            <a:chOff x="4457700" y="1905000"/>
            <a:chExt cx="1981200" cy="2895600"/>
          </a:xfrm>
        </p:grpSpPr>
        <p:sp>
          <p:nvSpPr>
            <p:cNvPr id="10" name="Rectangle 9"/>
            <p:cNvSpPr/>
            <p:nvPr/>
          </p:nvSpPr>
          <p:spPr>
            <a:xfrm>
              <a:off x="4457700" y="1905000"/>
              <a:ext cx="1981200" cy="243840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02300" y="2057400"/>
              <a:ext cx="609600" cy="609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4608600" y="2797200"/>
              <a:ext cx="609600" cy="609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4" name="Rectangle 13"/>
            <p:cNvSpPr/>
            <p:nvPr/>
          </p:nvSpPr>
          <p:spPr>
            <a:xfrm>
              <a:off x="5326200" y="2057400"/>
              <a:ext cx="609600" cy="609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9" name="TextBox 18"/>
            <p:cNvSpPr txBox="1"/>
            <p:nvPr/>
          </p:nvSpPr>
          <p:spPr>
            <a:xfrm>
              <a:off x="4457700" y="4431268"/>
              <a:ext cx="1981200" cy="369332"/>
            </a:xfrm>
            <a:prstGeom prst="rect">
              <a:avLst/>
            </a:prstGeom>
            <a:noFill/>
          </p:spPr>
          <p:txBody>
            <a:bodyPr wrap="square" rtlCol="0">
              <a:spAutoFit/>
            </a:bodyPr>
            <a:lstStyle/>
            <a:p>
              <a:pPr algn="ctr"/>
              <a:r>
                <a:rPr lang="en-US" dirty="0" smtClean="0"/>
                <a:t>inline block</a:t>
              </a:r>
              <a:endParaRPr lang="en-US" dirty="0"/>
            </a:p>
          </p:txBody>
        </p:sp>
      </p:grpSp>
    </p:spTree>
    <p:extLst>
      <p:ext uri="{BB962C8B-B14F-4D97-AF65-F5344CB8AC3E}">
        <p14:creationId xmlns:p14="http://schemas.microsoft.com/office/powerpoint/2010/main" val="166616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Colors</a:t>
            </a:r>
            <a:endParaRPr lang="en-US" dirty="0"/>
          </a:p>
        </p:txBody>
      </p:sp>
      <p:sp>
        <p:nvSpPr>
          <p:cNvPr id="3" name="Content Placeholder 2"/>
          <p:cNvSpPr>
            <a:spLocks noGrp="1"/>
          </p:cNvSpPr>
          <p:nvPr>
            <p:ph idx="1"/>
          </p:nvPr>
        </p:nvSpPr>
        <p:spPr/>
        <p:txBody>
          <a:bodyPr>
            <a:normAutofit/>
          </a:bodyPr>
          <a:lstStyle/>
          <a:p>
            <a:r>
              <a:rPr lang="en-US" dirty="0" smtClean="0"/>
              <a:t>Color values  can be specified in multiple ways.   The simplest is to refer to a color by </a:t>
            </a:r>
            <a:r>
              <a:rPr lang="en-US" b="1" dirty="0" smtClean="0"/>
              <a:t>name</a:t>
            </a:r>
            <a:r>
              <a:rPr lang="en-US" dirty="0" smtClean="0"/>
              <a:t>.  </a:t>
            </a:r>
          </a:p>
          <a:p>
            <a:pPr lvl="1"/>
            <a:r>
              <a:rPr lang="en-US" dirty="0" smtClean="0"/>
              <a:t>CSS3 has assigned names to 140 colors</a:t>
            </a:r>
          </a:p>
          <a:p>
            <a:pPr lvl="1"/>
            <a:r>
              <a:rPr lang="en-US" dirty="0" smtClean="0"/>
              <a:t>Names range from 'red', 'green', and 'blue' to '</a:t>
            </a:r>
            <a:r>
              <a:rPr lang="en-US" dirty="0" err="1" smtClean="0"/>
              <a:t>antiquewhite</a:t>
            </a:r>
            <a:r>
              <a:rPr lang="en-US" dirty="0" smtClean="0"/>
              <a:t>' and </a:t>
            </a:r>
            <a:r>
              <a:rPr lang="en-US" dirty="0" err="1" smtClean="0"/>
              <a:t>dodgerblue</a:t>
            </a:r>
            <a:r>
              <a:rPr lang="en-US" dirty="0" smtClean="0"/>
              <a:t>'.</a:t>
            </a:r>
          </a:p>
          <a:p>
            <a:pPr lvl="1"/>
            <a:r>
              <a:rPr lang="en-US" dirty="0" smtClean="0"/>
              <a:t>Examples:</a:t>
            </a:r>
          </a:p>
          <a:p>
            <a:pPr lvl="2"/>
            <a:r>
              <a:rPr lang="en-US" dirty="0" smtClean="0"/>
              <a:t>p { color : red; }</a:t>
            </a:r>
          </a:p>
          <a:p>
            <a:pPr lvl="2"/>
            <a:r>
              <a:rPr lang="en-US" dirty="0" smtClean="0"/>
              <a:t>h1 { color : </a:t>
            </a:r>
            <a:r>
              <a:rPr lang="en-US" dirty="0" err="1" smtClean="0"/>
              <a:t>antiquewhite</a:t>
            </a:r>
            <a:r>
              <a:rPr lang="en-US" dirty="0" smtClean="0"/>
              <a:t>; }</a:t>
            </a:r>
          </a:p>
          <a:p>
            <a:pPr lvl="2"/>
            <a:r>
              <a:rPr lang="en-US" dirty="0" smtClean="0"/>
              <a:t>div { color : purple;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41805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Position</a:t>
            </a:r>
            <a:r>
              <a:rPr lang="en-US" dirty="0" smtClean="0"/>
              <a:t> </a:t>
            </a:r>
            <a:r>
              <a:rPr lang="en-US" dirty="0" smtClean="0"/>
              <a:t>is a CSS property that selects rules </a:t>
            </a:r>
            <a:r>
              <a:rPr lang="en-US" dirty="0" smtClean="0"/>
              <a:t>for element layout.</a:t>
            </a:r>
          </a:p>
          <a:p>
            <a:pPr lvl="1"/>
            <a:r>
              <a:rPr lang="en-US" b="1" dirty="0" smtClean="0"/>
              <a:t>static</a:t>
            </a:r>
            <a:r>
              <a:rPr lang="en-US" dirty="0" smtClean="0"/>
              <a:t> : </a:t>
            </a:r>
          </a:p>
          <a:p>
            <a:pPr lvl="2"/>
            <a:r>
              <a:rPr lang="en-US" dirty="0" smtClean="0"/>
              <a:t>default </a:t>
            </a:r>
            <a:r>
              <a:rPr lang="en-US" dirty="0" smtClean="0"/>
              <a:t>: causes normal layout rules to apply</a:t>
            </a:r>
          </a:p>
          <a:p>
            <a:pPr lvl="2"/>
            <a:r>
              <a:rPr lang="en-US" dirty="0" smtClean="0"/>
              <a:t>top</a:t>
            </a:r>
            <a:r>
              <a:rPr lang="en-US" dirty="0" smtClean="0"/>
              <a:t>, left, right, and bottom properties do </a:t>
            </a:r>
            <a:r>
              <a:rPr lang="en-US" b="1" i="1" dirty="0" smtClean="0"/>
              <a:t>not</a:t>
            </a:r>
            <a:r>
              <a:rPr lang="en-US" dirty="0" smtClean="0"/>
              <a:t> apply</a:t>
            </a:r>
          </a:p>
          <a:p>
            <a:pPr lvl="2"/>
            <a:r>
              <a:rPr lang="en-US" b="1" i="1" dirty="0" smtClean="0"/>
              <a:t>Elements with static position are “not positioned”.</a:t>
            </a:r>
          </a:p>
          <a:p>
            <a:pPr lvl="1"/>
            <a:r>
              <a:rPr lang="en-US" b="1" dirty="0" smtClean="0"/>
              <a:t>relative</a:t>
            </a:r>
            <a:r>
              <a:rPr lang="en-US" dirty="0" smtClean="0"/>
              <a:t> : </a:t>
            </a:r>
          </a:p>
          <a:p>
            <a:pPr lvl="2"/>
            <a:r>
              <a:rPr lang="en-US" dirty="0" smtClean="0"/>
              <a:t>All elements are </a:t>
            </a:r>
            <a:r>
              <a:rPr lang="en-US" dirty="0" err="1" smtClean="0"/>
              <a:t>layed</a:t>
            </a:r>
            <a:r>
              <a:rPr lang="en-US" dirty="0" smtClean="0"/>
              <a:t> out.  </a:t>
            </a:r>
          </a:p>
          <a:p>
            <a:pPr lvl="2"/>
            <a:r>
              <a:rPr lang="en-US" dirty="0" smtClean="0"/>
              <a:t>The boxes position is then offset by amounts determined by the top, left, right, and bottom properties.</a:t>
            </a:r>
          </a:p>
          <a:p>
            <a:pPr lvl="1"/>
            <a:r>
              <a:rPr lang="en-US" b="1" dirty="0"/>
              <a:t>fixed</a:t>
            </a:r>
            <a:r>
              <a:rPr lang="en-US" dirty="0"/>
              <a:t> : </a:t>
            </a:r>
            <a:endParaRPr lang="en-US" dirty="0" smtClean="0"/>
          </a:p>
          <a:p>
            <a:pPr lvl="2"/>
            <a:r>
              <a:rPr lang="en-US" dirty="0" smtClean="0"/>
              <a:t>Position </a:t>
            </a:r>
            <a:r>
              <a:rPr lang="en-US" dirty="0"/>
              <a:t>the element relative to </a:t>
            </a:r>
            <a:r>
              <a:rPr lang="en-US" dirty="0" smtClean="0"/>
              <a:t>the viewport</a:t>
            </a:r>
          </a:p>
          <a:p>
            <a:pPr lvl="2"/>
            <a:r>
              <a:rPr lang="en-US" dirty="0" smtClean="0"/>
              <a:t>Don't </a:t>
            </a:r>
            <a:r>
              <a:rPr lang="en-US" dirty="0"/>
              <a:t>move it when the page is scrolled.  </a:t>
            </a:r>
            <a:endParaRPr lang="en-US" dirty="0" smtClean="0"/>
          </a:p>
          <a:p>
            <a:pPr lvl="2"/>
            <a:r>
              <a:rPr lang="en-US" dirty="0" smtClean="0"/>
              <a:t>Don't reserve space for it</a:t>
            </a:r>
            <a:endParaRPr lang="en-US" dirty="0"/>
          </a:p>
          <a:p>
            <a:pPr lvl="1"/>
            <a:r>
              <a:rPr lang="en-US" b="1" dirty="0" smtClean="0"/>
              <a:t>absolute</a:t>
            </a:r>
            <a:r>
              <a:rPr lang="en-US" dirty="0" smtClean="0"/>
              <a:t>: </a:t>
            </a:r>
            <a:endParaRPr lang="en-US" dirty="0"/>
          </a:p>
          <a:p>
            <a:pPr lvl="2"/>
            <a:r>
              <a:rPr lang="en-US" dirty="0" smtClean="0"/>
              <a:t>Position the element with respect to it's nearest positioned ancestor</a:t>
            </a:r>
          </a:p>
          <a:p>
            <a:pPr lvl="2"/>
            <a:r>
              <a:rPr lang="en-US" dirty="0" smtClean="0"/>
              <a:t>Don’t reserve space for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768807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bottom</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b="1" dirty="0"/>
              <a:t>top</a:t>
            </a:r>
            <a:r>
              <a:rPr lang="en-US" dirty="0"/>
              <a:t> CSS property </a:t>
            </a:r>
            <a:r>
              <a:rPr lang="en-US" dirty="0" smtClean="0"/>
              <a:t>specifies </a:t>
            </a:r>
            <a:r>
              <a:rPr lang="en-US" dirty="0"/>
              <a:t>part of the position of positioned elements. </a:t>
            </a:r>
            <a:endParaRPr lang="en-US" dirty="0" smtClean="0"/>
          </a:p>
          <a:p>
            <a:pPr lvl="1"/>
            <a:r>
              <a:rPr lang="en-US" dirty="0" smtClean="0"/>
              <a:t>no </a:t>
            </a:r>
            <a:r>
              <a:rPr lang="en-US" dirty="0"/>
              <a:t>effect on non-positioned elements</a:t>
            </a:r>
            <a:r>
              <a:rPr lang="en-US" dirty="0" smtClean="0"/>
              <a:t>.</a:t>
            </a:r>
            <a:endParaRPr lang="en-US" dirty="0"/>
          </a:p>
          <a:p>
            <a:pPr lvl="1"/>
            <a:r>
              <a:rPr lang="en-US" dirty="0"/>
              <a:t>a</a:t>
            </a:r>
            <a:r>
              <a:rPr lang="en-US" dirty="0" smtClean="0"/>
              <a:t>bsolute/fixed </a:t>
            </a:r>
            <a:r>
              <a:rPr lang="en-US" dirty="0" smtClean="0"/>
              <a:t>position elements: specifies </a:t>
            </a:r>
            <a:r>
              <a:rPr lang="en-US" dirty="0"/>
              <a:t>the distance between the top margin edge of the element and the top edge of its containing block</a:t>
            </a:r>
            <a:r>
              <a:rPr lang="en-US" dirty="0" smtClean="0"/>
              <a:t>.</a:t>
            </a:r>
            <a:endParaRPr lang="en-US" dirty="0"/>
          </a:p>
          <a:p>
            <a:pPr lvl="1"/>
            <a:r>
              <a:rPr lang="en-US" dirty="0"/>
              <a:t>r</a:t>
            </a:r>
            <a:r>
              <a:rPr lang="en-US" dirty="0" smtClean="0"/>
              <a:t>elatively </a:t>
            </a:r>
            <a:r>
              <a:rPr lang="en-US" dirty="0"/>
              <a:t>positioned </a:t>
            </a:r>
            <a:r>
              <a:rPr lang="en-US" dirty="0" smtClean="0"/>
              <a:t>elements: specifies </a:t>
            </a:r>
            <a:r>
              <a:rPr lang="en-US" dirty="0"/>
              <a:t>the amount the element is moved below its normal position</a:t>
            </a:r>
            <a:r>
              <a:rPr lang="en-US" dirty="0" smtClean="0"/>
              <a:t>.</a:t>
            </a:r>
            <a:endParaRPr lang="en-US" dirty="0"/>
          </a:p>
          <a:p>
            <a:pPr lvl="1"/>
            <a:r>
              <a:rPr lang="en-US" dirty="0"/>
              <a:t>When both top and bottom are specified, as long as height is unspecified, auto or 100%, both top and bottom distances will be respected. Otherwise, if height is constrained in any way, the top property takes precedence and the bottom property is ignored.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254821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left,right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right</a:t>
            </a:r>
            <a:r>
              <a:rPr lang="en-US" dirty="0"/>
              <a:t> CSS </a:t>
            </a:r>
            <a:r>
              <a:rPr lang="en-US" dirty="0" smtClean="0"/>
              <a:t>property specifies </a:t>
            </a:r>
            <a:r>
              <a:rPr lang="en-US" dirty="0"/>
              <a:t>part of the position of positioned elements</a:t>
            </a:r>
            <a:r>
              <a:rPr lang="en-US" dirty="0" smtClean="0"/>
              <a:t>.</a:t>
            </a:r>
          </a:p>
          <a:p>
            <a:pPr lvl="1"/>
            <a:r>
              <a:rPr lang="en-US" dirty="0" smtClean="0"/>
              <a:t>no effect on non-positioned elements</a:t>
            </a:r>
            <a:endParaRPr lang="en-US" dirty="0"/>
          </a:p>
          <a:p>
            <a:pPr lvl="1"/>
            <a:r>
              <a:rPr lang="en-US" dirty="0"/>
              <a:t>a</a:t>
            </a:r>
            <a:r>
              <a:rPr lang="en-US" dirty="0" smtClean="0"/>
              <a:t>bsolute/fixed elements : specifies </a:t>
            </a:r>
            <a:r>
              <a:rPr lang="en-US" dirty="0"/>
              <a:t>the distance between the right margin edge of the element and the right edge of its containing block</a:t>
            </a:r>
            <a:r>
              <a:rPr lang="en-US" dirty="0" smtClean="0"/>
              <a:t>.</a:t>
            </a:r>
          </a:p>
          <a:p>
            <a:pPr lvl="1"/>
            <a:r>
              <a:rPr lang="en-US" dirty="0" smtClean="0"/>
              <a:t>relative : specifies the amount by which the element is offset from the left or right of its non-positioned position.</a:t>
            </a:r>
            <a:endParaRPr lang="en-US" dirty="0"/>
          </a:p>
          <a:p>
            <a:pPr lvl="1"/>
            <a:r>
              <a:rPr lang="en-US" dirty="0"/>
              <a:t>When both the right CSS property and the left CSS property are defined, the position of the element is </a:t>
            </a:r>
            <a:r>
              <a:rPr lang="en-US" dirty="0" err="1"/>
              <a:t>overspecified</a:t>
            </a:r>
            <a:r>
              <a:rPr lang="en-US" dirty="0"/>
              <a:t>. In that case, the left value has precedence when the container is left-to-right </a:t>
            </a:r>
            <a:r>
              <a:rPr lang="en-US" dirty="0" smtClean="0"/>
              <a:t>and </a:t>
            </a:r>
            <a:r>
              <a:rPr lang="en-US" dirty="0"/>
              <a:t>the right value has precedence when the container is </a:t>
            </a:r>
            <a:r>
              <a:rPr lang="en-US" dirty="0" smtClean="0"/>
              <a:t>right-to-left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32090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'float' property </a:t>
            </a:r>
            <a:r>
              <a:rPr lang="en-US" dirty="0" smtClean="0"/>
              <a:t>controls an </a:t>
            </a:r>
            <a:r>
              <a:rPr lang="en-US" dirty="0" smtClean="0"/>
              <a:t>alternative layout mechanism.   </a:t>
            </a:r>
            <a:endParaRPr lang="en-US" dirty="0" smtClean="0"/>
          </a:p>
          <a:p>
            <a:pPr lvl="1"/>
            <a:r>
              <a:rPr lang="en-US" dirty="0" smtClean="0"/>
              <a:t>When present, this property takes the element </a:t>
            </a:r>
            <a:r>
              <a:rPr lang="en-US" dirty="0" smtClean="0"/>
              <a:t>out of normal flow and </a:t>
            </a:r>
            <a:r>
              <a:rPr lang="en-US" dirty="0" smtClean="0"/>
              <a:t>positions the element </a:t>
            </a:r>
            <a:r>
              <a:rPr lang="en-US" dirty="0" smtClean="0"/>
              <a:t>at either the </a:t>
            </a:r>
            <a:r>
              <a:rPr lang="en-US" dirty="0" smtClean="0"/>
              <a:t>left-most </a:t>
            </a:r>
            <a:r>
              <a:rPr lang="en-US" dirty="0" smtClean="0"/>
              <a:t>or </a:t>
            </a:r>
            <a:r>
              <a:rPr lang="en-US" dirty="0" smtClean="0"/>
              <a:t>right-most available position within </a:t>
            </a:r>
            <a:r>
              <a:rPr lang="en-US" dirty="0" smtClean="0"/>
              <a:t>it's container.  Text and other inline elements wrap around </a:t>
            </a:r>
            <a:r>
              <a:rPr lang="en-US" dirty="0" smtClean="0"/>
              <a:t>it.</a:t>
            </a:r>
          </a:p>
          <a:p>
            <a:pPr lvl="1"/>
            <a:r>
              <a:rPr lang="en-US" dirty="0" smtClean="0"/>
              <a:t>Supported </a:t>
            </a:r>
            <a:r>
              <a:rPr lang="en-US" dirty="0" smtClean="0"/>
              <a:t>values:</a:t>
            </a:r>
          </a:p>
          <a:p>
            <a:pPr lvl="2"/>
            <a:r>
              <a:rPr lang="en-US" dirty="0" smtClean="0"/>
              <a:t>left, right, none</a:t>
            </a:r>
          </a:p>
          <a:p>
            <a:r>
              <a:rPr lang="en-US" dirty="0" smtClean="0"/>
              <a:t>The 'clear' property is something of a float reset.</a:t>
            </a:r>
            <a:r>
              <a:rPr lang="en-US" dirty="0"/>
              <a:t> </a:t>
            </a:r>
            <a:r>
              <a:rPr lang="en-US" dirty="0" smtClean="0"/>
              <a:t> </a:t>
            </a:r>
            <a:endParaRPr lang="en-US" dirty="0" smtClean="0"/>
          </a:p>
          <a:p>
            <a:pPr lvl="1"/>
            <a:r>
              <a:rPr lang="en-US" dirty="0" smtClean="0"/>
              <a:t>When a floating element is ‘cleared’, there can be no floating element on the ‘cleared’ side</a:t>
            </a:r>
            <a:endParaRPr lang="en-US" dirty="0" smtClean="0"/>
          </a:p>
          <a:p>
            <a:pPr lvl="1"/>
            <a:r>
              <a:rPr lang="en-US" dirty="0" smtClean="0"/>
              <a:t>Supported </a:t>
            </a:r>
            <a:r>
              <a:rPr lang="en-US" dirty="0" smtClean="0"/>
              <a:t>values:</a:t>
            </a:r>
          </a:p>
          <a:p>
            <a:pPr lvl="2"/>
            <a:r>
              <a:rPr lang="en-US" dirty="0" smtClean="0"/>
              <a:t>left, right, both, none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475694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endParaRPr lang="en-US" dirty="0"/>
          </a:p>
        </p:txBody>
      </p:sp>
      <p:sp>
        <p:nvSpPr>
          <p:cNvPr id="3" name="Content Placeholder 2"/>
          <p:cNvSpPr>
            <a:spLocks noGrp="1"/>
          </p:cNvSpPr>
          <p:nvPr>
            <p:ph idx="1"/>
          </p:nvPr>
        </p:nvSpPr>
        <p:spPr/>
        <p:txBody>
          <a:bodyPr>
            <a:normAutofit lnSpcReduction="10000"/>
          </a:bodyPr>
          <a:lstStyle/>
          <a:p>
            <a:r>
              <a:rPr lang="en-US" dirty="0" smtClean="0"/>
              <a:t>Specifies whether to clip content, render scrollbars or other.  Supported values include</a:t>
            </a:r>
          </a:p>
          <a:p>
            <a:pPr lvl="1"/>
            <a:r>
              <a:rPr lang="en-US" dirty="0" smtClean="0"/>
              <a:t>visible : (default) Content is not clipped and it may render outside of the parent box</a:t>
            </a:r>
          </a:p>
          <a:p>
            <a:pPr lvl="1"/>
            <a:r>
              <a:rPr lang="en-US" dirty="0" smtClean="0"/>
              <a:t>hidden : content is clipped and no scrollbars</a:t>
            </a:r>
          </a:p>
          <a:p>
            <a:pPr lvl="1"/>
            <a:r>
              <a:rPr lang="en-US" dirty="0" smtClean="0"/>
              <a:t>scroll : content is clipped and scrollbars appear as needed</a:t>
            </a:r>
          </a:p>
          <a:p>
            <a:pPr lvl="1"/>
            <a:r>
              <a:rPr lang="en-US" dirty="0" smtClean="0"/>
              <a:t>auto : the browser chooses what to do</a:t>
            </a:r>
          </a:p>
          <a:p>
            <a:r>
              <a:rPr lang="en-US" dirty="0" smtClean="0"/>
              <a:t>Only applied to block-level elements that have a bound on their height (i.e. height or max-height property set) OR has white-space property set to </a:t>
            </a:r>
            <a:r>
              <a:rPr lang="en-US" dirty="0" err="1" smtClean="0"/>
              <a:t>nowrap</a:t>
            </a:r>
            <a:r>
              <a:rPr lang="en-US" dirty="0" smtClean="0"/>
              <a:t>.</a:t>
            </a:r>
          </a:p>
          <a:p>
            <a:r>
              <a:rPr lang="en-US" dirty="0"/>
              <a:t>https://</a:t>
            </a:r>
            <a:r>
              <a:rPr lang="en-US" dirty="0" err="1"/>
              <a:t>css-tricks.com</a:t>
            </a:r>
            <a:r>
              <a:rPr lang="en-US" dirty="0"/>
              <a:t>/video-screencasts/42-all-about-floats-screencast/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933838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settings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CSS background properties are used to define the background effects of an element</a:t>
            </a:r>
            <a:r>
              <a:rPr lang="en-US" dirty="0" smtClean="0"/>
              <a:t>.</a:t>
            </a:r>
            <a:endParaRPr lang="en-US" dirty="0"/>
          </a:p>
          <a:p>
            <a:pPr lvl="1"/>
            <a:r>
              <a:rPr lang="en-US" dirty="0"/>
              <a:t>background-color</a:t>
            </a:r>
          </a:p>
          <a:p>
            <a:pPr lvl="1"/>
            <a:r>
              <a:rPr lang="en-US" dirty="0"/>
              <a:t>background-image</a:t>
            </a:r>
          </a:p>
          <a:p>
            <a:pPr lvl="1"/>
            <a:r>
              <a:rPr lang="en-US" dirty="0" smtClean="0"/>
              <a:t>background-repeat: </a:t>
            </a:r>
          </a:p>
          <a:p>
            <a:pPr lvl="2"/>
            <a:r>
              <a:rPr lang="en-US" dirty="0" smtClean="0"/>
              <a:t>repeat-x: tiled horizontally</a:t>
            </a:r>
          </a:p>
          <a:p>
            <a:pPr lvl="2"/>
            <a:r>
              <a:rPr lang="en-US" dirty="0" smtClean="0"/>
              <a:t>repeat-y: tiled vertically</a:t>
            </a:r>
          </a:p>
          <a:p>
            <a:pPr lvl="2"/>
            <a:r>
              <a:rPr lang="en-US" dirty="0" smtClean="0"/>
              <a:t>repeat: tiled horizontally and vertically (default)</a:t>
            </a:r>
          </a:p>
          <a:p>
            <a:pPr lvl="2"/>
            <a:r>
              <a:rPr lang="en-US" dirty="0" smtClean="0"/>
              <a:t>no-repeat</a:t>
            </a:r>
            <a:endParaRPr lang="en-US" dirty="0"/>
          </a:p>
          <a:p>
            <a:pPr lvl="1"/>
            <a:r>
              <a:rPr lang="en-US" dirty="0" smtClean="0"/>
              <a:t>background-attachment</a:t>
            </a:r>
          </a:p>
          <a:p>
            <a:pPr lvl="2"/>
            <a:r>
              <a:rPr lang="en-US" dirty="0" smtClean="0"/>
              <a:t>scroll: background scrolls with the viewport (default)</a:t>
            </a:r>
          </a:p>
          <a:p>
            <a:pPr lvl="2"/>
            <a:r>
              <a:rPr lang="en-US" dirty="0" smtClean="0"/>
              <a:t>fixed: background doesn't scroll </a:t>
            </a:r>
            <a:endParaRPr lang="en-US" dirty="0"/>
          </a:p>
          <a:p>
            <a:pPr lvl="1"/>
            <a:r>
              <a:rPr lang="en-US" dirty="0" smtClean="0"/>
              <a:t>background-position</a:t>
            </a:r>
          </a:p>
          <a:p>
            <a:pPr lvl="2"/>
            <a:r>
              <a:rPr lang="en-US" dirty="0" smtClean="0"/>
              <a:t>[left | center | right ] [ top | center | bottom]</a:t>
            </a:r>
          </a:p>
          <a:p>
            <a:r>
              <a:rPr lang="en-US" dirty="0" smtClean="0"/>
              <a:t>Shorthand</a:t>
            </a:r>
          </a:p>
          <a:p>
            <a:pPr lvl="1"/>
            <a:r>
              <a:rPr lang="en-US" dirty="0" smtClean="0"/>
              <a:t>background: color image repeat attachment position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412164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Background-image</a:t>
            </a:r>
          </a:p>
          <a:p>
            <a:pPr lvl="1"/>
            <a:r>
              <a:rPr lang="en-US" dirty="0"/>
              <a:t>body { background-image: </a:t>
            </a:r>
            <a:r>
              <a:rPr lang="en-US" dirty="0" err="1"/>
              <a:t>url</a:t>
            </a:r>
            <a:r>
              <a:rPr lang="en-US" dirty="0"/>
              <a:t>("marble.png") }</a:t>
            </a:r>
          </a:p>
          <a:p>
            <a:pPr lvl="1"/>
            <a:r>
              <a:rPr lang="en-US" dirty="0"/>
              <a:t>p { background-image: none </a:t>
            </a:r>
            <a:r>
              <a:rPr lang="en-US" dirty="0" smtClean="0"/>
              <a:t>}</a:t>
            </a:r>
          </a:p>
          <a:p>
            <a:r>
              <a:rPr lang="en-US" dirty="0" smtClean="0"/>
              <a:t>Background-repeat and attach</a:t>
            </a:r>
          </a:p>
          <a:p>
            <a:pPr lvl="1"/>
            <a:r>
              <a:rPr lang="en-US" dirty="0"/>
              <a:t>body { </a:t>
            </a:r>
          </a:p>
          <a:p>
            <a:pPr lvl="1"/>
            <a:r>
              <a:rPr lang="en-US" dirty="0"/>
              <a:t>  background: red </a:t>
            </a:r>
            <a:r>
              <a:rPr lang="en-US" dirty="0" err="1"/>
              <a:t>url</a:t>
            </a:r>
            <a:r>
              <a:rPr lang="en-US" dirty="0"/>
              <a:t>("pendant.png");</a:t>
            </a:r>
          </a:p>
          <a:p>
            <a:pPr lvl="1"/>
            <a:r>
              <a:rPr lang="en-US" dirty="0"/>
              <a:t>  background-repeat: repeat-y;</a:t>
            </a:r>
          </a:p>
          <a:p>
            <a:pPr lvl="1"/>
            <a:r>
              <a:rPr lang="en-US" dirty="0"/>
              <a:t>  background-attachment: fixed;</a:t>
            </a:r>
          </a:p>
          <a:p>
            <a:pPr lvl="1"/>
            <a:r>
              <a:rPr lang="en-US" dirty="0" smtClean="0"/>
              <a:t>}</a:t>
            </a:r>
          </a:p>
          <a:p>
            <a:r>
              <a:rPr lang="en-US" dirty="0" smtClean="0"/>
              <a:t>Background-attach</a:t>
            </a:r>
          </a:p>
          <a:p>
            <a:pPr lvl="1"/>
            <a:r>
              <a:rPr lang="en-US" dirty="0"/>
              <a:t>body { background: </a:t>
            </a:r>
            <a:r>
              <a:rPr lang="en-US" dirty="0" err="1"/>
              <a:t>url</a:t>
            </a:r>
            <a:r>
              <a:rPr lang="en-US" dirty="0"/>
              <a:t>("banner.jpeg") right top }    /* 100%   0% */</a:t>
            </a:r>
          </a:p>
          <a:p>
            <a:pPr lvl="1"/>
            <a:r>
              <a:rPr lang="en-US" dirty="0"/>
              <a:t>body { background: </a:t>
            </a:r>
            <a:r>
              <a:rPr lang="en-US" dirty="0" err="1"/>
              <a:t>url</a:t>
            </a:r>
            <a:r>
              <a:rPr lang="en-US" dirty="0"/>
              <a:t>("banner.jpeg") top center }   /*  50%   0% */</a:t>
            </a:r>
          </a:p>
          <a:p>
            <a:pPr lvl="1"/>
            <a:r>
              <a:rPr lang="en-US" dirty="0"/>
              <a:t>body { background: </a:t>
            </a:r>
            <a:r>
              <a:rPr lang="en-US" dirty="0" err="1"/>
              <a:t>url</a:t>
            </a:r>
            <a:r>
              <a:rPr lang="en-US" dirty="0"/>
              <a:t>("banner.jpeg") center }       /*  50%  50% */</a:t>
            </a:r>
          </a:p>
          <a:p>
            <a:pPr lvl="1"/>
            <a:r>
              <a:rPr lang="en-US" dirty="0"/>
              <a:t>body { background: </a:t>
            </a:r>
            <a:r>
              <a:rPr lang="en-US" dirty="0" err="1"/>
              <a:t>url</a:t>
            </a:r>
            <a:r>
              <a:rPr lang="en-US" dirty="0"/>
              <a:t>("banner.jpeg") bottom }       /*  50% 100% </a:t>
            </a:r>
            <a:r>
              <a:rPr lang="en-US" dirty="0" smtClean="0"/>
              <a:t>*/</a:t>
            </a:r>
          </a:p>
          <a:p>
            <a:r>
              <a:rPr lang="en-US" dirty="0" smtClean="0"/>
              <a:t>Background</a:t>
            </a:r>
          </a:p>
          <a:p>
            <a:pPr lvl="1"/>
            <a:r>
              <a:rPr lang="en-US" dirty="0"/>
              <a:t>BODY { background: red }</a:t>
            </a:r>
          </a:p>
          <a:p>
            <a:pPr lvl="1"/>
            <a:r>
              <a:rPr lang="en-US" dirty="0"/>
              <a:t>P { background: </a:t>
            </a:r>
            <a:r>
              <a:rPr lang="en-US" dirty="0" err="1"/>
              <a:t>url</a:t>
            </a:r>
            <a:r>
              <a:rPr lang="en-US" dirty="0"/>
              <a:t>("chess.png") gray 50% repeat fixed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804758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 Text-align</a:t>
            </a:r>
            <a:endParaRPr lang="en-US" dirty="0"/>
          </a:p>
        </p:txBody>
      </p:sp>
      <p:sp>
        <p:nvSpPr>
          <p:cNvPr id="3" name="Content Placeholder 2"/>
          <p:cNvSpPr>
            <a:spLocks noGrp="1"/>
          </p:cNvSpPr>
          <p:nvPr>
            <p:ph idx="1"/>
          </p:nvPr>
        </p:nvSpPr>
        <p:spPr/>
        <p:txBody>
          <a:bodyPr/>
          <a:lstStyle/>
          <a:p>
            <a:r>
              <a:rPr lang="en-US" dirty="0" smtClean="0"/>
              <a:t>Text-indent is a length.  It is applied to the first-line of text content.  Values include</a:t>
            </a:r>
          </a:p>
          <a:p>
            <a:pPr lvl="1"/>
            <a:r>
              <a:rPr lang="en-US" dirty="0" smtClean="0"/>
              <a:t>A length followed by an optional [each-line | hanging]</a:t>
            </a:r>
          </a:p>
          <a:p>
            <a:pPr lvl="2"/>
            <a:r>
              <a:rPr lang="en-US" dirty="0" smtClean="0"/>
              <a:t>each-line : the first-line after a forced line break</a:t>
            </a:r>
          </a:p>
          <a:p>
            <a:pPr lvl="2"/>
            <a:r>
              <a:rPr lang="en-US" dirty="0" smtClean="0"/>
              <a:t>hanging : invert the normal meaning</a:t>
            </a:r>
          </a:p>
          <a:p>
            <a:r>
              <a:rPr lang="en-US" dirty="0" smtClean="0"/>
              <a:t>Example:</a:t>
            </a:r>
          </a:p>
          <a:p>
            <a:pPr lvl="1"/>
            <a:r>
              <a:rPr lang="en-US" dirty="0" smtClean="0"/>
              <a:t>{ text-indent: 3em; }</a:t>
            </a:r>
          </a:p>
          <a:p>
            <a:pPr lvl="1"/>
            <a:r>
              <a:rPr lang="en-US" dirty="0" smtClean="0"/>
              <a:t>{ text-indent: 3em hanging; }</a:t>
            </a:r>
          </a:p>
          <a:p>
            <a:pPr lvl="1"/>
            <a:r>
              <a:rPr lang="en-US" dirty="0" smtClean="0"/>
              <a:t>{ text-indent: 40px each-line; }</a:t>
            </a:r>
          </a:p>
          <a:p>
            <a:pPr lvl="1"/>
            <a:r>
              <a:rPr lang="en-US" dirty="0" smtClean="0"/>
              <a:t>{ text-indent: 10%;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894371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 Text-align</a:t>
            </a:r>
            <a:endParaRPr lang="en-US" dirty="0"/>
          </a:p>
        </p:txBody>
      </p:sp>
      <p:sp>
        <p:nvSpPr>
          <p:cNvPr id="3" name="Content Placeholder 2"/>
          <p:cNvSpPr>
            <a:spLocks noGrp="1"/>
          </p:cNvSpPr>
          <p:nvPr>
            <p:ph idx="1"/>
          </p:nvPr>
        </p:nvSpPr>
        <p:spPr/>
        <p:txBody>
          <a:bodyPr/>
          <a:lstStyle/>
          <a:p>
            <a:r>
              <a:rPr lang="en-US" dirty="0" smtClean="0"/>
              <a:t>Text-align controls how inline content is aligned within the parent.  It does not control the children.  Values include</a:t>
            </a:r>
            <a:r>
              <a:rPr lang="en-US" dirty="0"/>
              <a:t> </a:t>
            </a:r>
            <a:r>
              <a:rPr lang="en-US" dirty="0" smtClean="0"/>
              <a:t>the words</a:t>
            </a:r>
          </a:p>
          <a:p>
            <a:pPr lvl="1"/>
            <a:r>
              <a:rPr lang="en-US" dirty="0" smtClean="0"/>
              <a:t>start</a:t>
            </a:r>
          </a:p>
          <a:p>
            <a:pPr lvl="1"/>
            <a:r>
              <a:rPr lang="en-US" dirty="0" smtClean="0"/>
              <a:t>end</a:t>
            </a:r>
          </a:p>
          <a:p>
            <a:pPr lvl="1"/>
            <a:r>
              <a:rPr lang="en-US" dirty="0" smtClean="0"/>
              <a:t>left</a:t>
            </a:r>
          </a:p>
          <a:p>
            <a:pPr lvl="1"/>
            <a:r>
              <a:rPr lang="en-US" dirty="0" smtClean="0"/>
              <a:t>right</a:t>
            </a:r>
          </a:p>
          <a:p>
            <a:pPr lvl="1"/>
            <a:r>
              <a:rPr lang="en-US" dirty="0" smtClean="0"/>
              <a:t>center</a:t>
            </a:r>
          </a:p>
          <a:p>
            <a:pPr lvl="1"/>
            <a:r>
              <a:rPr lang="en-US" dirty="0" smtClean="0"/>
              <a:t>justify</a:t>
            </a:r>
          </a:p>
          <a:p>
            <a:pPr lvl="1"/>
            <a:r>
              <a:rPr lang="en-US" dirty="0" smtClean="0"/>
              <a:t>match-parent</a:t>
            </a:r>
          </a:p>
          <a:p>
            <a:pPr lvl="1"/>
            <a:r>
              <a:rPr lang="en-US" dirty="0" smtClean="0"/>
              <a:t>start 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507696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 Text-decoration</a:t>
            </a:r>
            <a:endParaRPr lang="en-US" dirty="0"/>
          </a:p>
        </p:txBody>
      </p:sp>
      <p:sp>
        <p:nvSpPr>
          <p:cNvPr id="3" name="Content Placeholder 2"/>
          <p:cNvSpPr>
            <a:spLocks noGrp="1"/>
          </p:cNvSpPr>
          <p:nvPr>
            <p:ph idx="1"/>
          </p:nvPr>
        </p:nvSpPr>
        <p:spPr/>
        <p:txBody>
          <a:bodyPr/>
          <a:lstStyle/>
          <a:p>
            <a:r>
              <a:rPr lang="en-US" dirty="0" smtClean="0"/>
              <a:t>text-decoration controls text effects.  Values include</a:t>
            </a:r>
          </a:p>
          <a:p>
            <a:pPr lvl="1"/>
            <a:r>
              <a:rPr lang="en-US" dirty="0" smtClean="0"/>
              <a:t>none</a:t>
            </a:r>
          </a:p>
          <a:p>
            <a:pPr lvl="1"/>
            <a:r>
              <a:rPr lang="en-US" dirty="0" smtClean="0"/>
              <a:t>underline</a:t>
            </a:r>
          </a:p>
          <a:p>
            <a:pPr lvl="1"/>
            <a:r>
              <a:rPr lang="en-US" dirty="0" err="1" smtClean="0"/>
              <a:t>overline</a:t>
            </a:r>
            <a:endParaRPr lang="en-US" dirty="0" smtClean="0"/>
          </a:p>
          <a:p>
            <a:pPr lvl="1"/>
            <a:r>
              <a:rPr lang="en-US" dirty="0" smtClean="0"/>
              <a:t>line-through</a:t>
            </a:r>
          </a:p>
          <a:p>
            <a:r>
              <a:rPr lang="en-US" dirty="0" smtClean="0"/>
              <a:t>Can have more than one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5" name="Picture 4"/>
          <p:cNvPicPr>
            <a:picLocks noChangeAspect="1"/>
          </p:cNvPicPr>
          <p:nvPr/>
        </p:nvPicPr>
        <p:blipFill>
          <a:blip r:embed="rId2"/>
          <a:stretch>
            <a:fillRect/>
          </a:stretch>
        </p:blipFill>
        <p:spPr>
          <a:xfrm>
            <a:off x="3657600" y="4191000"/>
            <a:ext cx="3413508" cy="23622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8423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Colors</a:t>
            </a:r>
            <a:endParaRPr lang="en-US" dirty="0"/>
          </a:p>
        </p:txBody>
      </p:sp>
      <p:sp>
        <p:nvSpPr>
          <p:cNvPr id="3" name="Content Placeholder 2"/>
          <p:cNvSpPr>
            <a:spLocks noGrp="1"/>
          </p:cNvSpPr>
          <p:nvPr>
            <p:ph idx="1"/>
          </p:nvPr>
        </p:nvSpPr>
        <p:spPr/>
        <p:txBody>
          <a:bodyPr>
            <a:normAutofit/>
          </a:bodyPr>
          <a:lstStyle/>
          <a:p>
            <a:r>
              <a:rPr lang="en-US" dirty="0" err="1" smtClean="0"/>
              <a:t>rgb</a:t>
            </a:r>
            <a:r>
              <a:rPr lang="en-US" dirty="0" smtClean="0"/>
              <a:t>(</a:t>
            </a:r>
            <a:r>
              <a:rPr lang="en-US" i="1" dirty="0" smtClean="0"/>
              <a:t>r, g, b</a:t>
            </a:r>
            <a:r>
              <a:rPr lang="en-US" dirty="0" smtClean="0"/>
              <a:t>). </a:t>
            </a:r>
          </a:p>
          <a:p>
            <a:pPr lvl="1"/>
            <a:r>
              <a:rPr lang="en-US" dirty="0" smtClean="0"/>
              <a:t>Parameters may be </a:t>
            </a:r>
          </a:p>
          <a:p>
            <a:pPr lvl="2"/>
            <a:r>
              <a:rPr lang="en-US" dirty="0" smtClean="0"/>
              <a:t>an integer in [0, 255]</a:t>
            </a:r>
          </a:p>
          <a:p>
            <a:pPr lvl="2"/>
            <a:r>
              <a:rPr lang="en-US" dirty="0" smtClean="0"/>
              <a:t>an integer in [0, 100] followed by a percent sign</a:t>
            </a:r>
          </a:p>
          <a:p>
            <a:pPr lvl="1"/>
            <a:r>
              <a:rPr lang="en-US" dirty="0" smtClean="0"/>
              <a:t>The parameters denote the amount of red, green and blue in the color.  When using numeric values, the value 255 corresponds to 100%.</a:t>
            </a:r>
          </a:p>
          <a:p>
            <a:r>
              <a:rPr lang="en-US" dirty="0" smtClean="0"/>
              <a:t>Examples</a:t>
            </a:r>
          </a:p>
          <a:p>
            <a:pPr lvl="1"/>
            <a:r>
              <a:rPr lang="en-US" dirty="0" smtClean="0"/>
              <a:t>h1 { </a:t>
            </a:r>
            <a:r>
              <a:rPr lang="en-US" dirty="0" err="1" smtClean="0"/>
              <a:t>rgb</a:t>
            </a:r>
            <a:r>
              <a:rPr lang="en-US" dirty="0" smtClean="0"/>
              <a:t>(100%, 0%, 0%); }</a:t>
            </a:r>
          </a:p>
          <a:p>
            <a:pPr lvl="1"/>
            <a:r>
              <a:rPr lang="en-US" dirty="0" smtClean="0"/>
              <a:t>p { </a:t>
            </a:r>
            <a:r>
              <a:rPr lang="en-US" dirty="0" err="1" smtClean="0"/>
              <a:t>rgb</a:t>
            </a:r>
            <a:r>
              <a:rPr lang="en-US" dirty="0" smtClean="0"/>
              <a:t> (255, 0, 0); }</a:t>
            </a:r>
          </a:p>
          <a:p>
            <a:pPr lvl="1"/>
            <a:r>
              <a:rPr lang="en-US" dirty="0" smtClean="0"/>
              <a:t>div { </a:t>
            </a:r>
            <a:r>
              <a:rPr lang="en-US" dirty="0" err="1" smtClean="0"/>
              <a:t>rgb</a:t>
            </a:r>
            <a:r>
              <a:rPr lang="en-US" dirty="0" smtClean="0"/>
              <a:t>(38, 238, 99)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219207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 Letter-spacing</a:t>
            </a:r>
            <a:endParaRPr lang="en-US" dirty="0"/>
          </a:p>
        </p:txBody>
      </p:sp>
      <p:sp>
        <p:nvSpPr>
          <p:cNvPr id="3" name="Content Placeholder 2"/>
          <p:cNvSpPr>
            <a:spLocks noGrp="1"/>
          </p:cNvSpPr>
          <p:nvPr>
            <p:ph idx="1"/>
          </p:nvPr>
        </p:nvSpPr>
        <p:spPr/>
        <p:txBody>
          <a:bodyPr/>
          <a:lstStyle/>
          <a:p>
            <a:r>
              <a:rPr lang="en-US" dirty="0" smtClean="0"/>
              <a:t>Letter-spacing controls the spacing between letters in text.  Value is a length or 'inherit' or 'normal'</a:t>
            </a:r>
            <a:endParaRPr lang="en-US" dirty="0"/>
          </a:p>
          <a:p>
            <a:pPr lvl="1"/>
            <a:r>
              <a:rPr lang="en-US" dirty="0" smtClean="0"/>
              <a:t>{ letter-spacing: 1em;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5" name="Picture 4"/>
          <p:cNvPicPr>
            <a:picLocks noChangeAspect="1"/>
          </p:cNvPicPr>
          <p:nvPr/>
        </p:nvPicPr>
        <p:blipFill>
          <a:blip r:embed="rId2"/>
          <a:stretch>
            <a:fillRect/>
          </a:stretch>
        </p:blipFill>
        <p:spPr>
          <a:xfrm>
            <a:off x="380999" y="3340790"/>
            <a:ext cx="8294577" cy="29076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92955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Text : Text-Transformation</a:t>
            </a:r>
            <a:endParaRPr lang="en-US" dirty="0"/>
          </a:p>
        </p:txBody>
      </p:sp>
      <p:sp>
        <p:nvSpPr>
          <p:cNvPr id="3" name="Content Placeholder 2"/>
          <p:cNvSpPr>
            <a:spLocks noGrp="1"/>
          </p:cNvSpPr>
          <p:nvPr>
            <p:ph idx="1"/>
          </p:nvPr>
        </p:nvSpPr>
        <p:spPr/>
        <p:txBody>
          <a:bodyPr/>
          <a:lstStyle/>
          <a:p>
            <a:r>
              <a:rPr lang="en-US" dirty="0" smtClean="0"/>
              <a:t>This property controls the capitalization of text.  Values include</a:t>
            </a:r>
          </a:p>
          <a:p>
            <a:pPr lvl="1"/>
            <a:r>
              <a:rPr lang="en-US" dirty="0" smtClean="0"/>
              <a:t>uppercase</a:t>
            </a:r>
          </a:p>
          <a:p>
            <a:pPr lvl="1"/>
            <a:r>
              <a:rPr lang="en-US" dirty="0" smtClean="0"/>
              <a:t>lowercase</a:t>
            </a:r>
          </a:p>
          <a:p>
            <a:pPr lvl="1"/>
            <a:r>
              <a:rPr lang="en-US" dirty="0" smtClean="0"/>
              <a:t>capitalize</a:t>
            </a:r>
          </a:p>
          <a:p>
            <a:pPr lvl="1"/>
            <a:r>
              <a:rPr lang="en-US" dirty="0" smtClean="0"/>
              <a:t>none</a:t>
            </a:r>
          </a:p>
          <a:p>
            <a:r>
              <a:rPr lang="en-US" dirty="0" smtClean="0"/>
              <a:t>Examples:</a:t>
            </a:r>
          </a:p>
          <a:p>
            <a:pPr lvl="1"/>
            <a:r>
              <a:rPr lang="en-US" dirty="0" smtClean="0"/>
              <a:t>.keyword { text-transform : uppercase; }</a:t>
            </a:r>
          </a:p>
          <a:p>
            <a:pPr lvl="1"/>
            <a:r>
              <a:rPr lang="en-US" dirty="0" smtClean="0"/>
              <a:t>.book-title { text-transform : capitalize;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95184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2000" dirty="0" smtClean="0"/>
              <a:t>Content is used to insert content into a document.   Supported only in conjunction with a ::before and ::after pseudo-element selector.  The value of the content property will be</a:t>
            </a:r>
          </a:p>
          <a:p>
            <a:pPr lvl="1"/>
            <a:r>
              <a:rPr lang="en-US" sz="1800" dirty="0" smtClean="0"/>
              <a:t>none</a:t>
            </a:r>
          </a:p>
          <a:p>
            <a:pPr lvl="1"/>
            <a:r>
              <a:rPr lang="en-US" sz="1800" dirty="0" smtClean="0"/>
              <a:t>text</a:t>
            </a:r>
          </a:p>
          <a:p>
            <a:pPr lvl="1"/>
            <a:r>
              <a:rPr lang="en-US" sz="1800" dirty="0" smtClean="0"/>
              <a:t>a </a:t>
            </a:r>
            <a:r>
              <a:rPr lang="en-US" sz="1800" dirty="0" err="1" smtClean="0"/>
              <a:t>url</a:t>
            </a:r>
            <a:endParaRPr lang="en-US" sz="1800" dirty="0"/>
          </a:p>
          <a:p>
            <a:pPr lvl="1"/>
            <a:r>
              <a:rPr lang="en-US" sz="1800" dirty="0" smtClean="0"/>
              <a:t>counter</a:t>
            </a:r>
          </a:p>
          <a:p>
            <a:r>
              <a:rPr lang="en-US" sz="2000" dirty="0" smtClean="0"/>
              <a:t>Example:</a:t>
            </a:r>
          </a:p>
          <a:p>
            <a:pPr lvl="1"/>
            <a:r>
              <a:rPr lang="en-US" sz="1800" dirty="0" smtClean="0"/>
              <a:t>h1::before { content : "Chapter "; }</a:t>
            </a:r>
          </a:p>
          <a:p>
            <a:pPr lvl="1"/>
            <a:r>
              <a:rPr lang="en-US" sz="1800" dirty="0" smtClean="0"/>
              <a:t>a::before { content : </a:t>
            </a:r>
            <a:r>
              <a:rPr lang="en-US" sz="1800" dirty="0" err="1" smtClean="0"/>
              <a:t>url</a:t>
            </a:r>
            <a:r>
              <a:rPr lang="en-US" sz="1800" dirty="0" smtClean="0"/>
              <a:t>(http://</a:t>
            </a:r>
            <a:r>
              <a:rPr lang="en-US" sz="1800" dirty="0" err="1" smtClean="0"/>
              <a:t>www.mozilla.org</a:t>
            </a:r>
            <a:r>
              <a:rPr lang="en-US" sz="1800" dirty="0" smtClean="0"/>
              <a:t>/</a:t>
            </a:r>
            <a:r>
              <a:rPr lang="en-US" sz="1800" smtClean="0"/>
              <a:t>favicon.ico); </a:t>
            </a:r>
            <a:r>
              <a:rPr lang="en-US" sz="18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392539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white-space</a:t>
            </a:r>
            <a:endParaRPr lang="en-US" dirty="0"/>
          </a:p>
        </p:txBody>
      </p:sp>
      <p:sp>
        <p:nvSpPr>
          <p:cNvPr id="3" name="Content Placeholder 2"/>
          <p:cNvSpPr>
            <a:spLocks noGrp="1"/>
          </p:cNvSpPr>
          <p:nvPr>
            <p:ph idx="1"/>
          </p:nvPr>
        </p:nvSpPr>
        <p:spPr/>
        <p:txBody>
          <a:bodyPr/>
          <a:lstStyle/>
          <a:p>
            <a:r>
              <a:rPr lang="en-US" dirty="0" smtClean="0"/>
              <a:t>The white-space property controls how whitespace is handled.  Supported values:</a:t>
            </a:r>
          </a:p>
          <a:p>
            <a:pPr lvl="1"/>
            <a:r>
              <a:rPr lang="en-US" dirty="0" smtClean="0"/>
              <a:t>normal : sequences of whitespace are collapsed</a:t>
            </a:r>
          </a:p>
          <a:p>
            <a:pPr lvl="1"/>
            <a:r>
              <a:rPr lang="en-US" dirty="0" err="1" smtClean="0"/>
              <a:t>nowrap</a:t>
            </a:r>
            <a:r>
              <a:rPr lang="en-US" dirty="0" smtClean="0"/>
              <a:t> : collapses whitespace as normal, but suppresses line breaks</a:t>
            </a:r>
          </a:p>
          <a:p>
            <a:pPr lvl="1"/>
            <a:r>
              <a:rPr lang="en-US" dirty="0" smtClean="0"/>
              <a:t>pre : sequences of whitespace are preserved</a:t>
            </a:r>
          </a:p>
          <a:p>
            <a:pPr lvl="1"/>
            <a:r>
              <a:rPr lang="en-US" dirty="0" smtClean="0"/>
              <a:t>pre-wrap : sequences of whitespace are preserved; lines are broken at newline characters, &lt;</a:t>
            </a:r>
            <a:r>
              <a:rPr lang="en-US" dirty="0" err="1" smtClean="0"/>
              <a:t>br</a:t>
            </a:r>
            <a:r>
              <a:rPr lang="en-US" dirty="0" smtClean="0"/>
              <a:t>&gt; elements, and as necessary to fill line boxes</a:t>
            </a:r>
          </a:p>
          <a:p>
            <a:pPr lvl="1"/>
            <a:r>
              <a:rPr lang="en-US" dirty="0" smtClean="0"/>
              <a:t>pre-line : sequences of whitespace are collapsed; lines are broken at newline characters, &lt;</a:t>
            </a:r>
            <a:r>
              <a:rPr lang="en-US" dirty="0" err="1" smtClean="0"/>
              <a:t>br</a:t>
            </a:r>
            <a:r>
              <a:rPr lang="en-US" dirty="0" smtClean="0"/>
              <a:t>&gt; elements, and as necessary to fill line boxes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901352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Elements may be outlined.  The outline doesn't 'count' in terms of altering the width or the height of the element.  The outline is independent of border, margin, padding.</a:t>
            </a:r>
          </a:p>
          <a:p>
            <a:r>
              <a:rPr lang="en-US" dirty="0" smtClean="0"/>
              <a:t>For </a:t>
            </a:r>
            <a:r>
              <a:rPr lang="en-US" dirty="0"/>
              <a:t>example, to draw a thick black line around an element when it has the focus, and a thick red line when it is active, the following rules can be used</a:t>
            </a:r>
            <a:r>
              <a:rPr lang="en-US" dirty="0" smtClean="0"/>
              <a:t>:</a:t>
            </a:r>
            <a:endParaRPr lang="en-US" dirty="0"/>
          </a:p>
          <a:p>
            <a:pPr lvl="1"/>
            <a:r>
              <a:rPr lang="en-US" dirty="0"/>
              <a:t>:focus  { outline: thick solid black }</a:t>
            </a:r>
          </a:p>
          <a:p>
            <a:pPr lvl="1"/>
            <a:r>
              <a:rPr lang="en-US" dirty="0"/>
              <a:t>:active { outline: thick solid red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06425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Colors</a:t>
            </a:r>
            <a:endParaRPr lang="en-US" dirty="0"/>
          </a:p>
        </p:txBody>
      </p:sp>
      <p:sp>
        <p:nvSpPr>
          <p:cNvPr id="3" name="Content Placeholder 2"/>
          <p:cNvSpPr>
            <a:spLocks noGrp="1"/>
          </p:cNvSpPr>
          <p:nvPr>
            <p:ph idx="1"/>
          </p:nvPr>
        </p:nvSpPr>
        <p:spPr/>
        <p:txBody>
          <a:bodyPr>
            <a:normAutofit/>
          </a:bodyPr>
          <a:lstStyle/>
          <a:p>
            <a:r>
              <a:rPr lang="en-US" sz="1800" dirty="0" err="1" smtClean="0"/>
              <a:t>hsl</a:t>
            </a:r>
            <a:r>
              <a:rPr lang="en-US" sz="1800" dirty="0" smtClean="0"/>
              <a:t>(</a:t>
            </a:r>
            <a:r>
              <a:rPr lang="en-US" sz="1800" i="1" dirty="0" smtClean="0"/>
              <a:t> h, s, l </a:t>
            </a:r>
            <a:r>
              <a:rPr lang="en-US" sz="1800" dirty="0" smtClean="0"/>
              <a:t>).    The three inputs denote the following</a:t>
            </a:r>
            <a:endParaRPr lang="en-US" sz="1800" dirty="0"/>
          </a:p>
          <a:p>
            <a:pPr lvl="1"/>
            <a:r>
              <a:rPr lang="en-US" sz="1600" i="1" dirty="0"/>
              <a:t>h</a:t>
            </a:r>
            <a:r>
              <a:rPr lang="en-US" sz="1600" dirty="0" smtClean="0"/>
              <a:t> : the hue of the color.  A value in 0 to 360.  Denotes an angular measure around the color wheel.</a:t>
            </a:r>
            <a:endParaRPr lang="en-US" sz="1600" dirty="0"/>
          </a:p>
          <a:p>
            <a:pPr lvl="1"/>
            <a:r>
              <a:rPr lang="en-US" sz="1600" i="1" dirty="0" smtClean="0"/>
              <a:t>s </a:t>
            </a:r>
            <a:r>
              <a:rPr lang="en-US" sz="1600" dirty="0" smtClean="0"/>
              <a:t>: the saturation (vividness) of the color.  A value in 0 to 100%.  </a:t>
            </a:r>
          </a:p>
          <a:p>
            <a:pPr lvl="1"/>
            <a:r>
              <a:rPr lang="en-US" sz="1600" i="1" dirty="0" smtClean="0"/>
              <a:t>l</a:t>
            </a:r>
            <a:r>
              <a:rPr lang="en-US" sz="1600" dirty="0" smtClean="0"/>
              <a:t> : the brightness (luminosity).  A value in 0 to 100%.</a:t>
            </a:r>
          </a:p>
          <a:p>
            <a:r>
              <a:rPr lang="en-US" sz="1800" dirty="0" smtClean="0"/>
              <a:t>Examples</a:t>
            </a:r>
          </a:p>
          <a:p>
            <a:pPr lvl="1"/>
            <a:r>
              <a:rPr lang="en-US" sz="1600" dirty="0" smtClean="0"/>
              <a:t>p { </a:t>
            </a:r>
            <a:r>
              <a:rPr lang="en-US" sz="1600" dirty="0" err="1" smtClean="0"/>
              <a:t>hsl</a:t>
            </a:r>
            <a:r>
              <a:rPr lang="en-US" sz="1600" dirty="0" smtClean="0"/>
              <a:t>(120, 50%, 50%); }</a:t>
            </a:r>
          </a:p>
          <a:p>
            <a:pPr lvl="1"/>
            <a:r>
              <a:rPr lang="en-US" sz="1600" dirty="0" smtClean="0"/>
              <a:t>h1 { </a:t>
            </a:r>
            <a:r>
              <a:rPr lang="en-US" sz="1600" dirty="0" err="1" smtClean="0"/>
              <a:t>hsl</a:t>
            </a:r>
            <a:r>
              <a:rPr lang="en-US" sz="1600" dirty="0" smtClean="0"/>
              <a:t>(300, 100%, 25%); }</a:t>
            </a:r>
          </a:p>
          <a:p>
            <a:pPr lvl="2"/>
            <a:endParaRPr lang="en-US" sz="1400" dirty="0"/>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descr="http://demosthenes.info/assets/images/hsl-color-whe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4101925"/>
            <a:ext cx="2971800" cy="23469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3757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Colors</a:t>
            </a:r>
            <a:endParaRPr lang="en-US" dirty="0"/>
          </a:p>
        </p:txBody>
      </p:sp>
      <p:sp>
        <p:nvSpPr>
          <p:cNvPr id="3" name="Content Placeholder 2"/>
          <p:cNvSpPr>
            <a:spLocks noGrp="1"/>
          </p:cNvSpPr>
          <p:nvPr>
            <p:ph idx="1"/>
          </p:nvPr>
        </p:nvSpPr>
        <p:spPr/>
        <p:txBody>
          <a:bodyPr>
            <a:normAutofit lnSpcReduction="10000"/>
          </a:bodyPr>
          <a:lstStyle/>
          <a:p>
            <a:r>
              <a:rPr lang="en-US" dirty="0" smtClean="0"/>
              <a:t>Hexadecimal notation.  The color is defined as three numbers written with two hexadecimal (base 16) digits.  These digits are sequenced together and preceded by a hash (#) symbol.</a:t>
            </a:r>
          </a:p>
          <a:p>
            <a:pPr lvl="1"/>
            <a:r>
              <a:rPr lang="en-US" dirty="0" smtClean="0"/>
              <a:t>Hexadecimal digits: 0,1,2,3,4,5,6,7,8,9,A,B,C,D,E,F</a:t>
            </a:r>
          </a:p>
          <a:p>
            <a:pPr lvl="1"/>
            <a:r>
              <a:rPr lang="en-US" dirty="0" smtClean="0"/>
              <a:t>A two digit hex number is converted to decimal by using the formula</a:t>
            </a:r>
          </a:p>
          <a:p>
            <a:pPr lvl="2"/>
            <a:r>
              <a:rPr lang="en-US" dirty="0" smtClean="0"/>
              <a:t>16 * (value of first digit) + (value of second digit)</a:t>
            </a:r>
          </a:p>
          <a:p>
            <a:r>
              <a:rPr lang="en-US" dirty="0" smtClean="0"/>
              <a:t>Examples:</a:t>
            </a:r>
          </a:p>
          <a:p>
            <a:pPr lvl="1"/>
            <a:r>
              <a:rPr lang="en-US" dirty="0" smtClean="0"/>
              <a:t>#FF0000</a:t>
            </a:r>
          </a:p>
          <a:p>
            <a:pPr lvl="1"/>
            <a:r>
              <a:rPr lang="en-US" dirty="0" smtClean="0"/>
              <a:t>#00FF00</a:t>
            </a:r>
          </a:p>
          <a:p>
            <a:pPr lvl="1"/>
            <a:r>
              <a:rPr lang="en-US" dirty="0" smtClean="0"/>
              <a:t>#FFF</a:t>
            </a:r>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02494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Colors</a:t>
            </a:r>
            <a:endParaRPr lang="en-US" dirty="0"/>
          </a:p>
        </p:txBody>
      </p:sp>
      <p:sp>
        <p:nvSpPr>
          <p:cNvPr id="3" name="Content Placeholder 2"/>
          <p:cNvSpPr>
            <a:spLocks noGrp="1"/>
          </p:cNvSpPr>
          <p:nvPr>
            <p:ph idx="1"/>
          </p:nvPr>
        </p:nvSpPr>
        <p:spPr/>
        <p:txBody>
          <a:bodyPr/>
          <a:lstStyle/>
          <a:p>
            <a:r>
              <a:rPr lang="en-US" dirty="0" smtClean="0"/>
              <a:t>Transparency.  The </a:t>
            </a:r>
            <a:r>
              <a:rPr lang="en-US" dirty="0" err="1" smtClean="0"/>
              <a:t>rgb</a:t>
            </a:r>
            <a:r>
              <a:rPr lang="en-US" dirty="0" smtClean="0"/>
              <a:t> and </a:t>
            </a:r>
            <a:r>
              <a:rPr lang="en-US" dirty="0" err="1" smtClean="0"/>
              <a:t>hsl</a:t>
            </a:r>
            <a:r>
              <a:rPr lang="en-US" dirty="0" smtClean="0"/>
              <a:t> functional notation can be extended to include a fourth 'transparency' setting.</a:t>
            </a:r>
          </a:p>
          <a:p>
            <a:pPr lvl="1"/>
            <a:r>
              <a:rPr lang="en-US" dirty="0" smtClean="0"/>
              <a:t>The transparency is often known as "alpha" and is a value in the range 0 to 1.</a:t>
            </a:r>
          </a:p>
          <a:p>
            <a:pPr lvl="1"/>
            <a:r>
              <a:rPr lang="en-US" dirty="0" smtClean="0"/>
              <a:t>An alpha of 1 means not transparent (fully opaque)</a:t>
            </a:r>
          </a:p>
          <a:p>
            <a:pPr lvl="1"/>
            <a:r>
              <a:rPr lang="en-US" dirty="0" smtClean="0"/>
              <a:t>An alpha of 0 means fully transparent (not opaque)</a:t>
            </a:r>
          </a:p>
          <a:p>
            <a:r>
              <a:rPr lang="en-US" dirty="0" smtClean="0"/>
              <a:t>Examples</a:t>
            </a:r>
          </a:p>
          <a:p>
            <a:pPr lvl="1"/>
            <a:r>
              <a:rPr lang="en-US" dirty="0" err="1" smtClean="0"/>
              <a:t>rgba</a:t>
            </a:r>
            <a:r>
              <a:rPr lang="en-US" dirty="0" smtClean="0"/>
              <a:t>(255, 0, 0, .75)</a:t>
            </a:r>
          </a:p>
          <a:p>
            <a:pPr lvl="1"/>
            <a:r>
              <a:rPr lang="en-US" dirty="0" err="1" smtClean="0"/>
              <a:t>rgba</a:t>
            </a:r>
            <a:r>
              <a:rPr lang="en-US" dirty="0" smtClean="0"/>
              <a:t>(0,150,250,.5)</a:t>
            </a:r>
          </a:p>
          <a:p>
            <a:pPr lvl="1"/>
            <a:r>
              <a:rPr lang="en-US" dirty="0" err="1" smtClean="0"/>
              <a:t>hsla</a:t>
            </a:r>
            <a:r>
              <a:rPr lang="en-US" dirty="0" smtClean="0"/>
              <a:t>(120,50%,50%,.25)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54568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Color-related properties</a:t>
            </a:r>
            <a:endParaRPr lang="en-US" dirty="0"/>
          </a:p>
        </p:txBody>
      </p:sp>
      <p:sp>
        <p:nvSpPr>
          <p:cNvPr id="3" name="Content Placeholder 2"/>
          <p:cNvSpPr>
            <a:spLocks noGrp="1"/>
          </p:cNvSpPr>
          <p:nvPr>
            <p:ph idx="1"/>
          </p:nvPr>
        </p:nvSpPr>
        <p:spPr/>
        <p:txBody>
          <a:bodyPr/>
          <a:lstStyle/>
          <a:p>
            <a:r>
              <a:rPr lang="en-US" dirty="0" smtClean="0"/>
              <a:t>Common color-related properties</a:t>
            </a:r>
          </a:p>
          <a:p>
            <a:pPr lvl="1"/>
            <a:r>
              <a:rPr lang="en-US" dirty="0" smtClean="0"/>
              <a:t>background-color: the background color of the element</a:t>
            </a:r>
          </a:p>
          <a:p>
            <a:pPr lvl="1"/>
            <a:r>
              <a:rPr lang="en-US" dirty="0" smtClean="0"/>
              <a:t>color: the foreground color ( text color ) of the element</a:t>
            </a:r>
          </a:p>
          <a:p>
            <a:pPr lvl="1"/>
            <a:r>
              <a:rPr lang="en-US" dirty="0" smtClean="0"/>
              <a:t>border-color: the color of the border (if any)</a:t>
            </a:r>
            <a:endParaRPr lang="en-US" dirty="0"/>
          </a:p>
          <a:p>
            <a:r>
              <a:rPr lang="en-US" dirty="0" smtClean="0"/>
              <a:t>Example:</a:t>
            </a:r>
          </a:p>
          <a:p>
            <a:pPr marL="457200" lvl="1" indent="0">
              <a:buNone/>
            </a:pPr>
            <a:r>
              <a:rPr lang="en-US" dirty="0" smtClean="0"/>
              <a:t>p  { </a:t>
            </a:r>
          </a:p>
          <a:p>
            <a:pPr marL="914400" lvl="2" indent="0">
              <a:buNone/>
            </a:pPr>
            <a:r>
              <a:rPr lang="en-US" dirty="0" smtClean="0"/>
              <a:t>background-color: </a:t>
            </a:r>
            <a:r>
              <a:rPr lang="en-US" dirty="0" err="1" smtClean="0"/>
              <a:t>rgb</a:t>
            </a:r>
            <a:r>
              <a:rPr lang="en-US" dirty="0" smtClean="0"/>
              <a:t>(255, 0, 0);</a:t>
            </a:r>
          </a:p>
          <a:p>
            <a:pPr marL="914400" lvl="2" indent="0">
              <a:buNone/>
            </a:pPr>
            <a:r>
              <a:rPr lang="en-US" dirty="0" smtClean="0"/>
              <a:t>color: black;</a:t>
            </a:r>
          </a:p>
          <a:p>
            <a:pPr marL="914400" lvl="2" indent="0">
              <a:buNone/>
            </a:pPr>
            <a:r>
              <a:rPr lang="en-US" dirty="0" smtClean="0"/>
              <a:t>border-color: </a:t>
            </a:r>
            <a:r>
              <a:rPr lang="en-US" dirty="0" err="1" smtClean="0"/>
              <a:t>hsl</a:t>
            </a:r>
            <a:r>
              <a:rPr lang="en-US" dirty="0" smtClean="0"/>
              <a:t>(25, 50%, 50%)</a:t>
            </a:r>
          </a:p>
          <a:p>
            <a:pPr marL="457200" lvl="1" indent="0">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899995239"/>
      </p:ext>
    </p:extLst>
  </p:cSld>
  <p:clrMapOvr>
    <a:masterClrMapping/>
  </p:clrMapOvr>
</p:sld>
</file>

<file path=ppt/theme/theme1.xml><?xml version="1.0" encoding="utf-8"?>
<a:theme xmlns:a="http://schemas.openxmlformats.org/drawingml/2006/main" name="Mod">
  <a:themeElements>
    <a:clrScheme name="Mod">
      <a:dk1>
        <a:sysClr val="windowText" lastClr="000000"/>
      </a:dk1>
      <a:lt1>
        <a:sysClr val="window" lastClr="FFFFFF"/>
      </a:lt1>
      <a:dk2>
        <a:srgbClr val="065218"/>
      </a:dk2>
      <a:lt2>
        <a:srgbClr val="EDF3AE"/>
      </a:lt2>
      <a:accent1>
        <a:srgbClr val="8FCB17"/>
      </a:accent1>
      <a:accent2>
        <a:srgbClr val="769F11"/>
      </a:accent2>
      <a:accent3>
        <a:srgbClr val="D4E336"/>
      </a:accent3>
      <a:accent4>
        <a:srgbClr val="0C8228"/>
      </a:accent4>
      <a:accent5>
        <a:srgbClr val="C0EDA8"/>
      </a:accent5>
      <a:accent6>
        <a:srgbClr val="3B4F18"/>
      </a:accent6>
      <a:hlink>
        <a:srgbClr val="0A6A21"/>
      </a:hlink>
      <a:folHlink>
        <a:srgbClr val="406EA5"/>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14231</TotalTime>
  <Words>3827</Words>
  <Application>Microsoft Macintosh PowerPoint</Application>
  <PresentationFormat>On-screen Show (4:3)</PresentationFormat>
  <Paragraphs>593</Paragraphs>
  <Slides>54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Calibri</vt:lpstr>
      <vt:lpstr>Courier New</vt:lpstr>
      <vt:lpstr>Mangal</vt:lpstr>
      <vt:lpstr>Trebuchet MS</vt:lpstr>
      <vt:lpstr>Wingdings</vt:lpstr>
      <vt:lpstr>Arial</vt:lpstr>
      <vt:lpstr>Mod</vt:lpstr>
      <vt:lpstr>CSS</vt:lpstr>
      <vt:lpstr>Overview</vt:lpstr>
      <vt:lpstr>CSS3 Lengths</vt:lpstr>
      <vt:lpstr>CSS Colors</vt:lpstr>
      <vt:lpstr>CSS Colors</vt:lpstr>
      <vt:lpstr>CSS Colors</vt:lpstr>
      <vt:lpstr>CSS Colors</vt:lpstr>
      <vt:lpstr>CSS Colors</vt:lpstr>
      <vt:lpstr>Color-related properties</vt:lpstr>
      <vt:lpstr>Fonts</vt:lpstr>
      <vt:lpstr>Generic Fonts</vt:lpstr>
      <vt:lpstr>Generic Fonts</vt:lpstr>
      <vt:lpstr>Font-family</vt:lpstr>
      <vt:lpstr>Font-Style</vt:lpstr>
      <vt:lpstr>Font-Variant</vt:lpstr>
      <vt:lpstr>Font-Weight</vt:lpstr>
      <vt:lpstr>Font-size</vt:lpstr>
      <vt:lpstr>line-height</vt:lpstr>
      <vt:lpstr>letter-spacing</vt:lpstr>
      <vt:lpstr>Fonts</vt:lpstr>
      <vt:lpstr>@font-face</vt:lpstr>
      <vt:lpstr>Google web fonts</vt:lpstr>
      <vt:lpstr>Box Model</vt:lpstr>
      <vt:lpstr>Margin</vt:lpstr>
      <vt:lpstr>Margin Examples</vt:lpstr>
      <vt:lpstr>Padding</vt:lpstr>
      <vt:lpstr>Padding Examples</vt:lpstr>
      <vt:lpstr>Borders</vt:lpstr>
      <vt:lpstr>Borders</vt:lpstr>
      <vt:lpstr>Borders</vt:lpstr>
      <vt:lpstr>Borders</vt:lpstr>
      <vt:lpstr>Rounded Borders</vt:lpstr>
      <vt:lpstr>Example</vt:lpstr>
      <vt:lpstr>Rendering/Layout</vt:lpstr>
      <vt:lpstr>Width and Height</vt:lpstr>
      <vt:lpstr>Min/Max Width/Height</vt:lpstr>
      <vt:lpstr>Display Property</vt:lpstr>
      <vt:lpstr>Display:none and Visibility:hidden</vt:lpstr>
      <vt:lpstr>General idea of block/inline</vt:lpstr>
      <vt:lpstr>Position</vt:lpstr>
      <vt:lpstr>top, bottom</vt:lpstr>
      <vt:lpstr>left,right</vt:lpstr>
      <vt:lpstr>Floating</vt:lpstr>
      <vt:lpstr>OVERFLOW</vt:lpstr>
      <vt:lpstr>Background settings</vt:lpstr>
      <vt:lpstr>Examples</vt:lpstr>
      <vt:lpstr>Text : Text-align</vt:lpstr>
      <vt:lpstr>Text : Text-align</vt:lpstr>
      <vt:lpstr>Text : Text-decoration</vt:lpstr>
      <vt:lpstr>Text : Letter-spacing</vt:lpstr>
      <vt:lpstr>Text : Text-Transformation</vt:lpstr>
      <vt:lpstr>Content</vt:lpstr>
      <vt:lpstr>white-space</vt:lpstr>
      <vt:lpstr>Outline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
  <cp:lastModifiedBy>Kenny A Hunt</cp:lastModifiedBy>
  <cp:revision>194</cp:revision>
  <dcterms:created xsi:type="dcterms:W3CDTF">2006-08-16T00:00:00Z</dcterms:created>
  <dcterms:modified xsi:type="dcterms:W3CDTF">2016-10-12T20:45:49Z</dcterms:modified>
</cp:coreProperties>
</file>