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77" r:id="rId5"/>
    <p:sldId id="268" r:id="rId6"/>
    <p:sldId id="275" r:id="rId7"/>
    <p:sldId id="271" r:id="rId8"/>
    <p:sldId id="276" r:id="rId9"/>
    <p:sldId id="260" r:id="rId10"/>
    <p:sldId id="261" r:id="rId11"/>
    <p:sldId id="264" r:id="rId12"/>
    <p:sldId id="263" r:id="rId13"/>
    <p:sldId id="265" r:id="rId14"/>
    <p:sldId id="272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49" autoAdjust="0"/>
    <p:restoredTop sz="94660"/>
  </p:normalViewPr>
  <p:slideViewPr>
    <p:cSldViewPr>
      <p:cViewPr varScale="1">
        <p:scale>
          <a:sx n="163" d="100"/>
          <a:sy n="163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85A5-FE5A-48BC-ACC7-DF5647E4284A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11534-8FE3-4FB3-B3E0-9E2AE091FE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9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46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A6B58DDF-8ABE-4C4F-888B-2527BC03AB6F}" type="datetime1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F592-0B65-408C-B15A-063448377B0F}" type="datetime1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4BFD-FA94-450E-AEB4-B6DB991DFB88}" type="datetime1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828800"/>
            <a:ext cx="7086600" cy="4343400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D201-AA43-4762-966D-3864E407D123}" type="datetime1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BB14F0D5-0F7D-400D-975A-9990CDCDB335}" type="datetime1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ED7F-70B5-4B13-AA96-ED15E58C6D6E}" type="datetime1">
              <a:rPr lang="en-US" smtClean="0"/>
              <a:pPr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F1F5-1773-450B-8539-1FF1BEF9D7BD}" type="datetime1">
              <a:rPr lang="en-US" smtClean="0"/>
              <a:pPr/>
              <a:t>5/16/2012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AD61-45A4-43C5-B300-B97B68EBC7CD}" type="datetime1">
              <a:rPr lang="en-US" smtClean="0"/>
              <a:pPr/>
              <a:t>5/16/2012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C5C2-5044-4E2B-9CAB-74504810A652}" type="datetime1">
              <a:rPr lang="en-US" smtClean="0"/>
              <a:pPr/>
              <a:t>5/16/2012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11B9-9080-469B-B761-BF79D96670FD}" type="datetime1">
              <a:rPr lang="en-US" smtClean="0"/>
              <a:pPr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39C2-8FC4-442E-B59F-C250B8A51485}" type="datetime1">
              <a:rPr lang="en-US" smtClean="0"/>
              <a:pPr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9C5E7DF4-8F99-4DF0-BC18-3495A799C00F}" type="datetime1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kioskea.net/contents/internet/url.php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en.kioskea.net/contents/html/htmlform.php3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bob@example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Hypertext Transfer Protocol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15362" name="Picture 2" descr="http://farm4.static.flickr.com/3179/2843144877_f98211df97_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81000"/>
            <a:ext cx="5638800" cy="37279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38100" dist="1016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5791200" y="4648200"/>
            <a:ext cx="27542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</a:rPr>
              <a:t>Photo courtesy: http://www.flickr.com/people/dotbenjamin/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981200" y="2743200"/>
            <a:ext cx="6400800" cy="923330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GET www.foobar.edu/index.html HTTP/1.0</a:t>
            </a: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Accept: text/html</a:t>
            </a: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If-Modified-Since: Saturday, 15-January-2000 14:37:11 GMT</a:t>
            </a: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User-Agent: Mozilla/4.0 (compatible; MSIE 5.0; Windows 95)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1981200"/>
            <a:ext cx="4572000" cy="553998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GET /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2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.html HTTP/1.1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Host: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charity.cs.uwlax.edu</a:t>
            </a:r>
            <a:endParaRPr lang="en-US" sz="1200" b="1" dirty="0" smtClean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981200" y="3886200"/>
            <a:ext cx="4572000" cy="1477328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POST /path/script.cgi HTTP/1.0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From: kenny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@hunt.com</a:t>
            </a:r>
            <a:r>
              <a:rPr lang="en-US" sz="12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User-Agent: </a:t>
            </a:r>
            <a:r>
              <a:rPr lang="en-US" sz="1200" b="1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HTTPTool</a:t>
            </a:r>
            <a:r>
              <a:rPr lang="en-US" sz="12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/1.0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Content-Type: application/x-www-form-</a:t>
            </a:r>
            <a:r>
              <a:rPr lang="en-US" sz="1200" b="1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urlencoded</a:t>
            </a:r>
            <a:r>
              <a:rPr lang="en-US" sz="12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Content-Length: 38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200" b="1" dirty="0" smtClean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user=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Kenny&amp;creditCard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=1234567890123456</a:t>
            </a:r>
            <a:endParaRPr lang="en-US" sz="1200" b="1" dirty="0" smtClean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" y="228600"/>
            <a:ext cx="2895600" cy="12926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&lt;METHOD&gt; &lt;URL&gt; &lt;VERSION&gt; &lt;NL&gt;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&lt;HEADER&gt;:&lt;SP&gt;&lt;Value&gt;&lt;NL&gt;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. 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&lt;HEADER&gt;:&lt;SP&gt;&lt;Value&gt;&lt;NL&gt;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&lt;NL&gt;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BODY OF THE REQUEST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Response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HTTP Response is a collection of textual lines:</a:t>
            </a:r>
          </a:p>
          <a:p>
            <a:pPr lvl="1" fontAlgn="base"/>
            <a:r>
              <a:rPr lang="en-US" b="1" dirty="0" smtClean="0"/>
              <a:t>STATUS LINE</a:t>
            </a:r>
            <a:r>
              <a:rPr lang="en-US" dirty="0" smtClean="0"/>
              <a:t>:  Made up of three elements which must be separated by a space:</a:t>
            </a:r>
          </a:p>
          <a:p>
            <a:pPr lvl="2" fontAlgn="base"/>
            <a:r>
              <a:rPr lang="en-US" dirty="0" smtClean="0"/>
              <a:t>VERSION – </a:t>
            </a:r>
            <a:r>
              <a:rPr lang="en-US" dirty="0" smtClean="0"/>
              <a:t>Identical to request version</a:t>
            </a:r>
            <a:endParaRPr lang="en-US" dirty="0" smtClean="0"/>
          </a:p>
          <a:p>
            <a:pPr lvl="2" fontAlgn="base"/>
            <a:r>
              <a:rPr lang="en-US" dirty="0" smtClean="0"/>
              <a:t>STATUS CODE – three digit code</a:t>
            </a:r>
          </a:p>
          <a:p>
            <a:pPr lvl="2" fontAlgn="base"/>
            <a:r>
              <a:rPr lang="en-US" dirty="0" smtClean="0"/>
              <a:t>DESCRIPTION  – textual description of the code</a:t>
            </a:r>
          </a:p>
          <a:p>
            <a:pPr lvl="1" fontAlgn="base"/>
            <a:r>
              <a:rPr lang="en-US" b="1" dirty="0" smtClean="0"/>
              <a:t>HEADER</a:t>
            </a:r>
            <a:r>
              <a:rPr lang="en-US" dirty="0" smtClean="0"/>
              <a:t>:  Optional lines allowing additional information about the </a:t>
            </a:r>
            <a:r>
              <a:rPr lang="en-US" dirty="0" smtClean="0"/>
              <a:t>request.  Each </a:t>
            </a:r>
            <a:r>
              <a:rPr lang="en-US" dirty="0" smtClean="0"/>
              <a:t>line is a name-value pair.   The content-type header is required.</a:t>
            </a:r>
          </a:p>
          <a:p>
            <a:pPr lvl="1" fontAlgn="base"/>
            <a:r>
              <a:rPr lang="en-US" b="1" dirty="0" smtClean="0"/>
              <a:t>BODY</a:t>
            </a:r>
            <a:r>
              <a:rPr lang="en-US" dirty="0" smtClean="0"/>
              <a:t>: Optional lines which must be separated from the header by an empty line</a:t>
            </a:r>
          </a:p>
          <a:p>
            <a:pPr fontAlgn="base"/>
            <a:r>
              <a:rPr lang="en-US" dirty="0" smtClean="0"/>
              <a:t>Entire specification: http://www.ietf.org/rfc/rfc1945.txt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4800" y="320932"/>
            <a:ext cx="3429000" cy="11079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&lt;VERSION&gt; &lt;STATUS_CODE&gt; &lt;DESCRIPTION&gt; 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&lt;NL&gt;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&lt;HEADER&gt;:&lt;SP&gt;&lt;Value&gt;&lt;NL&gt; </a:t>
            </a:r>
            <a:endParaRPr lang="en-US" sz="1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Content-type: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text/html </a:t>
            </a:r>
            <a:r>
              <a:rPr 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HEADER&gt;:&lt;SP&gt;&lt;Value&gt;&lt;NL&gt;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&lt;NL&gt;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BODY OF THE REQUEST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818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Response </a:t>
            </a:r>
            <a:r>
              <a:rPr lang="en-US" sz="3600" dirty="0" err="1" smtClean="0"/>
              <a:t>Phase:Status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Code</a:t>
            </a:r>
          </a:p>
          <a:p>
            <a:pPr lvl="1"/>
            <a:r>
              <a:rPr lang="en-US" dirty="0" smtClean="0"/>
              <a:t>A three digit code</a:t>
            </a:r>
          </a:p>
          <a:p>
            <a:pPr lvl="1"/>
            <a:r>
              <a:rPr lang="en-US" dirty="0" smtClean="0"/>
              <a:t>First digit denotes the category</a:t>
            </a:r>
          </a:p>
          <a:p>
            <a:pPr lvl="2"/>
            <a:r>
              <a:rPr lang="en-US" dirty="0" smtClean="0"/>
              <a:t>1: Informational</a:t>
            </a:r>
          </a:p>
          <a:p>
            <a:pPr lvl="2"/>
            <a:r>
              <a:rPr lang="en-US" dirty="0" smtClean="0"/>
              <a:t>2: Success</a:t>
            </a:r>
          </a:p>
          <a:p>
            <a:pPr lvl="2"/>
            <a:r>
              <a:rPr lang="en-US" dirty="0" smtClean="0"/>
              <a:t>3: Redirection</a:t>
            </a:r>
          </a:p>
          <a:p>
            <a:pPr lvl="2"/>
            <a:r>
              <a:rPr lang="en-US" dirty="0" smtClean="0"/>
              <a:t>4: Client error</a:t>
            </a:r>
          </a:p>
          <a:p>
            <a:pPr lvl="2"/>
            <a:r>
              <a:rPr lang="en-US" dirty="0" smtClean="0"/>
              <a:t>5: Server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4800" y="320932"/>
            <a:ext cx="3429000" cy="11079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&lt;VERSION&gt; </a:t>
            </a:r>
            <a:r>
              <a:rPr lang="en-US" sz="1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itchFamily="49" charset="0"/>
                <a:cs typeface="Courier New" pitchFamily="49" charset="0"/>
              </a:rPr>
              <a:t>&lt;STATUS_CODE&gt; 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&lt;DESCRIPTION&gt; 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&lt;NL&gt;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&lt;HEADER&gt;:&lt;SP&gt;&lt;Value&gt;&lt;NL&gt;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&lt;HEADER&gt;:&lt;SP&gt;&lt;Value&gt;&lt;NL&gt;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&lt;NL&gt;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BODY OF THE REQUEST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Response Phase : Status Codes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600126"/>
              </p:ext>
            </p:extLst>
          </p:nvPr>
        </p:nvGraphicFramePr>
        <p:xfrm>
          <a:off x="228600" y="1828804"/>
          <a:ext cx="8686800" cy="4571995"/>
        </p:xfrm>
        <a:graphic>
          <a:graphicData uri="http://schemas.openxmlformats.org/drawingml/2006/table">
            <a:tbl>
              <a:tblPr/>
              <a:tblGrid>
                <a:gridCol w="631767"/>
                <a:gridCol w="1263535"/>
                <a:gridCol w="6791498"/>
              </a:tblGrid>
              <a:tr h="25476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Code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+mn-lt"/>
                        </a:rPr>
                        <a:t>Message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19665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+mn-lt"/>
                        </a:rPr>
                        <a:t>10x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+mn-lt"/>
                        </a:rPr>
                        <a:t>Information message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+mn-lt"/>
                        </a:rPr>
                        <a:t>These codes are not used in version 1.0 of the protocol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665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1" dirty="0">
                          <a:solidFill>
                            <a:srgbClr val="C00000"/>
                          </a:solidFill>
                          <a:latin typeface="+mn-lt"/>
                        </a:rPr>
                        <a:t>200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base"/>
                      <a:r>
                        <a:rPr lang="en-US" sz="800" b="1" dirty="0">
                          <a:solidFill>
                            <a:srgbClr val="C00000"/>
                          </a:solidFill>
                          <a:latin typeface="+mn-lt"/>
                        </a:rPr>
                        <a:t>OK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base"/>
                      <a:r>
                        <a:rPr lang="en-US" sz="800" b="0">
                          <a:latin typeface="+mn-lt"/>
                        </a:rPr>
                        <a:t>The request has been accomplished correctly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277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0" dirty="0">
                          <a:latin typeface="+mn-lt"/>
                        </a:rPr>
                        <a:t>201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base"/>
                      <a:r>
                        <a:rPr lang="en-US" sz="800" b="0" dirty="0">
                          <a:latin typeface="+mn-lt"/>
                        </a:rPr>
                        <a:t>CREATED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base"/>
                      <a:r>
                        <a:rPr lang="en-US" sz="800" b="0" dirty="0">
                          <a:latin typeface="+mn-lt"/>
                        </a:rPr>
                        <a:t>This follows a</a:t>
                      </a:r>
                      <a:r>
                        <a:rPr lang="en-US" sz="800" b="0" u="none" dirty="0">
                          <a:solidFill>
                            <a:schemeClr val="tx1"/>
                          </a:solidFill>
                          <a:latin typeface="+mn-lt"/>
                        </a:rPr>
                        <a:t> POST </a:t>
                      </a:r>
                      <a:r>
                        <a:rPr lang="en-US" sz="800" b="0" dirty="0">
                          <a:latin typeface="+mn-lt"/>
                        </a:rPr>
                        <a:t>command and indicates success, the remaining body of the document indicates the </a:t>
                      </a:r>
                      <a:r>
                        <a:rPr lang="en-US" sz="800" b="0" u="sng" dirty="0">
                          <a:solidFill>
                            <a:srgbClr val="D6071B"/>
                          </a:solidFill>
                          <a:latin typeface="+mn-lt"/>
                          <a:hlinkClick r:id="rId3" action="ppaction://hlinkfile"/>
                        </a:rPr>
                        <a:t>URL</a:t>
                      </a:r>
                      <a:r>
                        <a:rPr lang="en-US" sz="800" b="0" dirty="0">
                          <a:latin typeface="+mn-lt"/>
                        </a:rPr>
                        <a:t> where the newly created document must be located.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65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0">
                          <a:latin typeface="+mn-lt"/>
                        </a:rPr>
                        <a:t>202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base"/>
                      <a:r>
                        <a:rPr lang="en-US" sz="800" b="0" dirty="0">
                          <a:latin typeface="+mn-lt"/>
                        </a:rPr>
                        <a:t>ACCEPTED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base"/>
                      <a:r>
                        <a:rPr lang="en-US" sz="800" b="0">
                          <a:latin typeface="+mn-lt"/>
                        </a:rPr>
                        <a:t>The request has been accepted, the procedure which follows has not been accomplished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65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0">
                          <a:latin typeface="+mn-lt"/>
                        </a:rPr>
                        <a:t>203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base"/>
                      <a:r>
                        <a:rPr lang="en-US" sz="800" b="0" dirty="0">
                          <a:latin typeface="+mn-lt"/>
                        </a:rPr>
                        <a:t>PARTIAL INFORMATION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base"/>
                      <a:r>
                        <a:rPr lang="en-US" sz="800" b="0" dirty="0">
                          <a:latin typeface="+mn-lt"/>
                        </a:rPr>
                        <a:t>When this code is received in response to a </a:t>
                      </a:r>
                      <a:r>
                        <a:rPr lang="en-US" sz="800" b="0" u="none" dirty="0">
                          <a:solidFill>
                            <a:schemeClr val="tx1"/>
                          </a:solidFill>
                          <a:latin typeface="+mn-lt"/>
                        </a:rPr>
                        <a:t>GET</a:t>
                      </a:r>
                      <a:r>
                        <a:rPr lang="en-US" sz="800" b="0" dirty="0">
                          <a:latin typeface="+mn-lt"/>
                        </a:rPr>
                        <a:t> command it indicates that the response is not complete.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65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0">
                          <a:latin typeface="+mn-lt"/>
                        </a:rPr>
                        <a:t>204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base"/>
                      <a:r>
                        <a:rPr lang="en-US" sz="800" b="0" dirty="0">
                          <a:latin typeface="+mn-lt"/>
                        </a:rPr>
                        <a:t>NO RESPONSE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base"/>
                      <a:r>
                        <a:rPr lang="en-US" sz="800" b="0">
                          <a:latin typeface="+mn-lt"/>
                        </a:rPr>
                        <a:t>The server has received the request by there is no information to send back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65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0">
                          <a:latin typeface="+mn-lt"/>
                        </a:rPr>
                        <a:t>205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base"/>
                      <a:r>
                        <a:rPr lang="en-US" sz="800" b="0" dirty="0">
                          <a:latin typeface="+mn-lt"/>
                        </a:rPr>
                        <a:t>RESET CONTENT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base"/>
                      <a:r>
                        <a:rPr lang="en-US" sz="800" b="0">
                          <a:latin typeface="+mn-lt"/>
                        </a:rPr>
                        <a:t>The server tells the browser to delete the content in the fields of a form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65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+mn-lt"/>
                        </a:rPr>
                        <a:t>30x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base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+mn-lt"/>
                        </a:rPr>
                        <a:t>Redirection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base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+mn-lt"/>
                        </a:rPr>
                        <a:t>These codes indicate that resource is no longer in the location specified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665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0">
                          <a:latin typeface="+mn-lt"/>
                        </a:rPr>
                        <a:t>301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base"/>
                      <a:r>
                        <a:rPr lang="en-US" sz="800" b="0" dirty="0">
                          <a:latin typeface="+mn-lt"/>
                        </a:rPr>
                        <a:t>MOVED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base"/>
                      <a:r>
                        <a:rPr lang="en-US" sz="800" b="0" dirty="0">
                          <a:latin typeface="+mn-lt"/>
                        </a:rPr>
                        <a:t>The requested data has been transferred to a new address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65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0">
                          <a:latin typeface="+mn-lt"/>
                        </a:rPr>
                        <a:t>302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base"/>
                      <a:r>
                        <a:rPr lang="en-US" sz="800" b="0" dirty="0">
                          <a:latin typeface="+mn-lt"/>
                        </a:rPr>
                        <a:t>FOUND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base"/>
                      <a:r>
                        <a:rPr lang="en-US" sz="800" b="0">
                          <a:latin typeface="+mn-lt"/>
                        </a:rPr>
                        <a:t>The requested data is at a new URL, but has however maybe been moved since...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65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0">
                          <a:latin typeface="+mn-lt"/>
                        </a:rPr>
                        <a:t>303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base"/>
                      <a:r>
                        <a:rPr lang="en-US" sz="800" b="0" dirty="0">
                          <a:latin typeface="+mn-lt"/>
                        </a:rPr>
                        <a:t>METHOD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base"/>
                      <a:r>
                        <a:rPr lang="en-US" sz="800" b="0" dirty="0">
                          <a:latin typeface="+mn-lt"/>
                        </a:rPr>
                        <a:t>This means that the client must try a new address, preferably by trying another method to </a:t>
                      </a:r>
                      <a:r>
                        <a:rPr lang="en-US" sz="800" b="0" u="sng" dirty="0">
                          <a:solidFill>
                            <a:srgbClr val="D6071B"/>
                          </a:solidFill>
                          <a:latin typeface="+mn-lt"/>
                          <a:hlinkClick r:id="rId4" action="ppaction://hlinkfile"/>
                        </a:rPr>
                        <a:t>GET</a:t>
                      </a:r>
                      <a:endParaRPr lang="en-US" sz="800" b="0" dirty="0">
                        <a:latin typeface="+mn-lt"/>
                      </a:endParaRP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261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0">
                          <a:latin typeface="+mn-lt"/>
                        </a:rPr>
                        <a:t>304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base"/>
                      <a:r>
                        <a:rPr lang="en-US" sz="800" b="0" dirty="0">
                          <a:latin typeface="+mn-lt"/>
                        </a:rPr>
                        <a:t>NOT MODIFIED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base"/>
                      <a:r>
                        <a:rPr lang="en-US" sz="800" b="0" dirty="0">
                          <a:latin typeface="+mn-lt"/>
                        </a:rPr>
                        <a:t>If the client has carried out a conditional </a:t>
                      </a:r>
                      <a:r>
                        <a:rPr lang="en-US" sz="800" b="0" u="none" dirty="0">
                          <a:solidFill>
                            <a:schemeClr val="tx1"/>
                          </a:solidFill>
                          <a:latin typeface="+mn-lt"/>
                        </a:rPr>
                        <a:t>GET</a:t>
                      </a:r>
                      <a:r>
                        <a:rPr lang="en-US" sz="800" b="0" dirty="0">
                          <a:latin typeface="+mn-lt"/>
                        </a:rPr>
                        <a:t> command (by requesting if the document has been modified since the last time) and the document has not been modified it sends back this code.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65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1">
                          <a:solidFill>
                            <a:schemeClr val="bg1"/>
                          </a:solidFill>
                          <a:latin typeface="+mn-lt"/>
                        </a:rPr>
                        <a:t>40x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base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+mn-lt"/>
                        </a:rPr>
                        <a:t>Error due to the client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base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+mn-lt"/>
                        </a:rPr>
                        <a:t>These codes indicate that the request is incorrect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665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0">
                          <a:latin typeface="+mn-lt"/>
                        </a:rPr>
                        <a:t>400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base"/>
                      <a:r>
                        <a:rPr lang="en-US" sz="800" b="0" dirty="0">
                          <a:latin typeface="+mn-lt"/>
                        </a:rPr>
                        <a:t>BAD REQUEST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base"/>
                      <a:r>
                        <a:rPr lang="en-US" sz="800" b="0" dirty="0">
                          <a:latin typeface="+mn-lt"/>
                        </a:rPr>
                        <a:t>The syntax of the request is badly formulated or is impossible to satisfy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261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0">
                          <a:latin typeface="+mn-lt"/>
                        </a:rPr>
                        <a:t>401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base"/>
                      <a:r>
                        <a:rPr lang="en-US" sz="800" b="0" dirty="0">
                          <a:latin typeface="+mn-lt"/>
                        </a:rPr>
                        <a:t>UNAUTHORIZED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base"/>
                      <a:r>
                        <a:rPr lang="en-US" sz="800" b="0">
                          <a:latin typeface="+mn-lt"/>
                        </a:rPr>
                        <a:t>The parameters of the message give specifications of unacceptable forms of authorisation. The client must reformulate its request with the correct authorisation data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65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0" dirty="0">
                          <a:latin typeface="+mn-lt"/>
                        </a:rPr>
                        <a:t>403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base"/>
                      <a:r>
                        <a:rPr lang="en-US" sz="800" b="0" dirty="0">
                          <a:latin typeface="+mn-lt"/>
                        </a:rPr>
                        <a:t>FORBIDDEN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base"/>
                      <a:r>
                        <a:rPr lang="en-US" sz="800" b="0" dirty="0">
                          <a:latin typeface="+mn-lt"/>
                        </a:rPr>
                        <a:t>Access to the resource is quite simply denied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65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1">
                          <a:solidFill>
                            <a:srgbClr val="C00000"/>
                          </a:solidFill>
                          <a:latin typeface="+mn-lt"/>
                        </a:rPr>
                        <a:t>404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base"/>
                      <a:r>
                        <a:rPr lang="en-US" sz="800" b="1" dirty="0">
                          <a:solidFill>
                            <a:srgbClr val="C00000"/>
                          </a:solidFill>
                          <a:latin typeface="+mn-lt"/>
                        </a:rPr>
                        <a:t>NOT FOUND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base"/>
                      <a:r>
                        <a:rPr lang="en-US" sz="800" b="0" dirty="0">
                          <a:latin typeface="+mn-lt"/>
                        </a:rPr>
                        <a:t>Classic! The server has not found anything at the specified address. Left without leaving a forwarding address....:)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65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1">
                          <a:solidFill>
                            <a:schemeClr val="bg1"/>
                          </a:solidFill>
                          <a:latin typeface="+mn-lt"/>
                        </a:rPr>
                        <a:t>50x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base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+mn-lt"/>
                        </a:rPr>
                        <a:t>Error due to the server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base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+mn-lt"/>
                        </a:rPr>
                        <a:t>These codes indicate that there is an internal error in the server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277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0">
                          <a:latin typeface="+mn-lt"/>
                        </a:rPr>
                        <a:t>500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base"/>
                      <a:r>
                        <a:rPr lang="en-US" sz="800" b="0" dirty="0">
                          <a:latin typeface="+mn-lt"/>
                        </a:rPr>
                        <a:t>INTERNAL ERROR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base"/>
                      <a:r>
                        <a:rPr lang="en-US" sz="800" b="0" dirty="0">
                          <a:latin typeface="+mn-lt"/>
                        </a:rPr>
                        <a:t>The server has encountered an unexpected condition which prevented it from following up the request (just one of those things that happen to servers...)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65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0">
                          <a:latin typeface="+mn-lt"/>
                        </a:rPr>
                        <a:t>501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base"/>
                      <a:r>
                        <a:rPr lang="en-US" sz="800" b="0" dirty="0">
                          <a:latin typeface="+mn-lt"/>
                        </a:rPr>
                        <a:t>NOT IMPLEMENTED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base"/>
                      <a:r>
                        <a:rPr lang="en-US" sz="800" b="0" dirty="0">
                          <a:latin typeface="+mn-lt"/>
                        </a:rPr>
                        <a:t>The server does not support the service requested (it cannot know everything...)</a:t>
                      </a:r>
                    </a:p>
                  </a:txBody>
                  <a:tcPr marL="3504" marR="3504" marT="3504" marB="35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content-type indicates what kind of document is being delivered.</a:t>
            </a:r>
          </a:p>
          <a:p>
            <a:pPr lvl="1"/>
            <a:r>
              <a:rPr lang="en-US" dirty="0" smtClean="0"/>
              <a:t>text/html</a:t>
            </a:r>
          </a:p>
          <a:p>
            <a:pPr lvl="1"/>
            <a:r>
              <a:rPr lang="en-US" dirty="0" smtClean="0"/>
              <a:t>image/</a:t>
            </a:r>
            <a:r>
              <a:rPr lang="en-US" dirty="0" err="1" smtClean="0"/>
              <a:t>png</a:t>
            </a:r>
            <a:endParaRPr lang="en-US" dirty="0" smtClean="0"/>
          </a:p>
          <a:p>
            <a:pPr lvl="1"/>
            <a:r>
              <a:rPr lang="en-US" dirty="0" smtClean="0"/>
              <a:t>application/</a:t>
            </a:r>
            <a:r>
              <a:rPr lang="en-US" dirty="0" err="1" smtClean="0"/>
              <a:t>msword</a:t>
            </a:r>
            <a:endParaRPr lang="en-US" dirty="0" smtClean="0"/>
          </a:p>
          <a:p>
            <a:pPr lvl="1"/>
            <a:r>
              <a:rPr lang="en-US" dirty="0" smtClean="0"/>
              <a:t>audio/x-mpeg</a:t>
            </a:r>
          </a:p>
          <a:p>
            <a:r>
              <a:rPr lang="en-US" dirty="0" smtClean="0"/>
              <a:t>The server is responsible for generating this </a:t>
            </a:r>
            <a:r>
              <a:rPr lang="en-US" dirty="0" smtClean="0"/>
              <a:t>header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09800" y="2438400"/>
            <a:ext cx="4572000" cy="2215991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HTTP/1.1  200  OK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Date: Tues, 18 May 2004 16:45:13 GMT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Server: Apache (Red-Hat/Linux)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Last-modified: Tues, 18 May 2004 16:38:38 GMT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Etag</a:t>
            </a:r>
            <a:r>
              <a:rPr lang="en-US" sz="12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: "841fb-4b-3d1a0179"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Accept-ranges: bytes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Content-length: 364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Connection: close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Content-type: text/html, </a:t>
            </a:r>
            <a:r>
              <a:rPr lang="en-US" sz="1200" b="1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en-US" sz="12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=ISO-8859-1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12345678901234567890…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5943600"/>
            <a:ext cx="631269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Check out http://web-sniffer.net/ to see request/response details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Obviously – insecure</a:t>
            </a:r>
          </a:p>
          <a:p>
            <a:r>
              <a:rPr lang="en-US" dirty="0" smtClean="0"/>
              <a:t>Aspects of security</a:t>
            </a:r>
          </a:p>
          <a:p>
            <a:pPr lvl="1"/>
            <a:r>
              <a:rPr lang="en-US" dirty="0" smtClean="0"/>
              <a:t>Privacy –  Nobody should be able to obtain my credit card number when sent from client to server</a:t>
            </a:r>
          </a:p>
          <a:p>
            <a:pPr lvl="1"/>
            <a:r>
              <a:rPr lang="en-US" dirty="0" smtClean="0"/>
              <a:t>Integrity – Nobody should be able to modify my credit card number when sent from client to server</a:t>
            </a:r>
          </a:p>
          <a:p>
            <a:pPr lvl="1"/>
            <a:r>
              <a:rPr lang="en-US" dirty="0" smtClean="0"/>
              <a:t>Authentication – The clients identity should be correct </a:t>
            </a:r>
          </a:p>
          <a:p>
            <a:pPr lvl="1"/>
            <a:r>
              <a:rPr lang="en-US" dirty="0" err="1" smtClean="0"/>
              <a:t>Nonrepudiation</a:t>
            </a:r>
            <a:r>
              <a:rPr lang="en-US" dirty="0" smtClean="0"/>
              <a:t> – Neither client nor server should be able to deny receipt of message or sending of message</a:t>
            </a:r>
          </a:p>
          <a:p>
            <a:r>
              <a:rPr lang="en-US" dirty="0" smtClean="0"/>
              <a:t>Encryption solves the first two issues – encrypted messages are private (can’t be understood without the key) and insures integrity (can’t modify the message without the key)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is the protocol used by most web applications</a:t>
            </a:r>
          </a:p>
          <a:p>
            <a:r>
              <a:rPr lang="en-US" dirty="0" smtClean="0"/>
              <a:t>Consists of two primary phases</a:t>
            </a:r>
          </a:p>
          <a:p>
            <a:pPr lvl="1"/>
            <a:r>
              <a:rPr lang="en-US" dirty="0" smtClean="0"/>
              <a:t>REQUEST: a client asks a server for information</a:t>
            </a:r>
          </a:p>
          <a:p>
            <a:pPr lvl="1"/>
            <a:r>
              <a:rPr lang="en-US" dirty="0" smtClean="0"/>
              <a:t>RESPONSE: the server responds to the clients request</a:t>
            </a:r>
          </a:p>
          <a:p>
            <a:r>
              <a:rPr lang="en-US" dirty="0" smtClean="0"/>
              <a:t>Communication is </a:t>
            </a:r>
            <a:r>
              <a:rPr lang="en-US" dirty="0" smtClean="0"/>
              <a:t>mostly textual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HTTP_requ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114800"/>
            <a:ext cx="4162425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An HTTP </a:t>
            </a:r>
            <a:r>
              <a:rPr lang="en-US" sz="2400" dirty="0" smtClean="0"/>
              <a:t>Request is a "text message</a:t>
            </a:r>
            <a:r>
              <a:rPr lang="en-US" sz="2400" dirty="0" smtClean="0"/>
              <a:t>":</a:t>
            </a:r>
            <a:endParaRPr lang="en-US" sz="2400" dirty="0" smtClean="0"/>
          </a:p>
          <a:p>
            <a:pPr lvl="1" fontAlgn="base"/>
            <a:r>
              <a:rPr lang="en-US" b="1" dirty="0" smtClean="0"/>
              <a:t>REQUEST LINE</a:t>
            </a:r>
            <a:r>
              <a:rPr lang="en-US" dirty="0" smtClean="0"/>
              <a:t>:  </a:t>
            </a:r>
            <a:r>
              <a:rPr lang="en-US" dirty="0" smtClean="0"/>
              <a:t>three parts separated </a:t>
            </a:r>
            <a:r>
              <a:rPr lang="en-US" dirty="0" smtClean="0"/>
              <a:t>by a space:</a:t>
            </a:r>
          </a:p>
          <a:p>
            <a:pPr lvl="2" fontAlgn="base"/>
            <a:r>
              <a:rPr lang="en-US" dirty="0" smtClean="0"/>
              <a:t>&lt;METHOD&gt;: GET|HEAD|POST|PUT|DELETE</a:t>
            </a:r>
            <a:endParaRPr lang="en-US" dirty="0" smtClean="0"/>
          </a:p>
          <a:p>
            <a:pPr lvl="2" fontAlgn="base"/>
            <a:r>
              <a:rPr lang="en-US" dirty="0" smtClean="0"/>
              <a:t>&lt;URL&gt;: the </a:t>
            </a:r>
            <a:r>
              <a:rPr lang="en-US" dirty="0" smtClean="0"/>
              <a:t>document being requested</a:t>
            </a:r>
          </a:p>
          <a:p>
            <a:pPr lvl="2" fontAlgn="base"/>
            <a:r>
              <a:rPr lang="en-US" dirty="0" smtClean="0"/>
              <a:t>&lt;VERSION&gt;: HTTP version of the </a:t>
            </a:r>
            <a:r>
              <a:rPr lang="en-US" dirty="0" smtClean="0"/>
              <a:t>client: typically </a:t>
            </a:r>
            <a:r>
              <a:rPr lang="en-US" i="1" dirty="0" smtClean="0"/>
              <a:t>HTTP/1.0</a:t>
            </a:r>
            <a:r>
              <a:rPr lang="en-US" dirty="0" smtClean="0"/>
              <a:t>.</a:t>
            </a:r>
          </a:p>
          <a:p>
            <a:pPr lvl="1" fontAlgn="base"/>
            <a:r>
              <a:rPr lang="en-US" b="1" dirty="0" smtClean="0"/>
              <a:t>HEADER</a:t>
            </a:r>
            <a:r>
              <a:rPr lang="en-US" dirty="0" smtClean="0"/>
              <a:t>:  Optional lines allowing additional information about the request and/or the </a:t>
            </a:r>
            <a:r>
              <a:rPr lang="en-US" dirty="0" smtClean="0"/>
              <a:t>client (i.e. browser</a:t>
            </a:r>
            <a:r>
              <a:rPr lang="en-US" dirty="0" smtClean="0"/>
              <a:t>, operating system, etc.).  Each line is a name-value pair. </a:t>
            </a:r>
          </a:p>
          <a:p>
            <a:pPr lvl="1" fontAlgn="base"/>
            <a:r>
              <a:rPr lang="en-US" b="1" dirty="0" smtClean="0"/>
              <a:t>BODY</a:t>
            </a:r>
            <a:r>
              <a:rPr lang="en-US" dirty="0" smtClean="0"/>
              <a:t>: Optional lines which must be separated from the header by an empty line</a:t>
            </a:r>
          </a:p>
          <a:p>
            <a:pPr fontAlgn="base"/>
            <a:r>
              <a:rPr lang="en-US" sz="2400" dirty="0" smtClean="0"/>
              <a:t>Entire specification: http://www.ietf.org/rfc/rfc1945.txt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905000" y="240323"/>
            <a:ext cx="3048000" cy="12926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&lt;METHOD&gt; &lt;URL&gt; &lt;VERSION&gt; &lt;NL&gt;</a:t>
            </a: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&lt;HEADER&gt;:&lt;SP&gt;&lt;Value&gt;&lt;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NL</a:t>
            </a: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…</a:t>
            </a:r>
            <a:endParaRPr kumimoji="0" lang="en-US" sz="12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&lt;HEADER&gt;:&lt;SP&gt;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Value&gt;&lt;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NL</a:t>
            </a: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NL</a:t>
            </a: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BODY OF THE REQUEST</a:t>
            </a:r>
            <a:endParaRPr kumimoji="0" lang="en-US" sz="32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Request Phase</a:t>
            </a:r>
            <a:endParaRPr lang="en-US" sz="4000" dirty="0"/>
          </a:p>
        </p:txBody>
      </p:sp>
      <p:sp>
        <p:nvSpPr>
          <p:cNvPr id="24" name="U-Turn Arrow 23"/>
          <p:cNvSpPr/>
          <p:nvPr/>
        </p:nvSpPr>
        <p:spPr>
          <a:xfrm rot="16200000">
            <a:off x="777980" y="920789"/>
            <a:ext cx="2209800" cy="977820"/>
          </a:xfrm>
          <a:prstGeom prst="uturnArrow">
            <a:avLst>
              <a:gd name="adj1" fmla="val 7150"/>
              <a:gd name="adj2" fmla="val 9853"/>
              <a:gd name="adj3" fmla="val 34821"/>
              <a:gd name="adj4" fmla="val 43750"/>
              <a:gd name="adj5" fmla="val 60986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U-Turn Arrow 25"/>
          <p:cNvSpPr/>
          <p:nvPr/>
        </p:nvSpPr>
        <p:spPr>
          <a:xfrm rot="16200000">
            <a:off x="155971" y="1746582"/>
            <a:ext cx="3282193" cy="1149444"/>
          </a:xfrm>
          <a:prstGeom prst="uturnArrow">
            <a:avLst>
              <a:gd name="adj1" fmla="val 7359"/>
              <a:gd name="adj2" fmla="val 8275"/>
              <a:gd name="adj3" fmla="val 30364"/>
              <a:gd name="adj4" fmla="val 43750"/>
              <a:gd name="adj5" fmla="val 6799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U-Turn Arrow 26"/>
          <p:cNvSpPr/>
          <p:nvPr/>
        </p:nvSpPr>
        <p:spPr>
          <a:xfrm rot="16200000">
            <a:off x="-228297" y="2285698"/>
            <a:ext cx="3666587" cy="1533591"/>
          </a:xfrm>
          <a:prstGeom prst="uturnArrow">
            <a:avLst>
              <a:gd name="adj1" fmla="val 5171"/>
              <a:gd name="adj2" fmla="val 6087"/>
              <a:gd name="adj3" fmla="val 22159"/>
              <a:gd name="adj4" fmla="val 43750"/>
              <a:gd name="adj5" fmla="val 75654"/>
            </a:avLst>
          </a:prstGeom>
          <a:solidFill>
            <a:schemeClr val="bg1"/>
          </a:solidFill>
          <a:ln w="12700"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</a:t>
            </a:r>
            <a:r>
              <a:rPr lang="en-US" dirty="0" err="1" smtClean="0"/>
              <a:t>line:Method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either GET or POST</a:t>
            </a:r>
          </a:p>
          <a:p>
            <a:r>
              <a:rPr lang="en-US" dirty="0" smtClean="0"/>
              <a:t>POST: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corresponding URL typically denotes a program to execute rather than a document to retrieve</a:t>
            </a:r>
          </a:p>
          <a:p>
            <a:pPr lvl="1"/>
            <a:r>
              <a:rPr lang="en-US" dirty="0"/>
              <a:t>Generally used to submit HTML FORMS</a:t>
            </a:r>
          </a:p>
          <a:p>
            <a:pPr lvl="1"/>
            <a:r>
              <a:rPr lang="en-US" dirty="0"/>
              <a:t>The message body contains that data to send to the 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" y="228600"/>
            <a:ext cx="2895600" cy="12926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itchFamily="49" charset="0"/>
                <a:cs typeface="Courier New" pitchFamily="49" charset="0"/>
              </a:rPr>
              <a:t>&lt;METHOD&gt;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itchFamily="49" charset="0"/>
                <a:cs typeface="Courier New" pitchFamily="49" charset="0"/>
              </a:rPr>
              <a:t>&lt;URL&gt; &lt;VERSION&gt; &lt;NL&gt;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&lt;HEADER&gt;:&lt;SP&gt;&lt;Value&gt;&lt;NL&gt;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&lt;HEADER&gt;:&lt;SP&gt;&lt;Value&gt;&lt;NL&gt;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&lt;NL&gt;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BODY OF THE REQUEST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572870"/>
              </p:ext>
            </p:extLst>
          </p:nvPr>
        </p:nvGraphicFramePr>
        <p:xfrm>
          <a:off x="2209800" y="4343400"/>
          <a:ext cx="6324600" cy="1881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02124"/>
                <a:gridCol w="5022476"/>
              </a:tblGrid>
              <a:tr h="12668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METHOD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inherit"/>
                      </a:endParaRPr>
                    </a:p>
                  </a:txBody>
                  <a:tcPr marL="41301" marR="41301" marT="41301" marB="41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inherit"/>
                      </a:endParaRPr>
                    </a:p>
                  </a:txBody>
                  <a:tcPr marL="41301" marR="41301" marT="41301" marB="41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147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/>
                        <a:t>GET</a:t>
                      </a:r>
                      <a:endParaRPr lang="en-US" sz="1400" b="1" dirty="0">
                        <a:latin typeface="inherit"/>
                      </a:endParaRPr>
                    </a:p>
                  </a:txBody>
                  <a:tcPr marL="41301" marR="41301" marT="41301" marB="41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/>
                        <a:t>Request for the resource located at the specified URL</a:t>
                      </a:r>
                      <a:endParaRPr lang="en-US" sz="1400" b="0" dirty="0">
                        <a:latin typeface="inherit"/>
                      </a:endParaRPr>
                    </a:p>
                  </a:txBody>
                  <a:tcPr marL="41301" marR="41301" marT="41301" marB="41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47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/>
                        <a:t>HEAD</a:t>
                      </a:r>
                      <a:endParaRPr lang="en-US" sz="1400" b="1">
                        <a:latin typeface="inherit"/>
                      </a:endParaRPr>
                    </a:p>
                  </a:txBody>
                  <a:tcPr marL="41301" marR="41301" marT="41301" marB="41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/>
                        <a:t>Request for the header of the resource located at the specified URL</a:t>
                      </a:r>
                      <a:endParaRPr lang="en-US" sz="1400" b="0" dirty="0">
                        <a:latin typeface="inherit"/>
                      </a:endParaRPr>
                    </a:p>
                  </a:txBody>
                  <a:tcPr marL="41301" marR="41301" marT="41301" marB="41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47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/>
                        <a:t>POST</a:t>
                      </a:r>
                      <a:endParaRPr lang="en-US" sz="1400" b="1" dirty="0">
                        <a:latin typeface="inherit"/>
                      </a:endParaRPr>
                    </a:p>
                  </a:txBody>
                  <a:tcPr marL="41301" marR="41301" marT="41301" marB="41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/>
                        <a:t>Sends data to the program located at the specified URL</a:t>
                      </a:r>
                      <a:endParaRPr lang="en-US" sz="1400" b="0" dirty="0">
                        <a:latin typeface="inherit"/>
                      </a:endParaRPr>
                    </a:p>
                  </a:txBody>
                  <a:tcPr marL="41301" marR="41301" marT="41301" marB="41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71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/>
                        <a:t>PUT</a:t>
                      </a:r>
                      <a:endParaRPr lang="en-US" sz="1400" b="1">
                        <a:latin typeface="inherit"/>
                      </a:endParaRPr>
                    </a:p>
                  </a:txBody>
                  <a:tcPr marL="41301" marR="41301" marT="41301" marB="41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/>
                        <a:t>Sends data to the specified URL</a:t>
                      </a:r>
                      <a:endParaRPr lang="en-US" sz="1400" b="0" dirty="0">
                        <a:latin typeface="inherit"/>
                      </a:endParaRPr>
                    </a:p>
                  </a:txBody>
                  <a:tcPr marL="41301" marR="41301" marT="41301" marB="41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47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/>
                        <a:t>DELETE</a:t>
                      </a:r>
                      <a:endParaRPr lang="en-US" sz="1400" b="1" dirty="0">
                        <a:latin typeface="inherit"/>
                      </a:endParaRPr>
                    </a:p>
                  </a:txBody>
                  <a:tcPr marL="41301" marR="41301" marT="41301" marB="41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/>
                        <a:t>Deletes the resource located at the specified URL</a:t>
                      </a:r>
                      <a:endParaRPr lang="en-US" sz="1400" b="0" dirty="0">
                        <a:latin typeface="inherit"/>
                      </a:endParaRPr>
                    </a:p>
                  </a:txBody>
                  <a:tcPr marL="41301" marR="41301" marT="41301" marB="41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04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752600"/>
            <a:ext cx="7086600" cy="48768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Resource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type </a:t>
            </a:r>
            <a:r>
              <a:rPr lang="en-US" sz="1800" b="1" dirty="0" smtClean="0"/>
              <a:t>(aka </a:t>
            </a:r>
            <a:r>
              <a:rPr lang="en-US" sz="1800" b="1" dirty="0" smtClean="0"/>
              <a:t>scheme): </a:t>
            </a:r>
            <a:endParaRPr lang="en-US" sz="1800" b="1" dirty="0" smtClean="0"/>
          </a:p>
          <a:p>
            <a:pPr lvl="1"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dirty="0" smtClean="0"/>
              <a:t>efines </a:t>
            </a:r>
            <a:r>
              <a:rPr lang="en-US" sz="1600" dirty="0" smtClean="0"/>
              <a:t>the namespace, purpose, and the syntax of the remaining part of the URL.</a:t>
            </a:r>
          </a:p>
          <a:p>
            <a:pPr lvl="1">
              <a:spcBef>
                <a:spcPts val="300"/>
              </a:spcBef>
            </a:pPr>
            <a:r>
              <a:rPr lang="en-US" sz="1600" i="1" dirty="0" smtClean="0"/>
              <a:t>Case </a:t>
            </a:r>
            <a:r>
              <a:rPr lang="en-US" sz="1600" i="1" dirty="0" smtClean="0"/>
              <a:t>insensitive</a:t>
            </a:r>
          </a:p>
          <a:p>
            <a:pPr lvl="1" algn="just">
              <a:spcBef>
                <a:spcPts val="300"/>
              </a:spcBef>
            </a:pPr>
            <a:r>
              <a:rPr lang="en-US" sz="1600" dirty="0" smtClean="0"/>
              <a:t>Examples:</a:t>
            </a:r>
            <a:endParaRPr lang="en-US" sz="1600" dirty="0" smtClean="0"/>
          </a:p>
          <a:p>
            <a:pPr lvl="2">
              <a:spcBef>
                <a:spcPts val="300"/>
              </a:spcBef>
            </a:pPr>
            <a:r>
              <a:rPr lang="en-US" sz="1400" dirty="0" smtClean="0"/>
              <a:t>HTTP:  A browser will send an HTTP request to example.org using port 80.</a:t>
            </a:r>
          </a:p>
          <a:p>
            <a:pPr lvl="2">
              <a:spcBef>
                <a:spcPts val="300"/>
              </a:spcBef>
            </a:pPr>
            <a:r>
              <a:rPr lang="en-US" sz="1400" dirty="0" smtClean="0"/>
              <a:t>MAILTO:  A browser will usually start an email system with the username and domain in the "to" field.  </a:t>
            </a:r>
            <a:r>
              <a:rPr lang="en-US" sz="1400" dirty="0" smtClean="0">
                <a:hlinkClick r:id="rId3"/>
              </a:rPr>
              <a:t>mailto:bob@example.com</a:t>
            </a:r>
            <a:endParaRPr lang="en-US" sz="1400" dirty="0" smtClean="0"/>
          </a:p>
          <a:p>
            <a:pPr lvl="2">
              <a:spcBef>
                <a:spcPts val="300"/>
              </a:spcBef>
            </a:pPr>
            <a:r>
              <a:rPr lang="en-US" sz="1400" dirty="0" smtClean="0"/>
              <a:t>Others:  HTTPS, GOPHER, FTP</a:t>
            </a:r>
          </a:p>
          <a:p>
            <a:pPr lvl="2">
              <a:spcBef>
                <a:spcPts val="300"/>
              </a:spcBef>
            </a:pPr>
            <a:endParaRPr lang="en-US" sz="1400" dirty="0" smtClean="0"/>
          </a:p>
          <a:p>
            <a:pPr>
              <a:spcBef>
                <a:spcPts val="300"/>
              </a:spcBef>
            </a:pPr>
            <a:r>
              <a:rPr lang="en-US" sz="1800" b="1" dirty="0" smtClean="0">
                <a:solidFill>
                  <a:srgbClr val="C00000"/>
                </a:solidFill>
              </a:rPr>
              <a:t>Domain</a:t>
            </a:r>
            <a:r>
              <a:rPr lang="en-US" sz="1800" dirty="0" smtClean="0"/>
              <a:t>:  The IP </a:t>
            </a:r>
            <a:r>
              <a:rPr lang="en-US" sz="1800" dirty="0" smtClean="0"/>
              <a:t>address </a:t>
            </a:r>
            <a:r>
              <a:rPr lang="en-US" sz="1800" dirty="0" smtClean="0"/>
              <a:t>or textual equivalent (as entered into </a:t>
            </a:r>
            <a:r>
              <a:rPr lang="en-US" sz="1800" dirty="0" smtClean="0"/>
              <a:t>DNS)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pPr lvl="1">
              <a:spcBef>
                <a:spcPts val="300"/>
              </a:spcBef>
            </a:pPr>
            <a:r>
              <a:rPr lang="en-US" sz="1600" i="1" dirty="0" smtClean="0"/>
              <a:t>Case </a:t>
            </a:r>
            <a:r>
              <a:rPr lang="en-US" sz="1600" i="1" dirty="0" smtClean="0"/>
              <a:t>insensitive</a:t>
            </a:r>
            <a:endParaRPr lang="en-US" sz="1600" i="1" dirty="0" smtClean="0"/>
          </a:p>
          <a:p>
            <a:pPr lvl="1">
              <a:spcBef>
                <a:spcPts val="300"/>
              </a:spcBef>
            </a:pPr>
            <a:r>
              <a:rPr lang="en-US" sz="1600" dirty="0" smtClean="0"/>
              <a:t>Example: </a:t>
            </a:r>
          </a:p>
          <a:p>
            <a:pPr lvl="2">
              <a:spcBef>
                <a:spcPts val="300"/>
              </a:spcBef>
            </a:pPr>
            <a:r>
              <a:rPr lang="en-US" sz="1400" dirty="0" smtClean="0"/>
              <a:t>The </a:t>
            </a:r>
            <a:r>
              <a:rPr lang="en-US" sz="1400" dirty="0" smtClean="0"/>
              <a:t>domain </a:t>
            </a:r>
            <a:r>
              <a:rPr lang="en-US" sz="1400" dirty="0" smtClean="0"/>
              <a:t>google.com or IP </a:t>
            </a:r>
            <a:r>
              <a:rPr lang="en-US" sz="1400" dirty="0" smtClean="0"/>
              <a:t>address </a:t>
            </a:r>
            <a:r>
              <a:rPr lang="en-US" sz="1400" dirty="0" smtClean="0"/>
              <a:t>74.125.255.18</a:t>
            </a:r>
            <a:endParaRPr lang="en-US" sz="1400" dirty="0" smtClean="0"/>
          </a:p>
          <a:p>
            <a:pPr lvl="2">
              <a:spcBef>
                <a:spcPts val="300"/>
              </a:spcBef>
            </a:pPr>
            <a:r>
              <a:rPr lang="en-US" sz="1400" dirty="0" smtClean="0"/>
              <a:t>The domain </a:t>
            </a:r>
            <a:r>
              <a:rPr lang="en-US" sz="1400" dirty="0" smtClean="0"/>
              <a:t>charity.cs.uwlax.edu or IP address 138.49.38.235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" y="228600"/>
            <a:ext cx="2895600" cy="12926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itchFamily="49" charset="0"/>
                <a:cs typeface="Courier New" pitchFamily="49" charset="0"/>
              </a:rPr>
              <a:t>&lt;METHOD&gt; </a:t>
            </a:r>
            <a:r>
              <a:rPr lang="en-US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itchFamily="49" charset="0"/>
                <a:cs typeface="Courier New" pitchFamily="49" charset="0"/>
              </a:rPr>
              <a:t>&lt;URL&gt;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itchFamily="49" charset="0"/>
                <a:cs typeface="Courier New" pitchFamily="49" charset="0"/>
              </a:rPr>
              <a:t>&lt;VERSION&gt; &lt;NL&gt;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&lt;HEADER&gt;:&lt;SP&gt;&lt;Value&gt;&lt;NL&gt;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&lt;HEADER&gt;:&lt;SP&gt;&lt;Value&gt;&lt;NL&gt;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&lt;NL&gt;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BODY OF THE REQUEST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1298377"/>
            <a:ext cx="6477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</a:rPr>
              <a:t>resource_type</a:t>
            </a:r>
            <a:r>
              <a:rPr lang="en-US" sz="1400" b="1" dirty="0"/>
              <a:t>://</a:t>
            </a:r>
            <a:r>
              <a:rPr lang="en-US" sz="1400" b="1" dirty="0" err="1"/>
              <a:t>username:password@</a:t>
            </a:r>
            <a:r>
              <a:rPr lang="en-US" sz="1400" b="1" dirty="0" err="1">
                <a:solidFill>
                  <a:srgbClr val="C00000"/>
                </a:solidFill>
              </a:rPr>
              <a:t>domain</a:t>
            </a:r>
            <a:r>
              <a:rPr lang="en-US" sz="1400" b="1" dirty="0" err="1"/>
              <a:t>:</a:t>
            </a:r>
            <a:r>
              <a:rPr lang="en-US" sz="1400" b="1" dirty="0" err="1">
                <a:solidFill>
                  <a:srgbClr val="0070C0"/>
                </a:solidFill>
              </a:rPr>
              <a:t>port</a:t>
            </a:r>
            <a:r>
              <a:rPr lang="en-US" sz="1400" b="1" dirty="0"/>
              <a:t>/</a:t>
            </a:r>
            <a:r>
              <a:rPr lang="en-US" sz="1400" b="1" dirty="0" err="1">
                <a:solidFill>
                  <a:srgbClr val="7030A0"/>
                </a:solidFill>
              </a:rPr>
              <a:t>path</a:t>
            </a:r>
            <a:r>
              <a:rPr lang="en-US" sz="1400" b="1" dirty="0" err="1"/>
              <a:t>?</a:t>
            </a:r>
            <a:r>
              <a:rPr lang="en-US" sz="1400" b="1" dirty="0" err="1">
                <a:solidFill>
                  <a:srgbClr val="CC6600"/>
                </a:solidFill>
              </a:rPr>
              <a:t>query_string</a:t>
            </a:r>
            <a:r>
              <a:rPr lang="en-US" sz="1400" b="1" dirty="0" err="1"/>
              <a:t>#</a:t>
            </a:r>
            <a:r>
              <a:rPr lang="en-US" sz="1400" b="1" dirty="0" err="1">
                <a:solidFill>
                  <a:srgbClr val="00B0F0"/>
                </a:solidFill>
              </a:rPr>
              <a:t>anchor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752600"/>
            <a:ext cx="7086600" cy="48768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1400" b="1" dirty="0">
                <a:solidFill>
                  <a:srgbClr val="0070C0"/>
                </a:solidFill>
              </a:rPr>
              <a:t>Port</a:t>
            </a:r>
            <a:r>
              <a:rPr lang="en-US" sz="1400" dirty="0" smtClean="0"/>
              <a:t> (optional): if omitted, the default port for the specified scheme is used. </a:t>
            </a:r>
          </a:p>
          <a:p>
            <a:pPr lvl="1">
              <a:spcBef>
                <a:spcPts val="300"/>
              </a:spcBef>
            </a:pPr>
            <a:r>
              <a:rPr lang="en-US" sz="1200" dirty="0" smtClean="0"/>
              <a:t>Well-known ports:</a:t>
            </a:r>
          </a:p>
          <a:p>
            <a:pPr lvl="2">
              <a:spcBef>
                <a:spcPts val="300"/>
              </a:spcBef>
            </a:pPr>
            <a:r>
              <a:rPr lang="en-US" sz="1100" dirty="0" smtClean="0"/>
              <a:t>21</a:t>
            </a:r>
            <a:r>
              <a:rPr lang="en-US" sz="1100" dirty="0"/>
              <a:t>: File Transfer Protocol (FTP)</a:t>
            </a:r>
          </a:p>
          <a:p>
            <a:pPr lvl="2">
              <a:spcBef>
                <a:spcPts val="300"/>
              </a:spcBef>
            </a:pPr>
            <a:r>
              <a:rPr lang="en-US" sz="1100" dirty="0"/>
              <a:t>22: Secure Shell (SSH)</a:t>
            </a:r>
          </a:p>
          <a:p>
            <a:pPr lvl="2">
              <a:spcBef>
                <a:spcPts val="300"/>
              </a:spcBef>
            </a:pPr>
            <a:r>
              <a:rPr lang="en-US" sz="1100" dirty="0" smtClean="0"/>
              <a:t>25</a:t>
            </a:r>
            <a:r>
              <a:rPr lang="en-US" sz="1100" dirty="0"/>
              <a:t>: Simple Mail Transfer Protocol (SMTP)</a:t>
            </a:r>
          </a:p>
          <a:p>
            <a:pPr lvl="2">
              <a:spcBef>
                <a:spcPts val="300"/>
              </a:spcBef>
            </a:pPr>
            <a:r>
              <a:rPr lang="en-US" sz="1100" dirty="0" smtClean="0"/>
              <a:t>80</a:t>
            </a:r>
            <a:r>
              <a:rPr lang="en-US" sz="1100" dirty="0"/>
              <a:t>: Hypertext Transfer Protocol (HTTP) used in the World Wide Web</a:t>
            </a:r>
          </a:p>
          <a:p>
            <a:pPr lvl="2">
              <a:spcBef>
                <a:spcPts val="300"/>
              </a:spcBef>
            </a:pPr>
            <a:r>
              <a:rPr lang="en-US" sz="1100" dirty="0"/>
              <a:t>110: Post Office Protocol (POP)</a:t>
            </a:r>
          </a:p>
          <a:p>
            <a:pPr lvl="2">
              <a:spcBef>
                <a:spcPts val="300"/>
              </a:spcBef>
            </a:pPr>
            <a:r>
              <a:rPr lang="en-US" sz="1100" dirty="0" smtClean="0"/>
              <a:t>443</a:t>
            </a:r>
            <a:r>
              <a:rPr lang="en-US" sz="1100" dirty="0"/>
              <a:t>: HTTP Secure (HTTPS</a:t>
            </a:r>
            <a:r>
              <a:rPr lang="en-US" sz="1100" dirty="0" smtClean="0"/>
              <a:t>)</a:t>
            </a:r>
          </a:p>
          <a:p>
            <a:pPr lvl="1">
              <a:spcBef>
                <a:spcPts val="300"/>
              </a:spcBef>
            </a:pPr>
            <a:r>
              <a:rPr lang="en-US" sz="1300" dirty="0" smtClean="0"/>
              <a:t> </a:t>
            </a:r>
            <a:r>
              <a:rPr lang="en-US" sz="1300" dirty="0"/>
              <a:t>Example: http://myvncserver.no-ip.org:5800 </a:t>
            </a:r>
            <a:r>
              <a:rPr lang="en-US" sz="1300" dirty="0" smtClean="0"/>
              <a:t>will </a:t>
            </a:r>
            <a:r>
              <a:rPr lang="en-US" sz="1300" dirty="0"/>
              <a:t>connect to port 5800 of myvncserver.no-ip.org; this port is used by the VNC remote control program and would set up a remote control session</a:t>
            </a:r>
            <a:r>
              <a:rPr lang="en-US" sz="1300" dirty="0" smtClean="0"/>
              <a:t>.</a:t>
            </a:r>
            <a:endParaRPr lang="en-US" sz="1100" dirty="0" smtClean="0"/>
          </a:p>
          <a:p>
            <a:pPr>
              <a:spcBef>
                <a:spcPts val="300"/>
              </a:spcBef>
            </a:pPr>
            <a:r>
              <a:rPr lang="en-US" sz="1400" b="1" dirty="0">
                <a:solidFill>
                  <a:srgbClr val="7030A0"/>
                </a:solidFill>
              </a:rPr>
              <a:t>Path</a:t>
            </a:r>
            <a:r>
              <a:rPr lang="en-US" sz="1400" b="1" dirty="0" smtClean="0"/>
              <a:t>:</a:t>
            </a:r>
            <a:r>
              <a:rPr lang="en-US" sz="1400" dirty="0" smtClean="0"/>
              <a:t> </a:t>
            </a:r>
          </a:p>
          <a:p>
            <a:pPr lvl="1">
              <a:spcBef>
                <a:spcPts val="300"/>
              </a:spcBef>
            </a:pPr>
            <a:r>
              <a:rPr lang="en-US" sz="1200" dirty="0" smtClean="0"/>
              <a:t>The location of the resource.</a:t>
            </a:r>
          </a:p>
          <a:p>
            <a:pPr lvl="1">
              <a:spcBef>
                <a:spcPts val="300"/>
              </a:spcBef>
            </a:pPr>
            <a:r>
              <a:rPr lang="en-US" sz="1200" i="1" dirty="0" smtClean="0"/>
              <a:t>Case-sensitive</a:t>
            </a:r>
            <a:r>
              <a:rPr lang="en-US" sz="1200" dirty="0"/>
              <a:t> </a:t>
            </a:r>
            <a:r>
              <a:rPr lang="en-US" sz="1200" dirty="0" smtClean="0"/>
              <a:t>(though it may be treated as case-insensitive by some servers).</a:t>
            </a:r>
          </a:p>
          <a:p>
            <a:pPr>
              <a:spcBef>
                <a:spcPts val="300"/>
              </a:spcBef>
            </a:pPr>
            <a:r>
              <a:rPr lang="en-US" sz="1400" b="1" dirty="0">
                <a:solidFill>
                  <a:srgbClr val="CC6600"/>
                </a:solidFill>
              </a:rPr>
              <a:t>Query string</a:t>
            </a:r>
            <a:r>
              <a:rPr lang="en-US" sz="1400" dirty="0" smtClean="0"/>
              <a:t>: </a:t>
            </a:r>
          </a:p>
          <a:p>
            <a:pPr lvl="1">
              <a:spcBef>
                <a:spcPts val="300"/>
              </a:spcBef>
            </a:pPr>
            <a:r>
              <a:rPr lang="en-US" sz="1200" dirty="0" smtClean="0"/>
              <a:t>Information that is passed to the web app</a:t>
            </a:r>
          </a:p>
          <a:p>
            <a:pPr lvl="1">
              <a:spcBef>
                <a:spcPts val="300"/>
              </a:spcBef>
            </a:pPr>
            <a:r>
              <a:rPr lang="en-US" sz="1200" dirty="0" smtClean="0"/>
              <a:t>Format: n1=v1&amp;n2=v2&amp;…</a:t>
            </a:r>
          </a:p>
          <a:p>
            <a:pPr lvl="1">
              <a:spcBef>
                <a:spcPts val="300"/>
              </a:spcBef>
            </a:pPr>
            <a:r>
              <a:rPr lang="en-US" sz="1200" dirty="0" smtClean="0"/>
              <a:t>Example: </a:t>
            </a:r>
            <a:r>
              <a:rPr lang="en-US" sz="1200" dirty="0" err="1" smtClean="0"/>
              <a:t>first_name</a:t>
            </a:r>
            <a:r>
              <a:rPr lang="en-US" sz="1200" dirty="0" smtClean="0"/>
              <a:t>=</a:t>
            </a:r>
            <a:r>
              <a:rPr lang="en-US" sz="1200" dirty="0" err="1" smtClean="0"/>
              <a:t>John&amp;last_name</a:t>
            </a:r>
            <a:r>
              <a:rPr lang="en-US" sz="1200" dirty="0" smtClean="0"/>
              <a:t>=Doe.</a:t>
            </a:r>
          </a:p>
          <a:p>
            <a:pPr>
              <a:spcBef>
                <a:spcPts val="300"/>
              </a:spcBef>
            </a:pPr>
            <a:r>
              <a:rPr lang="en-US" sz="1400" b="1" dirty="0">
                <a:solidFill>
                  <a:srgbClr val="00B0F0"/>
                </a:solidFill>
              </a:rPr>
              <a:t>Anchor</a:t>
            </a:r>
            <a:r>
              <a:rPr lang="en-US" sz="1400" dirty="0" smtClean="0"/>
              <a:t>: </a:t>
            </a:r>
            <a:r>
              <a:rPr lang="en-US" sz="1400" dirty="0" smtClean="0"/>
              <a:t>Specifies </a:t>
            </a:r>
            <a:r>
              <a:rPr lang="en-US" sz="1400" dirty="0" smtClean="0"/>
              <a:t>a location on the page. </a:t>
            </a:r>
            <a:endParaRPr lang="en-US" sz="1400" dirty="0" smtClean="0"/>
          </a:p>
          <a:p>
            <a:pPr lvl="1">
              <a:spcBef>
                <a:spcPts val="300"/>
              </a:spcBef>
            </a:pPr>
            <a:r>
              <a:rPr lang="en-US" sz="1200" dirty="0" smtClean="0"/>
              <a:t>Example: </a:t>
            </a:r>
            <a:r>
              <a:rPr lang="en-US" sz="1000" b="1" dirty="0" smtClean="0">
                <a:solidFill>
                  <a:srgbClr val="00B0F0"/>
                </a:solidFill>
              </a:rPr>
              <a:t>http</a:t>
            </a:r>
            <a:r>
              <a:rPr lang="en-US" sz="1000" b="1" dirty="0" smtClean="0">
                <a:solidFill>
                  <a:srgbClr val="00B0F0"/>
                </a:solidFill>
              </a:rPr>
              <a:t>://en.wikipedia.org/wiki/URL#Syntax</a:t>
            </a:r>
            <a:r>
              <a:rPr lang="en-US" sz="1000" dirty="0" smtClean="0"/>
              <a:t> addresses the beginning of the Syntax </a:t>
            </a:r>
            <a:r>
              <a:rPr lang="en-US" sz="1000" dirty="0" smtClean="0"/>
              <a:t>section.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1298377"/>
            <a:ext cx="6477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</a:rPr>
              <a:t>resource_type</a:t>
            </a:r>
            <a:r>
              <a:rPr lang="en-US" sz="1400" b="1" dirty="0"/>
              <a:t>://</a:t>
            </a:r>
            <a:r>
              <a:rPr lang="en-US" sz="1400" b="1" dirty="0" err="1"/>
              <a:t>username:password@</a:t>
            </a:r>
            <a:r>
              <a:rPr lang="en-US" sz="1400" b="1" dirty="0" err="1">
                <a:solidFill>
                  <a:srgbClr val="C00000"/>
                </a:solidFill>
              </a:rPr>
              <a:t>domain</a:t>
            </a:r>
            <a:r>
              <a:rPr lang="en-US" sz="1400" b="1" dirty="0" err="1"/>
              <a:t>:</a:t>
            </a:r>
            <a:r>
              <a:rPr lang="en-US" sz="1400" b="1" dirty="0" err="1">
                <a:solidFill>
                  <a:srgbClr val="0070C0"/>
                </a:solidFill>
              </a:rPr>
              <a:t>port</a:t>
            </a:r>
            <a:r>
              <a:rPr lang="en-US" sz="1400" b="1" dirty="0"/>
              <a:t>/</a:t>
            </a:r>
            <a:r>
              <a:rPr lang="en-US" sz="1400" b="1" dirty="0" err="1">
                <a:solidFill>
                  <a:srgbClr val="7030A0"/>
                </a:solidFill>
              </a:rPr>
              <a:t>path</a:t>
            </a:r>
            <a:r>
              <a:rPr lang="en-US" sz="1400" b="1" dirty="0" err="1"/>
              <a:t>?</a:t>
            </a:r>
            <a:r>
              <a:rPr lang="en-US" sz="1400" b="1" dirty="0" err="1">
                <a:solidFill>
                  <a:srgbClr val="CC6600"/>
                </a:solidFill>
              </a:rPr>
              <a:t>query_string</a:t>
            </a:r>
            <a:r>
              <a:rPr lang="en-US" sz="1400" b="1" dirty="0" err="1"/>
              <a:t>#</a:t>
            </a:r>
            <a:r>
              <a:rPr lang="en-US" sz="1400" b="1" dirty="0" err="1">
                <a:solidFill>
                  <a:srgbClr val="00B0F0"/>
                </a:solidFill>
              </a:rPr>
              <a:t>anchor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4669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900" dirty="0" smtClean="0"/>
              <a:t>http://charity.cs.uwlax.edu:352/</a:t>
            </a:r>
          </a:p>
          <a:p>
            <a:pPr lvl="1"/>
            <a:r>
              <a:rPr lang="en-US" dirty="0" err="1" smtClean="0"/>
              <a:t>r</a:t>
            </a:r>
            <a:r>
              <a:rPr lang="en-US" dirty="0" err="1" smtClean="0"/>
              <a:t>esource_type</a:t>
            </a:r>
            <a:r>
              <a:rPr lang="en-US" dirty="0" smtClean="0"/>
              <a:t>: http</a:t>
            </a:r>
          </a:p>
          <a:p>
            <a:pPr lvl="1"/>
            <a:r>
              <a:rPr lang="en-US" dirty="0" err="1" smtClean="0"/>
              <a:t>username:password</a:t>
            </a:r>
            <a:r>
              <a:rPr lang="en-US" dirty="0" smtClean="0"/>
              <a:t>: none</a:t>
            </a:r>
          </a:p>
          <a:p>
            <a:pPr lvl="1"/>
            <a:r>
              <a:rPr lang="en-US" dirty="0" smtClean="0"/>
              <a:t>domain: charity.cs.uwlax.edu</a:t>
            </a:r>
          </a:p>
          <a:p>
            <a:pPr lvl="1"/>
            <a:r>
              <a:rPr lang="en-US" dirty="0" smtClean="0"/>
              <a:t>port: 352</a:t>
            </a:r>
          </a:p>
          <a:p>
            <a:pPr lvl="1"/>
            <a:r>
              <a:rPr lang="en-US" dirty="0" smtClean="0"/>
              <a:t>path: none</a:t>
            </a:r>
          </a:p>
          <a:p>
            <a:pPr lvl="1"/>
            <a:r>
              <a:rPr lang="en-US" dirty="0" err="1" smtClean="0"/>
              <a:t>query_string</a:t>
            </a:r>
            <a:r>
              <a:rPr lang="en-US" dirty="0" smtClean="0"/>
              <a:t>: none</a:t>
            </a:r>
          </a:p>
          <a:p>
            <a:pPr lvl="1"/>
            <a:r>
              <a:rPr lang="en-US" dirty="0" smtClean="0"/>
              <a:t>anchor: none</a:t>
            </a:r>
            <a:br>
              <a:rPr lang="en-US" dirty="0" smtClean="0"/>
            </a:br>
            <a:endParaRPr lang="en-US" dirty="0" smtClean="0"/>
          </a:p>
          <a:p>
            <a:r>
              <a:rPr lang="en-US" sz="2900" dirty="0" smtClean="0"/>
              <a:t>http://www.flickr.com/search/?q=flower</a:t>
            </a:r>
          </a:p>
          <a:p>
            <a:pPr lvl="1"/>
            <a:r>
              <a:rPr lang="en-US" dirty="0" err="1" smtClean="0"/>
              <a:t>resource_type</a:t>
            </a:r>
            <a:r>
              <a:rPr lang="en-US" dirty="0" smtClean="0"/>
              <a:t>: http</a:t>
            </a:r>
          </a:p>
          <a:p>
            <a:pPr lvl="1"/>
            <a:r>
              <a:rPr lang="en-US" dirty="0" err="1" smtClean="0"/>
              <a:t>username:password</a:t>
            </a:r>
            <a:r>
              <a:rPr lang="en-US" dirty="0" smtClean="0"/>
              <a:t>: none</a:t>
            </a:r>
          </a:p>
          <a:p>
            <a:pPr lvl="1"/>
            <a:r>
              <a:rPr lang="en-US" dirty="0" smtClean="0"/>
              <a:t>domain: www.flickr.com</a:t>
            </a:r>
          </a:p>
          <a:p>
            <a:pPr lvl="1"/>
            <a:r>
              <a:rPr lang="en-US" dirty="0" smtClean="0"/>
              <a:t>port: none (defaults to 80)</a:t>
            </a:r>
          </a:p>
          <a:p>
            <a:pPr lvl="1"/>
            <a:r>
              <a:rPr lang="en-US" dirty="0" smtClean="0"/>
              <a:t>path: search</a:t>
            </a:r>
          </a:p>
          <a:p>
            <a:pPr lvl="1"/>
            <a:r>
              <a:rPr lang="en-US" dirty="0" err="1" smtClean="0"/>
              <a:t>query_string</a:t>
            </a:r>
            <a:r>
              <a:rPr lang="en-US" dirty="0" smtClean="0"/>
              <a:t>: q=flower</a:t>
            </a:r>
          </a:p>
          <a:p>
            <a:pPr lvl="1"/>
            <a:r>
              <a:rPr lang="en-US" dirty="0" smtClean="0"/>
              <a:t>anchor: none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1298377"/>
            <a:ext cx="6477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</a:rPr>
              <a:t>resource_type</a:t>
            </a:r>
            <a:r>
              <a:rPr lang="en-US" sz="1400" b="1" dirty="0"/>
              <a:t>://</a:t>
            </a:r>
            <a:r>
              <a:rPr lang="en-US" sz="1400" b="1" dirty="0" err="1"/>
              <a:t>username:password@</a:t>
            </a:r>
            <a:r>
              <a:rPr lang="en-US" sz="1400" b="1" dirty="0" err="1">
                <a:solidFill>
                  <a:srgbClr val="C00000"/>
                </a:solidFill>
              </a:rPr>
              <a:t>domain</a:t>
            </a:r>
            <a:r>
              <a:rPr lang="en-US" sz="1400" b="1" dirty="0" err="1"/>
              <a:t>:</a:t>
            </a:r>
            <a:r>
              <a:rPr lang="en-US" sz="1400" b="1" dirty="0" err="1">
                <a:solidFill>
                  <a:srgbClr val="0070C0"/>
                </a:solidFill>
              </a:rPr>
              <a:t>port</a:t>
            </a:r>
            <a:r>
              <a:rPr lang="en-US" sz="1400" b="1" dirty="0"/>
              <a:t>/</a:t>
            </a:r>
            <a:r>
              <a:rPr lang="en-US" sz="1400" b="1" dirty="0" err="1">
                <a:solidFill>
                  <a:srgbClr val="7030A0"/>
                </a:solidFill>
              </a:rPr>
              <a:t>path</a:t>
            </a:r>
            <a:r>
              <a:rPr lang="en-US" sz="1400" b="1" dirty="0" err="1"/>
              <a:t>?</a:t>
            </a:r>
            <a:r>
              <a:rPr lang="en-US" sz="1400" b="1" dirty="0" err="1">
                <a:solidFill>
                  <a:srgbClr val="CC6600"/>
                </a:solidFill>
              </a:rPr>
              <a:t>query_string</a:t>
            </a:r>
            <a:r>
              <a:rPr lang="en-US" sz="1400" b="1" dirty="0" err="1"/>
              <a:t>#</a:t>
            </a:r>
            <a:r>
              <a:rPr lang="en-US" sz="1400" b="1" dirty="0" err="1">
                <a:solidFill>
                  <a:srgbClr val="00B0F0"/>
                </a:solidFill>
              </a:rPr>
              <a:t>anchor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</a:t>
            </a:r>
            <a:r>
              <a:rPr lang="en-US" dirty="0" smtClean="0"/>
              <a:t>://courage.cs.uwlax.edu:8080/</a:t>
            </a:r>
          </a:p>
          <a:p>
            <a:pPr lvl="1"/>
            <a:r>
              <a:rPr lang="en-US" dirty="0" smtClean="0"/>
              <a:t>port: 8080 which </a:t>
            </a:r>
            <a:r>
              <a:rPr lang="en-US" dirty="0" smtClean="0"/>
              <a:t>is the tomcat default</a:t>
            </a:r>
          </a:p>
          <a:p>
            <a:r>
              <a:rPr lang="en-US" dirty="0" smtClean="0"/>
              <a:t>ftp://apache.cs.utah.edu/apache.org</a:t>
            </a:r>
          </a:p>
          <a:p>
            <a:pPr lvl="1"/>
            <a:r>
              <a:rPr lang="en-US" dirty="0" err="1" smtClean="0"/>
              <a:t>resource_type</a:t>
            </a:r>
            <a:r>
              <a:rPr lang="en-US" dirty="0" smtClean="0"/>
              <a:t>: ftp</a:t>
            </a:r>
            <a:endParaRPr lang="en-US" dirty="0" smtClean="0"/>
          </a:p>
          <a:p>
            <a:r>
              <a:rPr lang="en-US" dirty="0" smtClean="0"/>
              <a:t>http://charity.cs.uwlax.edu/cs120/#grades</a:t>
            </a:r>
          </a:p>
          <a:p>
            <a:pPr lvl="1"/>
            <a:r>
              <a:rPr lang="en-US" dirty="0" smtClean="0"/>
              <a:t>anchor: grades</a:t>
            </a:r>
          </a:p>
          <a:p>
            <a:r>
              <a:rPr lang="en-US" dirty="0"/>
              <a:t>http://</a:t>
            </a:r>
            <a:r>
              <a:rPr lang="en-US" dirty="0" smtClean="0"/>
              <a:t>en.wikipedia.org/wiki/Www#Web_Servers</a:t>
            </a:r>
          </a:p>
          <a:p>
            <a:pPr lvl="1"/>
            <a:r>
              <a:rPr lang="en-US" dirty="0" smtClean="0"/>
              <a:t>anchor: </a:t>
            </a:r>
            <a:r>
              <a:rPr lang="en-US" dirty="0" err="1" smtClean="0"/>
              <a:t>Web_Servers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1298377"/>
            <a:ext cx="6477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</a:rPr>
              <a:t>resource_type</a:t>
            </a:r>
            <a:r>
              <a:rPr lang="en-US" sz="1400" b="1" dirty="0"/>
              <a:t>://</a:t>
            </a:r>
            <a:r>
              <a:rPr lang="en-US" sz="1400" b="1" dirty="0" err="1"/>
              <a:t>username:password@</a:t>
            </a:r>
            <a:r>
              <a:rPr lang="en-US" sz="1400" b="1" dirty="0" err="1">
                <a:solidFill>
                  <a:srgbClr val="C00000"/>
                </a:solidFill>
              </a:rPr>
              <a:t>domain</a:t>
            </a:r>
            <a:r>
              <a:rPr lang="en-US" sz="1400" b="1" dirty="0" err="1"/>
              <a:t>:</a:t>
            </a:r>
            <a:r>
              <a:rPr lang="en-US" sz="1400" b="1" dirty="0" err="1">
                <a:solidFill>
                  <a:srgbClr val="0070C0"/>
                </a:solidFill>
              </a:rPr>
              <a:t>port</a:t>
            </a:r>
            <a:r>
              <a:rPr lang="en-US" sz="1400" b="1" dirty="0"/>
              <a:t>/</a:t>
            </a:r>
            <a:r>
              <a:rPr lang="en-US" sz="1400" b="1" dirty="0" err="1">
                <a:solidFill>
                  <a:srgbClr val="7030A0"/>
                </a:solidFill>
              </a:rPr>
              <a:t>path</a:t>
            </a:r>
            <a:r>
              <a:rPr lang="en-US" sz="1400" b="1" dirty="0" err="1"/>
              <a:t>?</a:t>
            </a:r>
            <a:r>
              <a:rPr lang="en-US" sz="1400" b="1" dirty="0" err="1">
                <a:solidFill>
                  <a:srgbClr val="CC6600"/>
                </a:solidFill>
              </a:rPr>
              <a:t>query_string</a:t>
            </a:r>
            <a:r>
              <a:rPr lang="en-US" sz="1400" b="1" dirty="0" err="1"/>
              <a:t>#</a:t>
            </a:r>
            <a:r>
              <a:rPr lang="en-US" sz="1400" b="1" dirty="0" err="1">
                <a:solidFill>
                  <a:srgbClr val="00B0F0"/>
                </a:solidFill>
              </a:rPr>
              <a:t>anchor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06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Request </a:t>
            </a:r>
            <a:r>
              <a:rPr lang="en-US" sz="3600" dirty="0" err="1" smtClean="0"/>
              <a:t>Phase:Headers</a:t>
            </a:r>
            <a:endParaRPr lang="en-US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860574"/>
              </p:ext>
            </p:extLst>
          </p:nvPr>
        </p:nvGraphicFramePr>
        <p:xfrm>
          <a:off x="304800" y="1828800"/>
          <a:ext cx="8458200" cy="4660498"/>
        </p:xfrm>
        <a:graphic>
          <a:graphicData uri="http://schemas.openxmlformats.org/drawingml/2006/table">
            <a:tbl>
              <a:tblPr/>
              <a:tblGrid>
                <a:gridCol w="1530531"/>
                <a:gridCol w="6927669"/>
              </a:tblGrid>
              <a:tr h="22627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Header name</a:t>
                      </a: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226273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latin typeface="+mn-lt"/>
                        </a:rPr>
                        <a:t>Accept</a:t>
                      </a: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Type of content accepted by the browser (for example text/html). See MIME types</a:t>
                      </a: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273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latin typeface="+mn-lt"/>
                        </a:rPr>
                        <a:t>Accept-</a:t>
                      </a:r>
                      <a:r>
                        <a:rPr lang="en-US" sz="1200" b="1" dirty="0" err="1">
                          <a:latin typeface="+mn-lt"/>
                        </a:rPr>
                        <a:t>Charset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0" dirty="0">
                          <a:latin typeface="+mn-lt"/>
                        </a:rPr>
                        <a:t>Character set expected by the browser</a:t>
                      </a: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273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latin typeface="+mn-lt"/>
                        </a:rPr>
                        <a:t>Accept-Encoding</a:t>
                      </a: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0">
                          <a:latin typeface="+mn-lt"/>
                        </a:rPr>
                        <a:t>Data coding accepted by the browser</a:t>
                      </a: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273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latin typeface="+mn-lt"/>
                        </a:rPr>
                        <a:t>Accept-Language</a:t>
                      </a: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0">
                          <a:latin typeface="+mn-lt"/>
                        </a:rPr>
                        <a:t>Language expected by the browser (English by default)</a:t>
                      </a: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273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latin typeface="+mn-lt"/>
                        </a:rPr>
                        <a:t>Authorization</a:t>
                      </a: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0" dirty="0">
                          <a:latin typeface="+mn-lt"/>
                        </a:rPr>
                        <a:t>Identification of the browser to the server</a:t>
                      </a: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273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latin typeface="+mn-lt"/>
                        </a:rPr>
                        <a:t>Content-Encoding</a:t>
                      </a: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0" dirty="0">
                          <a:latin typeface="+mn-lt"/>
                        </a:rPr>
                        <a:t>Type of coding for the body of the request</a:t>
                      </a: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273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latin typeface="+mn-lt"/>
                        </a:rPr>
                        <a:t>Content-Language</a:t>
                      </a: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0" dirty="0">
                          <a:latin typeface="+mn-lt"/>
                        </a:rPr>
                        <a:t>Type of language in the body of the request</a:t>
                      </a: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273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latin typeface="+mn-lt"/>
                        </a:rPr>
                        <a:t>Content-Length</a:t>
                      </a: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0" dirty="0">
                          <a:latin typeface="+mn-lt"/>
                        </a:rPr>
                        <a:t>Length of the body of the </a:t>
                      </a:r>
                      <a:r>
                        <a:rPr lang="en-US" sz="1200" b="0" dirty="0" smtClean="0">
                          <a:latin typeface="+mn-lt"/>
                        </a:rPr>
                        <a:t>request</a:t>
                      </a:r>
                      <a:endParaRPr lang="en-US" sz="1200" b="0" dirty="0">
                        <a:latin typeface="+mn-lt"/>
                      </a:endParaRP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273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i="0" u="none" dirty="0">
                          <a:solidFill>
                            <a:schemeClr val="tx1"/>
                          </a:solidFill>
                          <a:latin typeface="+mn-lt"/>
                        </a:rPr>
                        <a:t>Content-Type</a:t>
                      </a: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</a:rPr>
                        <a:t>Type of content of the body of the request (for example text/html). See MIME types</a:t>
                      </a: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273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latin typeface="+mn-lt"/>
                        </a:rPr>
                        <a:t>Date</a:t>
                      </a: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0" dirty="0">
                          <a:latin typeface="+mn-lt"/>
                        </a:rPr>
                        <a:t>Date data transfer starts.</a:t>
                      </a: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273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latin typeface="+mn-lt"/>
                        </a:rPr>
                        <a:t>Forwarded</a:t>
                      </a: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0" dirty="0">
                          <a:latin typeface="+mn-lt"/>
                        </a:rPr>
                        <a:t>Used by intermediary machines between the browser and server</a:t>
                      </a: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273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latin typeface="+mn-lt"/>
                        </a:rPr>
                        <a:t>From</a:t>
                      </a: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0" dirty="0">
                          <a:latin typeface="+mn-lt"/>
                        </a:rPr>
                        <a:t>Allows the client email address to be specified</a:t>
                      </a: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350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latin typeface="+mn-lt"/>
                        </a:rPr>
                        <a:t>From</a:t>
                      </a: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0" dirty="0">
                          <a:latin typeface="+mn-lt"/>
                        </a:rPr>
                        <a:t>Makes it possible to specify that the document must be sent if it has been modified since a certain date.</a:t>
                      </a: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273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 smtClean="0">
                          <a:latin typeface="+mn-lt"/>
                        </a:rPr>
                        <a:t>If-modified-since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0" dirty="0" smtClean="0">
                          <a:latin typeface="+mn-lt"/>
                        </a:rPr>
                        <a:t>Allows caching of pages and</a:t>
                      </a:r>
                      <a:r>
                        <a:rPr lang="en-US" sz="1200" b="0" baseline="0" dirty="0" smtClean="0">
                          <a:latin typeface="+mn-lt"/>
                        </a:rPr>
                        <a:t> resends the page if modified since caching took place</a:t>
                      </a:r>
                      <a:endParaRPr lang="en-US" sz="1200" b="0" dirty="0">
                        <a:latin typeface="+mn-lt"/>
                      </a:endParaRP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273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 err="1">
                          <a:latin typeface="+mn-lt"/>
                        </a:rPr>
                        <a:t>Orig</a:t>
                      </a:r>
                      <a:r>
                        <a:rPr lang="en-US" sz="1200" b="1" dirty="0">
                          <a:latin typeface="+mn-lt"/>
                        </a:rPr>
                        <a:t>-URL</a:t>
                      </a: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0" dirty="0">
                          <a:latin typeface="+mn-lt"/>
                        </a:rPr>
                        <a:t>URL from which the request originated</a:t>
                      </a: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273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 err="1">
                          <a:latin typeface="+mn-lt"/>
                        </a:rPr>
                        <a:t>Referer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0" dirty="0">
                          <a:latin typeface="+mn-lt"/>
                        </a:rPr>
                        <a:t>Link URL from which the request has been made</a:t>
                      </a: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2486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latin typeface="+mn-lt"/>
                        </a:rPr>
                        <a:t>User-Agent</a:t>
                      </a: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0" dirty="0">
                          <a:latin typeface="+mn-lt"/>
                        </a:rPr>
                        <a:t>String giving information about the client, such as the name and version of the browser and the operating system</a:t>
                      </a: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2486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 smtClean="0">
                          <a:latin typeface="+mn-lt"/>
                        </a:rPr>
                        <a:t>OTHERS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0" dirty="0" smtClean="0">
                          <a:latin typeface="+mn-lt"/>
                        </a:rPr>
                        <a:t>These</a:t>
                      </a:r>
                      <a:r>
                        <a:rPr lang="en-US" sz="1200" b="0" baseline="0" dirty="0" smtClean="0">
                          <a:latin typeface="+mn-lt"/>
                        </a:rPr>
                        <a:t> are some of the more common headers – others do exist.</a:t>
                      </a:r>
                      <a:endParaRPr lang="en-US" sz="1200" b="0" dirty="0">
                        <a:latin typeface="+mn-lt"/>
                      </a:endParaRPr>
                    </a:p>
                  </a:txBody>
                  <a:tcPr marL="13767" marR="13767" marT="13767" marB="1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04800" y="228600"/>
            <a:ext cx="2895600" cy="12926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&lt;METHOD&gt; &lt;URL&gt; &lt;VERSION&gt; &lt;NL&gt;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itchFamily="49" charset="0"/>
                <a:cs typeface="Courier New" pitchFamily="49" charset="0"/>
              </a:rPr>
              <a:t>&lt;HEADER&gt;:&lt;SP&gt;&lt;Value&gt;&lt;NL&gt;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endParaRPr lang="en-US" sz="1200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itchFamily="49" charset="0"/>
                <a:cs typeface="Courier New" pitchFamily="49" charset="0"/>
              </a:rPr>
              <a:t>&lt;HEADER&gt;:&lt;SP&gt;&lt;Value&gt;&lt;NL&gt;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&lt;NL&gt;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BODY OF THE REQUEST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</Template>
  <TotalTime>2267</TotalTime>
  <Words>1596</Words>
  <Application>Microsoft Office PowerPoint</Application>
  <PresentationFormat>On-screen Show (4:3)</PresentationFormat>
  <Paragraphs>335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Mod</vt:lpstr>
      <vt:lpstr>HTTP</vt:lpstr>
      <vt:lpstr>Background</vt:lpstr>
      <vt:lpstr>Request Phase</vt:lpstr>
      <vt:lpstr>Request line:Method</vt:lpstr>
      <vt:lpstr>URL Syntax</vt:lpstr>
      <vt:lpstr>URL Syntax</vt:lpstr>
      <vt:lpstr>URL Examples</vt:lpstr>
      <vt:lpstr>URL Examples</vt:lpstr>
      <vt:lpstr>Request Phase:Headers</vt:lpstr>
      <vt:lpstr>Request Examples</vt:lpstr>
      <vt:lpstr>Response Phase</vt:lpstr>
      <vt:lpstr>Response Phase:Status</vt:lpstr>
      <vt:lpstr>Response Phase : Status Codes</vt:lpstr>
      <vt:lpstr>Content-Type</vt:lpstr>
      <vt:lpstr>Response example</vt:lpstr>
      <vt:lpstr>HTTP Security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/>
  <cp:lastModifiedBy>kenny</cp:lastModifiedBy>
  <cp:revision>50</cp:revision>
  <dcterms:created xsi:type="dcterms:W3CDTF">2006-08-16T00:00:00Z</dcterms:created>
  <dcterms:modified xsi:type="dcterms:W3CDTF">2012-05-16T16:56:46Z</dcterms:modified>
</cp:coreProperties>
</file>