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0058400" cy="7772400"/>
  <p:notesSz cx="10058400" cy="7772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3068" y="435896"/>
            <a:ext cx="2560600" cy="822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1435" y="211694"/>
            <a:ext cx="7915529" cy="471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1" i="0">
                <a:solidFill>
                  <a:srgbClr val="B5212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6081" y="1598561"/>
            <a:ext cx="7773670" cy="157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51290" y="7512591"/>
            <a:ext cx="113728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93407" y="7512591"/>
            <a:ext cx="317246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805507" y="7512591"/>
            <a:ext cx="41275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#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3.xml"/><Relationship Id="rId3" Type="http://schemas.openxmlformats.org/officeDocument/2006/relationships/slide" Target="slide5.xml"/><Relationship Id="rId4" Type="http://schemas.openxmlformats.org/officeDocument/2006/relationships/slide" Target="slide7.xml"/><Relationship Id="rId5" Type="http://schemas.openxmlformats.org/officeDocument/2006/relationships/slide" Target="slide9.xml"/><Relationship Id="rId6" Type="http://schemas.openxmlformats.org/officeDocument/2006/relationships/slide" Target="slide13.xml"/><Relationship Id="rId7" Type="http://schemas.openxmlformats.org/officeDocument/2006/relationships/slide" Target="slide16.xml"/><Relationship Id="rId8" Type="http://schemas.openxmlformats.org/officeDocument/2006/relationships/hyperlink" Target="http://mllp.upv.es/" TargetMode="External"/><Relationship Id="rId9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://mllp.upv.es/" TargetMode="External"/><Relationship Id="rId5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://mllp.upv.es/" TargetMode="External"/><Relationship Id="rId4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hyperlink" Target="http://mllp.upv.es/" TargetMode="External"/><Relationship Id="rId4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llp.upv.es/" TargetMode="External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4491" y="1563949"/>
            <a:ext cx="8089900" cy="517842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dirty="0" sz="1700" b="1">
                <a:latin typeface="Arial"/>
                <a:cs typeface="Arial"/>
              </a:rPr>
              <a:t>Escuela</a:t>
            </a:r>
            <a:r>
              <a:rPr dirty="0" sz="1700" spc="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Técnica</a:t>
            </a:r>
            <a:r>
              <a:rPr dirty="0" sz="1700" spc="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Superior</a:t>
            </a:r>
            <a:r>
              <a:rPr dirty="0" sz="1700" spc="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3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Ingeniería</a:t>
            </a:r>
            <a:r>
              <a:rPr dirty="0" sz="1700" spc="3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Informática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10"/>
              </a:spcBef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dirty="0" sz="1700" b="1">
                <a:latin typeface="Arial"/>
                <a:cs typeface="Arial"/>
              </a:rPr>
              <a:t>Proyecto</a:t>
            </a:r>
            <a:r>
              <a:rPr dirty="0" sz="1700" spc="5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fin</a:t>
            </a:r>
            <a:r>
              <a:rPr dirty="0" sz="1700" spc="1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de</a:t>
            </a:r>
            <a:r>
              <a:rPr dirty="0" sz="1700" spc="10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grado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60"/>
              </a:spcBef>
            </a:pP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Optimización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y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evaluación</a:t>
            </a:r>
            <a:r>
              <a:rPr dirty="0" sz="2450" spc="70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de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sistemas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de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B52123"/>
                </a:solidFill>
                <a:latin typeface="Arial"/>
                <a:cs typeface="Arial"/>
              </a:rPr>
              <a:t>traducción</a:t>
            </a:r>
            <a:endParaRPr sz="2450">
              <a:latin typeface="Arial"/>
              <a:cs typeface="Arial"/>
            </a:endParaRPr>
          </a:p>
          <a:p>
            <a:pPr algn="ctr" marL="12700" marR="5080">
              <a:lnSpc>
                <a:spcPts val="4780"/>
              </a:lnSpc>
              <a:spcBef>
                <a:spcPts val="465"/>
              </a:spcBef>
            </a:pP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automática</a:t>
            </a:r>
            <a:r>
              <a:rPr dirty="0" sz="2450" spc="5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para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la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asistencia</a:t>
            </a:r>
            <a:r>
              <a:rPr dirty="0" sz="2450" spc="60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a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la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gestión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de</a:t>
            </a:r>
            <a:r>
              <a:rPr dirty="0" sz="2450" spc="6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B52123"/>
                </a:solidFill>
                <a:latin typeface="Arial"/>
                <a:cs typeface="Arial"/>
              </a:rPr>
              <a:t>recursos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humanos</a:t>
            </a:r>
            <a:r>
              <a:rPr dirty="0" sz="2450" spc="4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en</a:t>
            </a:r>
            <a:r>
              <a:rPr dirty="0" sz="2450" spc="5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un</a:t>
            </a:r>
            <a:r>
              <a:rPr dirty="0" sz="2450" spc="5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b="1">
                <a:solidFill>
                  <a:srgbClr val="B52123"/>
                </a:solidFill>
                <a:latin typeface="Arial"/>
                <a:cs typeface="Arial"/>
              </a:rPr>
              <a:t>contexto</a:t>
            </a:r>
            <a:r>
              <a:rPr dirty="0" sz="2450" spc="55" b="1">
                <a:solidFill>
                  <a:srgbClr val="B52123"/>
                </a:solidFill>
                <a:latin typeface="Arial"/>
                <a:cs typeface="Arial"/>
              </a:rPr>
              <a:t> </a:t>
            </a:r>
            <a:r>
              <a:rPr dirty="0" sz="2450" spc="-10" b="1">
                <a:solidFill>
                  <a:srgbClr val="B52123"/>
                </a:solidFill>
                <a:latin typeface="Arial"/>
                <a:cs typeface="Arial"/>
              </a:rPr>
              <a:t>multilingüe</a:t>
            </a:r>
            <a:endParaRPr sz="2450">
              <a:latin typeface="Arial"/>
              <a:cs typeface="Arial"/>
            </a:endParaRPr>
          </a:p>
          <a:p>
            <a:pPr marL="2471420" marR="2391410" indent="-72390">
              <a:lnSpc>
                <a:spcPct val="130000"/>
              </a:lnSpc>
              <a:spcBef>
                <a:spcPts val="1155"/>
              </a:spcBef>
            </a:pPr>
            <a:r>
              <a:rPr dirty="0" sz="1700" b="1">
                <a:latin typeface="Arial"/>
                <a:cs typeface="Arial"/>
              </a:rPr>
              <a:t>Grado</a:t>
            </a:r>
            <a:r>
              <a:rPr dirty="0" sz="1700" spc="4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en</a:t>
            </a:r>
            <a:r>
              <a:rPr dirty="0" sz="1700" spc="4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ingeniería</a:t>
            </a:r>
            <a:r>
              <a:rPr dirty="0" sz="1700" spc="45" b="1">
                <a:latin typeface="Arial"/>
                <a:cs typeface="Arial"/>
              </a:rPr>
              <a:t> </a:t>
            </a:r>
            <a:r>
              <a:rPr dirty="0" sz="1700" spc="-10" b="1">
                <a:latin typeface="Arial"/>
                <a:cs typeface="Arial"/>
              </a:rPr>
              <a:t>informática </a:t>
            </a:r>
            <a:r>
              <a:rPr dirty="0" sz="1700" b="1">
                <a:latin typeface="Arial"/>
                <a:cs typeface="Arial"/>
              </a:rPr>
              <a:t>Curso</a:t>
            </a:r>
            <a:r>
              <a:rPr dirty="0" sz="1700" spc="6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académico:</a:t>
            </a:r>
            <a:r>
              <a:rPr dirty="0" sz="1700" spc="60" b="1">
                <a:latin typeface="Arial"/>
                <a:cs typeface="Arial"/>
              </a:rPr>
              <a:t> </a:t>
            </a:r>
            <a:r>
              <a:rPr dirty="0" sz="1700" b="1">
                <a:latin typeface="Arial"/>
                <a:cs typeface="Arial"/>
              </a:rPr>
              <a:t>2024-</a:t>
            </a:r>
            <a:r>
              <a:rPr dirty="0" sz="1700" spc="-20" b="1">
                <a:latin typeface="Arial"/>
                <a:cs typeface="Arial"/>
              </a:rPr>
              <a:t>2025</a:t>
            </a:r>
            <a:endParaRPr sz="1700">
              <a:latin typeface="Arial"/>
              <a:cs typeface="Arial"/>
            </a:endParaRPr>
          </a:p>
          <a:p>
            <a:pPr algn="ctr" marL="2646045" marR="2639695" indent="104775">
              <a:lnSpc>
                <a:spcPct val="169900"/>
              </a:lnSpc>
              <a:spcBef>
                <a:spcPts val="265"/>
              </a:spcBef>
            </a:pPr>
            <a:r>
              <a:rPr dirty="0" sz="2050">
                <a:solidFill>
                  <a:srgbClr val="56566B"/>
                </a:solidFill>
                <a:latin typeface="Arial MT"/>
                <a:cs typeface="Arial MT"/>
              </a:rPr>
              <a:t>Juan</a:t>
            </a:r>
            <a:r>
              <a:rPr dirty="0" sz="2050" spc="5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56566B"/>
                </a:solidFill>
                <a:latin typeface="Arial MT"/>
                <a:cs typeface="Arial MT"/>
              </a:rPr>
              <a:t>Castelló</a:t>
            </a:r>
            <a:r>
              <a:rPr dirty="0" sz="2050" spc="15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dirty="0" sz="2050" spc="-10">
                <a:solidFill>
                  <a:srgbClr val="56566B"/>
                </a:solidFill>
                <a:latin typeface="Arial MT"/>
                <a:cs typeface="Arial MT"/>
              </a:rPr>
              <a:t>Beltrán </a:t>
            </a:r>
            <a:r>
              <a:rPr dirty="0" sz="2050" spc="-20">
                <a:solidFill>
                  <a:srgbClr val="56566B"/>
                </a:solidFill>
                <a:latin typeface="Arial MT"/>
                <a:cs typeface="Arial MT"/>
              </a:rPr>
              <a:t>Tutor:</a:t>
            </a:r>
            <a:r>
              <a:rPr dirty="0" sz="2050" spc="-45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56566B"/>
                </a:solidFill>
                <a:latin typeface="Arial MT"/>
                <a:cs typeface="Arial MT"/>
              </a:rPr>
              <a:t>Jorge</a:t>
            </a:r>
            <a:r>
              <a:rPr dirty="0" sz="2050" spc="-40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dirty="0" sz="2050">
                <a:solidFill>
                  <a:srgbClr val="56566B"/>
                </a:solidFill>
                <a:latin typeface="Arial MT"/>
                <a:cs typeface="Arial MT"/>
              </a:rPr>
              <a:t>Civera</a:t>
            </a:r>
            <a:r>
              <a:rPr dirty="0" sz="2050" spc="-45">
                <a:solidFill>
                  <a:srgbClr val="56566B"/>
                </a:solidFill>
                <a:latin typeface="Arial MT"/>
                <a:cs typeface="Arial MT"/>
              </a:rPr>
              <a:t> </a:t>
            </a:r>
            <a:r>
              <a:rPr dirty="0" sz="2050" spc="-20">
                <a:solidFill>
                  <a:srgbClr val="56566B"/>
                </a:solidFill>
                <a:latin typeface="Arial MT"/>
                <a:cs typeface="Arial MT"/>
              </a:rPr>
              <a:t>Saiz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dirty="0" sz="2050">
                <a:latin typeface="Arial MT"/>
                <a:cs typeface="Arial MT"/>
              </a:rPr>
              <a:t>10 de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junio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-20">
                <a:latin typeface="Arial MT"/>
                <a:cs typeface="Arial MT"/>
              </a:rPr>
              <a:t>2025</a:t>
            </a:r>
            <a:endParaRPr sz="2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51585">
              <a:lnSpc>
                <a:spcPct val="100000"/>
              </a:lnSpc>
              <a:spcBef>
                <a:spcPts val="125"/>
              </a:spcBef>
            </a:pPr>
            <a:r>
              <a:rPr dirty="0"/>
              <a:t>Metodología:</a:t>
            </a:r>
            <a:r>
              <a:rPr dirty="0" spc="90"/>
              <a:t> </a:t>
            </a:r>
            <a:r>
              <a:rPr dirty="0"/>
              <a:t>evaluación</a:t>
            </a:r>
            <a:r>
              <a:rPr dirty="0" spc="100"/>
              <a:t> </a:t>
            </a:r>
            <a:r>
              <a:rPr dirty="0" spc="-10"/>
              <a:t>automática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554837" y="952169"/>
          <a:ext cx="9025255" cy="61988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165"/>
                <a:gridCol w="4834254"/>
              </a:tblGrid>
              <a:tr h="316865"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BLEU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985">
                        <a:lnSpc>
                          <a:spcPts val="214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COMET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19405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Comparación de</a:t>
                      </a:r>
                      <a:r>
                        <a:rPr dirty="0" sz="205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n-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gramas.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Comparación</a:t>
                      </a:r>
                      <a:r>
                        <a:rPr dirty="0" sz="2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de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word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embeddings.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00580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Ventajas: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391795" marR="709295">
                        <a:lnSpc>
                          <a:spcPct val="133200"/>
                        </a:lnSpc>
                        <a:spcBef>
                          <a:spcPts val="1714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Rápido</a:t>
                      </a:r>
                      <a:r>
                        <a:rPr dirty="0" sz="2050" spc="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y</a:t>
                      </a:r>
                      <a:r>
                        <a:rPr dirty="0" sz="2050" spc="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económico.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Funcionamiento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simple.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Independiente</a:t>
                      </a:r>
                      <a:r>
                        <a:rPr dirty="0" sz="205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del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idioma.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6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Ventajas: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Alta</a:t>
                      </a:r>
                      <a:r>
                        <a:rPr dirty="0" sz="2050" spc="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sensibilidad</a:t>
                      </a:r>
                      <a:r>
                        <a:rPr dirty="0" sz="205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semántica.</a:t>
                      </a:r>
                      <a:endParaRPr sz="2050">
                        <a:latin typeface="Arial MT"/>
                        <a:cs typeface="Arial MT"/>
                      </a:endParaRPr>
                    </a:p>
                    <a:p>
                      <a:pPr marL="394335" marR="67945">
                        <a:lnSpc>
                          <a:spcPts val="3279"/>
                        </a:lnSpc>
                        <a:spcBef>
                          <a:spcPts val="244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Fuerte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correlación</a:t>
                      </a:r>
                      <a:r>
                        <a:rPr dirty="0" sz="205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con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juicio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humano.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Considera</a:t>
                      </a:r>
                      <a:r>
                        <a:rPr dirty="0" sz="2050" spc="-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la fidelidad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al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texto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fuente.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684655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Desventajas: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391795" marR="328295">
                        <a:lnSpc>
                          <a:spcPct val="133200"/>
                        </a:lnSpc>
                        <a:spcBef>
                          <a:spcPts val="1714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Problemas</a:t>
                      </a:r>
                      <a:r>
                        <a:rPr dirty="0" sz="2050" spc="-3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con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frases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largas.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Problemas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con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sinónimos.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6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Desventajas: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marL="394335" marR="405130">
                        <a:lnSpc>
                          <a:spcPct val="133200"/>
                        </a:lnSpc>
                        <a:spcBef>
                          <a:spcPts val="167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Mayor</a:t>
                      </a:r>
                      <a:r>
                        <a:rPr dirty="0" sz="2050" spc="-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complejidad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computacional.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Dependencia</a:t>
                      </a:r>
                      <a:r>
                        <a:rPr dirty="0" sz="2050" spc="4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del</a:t>
                      </a:r>
                      <a:r>
                        <a:rPr dirty="0" sz="205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modelo</a:t>
                      </a:r>
                      <a:r>
                        <a:rPr dirty="0" sz="2050" spc="5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base.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777364">
                <a:tc>
                  <a:txBody>
                    <a:bodyPr/>
                    <a:lstStyle/>
                    <a:p>
                      <a:pPr marL="391795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30 - 40: Buenas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traducciones</a:t>
                      </a:r>
                      <a:endParaRPr sz="2050">
                        <a:latin typeface="Arial MT"/>
                        <a:cs typeface="Arial MT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40 - 50: Alta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calidad</a:t>
                      </a:r>
                      <a:endParaRPr sz="2050">
                        <a:latin typeface="Arial MT"/>
                        <a:cs typeface="Arial MT"/>
                      </a:endParaRPr>
                    </a:p>
                    <a:p>
                      <a:pPr marL="391795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50 -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60: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Calidad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muy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alta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27559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ct val="100000"/>
                        </a:lnSpc>
                        <a:spcBef>
                          <a:spcPts val="2170"/>
                        </a:spcBef>
                      </a:pPr>
                      <a:r>
                        <a:rPr dirty="0" sz="2050" spc="-125" i="1">
                          <a:latin typeface="Verdana"/>
                          <a:cs typeface="Verdana"/>
                        </a:rPr>
                        <a:t>&lt;</a:t>
                      </a:r>
                      <a:r>
                        <a:rPr dirty="0" sz="2050" spc="-160" i="1">
                          <a:latin typeface="Verdana"/>
                          <a:cs typeface="Verdana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85: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Alta</a:t>
                      </a:r>
                      <a:r>
                        <a:rPr dirty="0" sz="2050" spc="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calidad</a:t>
                      </a:r>
                      <a:endParaRPr sz="2050">
                        <a:latin typeface="Arial MT"/>
                        <a:cs typeface="Arial MT"/>
                      </a:endParaRPr>
                    </a:p>
                    <a:p>
                      <a:pPr marL="394335">
                        <a:lnSpc>
                          <a:spcPct val="100000"/>
                        </a:lnSpc>
                        <a:spcBef>
                          <a:spcPts val="820"/>
                        </a:spcBef>
                      </a:pPr>
                      <a:r>
                        <a:rPr dirty="0" sz="2050" spc="470" i="1">
                          <a:latin typeface="Arial"/>
                          <a:cs typeface="Arial"/>
                        </a:rPr>
                        <a:t>≥</a:t>
                      </a:r>
                      <a:r>
                        <a:rPr dirty="0" sz="2050" spc="15" i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85:</a:t>
                      </a:r>
                      <a:r>
                        <a:rPr dirty="0" sz="2050" spc="1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Calidad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muy</a:t>
                      </a:r>
                      <a:r>
                        <a:rPr dirty="0" sz="2050" spc="1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alta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27559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753427" y="232305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753427" y="273907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53427" y="31550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870322" y="232305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4870322" y="273907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870322" y="315508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53427" y="44240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753427" y="484008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870322" y="441802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870322" y="483405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53427" y="578822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53427" y="620424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53427" y="662025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19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4870322" y="578822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870322" y="620424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20" name="object 20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523490">
              <a:lnSpc>
                <a:spcPct val="100000"/>
              </a:lnSpc>
              <a:spcBef>
                <a:spcPts val="125"/>
              </a:spcBef>
            </a:pPr>
            <a:r>
              <a:rPr dirty="0"/>
              <a:t>Metodología:</a:t>
            </a:r>
            <a:r>
              <a:rPr dirty="0" spc="155"/>
              <a:t> </a:t>
            </a:r>
            <a:r>
              <a:rPr dirty="0" spc="-20"/>
              <a:t>LLMs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4207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269167"/>
            <a:ext cx="8343900" cy="32518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>
                <a:latin typeface="Arial MT"/>
                <a:cs typeface="Arial MT"/>
              </a:rPr>
              <a:t>Criterio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selección: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Diversidad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rendimiento,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coste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accesibilidad.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>
                <a:latin typeface="Arial MT"/>
                <a:cs typeface="Arial MT"/>
              </a:rPr>
              <a:t>Modelos de Azure </a:t>
            </a:r>
            <a:r>
              <a:rPr dirty="0" sz="2050" spc="-10">
                <a:latin typeface="Arial MT"/>
                <a:cs typeface="Arial MT"/>
              </a:rPr>
              <a:t>OpenAI: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81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Familia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ChatGPT: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GPT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4,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GPT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mini.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>
                <a:latin typeface="Arial MT"/>
                <a:cs typeface="Arial MT"/>
              </a:rPr>
              <a:t>Modelos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locales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/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Open-</a:t>
            </a:r>
            <a:r>
              <a:rPr dirty="0" sz="2050" spc="-10">
                <a:latin typeface="Arial MT"/>
                <a:cs typeface="Arial MT"/>
              </a:rPr>
              <a:t>Source: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81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Familia</a:t>
            </a:r>
            <a:r>
              <a:rPr dirty="0" sz="2050" spc="-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Gemma3: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Gemma3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4b,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Gemma3</a:t>
            </a:r>
            <a:r>
              <a:rPr dirty="0" sz="2050" spc="-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4b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translator,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Gemma3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 spc="-25">
                <a:latin typeface="Arial MT"/>
                <a:cs typeface="Arial MT"/>
              </a:rPr>
              <a:t>12b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Familia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DeepSeek: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DeepSeek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7b,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DeepSeek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25">
                <a:latin typeface="Arial MT"/>
                <a:cs typeface="Arial MT"/>
              </a:rPr>
              <a:t>8b.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214617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776" y="3287598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459865">
              <a:lnSpc>
                <a:spcPct val="100000"/>
              </a:lnSpc>
              <a:spcBef>
                <a:spcPts val="125"/>
              </a:spcBef>
            </a:pPr>
            <a:r>
              <a:rPr dirty="0"/>
              <a:t>Metodología:</a:t>
            </a:r>
            <a:r>
              <a:rPr dirty="0" spc="100"/>
              <a:t> </a:t>
            </a:r>
            <a:r>
              <a:rPr dirty="0"/>
              <a:t>prompt</a:t>
            </a:r>
            <a:r>
              <a:rPr dirty="0" spc="9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7676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125162"/>
            <a:ext cx="8755380" cy="418020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>
                <a:latin typeface="Arial MT"/>
                <a:cs typeface="Arial MT"/>
              </a:rPr>
              <a:t>Se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han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utilizado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3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prompts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distintos.</a:t>
            </a: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35"/>
              </a:spcBef>
            </a:pP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1:</a:t>
            </a:r>
            <a:r>
              <a:rPr dirty="0" sz="2050" spc="5" b="1">
                <a:latin typeface="Arial"/>
                <a:cs typeface="Arial"/>
              </a:rPr>
              <a:t> </a:t>
            </a:r>
            <a:r>
              <a:rPr dirty="0" sz="2050">
                <a:latin typeface="Arial MT"/>
                <a:cs typeface="Arial MT"/>
              </a:rPr>
              <a:t>descripción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tarea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realizar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(traducción)</a:t>
            </a: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50" spc="-25" i="1">
                <a:latin typeface="Arial"/>
                <a:cs typeface="Arial"/>
              </a:rPr>
              <a:t>Traduce</a:t>
            </a:r>
            <a:r>
              <a:rPr dirty="0" sz="2050" spc="-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estas frases</a:t>
            </a:r>
            <a:r>
              <a:rPr dirty="0" sz="2050" spc="-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del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español</a:t>
            </a:r>
            <a:r>
              <a:rPr dirty="0" sz="2050" spc="-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al</a:t>
            </a:r>
            <a:r>
              <a:rPr dirty="0" sz="2050" spc="-5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inglés.</a:t>
            </a:r>
            <a:endParaRPr sz="205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  <a:spcBef>
                <a:spcPts val="1815"/>
              </a:spcBef>
            </a:pP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2: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>
                <a:latin typeface="Arial MT"/>
                <a:cs typeface="Arial MT"/>
              </a:rPr>
              <a:t>introduce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un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contexto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según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tipo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documento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traducir </a:t>
            </a:r>
            <a:r>
              <a:rPr dirty="0" sz="2050" i="1">
                <a:latin typeface="Arial"/>
                <a:cs typeface="Arial"/>
              </a:rPr>
              <a:t>Actúa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como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un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traductor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que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analiza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las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frases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con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la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información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</a:t>
            </a:r>
            <a:r>
              <a:rPr dirty="0" sz="2050" spc="30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perfi- </a:t>
            </a:r>
            <a:r>
              <a:rPr dirty="0" sz="2050" i="1">
                <a:latin typeface="Arial"/>
                <a:cs typeface="Arial"/>
              </a:rPr>
              <a:t>les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y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tradúcelos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del</a:t>
            </a:r>
            <a:r>
              <a:rPr dirty="0" sz="2050" spc="1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español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al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inglés.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30"/>
              </a:spcBef>
            </a:pP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3: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>
                <a:latin typeface="Arial MT"/>
                <a:cs typeface="Arial MT"/>
              </a:rPr>
              <a:t>añade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un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ejemplo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traducción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(one-</a:t>
            </a:r>
            <a:r>
              <a:rPr dirty="0" sz="2050" spc="-10">
                <a:latin typeface="Arial MT"/>
                <a:cs typeface="Arial MT"/>
              </a:rPr>
              <a:t>shot)</a:t>
            </a: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</a:pPr>
            <a:r>
              <a:rPr dirty="0" sz="2050" i="1">
                <a:latin typeface="Arial"/>
                <a:cs typeface="Arial"/>
              </a:rPr>
              <a:t>Actúa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como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un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traductor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que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analiza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las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frases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con</a:t>
            </a:r>
            <a:r>
              <a:rPr dirty="0" sz="2050" spc="2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la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información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</a:t>
            </a:r>
            <a:r>
              <a:rPr dirty="0" sz="2050" spc="30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perfi- </a:t>
            </a:r>
            <a:r>
              <a:rPr dirty="0" sz="2050" i="1">
                <a:latin typeface="Arial"/>
                <a:cs typeface="Arial"/>
              </a:rPr>
              <a:t>les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y</a:t>
            </a:r>
            <a:r>
              <a:rPr dirty="0" sz="2050" spc="1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tradúcelos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del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español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al</a:t>
            </a:r>
            <a:r>
              <a:rPr dirty="0" sz="2050" spc="1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inglés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como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el</a:t>
            </a:r>
            <a:r>
              <a:rPr dirty="0" sz="2050" spc="1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ejemplo</a:t>
            </a:r>
            <a:r>
              <a:rPr dirty="0" sz="2050" spc="20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siguiente:</a:t>
            </a:r>
            <a:r>
              <a:rPr dirty="0" sz="2050" spc="509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Agradezco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la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oportunidad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de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considerar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mi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solicitud.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2050" i="1">
                <a:latin typeface="Arial"/>
                <a:cs typeface="Arial"/>
              </a:rPr>
              <a:t>I</a:t>
            </a:r>
            <a:r>
              <a:rPr dirty="0" sz="2050" spc="-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appreciate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the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opportunity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to</a:t>
            </a:r>
            <a:r>
              <a:rPr dirty="0" sz="2050" spc="10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consider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i="1">
                <a:latin typeface="Arial"/>
                <a:cs typeface="Arial"/>
              </a:rPr>
              <a:t>my</a:t>
            </a:r>
            <a:r>
              <a:rPr dirty="0" sz="2050" spc="5" i="1">
                <a:latin typeface="Arial"/>
                <a:cs typeface="Arial"/>
              </a:rPr>
              <a:t> </a:t>
            </a:r>
            <a:r>
              <a:rPr dirty="0" sz="2050" spc="-10" i="1">
                <a:latin typeface="Arial"/>
                <a:cs typeface="Arial"/>
              </a:rPr>
              <a:t>application.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1822170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776" y="268236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28776" y="385737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9" name="object 9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9469" y="211694"/>
            <a:ext cx="229997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5.</a:t>
            </a:r>
            <a:r>
              <a:rPr dirty="0"/>
              <a:t>	</a:t>
            </a:r>
            <a:r>
              <a:rPr dirty="0" spc="-10"/>
              <a:t>Resultados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2613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074527"/>
            <a:ext cx="470598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b="1">
                <a:latin typeface="Arial"/>
                <a:cs typeface="Arial"/>
              </a:rPr>
              <a:t>Rendimiento Global (BLEU y </a:t>
            </a:r>
            <a:r>
              <a:rPr dirty="0" sz="2050" spc="-10" b="1">
                <a:latin typeface="Arial"/>
                <a:cs typeface="Arial"/>
              </a:rPr>
              <a:t>COMET)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3460000" y="1591792"/>
            <a:ext cx="10160" cy="629920"/>
            <a:chOff x="3460000" y="1591792"/>
            <a:chExt cx="10160" cy="629920"/>
          </a:xfrm>
        </p:grpSpPr>
        <p:sp>
          <p:nvSpPr>
            <p:cNvPr id="6" name="object 6" descr=""/>
            <p:cNvSpPr/>
            <p:nvPr/>
          </p:nvSpPr>
          <p:spPr>
            <a:xfrm>
              <a:off x="3462528" y="1591792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w="0" h="314960">
                  <a:moveTo>
                    <a:pt x="0" y="3147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467582" y="1591792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w="0" h="314960">
                  <a:moveTo>
                    <a:pt x="0" y="3147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462528" y="1906587"/>
              <a:ext cx="0" cy="314960"/>
            </a:xfrm>
            <a:custGeom>
              <a:avLst/>
              <a:gdLst/>
              <a:ahLst/>
              <a:cxnLst/>
              <a:rect l="l" t="t" r="r" b="b"/>
              <a:pathLst>
                <a:path w="0" h="314960">
                  <a:moveTo>
                    <a:pt x="0" y="31479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00328" y="1591792"/>
          <a:ext cx="8661400" cy="284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2250"/>
                <a:gridCol w="905510"/>
                <a:gridCol w="1037589"/>
                <a:gridCol w="904239"/>
                <a:gridCol w="1037589"/>
                <a:gridCol w="904240"/>
                <a:gridCol w="1033779"/>
              </a:tblGrid>
              <a:tr h="6318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Modelo </a:t>
                      </a:r>
                      <a:r>
                        <a:rPr dirty="0" sz="2050" spc="-25" b="1">
                          <a:latin typeface="Arial"/>
                          <a:cs typeface="Arial"/>
                        </a:rPr>
                        <a:t>LLM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117475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marL="8255">
                        <a:lnSpc>
                          <a:spcPts val="214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Prompt</a:t>
                      </a:r>
                      <a:r>
                        <a:rPr dirty="0" sz="20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 spc="-50" b="1">
                          <a:latin typeface="Arial"/>
                          <a:cs typeface="Arial"/>
                        </a:rPr>
                        <a:t>1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836930" algn="l"/>
                        </a:tabLst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BLEU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COMET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6985">
                        <a:lnSpc>
                          <a:spcPts val="214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Prompt</a:t>
                      </a:r>
                      <a:r>
                        <a:rPr dirty="0" sz="20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 spc="-50" b="1">
                          <a:latin typeface="Arial"/>
                          <a:cs typeface="Arial"/>
                        </a:rPr>
                        <a:t>2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836930" algn="l"/>
                        </a:tabLst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BLEU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COMET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 marL="5715">
                        <a:lnSpc>
                          <a:spcPts val="214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Prompt</a:t>
                      </a:r>
                      <a:r>
                        <a:rPr dirty="0" sz="2050" spc="-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 spc="-50" b="1">
                          <a:latin typeface="Arial"/>
                          <a:cs typeface="Arial"/>
                        </a:rPr>
                        <a:t>3</a:t>
                      </a:r>
                      <a:endParaRPr sz="2050">
                        <a:latin typeface="Arial"/>
                        <a:cs typeface="Arial"/>
                      </a:endParaRPr>
                    </a:p>
                    <a:p>
                      <a:pPr algn="ctr" marL="1270">
                        <a:lnSpc>
                          <a:spcPct val="100000"/>
                        </a:lnSpc>
                        <a:spcBef>
                          <a:spcPts val="15"/>
                        </a:spcBef>
                        <a:tabLst>
                          <a:tab pos="838200" algn="l"/>
                        </a:tabLst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BLEU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COMET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6865">
                <a:tc rowSpan="2"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GPT </a:t>
                      </a:r>
                      <a:r>
                        <a:rPr dirty="0" sz="2050" spc="-50">
                          <a:latin typeface="Arial MT"/>
                          <a:cs typeface="Arial MT"/>
                        </a:rPr>
                        <a:t>4</a:t>
                      </a:r>
                      <a:endParaRPr sz="2050">
                        <a:latin typeface="Arial MT"/>
                        <a:cs typeface="Arial MT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GPT 4 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mini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56.8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2165"/>
                        </a:lnSpc>
                        <a:tabLst>
                          <a:tab pos="1202055" algn="l"/>
                        </a:tabLst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87.8</a:t>
                      </a:r>
                      <a:r>
                        <a:rPr dirty="0" sz="2050"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2050" spc="-20" b="1">
                          <a:latin typeface="Arial"/>
                          <a:cs typeface="Arial"/>
                        </a:rPr>
                        <a:t>58.8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228600">
                        <a:lnSpc>
                          <a:spcPts val="2165"/>
                        </a:lnSpc>
                        <a:tabLst>
                          <a:tab pos="1202055" algn="l"/>
                        </a:tabLst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88.0</a:t>
                      </a:r>
                      <a:r>
                        <a:rPr dirty="0" sz="2050" b="1">
                          <a:latin typeface="Arial"/>
                          <a:cs typeface="Arial"/>
                        </a:rPr>
                        <a:t>	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57.9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16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88.0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686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14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58.3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4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88.0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4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57.6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4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87.9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4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58.3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14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87.9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Gemma3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4b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47.6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86.3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48.4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86.5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51.9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86.0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5595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Gemma3 4b 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translator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58.0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86.5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57.0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86.6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57.7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33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86.1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340360">
                <a:tc>
                  <a:txBody>
                    <a:bodyPr/>
                    <a:lstStyle/>
                    <a:p>
                      <a:pPr marL="75565">
                        <a:lnSpc>
                          <a:spcPts val="233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Gemma3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12b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33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48.0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3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86.9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2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47.0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2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86.8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2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52.1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32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87.1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DeepSeek</a:t>
                      </a:r>
                      <a:r>
                        <a:rPr dirty="0" sz="205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7b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29.8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81.4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30.7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81.8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28.1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80.9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DeepSeek</a:t>
                      </a:r>
                      <a:r>
                        <a:rPr dirty="0" sz="205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8b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37.8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83.4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37.9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61594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83.5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R="5651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37.7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 marR="5778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83.6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628776" y="526319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809713" y="4949157"/>
            <a:ext cx="8330565" cy="1804670"/>
          </a:xfrm>
          <a:prstGeom prst="rect">
            <a:avLst/>
          </a:prstGeom>
        </p:spPr>
        <p:txBody>
          <a:bodyPr wrap="square" lIns="0" tIns="1771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95"/>
              </a:spcBef>
            </a:pPr>
            <a:r>
              <a:rPr dirty="0" sz="2050" b="1">
                <a:latin typeface="Arial"/>
                <a:cs typeface="Arial"/>
              </a:rPr>
              <a:t>Impacto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del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Engineering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29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La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familia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GPT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muestra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mejores</a:t>
            </a:r>
            <a:r>
              <a:rPr dirty="0" sz="2050" spc="-10">
                <a:latin typeface="Arial MT"/>
                <a:cs typeface="Arial MT"/>
              </a:rPr>
              <a:t> resultados.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78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Gemma3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4b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translator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ofrece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resultados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más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competitivos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25">
                <a:latin typeface="Arial MT"/>
                <a:cs typeface="Arial MT"/>
              </a:rPr>
              <a:t>GPT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78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Balance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entre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complejidad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del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prompt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potencia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del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 spc="-20">
                <a:latin typeface="Arial MT"/>
                <a:cs typeface="Arial MT"/>
              </a:rPr>
              <a:t>LLM.</a:t>
            </a:r>
            <a:endParaRPr sz="2050">
              <a:latin typeface="Arial MT"/>
              <a:cs typeface="Arial MT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13" name="object 13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Resultados:</a:t>
            </a:r>
            <a:r>
              <a:rPr dirty="0" spc="70"/>
              <a:t> </a:t>
            </a:r>
            <a:r>
              <a:rPr dirty="0"/>
              <a:t>Análisis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75"/>
              <a:t> </a:t>
            </a:r>
            <a:r>
              <a:rPr dirty="0"/>
              <a:t>coste</a:t>
            </a:r>
            <a:r>
              <a:rPr dirty="0" spc="80"/>
              <a:t> </a:t>
            </a:r>
            <a:r>
              <a:rPr dirty="0"/>
              <a:t>temporal</a:t>
            </a:r>
            <a:r>
              <a:rPr dirty="0" spc="80"/>
              <a:t> </a:t>
            </a:r>
            <a:r>
              <a:rPr dirty="0"/>
              <a:t>y</a:t>
            </a:r>
            <a:r>
              <a:rPr dirty="0" spc="80"/>
              <a:t> </a:t>
            </a:r>
            <a:r>
              <a:rPr dirty="0" spc="-10"/>
              <a:t>económico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28916" y="1446479"/>
          <a:ext cx="8877300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66085"/>
                <a:gridCol w="3028950"/>
                <a:gridCol w="2804794"/>
              </a:tblGrid>
              <a:tr h="316865">
                <a:tc>
                  <a:txBody>
                    <a:bodyPr/>
                    <a:lstStyle/>
                    <a:p>
                      <a:pPr marL="75565">
                        <a:lnSpc>
                          <a:spcPts val="214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Modelo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4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Coste temporal </a:t>
                      </a:r>
                      <a:r>
                        <a:rPr dirty="0" sz="2050" spc="-10" b="1">
                          <a:latin typeface="Arial"/>
                          <a:cs typeface="Arial"/>
                        </a:rPr>
                        <a:t>(horas)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4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Coste económico (</a:t>
                      </a:r>
                      <a:r>
                        <a:rPr dirty="0" sz="2050" spc="-36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 spc="-25" b="1" strike="dblStrike">
                          <a:latin typeface="Arial"/>
                          <a:cs typeface="Arial"/>
                        </a:rPr>
                        <a:t>C</a:t>
                      </a:r>
                      <a:r>
                        <a:rPr dirty="0" sz="2050" spc="-25" b="1" strike="noStrike">
                          <a:latin typeface="Arial"/>
                          <a:cs typeface="Arial"/>
                        </a:rPr>
                        <a:t>)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GPT </a:t>
                      </a:r>
                      <a:r>
                        <a:rPr dirty="0" sz="2050" spc="-50">
                          <a:latin typeface="Arial MT"/>
                          <a:cs typeface="Arial MT"/>
                        </a:rPr>
                        <a:t>4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0.2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0.52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GPT 4 </a:t>
                      </a:r>
                      <a:r>
                        <a:rPr dirty="0" sz="2050" spc="-20">
                          <a:latin typeface="Arial MT"/>
                          <a:cs typeface="Arial MT"/>
                        </a:rPr>
                        <a:t>mini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0.2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0.03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 3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4b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1.1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0.03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 3 4b-</a:t>
                      </a:r>
                      <a:r>
                        <a:rPr dirty="0" sz="2050" spc="-10">
                          <a:latin typeface="Arial MT"/>
                          <a:cs typeface="Arial MT"/>
                        </a:rPr>
                        <a:t>translation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1.1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0.03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  <a:tr h="341630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Gemma 3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12b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dirty="0" sz="2050" spc="-25">
                          <a:latin typeface="Arial MT"/>
                          <a:cs typeface="Arial MT"/>
                        </a:rPr>
                        <a:t>2.1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0.06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2100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DeepSeek</a:t>
                      </a:r>
                      <a:r>
                        <a:rPr dirty="0" sz="205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7b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17.7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0.53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75565">
                        <a:lnSpc>
                          <a:spcPts val="2340"/>
                        </a:lnSpc>
                      </a:pPr>
                      <a:r>
                        <a:rPr dirty="0" sz="2050">
                          <a:latin typeface="Arial MT"/>
                          <a:cs typeface="Arial MT"/>
                        </a:rPr>
                        <a:t>DeepSeek</a:t>
                      </a:r>
                      <a:r>
                        <a:rPr dirty="0" sz="2050" spc="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050" spc="-25">
                          <a:latin typeface="Arial MT"/>
                          <a:cs typeface="Arial MT"/>
                        </a:rPr>
                        <a:t>8b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20.0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40"/>
                        </a:lnSpc>
                      </a:pPr>
                      <a:r>
                        <a:rPr dirty="0" sz="2050" spc="-20">
                          <a:latin typeface="Arial MT"/>
                          <a:cs typeface="Arial MT"/>
                        </a:rPr>
                        <a:t>0.61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628776" y="474450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09713" y="4470393"/>
            <a:ext cx="8755380" cy="1215390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2050">
                <a:latin typeface="Arial MT"/>
                <a:cs typeface="Arial MT"/>
              </a:rPr>
              <a:t>GPT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mini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ofrece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mejor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equilibrio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entre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traducción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costes</a:t>
            </a:r>
            <a:endParaRPr sz="2050">
              <a:latin typeface="Arial MT"/>
              <a:cs typeface="Arial MT"/>
            </a:endParaRPr>
          </a:p>
          <a:p>
            <a:pPr marL="12700" marR="5080">
              <a:lnSpc>
                <a:spcPct val="100800"/>
              </a:lnSpc>
              <a:spcBef>
                <a:spcPts val="965"/>
              </a:spcBef>
            </a:pPr>
            <a:r>
              <a:rPr dirty="0" sz="2050">
                <a:latin typeface="Arial MT"/>
                <a:cs typeface="Arial MT"/>
              </a:rPr>
              <a:t>Gemma3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4b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translator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Gemma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3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12b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son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modelos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gratuitos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más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 spc="-20">
                <a:latin typeface="Arial MT"/>
                <a:cs typeface="Arial MT"/>
              </a:rPr>
              <a:t>com- </a:t>
            </a:r>
            <a:r>
              <a:rPr dirty="0" sz="2050" spc="-10">
                <a:latin typeface="Arial MT"/>
                <a:cs typeface="Arial MT"/>
              </a:rPr>
              <a:t>petitivos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28776" y="518190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386205">
              <a:lnSpc>
                <a:spcPct val="100000"/>
              </a:lnSpc>
              <a:spcBef>
                <a:spcPts val="125"/>
              </a:spcBef>
            </a:pPr>
            <a:r>
              <a:rPr dirty="0"/>
              <a:t>Resultados:</a:t>
            </a:r>
            <a:r>
              <a:rPr dirty="0" spc="75"/>
              <a:t> </a:t>
            </a:r>
            <a:r>
              <a:rPr dirty="0"/>
              <a:t>Tipos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85"/>
              <a:t> </a:t>
            </a:r>
            <a:r>
              <a:rPr dirty="0" spc="-10"/>
              <a:t>documentos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3290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081296"/>
            <a:ext cx="4530725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b="1">
                <a:latin typeface="Arial"/>
                <a:cs typeface="Arial"/>
              </a:rPr>
              <a:t>Rendimiento por tipo de </a:t>
            </a:r>
            <a:r>
              <a:rPr dirty="0" sz="2050" spc="-10" b="1">
                <a:latin typeface="Arial"/>
                <a:cs typeface="Arial"/>
              </a:rPr>
              <a:t>documento</a:t>
            </a:r>
            <a:endParaRPr sz="205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144181" y="1598561"/>
          <a:ext cx="7773670" cy="1576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8160"/>
                <a:gridCol w="868680"/>
                <a:gridCol w="1101725"/>
                <a:gridCol w="868679"/>
                <a:gridCol w="1101725"/>
                <a:gridCol w="868679"/>
                <a:gridCol w="1099184"/>
              </a:tblGrid>
              <a:tr h="316865">
                <a:tc rowSpan="2"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Modelo </a:t>
                      </a:r>
                      <a:r>
                        <a:rPr dirty="0" sz="2050" spc="-25" b="1">
                          <a:latin typeface="Arial"/>
                          <a:cs typeface="Arial"/>
                        </a:rPr>
                        <a:t>LLM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11747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32080">
                        <a:lnSpc>
                          <a:spcPts val="214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Asignaciones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514984">
                        <a:lnSpc>
                          <a:spcPts val="214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Perfiles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marL="642620">
                        <a:lnSpc>
                          <a:spcPts val="214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DoAs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31432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117475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BLEU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COMET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BLEU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COMET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25"/>
                        </a:lnSpc>
                      </a:pPr>
                      <a:r>
                        <a:rPr dirty="0" sz="2050" spc="-20" b="1">
                          <a:latin typeface="Arial"/>
                          <a:cs typeface="Arial"/>
                        </a:rPr>
                        <a:t>BLEU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2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COMET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94005">
                <a:tc>
                  <a:txBody>
                    <a:bodyPr/>
                    <a:lstStyle/>
                    <a:p>
                      <a:pPr marL="75565">
                        <a:lnSpc>
                          <a:spcPts val="216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GPT 4 </a:t>
                      </a:r>
                      <a:r>
                        <a:rPr dirty="0" sz="2050" spc="-20" b="1">
                          <a:latin typeface="Arial"/>
                          <a:cs typeface="Arial"/>
                        </a:rPr>
                        <a:t>mini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63.08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89.40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55.75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87.37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58.67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6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90.84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314960">
                <a:tc>
                  <a:txBody>
                    <a:bodyPr/>
                    <a:lstStyle/>
                    <a:p>
                      <a:pPr marL="75565">
                        <a:lnSpc>
                          <a:spcPts val="2325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Gemma3 </a:t>
                      </a:r>
                      <a:r>
                        <a:rPr dirty="0" sz="2050" spc="-25" b="1">
                          <a:latin typeface="Arial"/>
                          <a:cs typeface="Arial"/>
                        </a:rPr>
                        <a:t>12b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60.10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88.78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47.75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86.32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51.33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88.75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  <a:tr h="336550">
                <a:tc>
                  <a:txBody>
                    <a:bodyPr/>
                    <a:lstStyle/>
                    <a:p>
                      <a:pPr marL="75565">
                        <a:lnSpc>
                          <a:spcPts val="2320"/>
                        </a:lnSpc>
                      </a:pPr>
                      <a:r>
                        <a:rPr dirty="0" sz="2050" b="1">
                          <a:latin typeface="Arial"/>
                          <a:cs typeface="Arial"/>
                        </a:rPr>
                        <a:t>DeepSeek</a:t>
                      </a:r>
                      <a:r>
                        <a:rPr dirty="0" sz="2050" spc="9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2050" spc="-25" b="1">
                          <a:latin typeface="Arial"/>
                          <a:cs typeface="Arial"/>
                        </a:rPr>
                        <a:t>8b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44.92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85.82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0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33.70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50" spc="-10" b="1">
                          <a:latin typeface="Arial"/>
                          <a:cs typeface="Arial"/>
                        </a:rPr>
                        <a:t>82.58</a:t>
                      </a:r>
                      <a:endParaRPr sz="205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38.39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5"/>
                        </a:lnSpc>
                      </a:pPr>
                      <a:r>
                        <a:rPr dirty="0" sz="2050" spc="-10">
                          <a:latin typeface="Arial MT"/>
                          <a:cs typeface="Arial MT"/>
                        </a:rPr>
                        <a:t>85.76</a:t>
                      </a:r>
                      <a:endParaRPr sz="2050">
                        <a:latin typeface="Arial MT"/>
                        <a:cs typeface="Arial MT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932967" y="3416014"/>
            <a:ext cx="8404225" cy="969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114"/>
              </a:spcBef>
              <a:buChar char="•"/>
              <a:tabLst>
                <a:tab pos="167640" algn="l"/>
              </a:tabLst>
            </a:pPr>
            <a:r>
              <a:rPr dirty="0" sz="2050">
                <a:latin typeface="Arial MT"/>
                <a:cs typeface="Arial MT"/>
              </a:rPr>
              <a:t>Variaciones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significativas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según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tipo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documento.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67640" indent="-154940">
              <a:lnSpc>
                <a:spcPct val="100000"/>
              </a:lnSpc>
              <a:spcBef>
                <a:spcPts val="5"/>
              </a:spcBef>
              <a:buChar char="•"/>
              <a:tabLst>
                <a:tab pos="167640" algn="l"/>
              </a:tabLst>
            </a:pPr>
            <a:r>
              <a:rPr dirty="0" sz="2050">
                <a:latin typeface="Arial MT"/>
                <a:cs typeface="Arial MT"/>
              </a:rPr>
              <a:t>GPT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4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mini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más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robusto con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alta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diferentes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documentos.</a:t>
            </a:r>
            <a:endParaRPr sz="2050">
              <a:latin typeface="Arial MT"/>
              <a:cs typeface="Arial MT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8938" y="218464"/>
            <a:ext cx="266065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6.</a:t>
            </a:r>
            <a:r>
              <a:rPr dirty="0"/>
              <a:t>	</a:t>
            </a:r>
            <a:r>
              <a:rPr dirty="0" spc="-10"/>
              <a:t>Conclusiones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3290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44174"/>
            <a:ext cx="8785860" cy="4845050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Rendimiento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de</a:t>
            </a:r>
            <a:r>
              <a:rPr dirty="0" sz="2050" spc="-2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los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LLMs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en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spc="-35" b="1">
                <a:latin typeface="Arial"/>
                <a:cs typeface="Arial"/>
              </a:rPr>
              <a:t>TA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para</a:t>
            </a:r>
            <a:r>
              <a:rPr dirty="0" sz="2050" spc="-15" b="1">
                <a:latin typeface="Arial"/>
                <a:cs typeface="Arial"/>
              </a:rPr>
              <a:t> </a:t>
            </a:r>
            <a:r>
              <a:rPr dirty="0" sz="2050" spc="-20" b="1">
                <a:latin typeface="Arial"/>
                <a:cs typeface="Arial"/>
              </a:rPr>
              <a:t>RRHH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LLMs</a:t>
            </a:r>
            <a:r>
              <a:rPr dirty="0" sz="2050" spc="-1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actuales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(GPT)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altamente</a:t>
            </a:r>
            <a:r>
              <a:rPr dirty="0" sz="2050" spc="-130">
                <a:latin typeface="Arial MT"/>
                <a:cs typeface="Arial MT"/>
              </a:rPr>
              <a:t> </a:t>
            </a:r>
            <a:r>
              <a:rPr dirty="0" sz="2050" spc="-20">
                <a:latin typeface="Arial MT"/>
                <a:cs typeface="Arial MT"/>
              </a:rPr>
              <a:t>efectivos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para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 spc="-120">
                <a:latin typeface="Arial MT"/>
                <a:cs typeface="Arial MT"/>
              </a:rPr>
              <a:t>TA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-1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dominio</a:t>
            </a:r>
            <a:r>
              <a:rPr dirty="0" sz="2050" spc="-1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3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RRHH.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Mejora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eficiencia</a:t>
            </a:r>
            <a:r>
              <a:rPr dirty="0" sz="2050" spc="-7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precisión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-7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gestión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8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documentación</a:t>
            </a:r>
            <a:r>
              <a:rPr dirty="0" sz="2050" spc="-7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multilingüe.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 spc="-10" b="1">
                <a:latin typeface="Arial"/>
                <a:cs typeface="Arial"/>
              </a:rPr>
              <a:t>Resultados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Búsqueda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equilibrio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entre</a:t>
            </a:r>
            <a:r>
              <a:rPr dirty="0" sz="2050" spc="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eficiencia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temporal/económica.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Selección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modelos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función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prioridades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empresariales.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Repetir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las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ejecuciones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locales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con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una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máquina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más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potente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50" b="1">
                <a:latin typeface="Arial"/>
                <a:cs typeface="Arial"/>
              </a:rPr>
              <a:t>Relevancia</a:t>
            </a:r>
            <a:r>
              <a:rPr dirty="0" sz="2050" spc="-4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del</a:t>
            </a:r>
            <a:r>
              <a:rPr dirty="0" sz="2050" spc="-4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40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Engineering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09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Diseño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prompt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es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crucial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para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optimizar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rendimiento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-25">
                <a:latin typeface="Arial MT"/>
                <a:cs typeface="Arial MT"/>
              </a:rPr>
              <a:t>TA.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2930423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776" y="5148046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40" rIns="0" bIns="0" rtlCol="0" vert="horz">
            <a:spAutoFit/>
          </a:bodyPr>
          <a:lstStyle/>
          <a:p>
            <a:pPr marL="350266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Índice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1121" y="962996"/>
            <a:ext cx="4677410" cy="3226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14"/>
              </a:spcBef>
              <a:buAutoNum type="arabicPlain"/>
              <a:tabLst>
                <a:tab pos="377190" algn="l"/>
              </a:tabLst>
            </a:pPr>
            <a:r>
              <a:rPr dirty="0" sz="2050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Introducción</a:t>
            </a:r>
            <a:r>
              <a:rPr dirty="0" sz="2050" spc="-25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2050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y</a:t>
            </a:r>
            <a:r>
              <a:rPr dirty="0" sz="2050" spc="-20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dirty="0" sz="2050" spc="-10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motivación</a:t>
            </a:r>
            <a:endParaRPr sz="205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2085"/>
              </a:spcBef>
              <a:buAutoNum type="arabicPlain"/>
              <a:tabLst>
                <a:tab pos="377190" algn="l"/>
              </a:tabLst>
            </a:pPr>
            <a:r>
              <a:rPr dirty="0" sz="2050" b="1">
                <a:solidFill>
                  <a:srgbClr val="3F3F3F"/>
                </a:solidFill>
                <a:latin typeface="Arial"/>
                <a:cs typeface="Arial"/>
                <a:hlinkClick r:id="rId3" action="ppaction://hlinksldjump"/>
              </a:rPr>
              <a:t>Estado del </a:t>
            </a:r>
            <a:r>
              <a:rPr dirty="0" sz="2050" spc="-20" b="1">
                <a:solidFill>
                  <a:srgbClr val="3F3F3F"/>
                </a:solidFill>
                <a:latin typeface="Arial"/>
                <a:cs typeface="Arial"/>
                <a:hlinkClick r:id="rId3" action="ppaction://hlinksldjump"/>
              </a:rPr>
              <a:t>arte</a:t>
            </a:r>
            <a:endParaRPr sz="205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2085"/>
              </a:spcBef>
              <a:buAutoNum type="arabicPlain"/>
              <a:tabLst>
                <a:tab pos="377190" algn="l"/>
              </a:tabLst>
            </a:pPr>
            <a:r>
              <a:rPr dirty="0" sz="2050" b="1">
                <a:solidFill>
                  <a:srgbClr val="3F3F3F"/>
                </a:solidFill>
                <a:latin typeface="Arial"/>
                <a:cs typeface="Arial"/>
                <a:hlinkClick r:id="rId4" action="ppaction://hlinksldjump"/>
              </a:rPr>
              <a:t>Descripción del conjunto de </a:t>
            </a:r>
            <a:r>
              <a:rPr dirty="0" sz="2050" spc="-10" b="1">
                <a:solidFill>
                  <a:srgbClr val="3F3F3F"/>
                </a:solidFill>
                <a:latin typeface="Arial"/>
                <a:cs typeface="Arial"/>
                <a:hlinkClick r:id="rId4" action="ppaction://hlinksldjump"/>
              </a:rPr>
              <a:t>datos</a:t>
            </a:r>
            <a:endParaRPr sz="205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2085"/>
              </a:spcBef>
              <a:buAutoNum type="arabicPlain"/>
              <a:tabLst>
                <a:tab pos="377190" algn="l"/>
              </a:tabLst>
            </a:pPr>
            <a:r>
              <a:rPr dirty="0" sz="2050" spc="-10" b="1">
                <a:solidFill>
                  <a:srgbClr val="3F3F3F"/>
                </a:solidFill>
                <a:latin typeface="Arial"/>
                <a:cs typeface="Arial"/>
                <a:hlinkClick r:id="rId5" action="ppaction://hlinksldjump"/>
              </a:rPr>
              <a:t>Metodología</a:t>
            </a:r>
            <a:endParaRPr sz="205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2085"/>
              </a:spcBef>
              <a:buAutoNum type="arabicPlain"/>
              <a:tabLst>
                <a:tab pos="377190" algn="l"/>
              </a:tabLst>
            </a:pPr>
            <a:r>
              <a:rPr dirty="0" sz="2050" spc="-10" b="1">
                <a:solidFill>
                  <a:srgbClr val="3F3F3F"/>
                </a:solidFill>
                <a:latin typeface="Arial"/>
                <a:cs typeface="Arial"/>
                <a:hlinkClick r:id="rId6" action="ppaction://hlinksldjump"/>
              </a:rPr>
              <a:t>Resultados</a:t>
            </a:r>
            <a:endParaRPr sz="205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2085"/>
              </a:spcBef>
              <a:buAutoNum type="arabicPlain"/>
              <a:tabLst>
                <a:tab pos="377190" algn="l"/>
              </a:tabLst>
            </a:pPr>
            <a:r>
              <a:rPr dirty="0" sz="2050" spc="-10" b="1">
                <a:solidFill>
                  <a:srgbClr val="3F3F3F"/>
                </a:solidFill>
                <a:latin typeface="Arial"/>
                <a:cs typeface="Arial"/>
                <a:hlinkClick r:id="rId7" action="ppaction://hlinksldjump"/>
              </a:rPr>
              <a:t>Conclusiones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47787" y="962996"/>
            <a:ext cx="317500" cy="32264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58115">
              <a:lnSpc>
                <a:spcPct val="100000"/>
              </a:lnSpc>
              <a:spcBef>
                <a:spcPts val="114"/>
              </a:spcBef>
            </a:pPr>
            <a:r>
              <a:rPr dirty="0" sz="2050" spc="-50" b="1">
                <a:solidFill>
                  <a:srgbClr val="3F3F3F"/>
                </a:solidFill>
                <a:latin typeface="Arial"/>
                <a:cs typeface="Arial"/>
                <a:hlinkClick r:id="rId2" action="ppaction://hlinksldjump"/>
              </a:rPr>
              <a:t>3</a:t>
            </a:r>
            <a:endParaRPr sz="205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2085"/>
              </a:spcBef>
            </a:pPr>
            <a:r>
              <a:rPr dirty="0" sz="2050" spc="-50" b="1">
                <a:solidFill>
                  <a:srgbClr val="3F3F3F"/>
                </a:solidFill>
                <a:latin typeface="Arial"/>
                <a:cs typeface="Arial"/>
                <a:hlinkClick r:id="rId3" action="ppaction://hlinksldjump"/>
              </a:rPr>
              <a:t>5</a:t>
            </a:r>
            <a:endParaRPr sz="205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2085"/>
              </a:spcBef>
            </a:pPr>
            <a:r>
              <a:rPr dirty="0" sz="2050" spc="-50" b="1">
                <a:solidFill>
                  <a:srgbClr val="3F3F3F"/>
                </a:solidFill>
                <a:latin typeface="Arial"/>
                <a:cs typeface="Arial"/>
                <a:hlinkClick r:id="rId4" action="ppaction://hlinksldjump"/>
              </a:rPr>
              <a:t>7</a:t>
            </a:r>
            <a:endParaRPr sz="2050">
              <a:latin typeface="Arial"/>
              <a:cs typeface="Arial"/>
            </a:endParaRPr>
          </a:p>
          <a:p>
            <a:pPr marL="158115">
              <a:lnSpc>
                <a:spcPct val="100000"/>
              </a:lnSpc>
              <a:spcBef>
                <a:spcPts val="2085"/>
              </a:spcBef>
            </a:pPr>
            <a:r>
              <a:rPr dirty="0" sz="2050" spc="-50" b="1">
                <a:solidFill>
                  <a:srgbClr val="3F3F3F"/>
                </a:solidFill>
                <a:latin typeface="Arial"/>
                <a:cs typeface="Arial"/>
                <a:hlinkClick r:id="rId5" action="ppaction://hlinksldjump"/>
              </a:rPr>
              <a:t>9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050" spc="-25" b="1">
                <a:solidFill>
                  <a:srgbClr val="3F3F3F"/>
                </a:solidFill>
                <a:latin typeface="Arial"/>
                <a:cs typeface="Arial"/>
                <a:hlinkClick r:id="rId6" action="ppaction://hlinksldjump"/>
              </a:rPr>
              <a:t>13</a:t>
            </a:r>
            <a:endParaRPr sz="2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85"/>
              </a:spcBef>
            </a:pPr>
            <a:r>
              <a:rPr dirty="0" sz="2050" spc="-25" b="1">
                <a:solidFill>
                  <a:srgbClr val="3F3F3F"/>
                </a:solidFill>
                <a:latin typeface="Arial"/>
                <a:cs typeface="Arial"/>
                <a:hlinkClick r:id="rId7" action="ppaction://hlinksldjump"/>
              </a:rPr>
              <a:t>16</a:t>
            </a:r>
            <a:endParaRPr sz="205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6" name="object 6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>
              <a:hlinkClick r:id="rId8"/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013" y="226325"/>
            <a:ext cx="450850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1.</a:t>
            </a:r>
            <a:r>
              <a:rPr dirty="0"/>
              <a:t>	Introducción</a:t>
            </a:r>
            <a:r>
              <a:rPr dirty="0" spc="60"/>
              <a:t> </a:t>
            </a:r>
            <a:r>
              <a:rPr dirty="0"/>
              <a:t>y</a:t>
            </a:r>
            <a:r>
              <a:rPr dirty="0" spc="60"/>
              <a:t> </a:t>
            </a:r>
            <a:r>
              <a:rPr dirty="0" spc="-10"/>
              <a:t>motivación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4076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52036"/>
            <a:ext cx="5255895" cy="245935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Contexto</a:t>
            </a:r>
            <a:r>
              <a:rPr dirty="0" sz="2050" spc="-35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actual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Globalización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4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empresas</a:t>
            </a:r>
            <a:r>
              <a:rPr dirty="0" sz="2050" spc="4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multinacionales.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78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Gestión de </a:t>
            </a:r>
            <a:r>
              <a:rPr dirty="0" sz="2050" spc="-10">
                <a:latin typeface="Arial MT"/>
                <a:cs typeface="Arial MT"/>
              </a:rPr>
              <a:t>RRHH.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78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Dificultad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 la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identificación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 </a:t>
            </a:r>
            <a:r>
              <a:rPr dirty="0" sz="2050" spc="-10">
                <a:latin typeface="Arial MT"/>
                <a:cs typeface="Arial MT"/>
              </a:rPr>
              <a:t>talento:</a:t>
            </a:r>
            <a:endParaRPr sz="2050">
              <a:latin typeface="Arial MT"/>
              <a:cs typeface="Arial MT"/>
            </a:endParaRPr>
          </a:p>
          <a:p>
            <a:pPr lvl="1" marL="527050" indent="-194310">
              <a:lnSpc>
                <a:spcPct val="100000"/>
              </a:lnSpc>
              <a:spcBef>
                <a:spcPts val="415"/>
              </a:spcBef>
              <a:buFont typeface="Arial"/>
              <a:buChar char="◦"/>
              <a:tabLst>
                <a:tab pos="527050" algn="l"/>
              </a:tabLst>
            </a:pPr>
            <a:r>
              <a:rPr dirty="0" sz="2050">
                <a:latin typeface="Arial MT"/>
                <a:cs typeface="Arial MT"/>
              </a:rPr>
              <a:t>Diversidad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idiomas.</a:t>
            </a:r>
            <a:endParaRPr sz="2050">
              <a:latin typeface="Arial MT"/>
              <a:cs typeface="Arial MT"/>
            </a:endParaRPr>
          </a:p>
          <a:p>
            <a:pPr lvl="1" marL="527050" indent="-194310">
              <a:lnSpc>
                <a:spcPct val="100000"/>
              </a:lnSpc>
              <a:spcBef>
                <a:spcPts val="220"/>
              </a:spcBef>
              <a:buFont typeface="Arial"/>
              <a:buChar char="◦"/>
              <a:tabLst>
                <a:tab pos="527050" algn="l"/>
              </a:tabLst>
            </a:pPr>
            <a:r>
              <a:rPr dirty="0" sz="2050">
                <a:latin typeface="Arial MT"/>
                <a:cs typeface="Arial MT"/>
              </a:rPr>
              <a:t>Gran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cantidad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datos.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31" y="4089524"/>
            <a:ext cx="2496883" cy="57594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8260" y="4107510"/>
            <a:ext cx="2991340" cy="539953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4"/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004695">
              <a:lnSpc>
                <a:spcPct val="100000"/>
              </a:lnSpc>
              <a:spcBef>
                <a:spcPts val="125"/>
              </a:spcBef>
            </a:pPr>
            <a:r>
              <a:rPr dirty="0"/>
              <a:t>Introducción</a:t>
            </a:r>
            <a:r>
              <a:rPr dirty="0" spc="60"/>
              <a:t> </a:t>
            </a:r>
            <a:r>
              <a:rPr dirty="0"/>
              <a:t>y</a:t>
            </a:r>
            <a:r>
              <a:rPr dirty="0" spc="60"/>
              <a:t> </a:t>
            </a:r>
            <a:r>
              <a:rPr dirty="0" spc="-10"/>
              <a:t>motivación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4076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88028"/>
            <a:ext cx="8533130" cy="454787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z="2050" b="1">
                <a:latin typeface="Arial"/>
                <a:cs typeface="Arial"/>
              </a:rPr>
              <a:t>Solución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propuesta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por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la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empresa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(NTT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Data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/</a:t>
            </a:r>
            <a:r>
              <a:rPr dirty="0" sz="2050" spc="-10" b="1">
                <a:latin typeface="Arial"/>
                <a:cs typeface="Arial"/>
              </a:rPr>
              <a:t> </a:t>
            </a:r>
            <a:r>
              <a:rPr dirty="0" sz="2050" spc="-20" b="1">
                <a:latin typeface="Arial"/>
                <a:cs typeface="Arial"/>
              </a:rPr>
              <a:t>UNV)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81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Utilización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inteligencia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artificial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(IA)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para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procesamiento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3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datos.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Implementación de sistemas de búsqueda inteligente de </a:t>
            </a:r>
            <a:r>
              <a:rPr dirty="0" sz="2050" spc="-10">
                <a:latin typeface="Arial MT"/>
                <a:cs typeface="Arial MT"/>
              </a:rPr>
              <a:t>candidatos.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Estandarización de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información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un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idioma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común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(inglés).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50" b="1">
                <a:latin typeface="Arial"/>
                <a:cs typeface="Arial"/>
              </a:rPr>
              <a:t>Motivación</a:t>
            </a:r>
            <a:r>
              <a:rPr dirty="0" sz="2050" spc="-3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y</a:t>
            </a:r>
            <a:r>
              <a:rPr dirty="0" sz="2050" spc="-2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Objetivo</a:t>
            </a:r>
            <a:r>
              <a:rPr dirty="0" sz="2050" spc="-30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del</a:t>
            </a:r>
            <a:r>
              <a:rPr dirty="0" sz="2050" spc="-25" b="1">
                <a:latin typeface="Arial"/>
                <a:cs typeface="Arial"/>
              </a:rPr>
              <a:t> TFG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09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Optimizar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evaluar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el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módulo</a:t>
            </a:r>
            <a:r>
              <a:rPr dirty="0" sz="2050" spc="-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traducción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automática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(TA).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Uso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modelos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lenguaje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grandes </a:t>
            </a:r>
            <a:r>
              <a:rPr dirty="0" sz="2050" spc="-10">
                <a:latin typeface="Arial MT"/>
                <a:cs typeface="Arial MT"/>
              </a:rPr>
              <a:t>(LLMs).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Buscar un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equilibrio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entre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calidad,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coste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temporal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económico.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363838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322" y="211694"/>
            <a:ext cx="2866390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2.</a:t>
            </a:r>
            <a:r>
              <a:rPr dirty="0"/>
              <a:t>	Estado</a:t>
            </a:r>
            <a:r>
              <a:rPr dirty="0" spc="65"/>
              <a:t> </a:t>
            </a:r>
            <a:r>
              <a:rPr dirty="0"/>
              <a:t>del</a:t>
            </a:r>
            <a:r>
              <a:rPr dirty="0" spc="60"/>
              <a:t> </a:t>
            </a:r>
            <a:r>
              <a:rPr dirty="0" spc="-20"/>
              <a:t>arte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2613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37405"/>
            <a:ext cx="3612515" cy="165544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Aprendizaje automático </a:t>
            </a:r>
            <a:r>
              <a:rPr dirty="0" sz="2050" spc="-20" b="1">
                <a:latin typeface="Arial"/>
                <a:cs typeface="Arial"/>
              </a:rPr>
              <a:t>(ML)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Aprendizaje</a:t>
            </a:r>
            <a:r>
              <a:rPr dirty="0" sz="2050" spc="10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supervisado.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50" b="1">
                <a:latin typeface="Arial"/>
                <a:cs typeface="Arial"/>
              </a:rPr>
              <a:t>Redes</a:t>
            </a:r>
            <a:r>
              <a:rPr dirty="0" sz="2050" spc="60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neuronales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240355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9646" y="2774823"/>
            <a:ext cx="4055830" cy="270829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932967" y="5950248"/>
            <a:ext cx="6494780" cy="3403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67640" indent="-154940">
              <a:lnSpc>
                <a:spcPct val="100000"/>
              </a:lnSpc>
              <a:spcBef>
                <a:spcPts val="114"/>
              </a:spcBef>
              <a:buChar char="•"/>
              <a:tabLst>
                <a:tab pos="167640" algn="l"/>
              </a:tabLst>
            </a:pPr>
            <a:r>
              <a:rPr dirty="0" sz="2050">
                <a:latin typeface="Arial MT"/>
                <a:cs typeface="Arial MT"/>
              </a:rPr>
              <a:t>Arquitectura</a:t>
            </a:r>
            <a:r>
              <a:rPr dirty="0" sz="2050" spc="-4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Transformer: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mecanismo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3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autoatención</a:t>
            </a:r>
            <a:endParaRPr sz="2050">
              <a:latin typeface="Arial MT"/>
              <a:cs typeface="Arial MT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9" name="object 9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2694940">
              <a:lnSpc>
                <a:spcPct val="100000"/>
              </a:lnSpc>
              <a:spcBef>
                <a:spcPts val="125"/>
              </a:spcBef>
            </a:pPr>
            <a:r>
              <a:rPr dirty="0"/>
              <a:t>2</a:t>
            </a:r>
            <a:r>
              <a:rPr dirty="0" spc="50"/>
              <a:t> </a:t>
            </a:r>
            <a:r>
              <a:rPr dirty="0"/>
              <a:t>Estado</a:t>
            </a:r>
            <a:r>
              <a:rPr dirty="0" spc="45"/>
              <a:t> </a:t>
            </a:r>
            <a:r>
              <a:rPr dirty="0"/>
              <a:t>del</a:t>
            </a:r>
            <a:r>
              <a:rPr dirty="0" spc="50"/>
              <a:t> </a:t>
            </a:r>
            <a:r>
              <a:rPr dirty="0" spc="-20"/>
              <a:t>arte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2613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37405"/>
            <a:ext cx="8096250" cy="418782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Modelos de Lenguaje Grandes </a:t>
            </a:r>
            <a:r>
              <a:rPr dirty="0" sz="2050" spc="-10" b="1">
                <a:latin typeface="Arial"/>
                <a:cs typeface="Arial"/>
              </a:rPr>
              <a:t>(LLMs)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Basados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 la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arquitectura </a:t>
            </a:r>
            <a:r>
              <a:rPr dirty="0" sz="2050" spc="-10">
                <a:latin typeface="Arial MT"/>
                <a:cs typeface="Arial MT"/>
              </a:rPr>
              <a:t>Transformer.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Preentrenamiento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gran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cantidad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datos.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Adaptación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tareas concretas: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10" b="1">
                <a:latin typeface="Arial"/>
                <a:cs typeface="Arial"/>
              </a:rPr>
              <a:t>zero-</a:t>
            </a:r>
            <a:r>
              <a:rPr dirty="0" sz="2050" b="1">
                <a:latin typeface="Arial"/>
                <a:cs typeface="Arial"/>
              </a:rPr>
              <a:t>shot</a:t>
            </a:r>
            <a:r>
              <a:rPr dirty="0" sz="2050">
                <a:latin typeface="Arial MT"/>
                <a:cs typeface="Arial MT"/>
              </a:rPr>
              <a:t>, </a:t>
            </a:r>
            <a:r>
              <a:rPr dirty="0" sz="2050" spc="-15" b="1">
                <a:latin typeface="Arial"/>
                <a:cs typeface="Arial"/>
              </a:rPr>
              <a:t>few-</a:t>
            </a:r>
            <a:r>
              <a:rPr dirty="0" sz="2050" b="1">
                <a:latin typeface="Arial"/>
                <a:cs typeface="Arial"/>
              </a:rPr>
              <a:t>shot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b="1">
                <a:latin typeface="Arial"/>
                <a:cs typeface="Arial"/>
              </a:rPr>
              <a:t>fine-</a:t>
            </a:r>
            <a:r>
              <a:rPr dirty="0" sz="2050" spc="-10" b="1">
                <a:latin typeface="Arial"/>
                <a:cs typeface="Arial"/>
              </a:rPr>
              <a:t>tuning</a:t>
            </a:r>
            <a:r>
              <a:rPr dirty="0" sz="2050" spc="-10">
                <a:latin typeface="Arial MT"/>
                <a:cs typeface="Arial MT"/>
              </a:rPr>
              <a:t>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Capacidad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generación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comprensión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texto.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 b="1">
                <a:latin typeface="Arial"/>
                <a:cs typeface="Arial"/>
              </a:rPr>
              <a:t>Prompt</a:t>
            </a:r>
            <a:r>
              <a:rPr dirty="0" sz="2050" spc="-45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engineering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Clave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para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guiar el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comportamiento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los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LLMs.</a:t>
            </a: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163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Impacta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directamente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la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calidad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traducción.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3963847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7" y="226325"/>
            <a:ext cx="574611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3.</a:t>
            </a:r>
            <a:r>
              <a:rPr dirty="0"/>
              <a:t>	Descripción</a:t>
            </a:r>
            <a:r>
              <a:rPr dirty="0" spc="70"/>
              <a:t> </a:t>
            </a:r>
            <a:r>
              <a:rPr dirty="0"/>
              <a:t>del</a:t>
            </a:r>
            <a:r>
              <a:rPr dirty="0" spc="85"/>
              <a:t> </a:t>
            </a:r>
            <a:r>
              <a:rPr dirty="0"/>
              <a:t>conjunto</a:t>
            </a:r>
            <a:r>
              <a:rPr dirty="0" spc="80"/>
              <a:t> </a:t>
            </a:r>
            <a:r>
              <a:rPr dirty="0"/>
              <a:t>de</a:t>
            </a:r>
            <a:r>
              <a:rPr dirty="0" spc="85"/>
              <a:t> </a:t>
            </a:r>
            <a:r>
              <a:rPr dirty="0" spc="-10"/>
              <a:t>datos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4076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089158"/>
            <a:ext cx="8755380" cy="106616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b="1">
                <a:latin typeface="Arial"/>
                <a:cs typeface="Arial"/>
              </a:rPr>
              <a:t>Tipos de datos:</a:t>
            </a:r>
            <a:r>
              <a:rPr dirty="0" sz="2050" spc="5" b="1">
                <a:latin typeface="Arial"/>
                <a:cs typeface="Arial"/>
              </a:rPr>
              <a:t> </a:t>
            </a:r>
            <a:r>
              <a:rPr dirty="0" sz="2050">
                <a:latin typeface="Arial MT"/>
                <a:cs typeface="Arial MT"/>
              </a:rPr>
              <a:t>Perfiles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85">
                <a:latin typeface="Arial MT"/>
                <a:cs typeface="Arial MT"/>
              </a:rPr>
              <a:t>-</a:t>
            </a:r>
            <a:r>
              <a:rPr dirty="0" sz="2050">
                <a:latin typeface="Arial MT"/>
                <a:cs typeface="Arial MT"/>
              </a:rPr>
              <a:t>Documentos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 Asignación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(DoA)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85">
                <a:latin typeface="Arial MT"/>
                <a:cs typeface="Arial MT"/>
              </a:rPr>
              <a:t>-</a:t>
            </a:r>
            <a:r>
              <a:rPr dirty="0" sz="2050" spc="-10">
                <a:latin typeface="Arial MT"/>
                <a:cs typeface="Arial MT"/>
              </a:rPr>
              <a:t>Asignaciones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 b="1">
                <a:latin typeface="Arial"/>
                <a:cs typeface="Arial"/>
              </a:rPr>
              <a:t>Aplicación </a:t>
            </a:r>
            <a:r>
              <a:rPr dirty="0" sz="2050" spc="-10" b="1">
                <a:latin typeface="Arial"/>
                <a:cs typeface="Arial"/>
              </a:rPr>
              <a:t>completa</a:t>
            </a:r>
            <a:endParaRPr sz="205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1966175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0995" y="2644344"/>
            <a:ext cx="7726331" cy="4518794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8" name="object 8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54760">
              <a:lnSpc>
                <a:spcPct val="100000"/>
              </a:lnSpc>
              <a:spcBef>
                <a:spcPts val="125"/>
              </a:spcBef>
            </a:pPr>
            <a:r>
              <a:rPr dirty="0"/>
              <a:t>3</a:t>
            </a:r>
            <a:r>
              <a:rPr dirty="0" spc="70"/>
              <a:t> </a:t>
            </a:r>
            <a:r>
              <a:rPr dirty="0"/>
              <a:t>Descripción</a:t>
            </a:r>
            <a:r>
              <a:rPr dirty="0" spc="70"/>
              <a:t> </a:t>
            </a:r>
            <a:r>
              <a:rPr dirty="0"/>
              <a:t>del</a:t>
            </a:r>
            <a:r>
              <a:rPr dirty="0" spc="70"/>
              <a:t> </a:t>
            </a:r>
            <a:r>
              <a:rPr dirty="0"/>
              <a:t>conjunto</a:t>
            </a:r>
            <a:r>
              <a:rPr dirty="0" spc="65"/>
              <a:t> </a:t>
            </a:r>
            <a:r>
              <a:rPr dirty="0"/>
              <a:t>de</a:t>
            </a:r>
            <a:r>
              <a:rPr dirty="0" spc="70"/>
              <a:t> </a:t>
            </a:r>
            <a:r>
              <a:rPr dirty="0" spc="-10"/>
              <a:t>datos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240764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952036"/>
            <a:ext cx="8650605" cy="461962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Selección y </a:t>
            </a:r>
            <a:r>
              <a:rPr dirty="0" sz="2050" spc="-10" b="1">
                <a:latin typeface="Arial"/>
                <a:cs typeface="Arial"/>
              </a:rPr>
              <a:t>preproceso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Filtrado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datos.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Extracción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frases</a:t>
            </a:r>
            <a:r>
              <a:rPr dirty="0" sz="2050" spc="-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para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la</a:t>
            </a:r>
            <a:r>
              <a:rPr dirty="0" sz="2050" spc="-10">
                <a:latin typeface="Arial MT"/>
                <a:cs typeface="Arial MT"/>
              </a:rPr>
              <a:t> traducción.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Selección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de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1.000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frases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(66</a:t>
            </a:r>
            <a:r>
              <a:rPr dirty="0" sz="2050" spc="-2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%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perfiles,</a:t>
            </a:r>
            <a:r>
              <a:rPr dirty="0" sz="2050" spc="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33</a:t>
            </a:r>
            <a:r>
              <a:rPr dirty="0" sz="2050" spc="-2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%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asignaciones,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1</a:t>
            </a:r>
            <a:r>
              <a:rPr dirty="0" sz="2050" spc="-2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%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DoAs)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 b="1">
                <a:latin typeface="Arial"/>
                <a:cs typeface="Arial"/>
              </a:rPr>
              <a:t>Generación de traducciones </a:t>
            </a:r>
            <a:r>
              <a:rPr dirty="0" sz="2050" spc="-10" b="1">
                <a:latin typeface="Arial"/>
                <a:cs typeface="Arial"/>
              </a:rPr>
              <a:t>supervisadas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 spc="-20">
                <a:latin typeface="Arial MT"/>
                <a:cs typeface="Arial MT"/>
              </a:rPr>
              <a:t>Traducción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inicial</a:t>
            </a:r>
            <a:r>
              <a:rPr dirty="0" sz="2050" spc="-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con</a:t>
            </a:r>
            <a:r>
              <a:rPr dirty="0" sz="2050" spc="-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DeepL.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spcBef>
                <a:spcPts val="5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Revisión</a:t>
            </a:r>
            <a:r>
              <a:rPr dirty="0" sz="2050" spc="2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y</a:t>
            </a:r>
            <a:r>
              <a:rPr dirty="0" sz="2050" spc="2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posedición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manual</a:t>
            </a:r>
            <a:r>
              <a:rPr dirty="0" sz="2050" spc="3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exhaustiva.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 spc="-10">
                <a:latin typeface="Arial MT"/>
                <a:cs typeface="Arial MT"/>
              </a:rPr>
              <a:t>Terminología</a:t>
            </a:r>
            <a:r>
              <a:rPr dirty="0" sz="2050" spc="-9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específica.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3674389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0932" y="226325"/>
            <a:ext cx="2456815" cy="40322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89915" algn="l"/>
              </a:tabLst>
            </a:pPr>
            <a:r>
              <a:rPr dirty="0" spc="-25"/>
              <a:t>4.</a:t>
            </a:r>
            <a:r>
              <a:rPr dirty="0"/>
              <a:t>	</a:t>
            </a:r>
            <a:r>
              <a:rPr dirty="0" spc="-10"/>
              <a:t>Metodología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28776" y="1420761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19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09713" y="1132058"/>
            <a:ext cx="5247640" cy="3363595"/>
          </a:xfrm>
          <a:prstGeom prst="rect">
            <a:avLst/>
          </a:prstGeom>
        </p:spPr>
        <p:txBody>
          <a:bodyPr wrap="square" lIns="0" tIns="151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50" b="1">
                <a:latin typeface="Arial"/>
                <a:cs typeface="Arial"/>
              </a:rPr>
              <a:t>Evaluación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de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la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b="1">
                <a:latin typeface="Arial"/>
                <a:cs typeface="Arial"/>
              </a:rPr>
              <a:t>traducción</a:t>
            </a:r>
            <a:r>
              <a:rPr dirty="0" sz="2050" spc="-5" b="1">
                <a:latin typeface="Arial"/>
                <a:cs typeface="Arial"/>
              </a:rPr>
              <a:t> </a:t>
            </a:r>
            <a:r>
              <a:rPr dirty="0" sz="2050" spc="-10" b="1">
                <a:latin typeface="Arial"/>
                <a:cs typeface="Arial"/>
              </a:rPr>
              <a:t>automática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Evaluación manual</a:t>
            </a:r>
            <a:r>
              <a:rPr dirty="0" sz="2050" spc="1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(subjetiva).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Evaluación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automática</a:t>
            </a:r>
            <a:r>
              <a:rPr dirty="0" sz="2050" spc="10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(objetiva).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4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50" b="1">
                <a:latin typeface="Arial"/>
                <a:cs typeface="Arial"/>
              </a:rPr>
              <a:t>Tipos de métricas </a:t>
            </a:r>
            <a:r>
              <a:rPr dirty="0" sz="2050" spc="-10" b="1">
                <a:latin typeface="Arial"/>
                <a:cs typeface="Arial"/>
              </a:rPr>
              <a:t>automáticas</a:t>
            </a:r>
            <a:endParaRPr sz="2050">
              <a:latin typeface="Arial"/>
              <a:cs typeface="Arial"/>
            </a:endParaRPr>
          </a:p>
          <a:p>
            <a:pPr marL="290830" indent="-154940">
              <a:lnSpc>
                <a:spcPct val="100000"/>
              </a:lnSpc>
              <a:spcBef>
                <a:spcPts val="1100"/>
              </a:spcBef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Basadas</a:t>
            </a:r>
            <a:r>
              <a:rPr dirty="0" sz="2050" spc="4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en</a:t>
            </a:r>
            <a:r>
              <a:rPr dirty="0" sz="2050" spc="50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coincidencias</a:t>
            </a:r>
            <a:r>
              <a:rPr dirty="0" sz="2050" spc="45">
                <a:latin typeface="Arial MT"/>
                <a:cs typeface="Arial MT"/>
              </a:rPr>
              <a:t> </a:t>
            </a:r>
            <a:r>
              <a:rPr dirty="0" sz="2050">
                <a:latin typeface="Arial MT"/>
                <a:cs typeface="Arial MT"/>
              </a:rPr>
              <a:t>léxicas</a:t>
            </a:r>
            <a:r>
              <a:rPr dirty="0" sz="2050" spc="45">
                <a:latin typeface="Arial MT"/>
                <a:cs typeface="Arial MT"/>
              </a:rPr>
              <a:t> </a:t>
            </a:r>
            <a:r>
              <a:rPr dirty="0" sz="2050" spc="-10">
                <a:latin typeface="Arial MT"/>
                <a:cs typeface="Arial MT"/>
              </a:rPr>
              <a:t>(BLEU).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•"/>
            </a:pPr>
            <a:endParaRPr sz="2050">
              <a:latin typeface="Arial MT"/>
              <a:cs typeface="Arial MT"/>
            </a:endParaRPr>
          </a:p>
          <a:p>
            <a:pPr marL="290830" indent="-154940">
              <a:lnSpc>
                <a:spcPct val="100000"/>
              </a:lnSpc>
              <a:buChar char="•"/>
              <a:tabLst>
                <a:tab pos="290830" algn="l"/>
              </a:tabLst>
            </a:pPr>
            <a:r>
              <a:rPr dirty="0" sz="2050">
                <a:latin typeface="Arial MT"/>
                <a:cs typeface="Arial MT"/>
              </a:rPr>
              <a:t>Basadas en similitud semántica </a:t>
            </a:r>
            <a:r>
              <a:rPr dirty="0" sz="2050" spc="-10">
                <a:latin typeface="Arial MT"/>
                <a:cs typeface="Arial MT"/>
              </a:rPr>
              <a:t>(COMET).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628776" y="3226282"/>
            <a:ext cx="96520" cy="96520"/>
          </a:xfrm>
          <a:custGeom>
            <a:avLst/>
            <a:gdLst/>
            <a:ahLst/>
            <a:cxnLst/>
            <a:rect l="l" t="t" r="r" b="b"/>
            <a:pathLst>
              <a:path w="96520" h="96520">
                <a:moveTo>
                  <a:pt x="96062" y="0"/>
                </a:moveTo>
                <a:lnTo>
                  <a:pt x="0" y="0"/>
                </a:lnTo>
                <a:lnTo>
                  <a:pt x="0" y="96062"/>
                </a:lnTo>
                <a:lnTo>
                  <a:pt x="96062" y="96062"/>
                </a:lnTo>
                <a:lnTo>
                  <a:pt x="960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06107" y="7249893"/>
            <a:ext cx="8975090" cy="467995"/>
            <a:chOff x="506107" y="7249893"/>
            <a:chExt cx="8975090" cy="467995"/>
          </a:xfrm>
        </p:grpSpPr>
        <p:sp>
          <p:nvSpPr>
            <p:cNvPr id="7" name="object 7" descr=""/>
            <p:cNvSpPr/>
            <p:nvPr/>
          </p:nvSpPr>
          <p:spPr>
            <a:xfrm>
              <a:off x="506107" y="7496568"/>
              <a:ext cx="8496300" cy="0"/>
            </a:xfrm>
            <a:custGeom>
              <a:avLst/>
              <a:gdLst/>
              <a:ahLst/>
              <a:cxnLst/>
              <a:rect l="l" t="t" r="r" b="b"/>
              <a:pathLst>
                <a:path w="8496300" h="0">
                  <a:moveTo>
                    <a:pt x="0" y="0"/>
                  </a:moveTo>
                  <a:lnTo>
                    <a:pt x="8495995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53704" y="7249893"/>
              <a:ext cx="1327153" cy="46798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Juan</a:t>
            </a:r>
            <a:r>
              <a:rPr dirty="0" spc="-25"/>
              <a:t> </a:t>
            </a:r>
            <a:r>
              <a:rPr dirty="0"/>
              <a:t>Castelló</a:t>
            </a:r>
            <a:r>
              <a:rPr dirty="0" spc="-25"/>
              <a:t> </a:t>
            </a:r>
            <a:r>
              <a:rPr dirty="0"/>
              <a:t>Beltrán</a:t>
            </a:r>
            <a:r>
              <a:rPr dirty="0" spc="-20"/>
              <a:t> </a:t>
            </a:r>
            <a:r>
              <a:rPr dirty="0"/>
              <a:t>-</a:t>
            </a:r>
            <a:r>
              <a:rPr dirty="0" spc="229"/>
              <a:t> </a:t>
            </a:r>
            <a:r>
              <a:rPr dirty="0"/>
              <a:t>Optimización</a:t>
            </a:r>
            <a:r>
              <a:rPr dirty="0" spc="-20"/>
              <a:t> </a:t>
            </a:r>
            <a:r>
              <a:rPr dirty="0"/>
              <a:t>de</a:t>
            </a:r>
            <a:r>
              <a:rPr dirty="0" spc="-25"/>
              <a:t> </a:t>
            </a:r>
            <a:r>
              <a:rPr dirty="0"/>
              <a:t>sistemas</a:t>
            </a:r>
            <a:r>
              <a:rPr dirty="0" spc="-25"/>
              <a:t> </a:t>
            </a:r>
            <a:r>
              <a:rPr dirty="0"/>
              <a:t>de</a:t>
            </a:r>
            <a:r>
              <a:rPr dirty="0" spc="-20"/>
              <a:t> </a:t>
            </a:r>
            <a:r>
              <a:rPr dirty="0" spc="-25"/>
              <a:t>TA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fld id="{81D60167-4931-47E6-BA6A-407CBD079E47}" type="slidenum">
              <a:rPr dirty="0"/>
              <a:t>10</a:t>
            </a:fld>
            <a:r>
              <a:rPr dirty="0" spc="-5"/>
              <a:t> </a:t>
            </a:r>
            <a:r>
              <a:rPr dirty="0"/>
              <a:t>/</a:t>
            </a:r>
            <a:r>
              <a:rPr dirty="0" spc="-5"/>
              <a:t> </a:t>
            </a:r>
            <a:r>
              <a:rPr dirty="0" spc="-25"/>
              <a:t>17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10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/>
              <a:t>junio</a:t>
            </a:r>
            <a:r>
              <a:rPr dirty="0" spc="-5"/>
              <a:t> </a:t>
            </a:r>
            <a:r>
              <a:rPr dirty="0"/>
              <a:t>de</a:t>
            </a:r>
            <a:r>
              <a:rPr dirty="0" spc="-5"/>
              <a:t> </a:t>
            </a:r>
            <a:r>
              <a:rPr dirty="0" spc="-20"/>
              <a:t>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F3F3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Interactive Transcription;Interactive Translation</cp:keywords>
  <dc:title>TFG ggarces</dc:title>
  <dcterms:created xsi:type="dcterms:W3CDTF">2025-09-16T14:39:23Z</dcterms:created>
  <dcterms:modified xsi:type="dcterms:W3CDTF">2025-09-16T14:39:23Z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2025-09-16T00:00:00Z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