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9" r:id="rId4"/>
    <p:sldId id="270" r:id="rId5"/>
    <p:sldId id="271"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724" y="9536"/>
            <a:ext cx="12160554" cy="6838938"/>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4385187" y="2080831"/>
            <a:ext cx="7649497" cy="1348169"/>
          </a:xfrm>
        </p:spPr>
        <p:txBody>
          <a:bodyPr>
            <a:noAutofit/>
          </a:bodyPr>
          <a:lstStyle/>
          <a:p>
            <a:br>
              <a:rPr lang="en-US" sz="6600" dirty="0">
                <a:solidFill>
                  <a:srgbClr val="FFFF00"/>
                </a:solidFill>
              </a:rPr>
            </a:br>
            <a:r>
              <a:rPr lang="en-US" sz="6600" dirty="0">
                <a:solidFill>
                  <a:srgbClr val="FFFF00"/>
                </a:solidFill>
              </a:rPr>
              <a:t>Description about</a:t>
            </a:r>
            <a:br>
              <a:rPr lang="en-US" sz="6600" dirty="0">
                <a:solidFill>
                  <a:srgbClr val="FFFF00"/>
                </a:solidFill>
              </a:rPr>
            </a:br>
            <a:r>
              <a:rPr lang="en-US" sz="6600" dirty="0">
                <a:solidFill>
                  <a:srgbClr val="FFFF00"/>
                </a:solidFill>
              </a:rPr>
              <a:t>Use Case-01</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5377539" y="4877209"/>
            <a:ext cx="2093867" cy="951204"/>
          </a:xfrm>
        </p:spPr>
        <p:txBody>
          <a:bodyPr>
            <a:normAutofit/>
          </a:bodyPr>
          <a:lstStyle/>
          <a:p>
            <a:r>
              <a:rPr lang="en-US" sz="1800" b="1" dirty="0">
                <a:latin typeface="Californian FB" panose="0207040306080B030204" pitchFamily="18" charset="0"/>
              </a:rPr>
              <a:t>Presentation by: </a:t>
            </a:r>
          </a:p>
          <a:p>
            <a:r>
              <a:rPr lang="en-US" sz="1800" b="1" dirty="0">
                <a:latin typeface="Californian FB" panose="0207040306080B030204" pitchFamily="18" charset="0"/>
              </a:rPr>
              <a:t> D</a:t>
            </a:r>
            <a:r>
              <a:rPr lang="en-US" sz="1800" b="1" cap="none" dirty="0">
                <a:latin typeface="Californian FB" panose="0207040306080B030204" pitchFamily="18" charset="0"/>
              </a:rPr>
              <a:t>ivyaprada </a:t>
            </a:r>
            <a:r>
              <a:rPr lang="en-US" sz="1800" b="1" dirty="0">
                <a:latin typeface="Californian FB" panose="0207040306080B030204" pitchFamily="18" charset="0"/>
              </a:rPr>
              <a:t>G</a:t>
            </a:r>
          </a:p>
        </p:txBody>
      </p:sp>
    </p:spTree>
    <p:extLst>
      <p:ext uri="{BB962C8B-B14F-4D97-AF65-F5344CB8AC3E}">
        <p14:creationId xmlns:p14="http://schemas.microsoft.com/office/powerpoint/2010/main" val="6337383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514E-C87E-C8A1-AA67-8C377E217946}"/>
              </a:ext>
            </a:extLst>
          </p:cNvPr>
          <p:cNvSpPr>
            <a:spLocks noGrp="1"/>
          </p:cNvSpPr>
          <p:nvPr>
            <p:ph type="title"/>
          </p:nvPr>
        </p:nvSpPr>
        <p:spPr>
          <a:xfrm>
            <a:off x="1708470" y="401668"/>
            <a:ext cx="8499756" cy="1268964"/>
          </a:xfrm>
        </p:spPr>
        <p:txBody>
          <a:bodyPr>
            <a:noAutofit/>
          </a:bodyPr>
          <a:lstStyle/>
          <a:p>
            <a:r>
              <a:rPr lang="en-IN" sz="3600" kern="100" spc="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Add Movie and Show Timings</a:t>
            </a:r>
            <a:br>
              <a:rPr lang="en-IN" sz="32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rgbClr val="FFFF00"/>
              </a:solidFill>
            </a:endParaRPr>
          </a:p>
        </p:txBody>
      </p:sp>
      <p:sp>
        <p:nvSpPr>
          <p:cNvPr id="3" name="Content Placeholder 2">
            <a:extLst>
              <a:ext uri="{FF2B5EF4-FFF2-40B4-BE49-F238E27FC236}">
                <a16:creationId xmlns:a16="http://schemas.microsoft.com/office/drawing/2014/main" id="{159B6302-683F-EB54-1F87-E9492A1CADD9}"/>
              </a:ext>
            </a:extLst>
          </p:cNvPr>
          <p:cNvSpPr>
            <a:spLocks noGrp="1"/>
          </p:cNvSpPr>
          <p:nvPr>
            <p:ph idx="1"/>
          </p:nvPr>
        </p:nvSpPr>
        <p:spPr>
          <a:xfrm>
            <a:off x="570271" y="1474489"/>
            <a:ext cx="11254795" cy="4366726"/>
          </a:xfrm>
        </p:spPr>
        <p:txBody>
          <a:bodyPr>
            <a:normAutofit/>
          </a:bodyPr>
          <a:lstStyle/>
          <a:p>
            <a:pPr marL="342900" lvl="0" indent="-342900">
              <a:lnSpc>
                <a:spcPct val="150000"/>
              </a:lnSpc>
              <a:spcAft>
                <a:spcPts val="800"/>
              </a:spcAft>
              <a:buFont typeface="Wingdings" panose="05000000000000000000" pitchFamily="2" charset="2"/>
              <a:buChar char="v"/>
              <a:tabLst>
                <a:tab pos="457200" algn="l"/>
              </a:tabLst>
            </a:pPr>
            <a:r>
              <a:rPr lang="en-US" sz="2800" b="1" i="0" dirty="0">
                <a:solidFill>
                  <a:schemeClr val="tx1"/>
                </a:solidFill>
                <a:effectLst/>
                <a:latin typeface="+mj-lt"/>
              </a:rPr>
              <a:t>The Theatre Owner adds details of a new film. Film details include Title, Age Rating, Duration, and short trailer description.</a:t>
            </a:r>
          </a:p>
          <a:p>
            <a:pPr marL="342900" lvl="0" indent="-342900">
              <a:lnSpc>
                <a:spcPct val="150000"/>
              </a:lnSpc>
              <a:spcAft>
                <a:spcPts val="800"/>
              </a:spcAft>
              <a:buFont typeface="Wingdings" panose="05000000000000000000" pitchFamily="2" charset="2"/>
              <a:buChar char="v"/>
              <a:tabLst>
                <a:tab pos="457200" algn="l"/>
              </a:tabLst>
            </a:pPr>
            <a:r>
              <a:rPr lang="en-US" sz="2800" b="1" i="0" dirty="0">
                <a:solidFill>
                  <a:schemeClr val="tx1"/>
                </a:solidFill>
                <a:effectLst/>
                <a:latin typeface="+mj-lt"/>
              </a:rPr>
              <a:t>The Theatre Owner adds details of a new showing of a film. Showing details include the date and time of the showing. (Showing details must also be able to record the number of tickets sold against the showing at any time).</a:t>
            </a:r>
          </a:p>
          <a:p>
            <a:pPr marL="342900" lvl="0" indent="-342900">
              <a:lnSpc>
                <a:spcPct val="150000"/>
              </a:lnSpc>
              <a:spcAft>
                <a:spcPts val="800"/>
              </a:spcAft>
              <a:buFont typeface="Wingdings" panose="05000000000000000000" pitchFamily="2" charset="2"/>
              <a:buChar char="v"/>
              <a:tabLst>
                <a:tab pos="457200" algn="l"/>
              </a:tabLst>
            </a:pPr>
            <a:endParaRPr lang="en-IN" sz="2800" b="1" dirty="0">
              <a:solidFill>
                <a:schemeClr val="tx1"/>
              </a:solidFill>
              <a:latin typeface="+mj-lt"/>
            </a:endParaRPr>
          </a:p>
        </p:txBody>
      </p:sp>
      <p:pic>
        <p:nvPicPr>
          <p:cNvPr id="5" name="Picture 4">
            <a:extLst>
              <a:ext uri="{FF2B5EF4-FFF2-40B4-BE49-F238E27FC236}">
                <a16:creationId xmlns:a16="http://schemas.microsoft.com/office/drawing/2014/main" id="{0E805A79-B897-5A9B-07B7-90B3D794CF2C}"/>
              </a:ext>
            </a:extLst>
          </p:cNvPr>
          <p:cNvPicPr>
            <a:picLocks noChangeAspect="1"/>
          </p:cNvPicPr>
          <p:nvPr/>
        </p:nvPicPr>
        <p:blipFill rotWithShape="1">
          <a:blip r:embed="rId3">
            <a:extLst>
              <a:ext uri="{28A0092B-C50C-407E-A947-70E740481C1C}">
                <a14:useLocalDpi xmlns:a14="http://schemas.microsoft.com/office/drawing/2010/main" val="0"/>
              </a:ext>
            </a:extLst>
          </a:blip>
          <a:srcRect t="14561" b="14031"/>
          <a:stretch/>
        </p:blipFill>
        <p:spPr>
          <a:xfrm>
            <a:off x="7490853" y="5351107"/>
            <a:ext cx="3529703" cy="1060579"/>
          </a:xfrm>
          <a:prstGeom prst="rect">
            <a:avLst/>
          </a:prstGeom>
        </p:spPr>
      </p:pic>
    </p:spTree>
    <p:extLst>
      <p:ext uri="{BB962C8B-B14F-4D97-AF65-F5344CB8AC3E}">
        <p14:creationId xmlns:p14="http://schemas.microsoft.com/office/powerpoint/2010/main" val="9303790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75A4-18BA-90E8-B52C-ED46D702FC59}"/>
              </a:ext>
            </a:extLst>
          </p:cNvPr>
          <p:cNvSpPr>
            <a:spLocks noGrp="1"/>
          </p:cNvSpPr>
          <p:nvPr>
            <p:ph type="title"/>
          </p:nvPr>
        </p:nvSpPr>
        <p:spPr>
          <a:xfrm>
            <a:off x="2500602" y="427703"/>
            <a:ext cx="6354147" cy="1343608"/>
          </a:xfrm>
        </p:spPr>
        <p:txBody>
          <a:bodyPr>
            <a:normAutofit/>
          </a:bodyPr>
          <a:lstStyle/>
          <a:p>
            <a:r>
              <a:rPr lang="en-IN" sz="4000" kern="100" spc="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 Edit MOvie</a:t>
            </a:r>
            <a:br>
              <a:rPr lang="en-IN" sz="40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rgbClr val="FFFF00"/>
              </a:solidFill>
            </a:endParaRPr>
          </a:p>
        </p:txBody>
      </p:sp>
      <p:sp>
        <p:nvSpPr>
          <p:cNvPr id="3" name="Content Placeholder 2">
            <a:extLst>
              <a:ext uri="{FF2B5EF4-FFF2-40B4-BE49-F238E27FC236}">
                <a16:creationId xmlns:a16="http://schemas.microsoft.com/office/drawing/2014/main" id="{BA724746-EC6D-5F00-4B3F-50AD1BA8112C}"/>
              </a:ext>
            </a:extLst>
          </p:cNvPr>
          <p:cNvSpPr>
            <a:spLocks noGrp="1"/>
          </p:cNvSpPr>
          <p:nvPr>
            <p:ph idx="1"/>
          </p:nvPr>
        </p:nvSpPr>
        <p:spPr>
          <a:xfrm>
            <a:off x="501446" y="1316519"/>
            <a:ext cx="11405309" cy="5113778"/>
          </a:xfrm>
        </p:spPr>
        <p:txBody>
          <a:bodyPr>
            <a:normAutofit/>
          </a:bodyPr>
          <a:lstStyle/>
          <a:p>
            <a:pPr>
              <a:lnSpc>
                <a:spcPct val="150000"/>
              </a:lnSpc>
              <a:buFont typeface="Wingdings" panose="05000000000000000000" pitchFamily="2" charset="2"/>
              <a:buChar char="v"/>
            </a:pPr>
            <a:r>
              <a:rPr lang="en-US" sz="2800" b="1" i="0" dirty="0">
                <a:solidFill>
                  <a:schemeClr val="tx1"/>
                </a:solidFill>
                <a:effectLst/>
                <a:latin typeface="+mj-lt"/>
              </a:rPr>
              <a:t>The Admin can Edit or modify movie details such as title, description, genre, duration, and rating. The Admin can also set the show times for each movie and manage the available seats for each show.</a:t>
            </a:r>
          </a:p>
          <a:p>
            <a:pPr>
              <a:lnSpc>
                <a:spcPct val="150000"/>
              </a:lnSpc>
              <a:buFont typeface="Wingdings" panose="05000000000000000000" pitchFamily="2" charset="2"/>
              <a:buChar char="v"/>
            </a:pPr>
            <a:r>
              <a:rPr lang="en-US" sz="2800" b="1" i="0" dirty="0">
                <a:solidFill>
                  <a:schemeClr val="tx1"/>
                </a:solidFill>
                <a:effectLst/>
                <a:latin typeface="+mj-lt"/>
              </a:rPr>
              <a:t>Admin can manage the show venues, such as the listed cinema theatres and filter them by the venue, location, date, show-time, price range, etc. </a:t>
            </a:r>
          </a:p>
          <a:p>
            <a:pPr>
              <a:lnSpc>
                <a:spcPct val="150000"/>
              </a:lnSpc>
              <a:buFont typeface="Wingdings" panose="05000000000000000000" pitchFamily="2" charset="2"/>
              <a:buChar char="v"/>
            </a:pPr>
            <a:r>
              <a:rPr lang="en-US" sz="2800" b="1" i="0" dirty="0">
                <a:solidFill>
                  <a:schemeClr val="tx1"/>
                </a:solidFill>
                <a:effectLst/>
                <a:latin typeface="+mj-lt"/>
              </a:rPr>
              <a:t>The admin may prefer to add a cinema or remove or edit besides adding new venues.</a:t>
            </a:r>
            <a:endParaRPr lang="en-IN" sz="2800" b="1" dirty="0">
              <a:solidFill>
                <a:schemeClr val="tx1"/>
              </a:solidFill>
              <a:latin typeface="+mj-lt"/>
            </a:endParaRPr>
          </a:p>
        </p:txBody>
      </p:sp>
      <p:pic>
        <p:nvPicPr>
          <p:cNvPr id="5" name="Picture 4">
            <a:extLst>
              <a:ext uri="{FF2B5EF4-FFF2-40B4-BE49-F238E27FC236}">
                <a16:creationId xmlns:a16="http://schemas.microsoft.com/office/drawing/2014/main" id="{8E21642C-A9D9-04EB-C16E-9CA6F903D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318" y="5541481"/>
            <a:ext cx="3562825" cy="980124"/>
          </a:xfrm>
          <a:prstGeom prst="rect">
            <a:avLst/>
          </a:prstGeom>
        </p:spPr>
      </p:pic>
    </p:spTree>
    <p:extLst>
      <p:ext uri="{BB962C8B-B14F-4D97-AF65-F5344CB8AC3E}">
        <p14:creationId xmlns:p14="http://schemas.microsoft.com/office/powerpoint/2010/main" val="29904140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1932-109A-F3CF-FBBF-BFEFCE21F96B}"/>
              </a:ext>
            </a:extLst>
          </p:cNvPr>
          <p:cNvSpPr>
            <a:spLocks noGrp="1"/>
          </p:cNvSpPr>
          <p:nvPr>
            <p:ph type="title"/>
          </p:nvPr>
        </p:nvSpPr>
        <p:spPr>
          <a:xfrm>
            <a:off x="844969" y="825910"/>
            <a:ext cx="10353762" cy="640702"/>
          </a:xfrm>
        </p:spPr>
        <p:txBody>
          <a:bodyPr>
            <a:normAutofit fontScale="90000"/>
          </a:bodyPr>
          <a:lstStyle/>
          <a:p>
            <a:r>
              <a:rPr lang="en-IN" sz="4800" kern="100" spc="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  Movie Booking</a:t>
            </a:r>
            <a:br>
              <a:rPr lang="en-IN" sz="4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BDAA87C-9E3F-153C-C99F-C6F964B31577}"/>
              </a:ext>
            </a:extLst>
          </p:cNvPr>
          <p:cNvSpPr>
            <a:spLocks noGrp="1"/>
          </p:cNvSpPr>
          <p:nvPr>
            <p:ph idx="1"/>
          </p:nvPr>
        </p:nvSpPr>
        <p:spPr>
          <a:xfrm>
            <a:off x="688258" y="1333073"/>
            <a:ext cx="11169445" cy="5136552"/>
          </a:xfrm>
        </p:spPr>
        <p:txBody>
          <a:bodyPr>
            <a:normAutofit/>
          </a:bodyPr>
          <a:lstStyle/>
          <a:p>
            <a:pPr>
              <a:lnSpc>
                <a:spcPct val="150000"/>
              </a:lnSpc>
              <a:buFont typeface="Wingdings" panose="05000000000000000000" pitchFamily="2" charset="2"/>
              <a:buChar char="v"/>
            </a:pPr>
            <a:r>
              <a:rPr lang="en-US" sz="2800" b="1" i="0" dirty="0">
                <a:effectLst/>
                <a:latin typeface="+mj-lt"/>
              </a:rPr>
              <a:t>Movie booking is a use case that enables users to book for movies based on specific criteria such as location, genre, language, and show timings.</a:t>
            </a:r>
          </a:p>
          <a:p>
            <a:pPr>
              <a:lnSpc>
                <a:spcPct val="150000"/>
              </a:lnSpc>
              <a:buFont typeface="Wingdings" panose="05000000000000000000" pitchFamily="2" charset="2"/>
              <a:buChar char="v"/>
            </a:pPr>
            <a:r>
              <a:rPr lang="en-US" sz="2800" b="1" i="0" dirty="0">
                <a:effectLst/>
                <a:latin typeface="+mj-lt"/>
              </a:rPr>
              <a:t>Once a user selects a movie, they can view movie details and show timings for that movie.</a:t>
            </a:r>
          </a:p>
          <a:p>
            <a:pPr>
              <a:lnSpc>
                <a:spcPct val="150000"/>
              </a:lnSpc>
              <a:buFont typeface="Wingdings" panose="05000000000000000000" pitchFamily="2" charset="2"/>
              <a:buChar char="v"/>
            </a:pPr>
            <a:r>
              <a:rPr lang="en-IN" sz="2400" b="1" dirty="0"/>
              <a:t>Customer can read the movie details and Book the movie ticket.</a:t>
            </a:r>
          </a:p>
          <a:p>
            <a:pPr>
              <a:lnSpc>
                <a:spcPct val="150000"/>
              </a:lnSpc>
              <a:buFont typeface="Wingdings" panose="05000000000000000000" pitchFamily="2" charset="2"/>
              <a:buChar char="v"/>
            </a:pPr>
            <a:r>
              <a:rPr lang="en-IN" sz="2400" b="1" dirty="0"/>
              <a:t>Finally received the Ticket booking verification mail/SMS.</a:t>
            </a:r>
          </a:p>
        </p:txBody>
      </p:sp>
      <p:pic>
        <p:nvPicPr>
          <p:cNvPr id="5" name="Picture 4">
            <a:extLst>
              <a:ext uri="{FF2B5EF4-FFF2-40B4-BE49-F238E27FC236}">
                <a16:creationId xmlns:a16="http://schemas.microsoft.com/office/drawing/2014/main" id="{29830482-57E5-EF0C-BA00-FA411CD9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7136" y="5144888"/>
            <a:ext cx="2994761" cy="1032779"/>
          </a:xfrm>
          <a:prstGeom prst="rect">
            <a:avLst/>
          </a:prstGeom>
        </p:spPr>
      </p:pic>
    </p:spTree>
    <p:extLst>
      <p:ext uri="{BB962C8B-B14F-4D97-AF65-F5344CB8AC3E}">
        <p14:creationId xmlns:p14="http://schemas.microsoft.com/office/powerpoint/2010/main" val="2011846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71AE7-D3B7-C431-F7F4-7715DC5BB20D}"/>
              </a:ext>
            </a:extLst>
          </p:cNvPr>
          <p:cNvSpPr>
            <a:spLocks noGrp="1"/>
          </p:cNvSpPr>
          <p:nvPr>
            <p:ph idx="1"/>
          </p:nvPr>
        </p:nvSpPr>
        <p:spPr>
          <a:xfrm>
            <a:off x="913795" y="707924"/>
            <a:ext cx="10353762" cy="5053779"/>
          </a:xfrm>
        </p:spPr>
        <p:txBody>
          <a:bodyPr/>
          <a:lstStyle/>
          <a:p>
            <a:pPr marL="36900" indent="0">
              <a:buNone/>
            </a:pPr>
            <a:r>
              <a:rPr lang="en-IN" sz="6600" b="1" dirty="0">
                <a:latin typeface="+mj-lt"/>
              </a:rPr>
              <a:t>                  </a:t>
            </a:r>
            <a:r>
              <a:rPr lang="en-IN" sz="7200" dirty="0">
                <a:ln w="0"/>
                <a:solidFill>
                  <a:schemeClr val="tx1"/>
                </a:solidFill>
                <a:effectLst>
                  <a:reflection blurRad="6350" stA="53000" endA="300" endPos="35500" dir="5400000" sy="-90000" algn="bl" rotWithShape="0"/>
                </a:effectLst>
                <a:latin typeface="+mj-lt"/>
              </a:rPr>
              <a:t>The End</a:t>
            </a:r>
            <a:endParaRPr lang="en-IN" sz="7200" b="1" dirty="0">
              <a:solidFill>
                <a:schemeClr val="tx1"/>
              </a:solidFill>
              <a:latin typeface="+mj-lt"/>
            </a:endParaRPr>
          </a:p>
          <a:p>
            <a:pPr marL="36900" indent="0">
              <a:buNone/>
            </a:pPr>
            <a:r>
              <a:rPr lang="en-IN" sz="7200" b="1" dirty="0">
                <a:ln w="0"/>
                <a:solidFill>
                  <a:schemeClr val="tx1"/>
                </a:solidFill>
                <a:effectLst>
                  <a:reflection blurRad="6350" stA="53000" endA="300" endPos="35500" dir="5400000" sy="-90000" algn="bl" rotWithShape="0"/>
                </a:effectLst>
                <a:latin typeface="+mj-lt"/>
              </a:rPr>
              <a:t>                    </a:t>
            </a:r>
            <a:r>
              <a:rPr lang="en-IN" sz="8000" dirty="0">
                <a:ln w="0"/>
                <a:solidFill>
                  <a:schemeClr val="tx1"/>
                </a:solidFill>
                <a:effectLst>
                  <a:reflection blurRad="6350" stA="53000" endA="300" endPos="35500" dir="5400000" sy="-90000" algn="bl" rotWithShape="0"/>
                </a:effectLst>
                <a:latin typeface="+mj-lt"/>
              </a:rPr>
              <a:t>Thank You</a:t>
            </a:r>
            <a:endParaRPr lang="en-IN" sz="8000" b="1" dirty="0">
              <a:solidFill>
                <a:schemeClr val="tx1"/>
              </a:solidFill>
              <a:latin typeface="+mj-lt"/>
            </a:endParaRPr>
          </a:p>
        </p:txBody>
      </p:sp>
      <p:pic>
        <p:nvPicPr>
          <p:cNvPr id="2" name="Graphic 5" descr="Angel face with solid fill with solid fill">
            <a:extLst>
              <a:ext uri="{FF2B5EF4-FFF2-40B4-BE49-F238E27FC236}">
                <a16:creationId xmlns:a16="http://schemas.microsoft.com/office/drawing/2014/main" id="{DC8DE0E1-73DE-260C-5CE9-958A016F1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07931" y="1096297"/>
            <a:ext cx="1101867" cy="1101867"/>
          </a:xfrm>
          <a:prstGeom prst="rect">
            <a:avLst/>
          </a:prstGeom>
        </p:spPr>
      </p:pic>
    </p:spTree>
    <p:extLst>
      <p:ext uri="{BB962C8B-B14F-4D97-AF65-F5344CB8AC3E}">
        <p14:creationId xmlns:p14="http://schemas.microsoft.com/office/powerpoint/2010/main" val="1475008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315F-BCB7-AE0C-4CD9-CBDD50FF0A98}"/>
              </a:ext>
            </a:extLst>
          </p:cNvPr>
          <p:cNvSpPr>
            <a:spLocks noGrp="1"/>
          </p:cNvSpPr>
          <p:nvPr>
            <p:ph type="title"/>
          </p:nvPr>
        </p:nvSpPr>
        <p:spPr>
          <a:xfrm>
            <a:off x="1634060" y="73794"/>
            <a:ext cx="3471593" cy="2379306"/>
          </a:xfrm>
        </p:spPr>
        <p:txBody>
          <a:bodyPr>
            <a:normAutofit/>
          </a:bodyPr>
          <a:lstStyle/>
          <a:p>
            <a:r>
              <a:rPr lang="en-US" sz="6000" dirty="0">
                <a:solidFill>
                  <a:schemeClr val="tx1"/>
                </a:solidFill>
                <a:latin typeface="Algerian" panose="04020705040A02060702" pitchFamily="82" charset="0"/>
              </a:rPr>
              <a:t>AGENDA</a:t>
            </a:r>
            <a:br>
              <a:rPr lang="en-US" sz="6000" dirty="0">
                <a:solidFill>
                  <a:srgbClr val="FFFF00"/>
                </a:solidFill>
                <a:latin typeface="Algerian" panose="04020705040A02060702" pitchFamily="82" charset="0"/>
              </a:rPr>
            </a:br>
            <a:endParaRPr lang="en-IN" sz="6000" dirty="0">
              <a:solidFill>
                <a:srgbClr val="FFFF00"/>
              </a:solidFill>
            </a:endParaRPr>
          </a:p>
        </p:txBody>
      </p:sp>
      <p:sp>
        <p:nvSpPr>
          <p:cNvPr id="3" name="Content Placeholder 2">
            <a:extLst>
              <a:ext uri="{FF2B5EF4-FFF2-40B4-BE49-F238E27FC236}">
                <a16:creationId xmlns:a16="http://schemas.microsoft.com/office/drawing/2014/main" id="{3E30CC63-43E2-41B5-F6A2-00AE6E387731}"/>
              </a:ext>
            </a:extLst>
          </p:cNvPr>
          <p:cNvSpPr>
            <a:spLocks noGrp="1"/>
          </p:cNvSpPr>
          <p:nvPr>
            <p:ph idx="1"/>
          </p:nvPr>
        </p:nvSpPr>
        <p:spPr>
          <a:xfrm>
            <a:off x="1189703" y="2256454"/>
            <a:ext cx="10589131" cy="4241915"/>
          </a:xfrm>
        </p:spPr>
        <p:txBody>
          <a:bodyPr>
            <a:normAutofit/>
          </a:bodyPr>
          <a:lstStyle/>
          <a:p>
            <a:pPr marL="36900" indent="0">
              <a:buNone/>
            </a:pPr>
            <a:r>
              <a:rPr lang="en-US" sz="2800" b="1" dirty="0">
                <a:latin typeface="+mj-lt"/>
              </a:rPr>
              <a:t>o1. </a:t>
            </a:r>
            <a:r>
              <a:rPr lang="en-US" sz="2800" b="1" dirty="0">
                <a:solidFill>
                  <a:schemeClr val="tx1">
                    <a:lumMod val="95000"/>
                    <a:lumOff val="5000"/>
                  </a:schemeClr>
                </a:solidFill>
                <a:latin typeface="+mj-lt"/>
                <a:ea typeface="Microsoft YaHei UI" panose="020B0503020204020204" pitchFamily="34" charset="-122"/>
              </a:rPr>
              <a:t>Purpose of Use Cases                 o6. Add Movie and Show Timings</a:t>
            </a:r>
            <a:endParaRPr lang="en-US" sz="2800" b="1" dirty="0">
              <a:latin typeface="+mj-lt"/>
            </a:endParaRPr>
          </a:p>
          <a:p>
            <a:pPr marL="36900" indent="0">
              <a:buNone/>
            </a:pPr>
            <a:r>
              <a:rPr lang="en-US" sz="2800" b="1" dirty="0">
                <a:latin typeface="+mj-lt"/>
              </a:rPr>
              <a:t>o2. </a:t>
            </a:r>
            <a:r>
              <a:rPr lang="en-US" sz="2800" b="1" dirty="0">
                <a:solidFill>
                  <a:schemeClr val="tx1">
                    <a:lumMod val="95000"/>
                    <a:lumOff val="5000"/>
                  </a:schemeClr>
                </a:solidFill>
                <a:latin typeface="+mj-lt"/>
                <a:ea typeface="Microsoft YaHei UI" panose="020B0503020204020204" pitchFamily="34" charset="-122"/>
              </a:rPr>
              <a:t>Use Case - 01                              o7. Edit Movie                 </a:t>
            </a:r>
            <a:endParaRPr lang="en-US" sz="2800" b="1" dirty="0">
              <a:latin typeface="+mj-lt"/>
            </a:endParaRPr>
          </a:p>
          <a:p>
            <a:pPr marL="36900" indent="0">
              <a:buNone/>
            </a:pPr>
            <a:r>
              <a:rPr lang="en-US" sz="2800" b="1" dirty="0">
                <a:latin typeface="+mj-lt"/>
              </a:rPr>
              <a:t>o3. </a:t>
            </a:r>
            <a:r>
              <a:rPr lang="en-US" sz="2800" b="1" dirty="0">
                <a:solidFill>
                  <a:schemeClr val="tx1">
                    <a:lumMod val="95000"/>
                    <a:lumOff val="5000"/>
                  </a:schemeClr>
                </a:solidFill>
                <a:latin typeface="+mj-lt"/>
                <a:ea typeface="Microsoft YaHei UI" panose="020B0503020204020204" pitchFamily="34" charset="-122"/>
              </a:rPr>
              <a:t>About the Use Case - 01             o8. Movie Booking</a:t>
            </a:r>
            <a:endParaRPr lang="en-US" sz="2800" b="1" dirty="0">
              <a:latin typeface="+mj-lt"/>
            </a:endParaRPr>
          </a:p>
          <a:p>
            <a:pPr marL="36900" indent="0">
              <a:buNone/>
            </a:pPr>
            <a:r>
              <a:rPr lang="en-US" sz="2800" b="1" dirty="0">
                <a:latin typeface="+mj-lt"/>
              </a:rPr>
              <a:t>o4. </a:t>
            </a:r>
            <a:r>
              <a:rPr lang="en-US" sz="2800" b="1" dirty="0">
                <a:solidFill>
                  <a:schemeClr val="tx1">
                    <a:lumMod val="95000"/>
                    <a:lumOff val="5000"/>
                  </a:schemeClr>
                </a:solidFill>
                <a:latin typeface="+mj-lt"/>
                <a:ea typeface="Microsoft YaHei UI" panose="020B0503020204020204" pitchFamily="34" charset="-122"/>
              </a:rPr>
              <a:t>Search Movie</a:t>
            </a:r>
          </a:p>
          <a:p>
            <a:pPr marL="36900" indent="0">
              <a:buNone/>
            </a:pPr>
            <a:r>
              <a:rPr lang="en-US" sz="2800" b="1" dirty="0">
                <a:solidFill>
                  <a:schemeClr val="tx1">
                    <a:lumMod val="95000"/>
                    <a:lumOff val="5000"/>
                  </a:schemeClr>
                </a:solidFill>
                <a:latin typeface="+mj-lt"/>
                <a:ea typeface="Microsoft YaHei UI" panose="020B0503020204020204" pitchFamily="34" charset="-122"/>
              </a:rPr>
              <a:t>o5. View Movie Details</a:t>
            </a:r>
          </a:p>
          <a:p>
            <a:pPr marL="36900" indent="0">
              <a:buNone/>
            </a:pPr>
            <a:endParaRPr lang="en-US" sz="2800" b="1" dirty="0">
              <a:latin typeface="+mj-lt"/>
            </a:endParaRPr>
          </a:p>
          <a:p>
            <a:pPr marL="36900" indent="0">
              <a:buNone/>
            </a:pPr>
            <a:endParaRPr lang="en-IN" sz="2800" b="1" dirty="0">
              <a:latin typeface="+mj-lt"/>
            </a:endParaRPr>
          </a:p>
        </p:txBody>
      </p:sp>
      <p:sp>
        <p:nvSpPr>
          <p:cNvPr id="4" name="Rectangle: Diagonal Corners Rounded 3">
            <a:extLst>
              <a:ext uri="{FF2B5EF4-FFF2-40B4-BE49-F238E27FC236}">
                <a16:creationId xmlns:a16="http://schemas.microsoft.com/office/drawing/2014/main" id="{B69D27B9-5BAA-C4BA-B65B-C9C86C2AA0B5}"/>
              </a:ext>
            </a:extLst>
          </p:cNvPr>
          <p:cNvSpPr/>
          <p:nvPr/>
        </p:nvSpPr>
        <p:spPr>
          <a:xfrm>
            <a:off x="1463298" y="1476362"/>
            <a:ext cx="4029425" cy="574369"/>
          </a:xfrm>
          <a:prstGeom prst="round2DiagRect">
            <a:avLst/>
          </a:prstGeom>
          <a:ln/>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r>
              <a:rPr lang="en-IN" b="1" dirty="0">
                <a:ln/>
                <a:solidFill>
                  <a:schemeClr val="accent4"/>
                </a:solidFill>
              </a:rPr>
              <a:t>            </a:t>
            </a:r>
            <a:r>
              <a:rPr lang="en-IN" sz="3600" b="1" dirty="0">
                <a:ln/>
                <a:solidFill>
                  <a:schemeClr val="accent4"/>
                </a:solidFill>
              </a:rPr>
              <a:t>Use Case - 01</a:t>
            </a:r>
          </a:p>
        </p:txBody>
      </p:sp>
    </p:spTree>
    <p:extLst>
      <p:ext uri="{BB962C8B-B14F-4D97-AF65-F5344CB8AC3E}">
        <p14:creationId xmlns:p14="http://schemas.microsoft.com/office/powerpoint/2010/main" val="39832882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AAEA-10C0-E300-1CF8-3D3176223D03}"/>
              </a:ext>
            </a:extLst>
          </p:cNvPr>
          <p:cNvSpPr>
            <a:spLocks noGrp="1"/>
          </p:cNvSpPr>
          <p:nvPr>
            <p:ph type="title"/>
          </p:nvPr>
        </p:nvSpPr>
        <p:spPr>
          <a:xfrm>
            <a:off x="1944954" y="542003"/>
            <a:ext cx="7582505" cy="2066926"/>
          </a:xfrm>
        </p:spPr>
        <p:txBody>
          <a:bodyPr>
            <a:normAutofit/>
          </a:bodyPr>
          <a:lstStyle/>
          <a:p>
            <a:r>
              <a:rPr lang="en-IN" sz="4000" kern="10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Purpose Of Use Cases</a:t>
            </a:r>
            <a:br>
              <a:rPr lang="en-IN" sz="3600"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br>
              <a:rPr lang="en-IN" sz="3600" dirty="0"/>
            </a:br>
            <a:endParaRPr lang="en-IN" sz="3600" dirty="0"/>
          </a:p>
        </p:txBody>
      </p:sp>
      <p:sp>
        <p:nvSpPr>
          <p:cNvPr id="3" name="Content Placeholder 2">
            <a:extLst>
              <a:ext uri="{FF2B5EF4-FFF2-40B4-BE49-F238E27FC236}">
                <a16:creationId xmlns:a16="http://schemas.microsoft.com/office/drawing/2014/main" id="{6A26EA92-A076-B5FA-E445-6A520668A7C8}"/>
              </a:ext>
            </a:extLst>
          </p:cNvPr>
          <p:cNvSpPr>
            <a:spLocks noGrp="1"/>
          </p:cNvSpPr>
          <p:nvPr>
            <p:ph idx="1"/>
          </p:nvPr>
        </p:nvSpPr>
        <p:spPr>
          <a:xfrm>
            <a:off x="825910" y="1714501"/>
            <a:ext cx="10813640" cy="4876799"/>
          </a:xfrm>
        </p:spPr>
        <p:txBody>
          <a:bodyPr>
            <a:normAutofit fontScale="92500"/>
          </a:bodyPr>
          <a:lstStyle/>
          <a:p>
            <a:pPr>
              <a:lnSpc>
                <a:spcPct val="150000"/>
              </a:lnSpc>
              <a:buFont typeface="Wingdings" panose="05000000000000000000" pitchFamily="2" charset="2"/>
              <a:buChar char="v"/>
            </a:pPr>
            <a:r>
              <a:rPr lang="en-US" sz="2800" b="1" dirty="0">
                <a:solidFill>
                  <a:schemeClr val="tx1"/>
                </a:solidFill>
                <a:latin typeface="+mj-lt"/>
              </a:rPr>
              <a:t>➢ Well structured use cases denote essential system or subsystem behaviour’s only, and are neither overly general nor too specific.</a:t>
            </a:r>
          </a:p>
          <a:p>
            <a:pPr>
              <a:lnSpc>
                <a:spcPct val="150000"/>
              </a:lnSpc>
              <a:buFont typeface="Wingdings" panose="05000000000000000000" pitchFamily="2" charset="2"/>
              <a:buChar char="v"/>
            </a:pPr>
            <a:r>
              <a:rPr lang="en-US" sz="2800" b="1" dirty="0">
                <a:solidFill>
                  <a:schemeClr val="tx1"/>
                </a:solidFill>
                <a:latin typeface="+mj-lt"/>
              </a:rPr>
              <a:t>➢ A use case represents a functional requirement of the system as a whole. </a:t>
            </a:r>
          </a:p>
          <a:p>
            <a:pPr>
              <a:lnSpc>
                <a:spcPct val="150000"/>
              </a:lnSpc>
              <a:buFont typeface="Wingdings" panose="05000000000000000000" pitchFamily="2" charset="2"/>
              <a:buChar char="v"/>
            </a:pPr>
            <a:r>
              <a:rPr lang="en-US" sz="2800" b="1" dirty="0">
                <a:solidFill>
                  <a:schemeClr val="tx1"/>
                </a:solidFill>
                <a:latin typeface="+mj-lt"/>
              </a:rPr>
              <a:t>➢ Use cases represent an external view of the system. </a:t>
            </a:r>
          </a:p>
          <a:p>
            <a:pPr>
              <a:lnSpc>
                <a:spcPct val="150000"/>
              </a:lnSpc>
              <a:buFont typeface="Wingdings" panose="05000000000000000000" pitchFamily="2" charset="2"/>
              <a:buChar char="v"/>
            </a:pPr>
            <a:r>
              <a:rPr lang="en-US" sz="2800" b="1" dirty="0">
                <a:solidFill>
                  <a:schemeClr val="tx1"/>
                </a:solidFill>
                <a:latin typeface="+mj-lt"/>
              </a:rPr>
              <a:t>➢ A use case describes a set of sequences, in which each sequence represents the interaction of the things outside the system with the system itself.</a:t>
            </a:r>
            <a:endParaRPr lang="en-IN" sz="2800" b="1" dirty="0">
              <a:solidFill>
                <a:schemeClr val="tx1"/>
              </a:solidFill>
              <a:latin typeface="+mj-lt"/>
            </a:endParaRPr>
          </a:p>
        </p:txBody>
      </p:sp>
    </p:spTree>
    <p:extLst>
      <p:ext uri="{BB962C8B-B14F-4D97-AF65-F5344CB8AC3E}">
        <p14:creationId xmlns:p14="http://schemas.microsoft.com/office/powerpoint/2010/main" val="20499692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7426-49CB-8FAB-A35A-84DD3F77442D}"/>
              </a:ext>
            </a:extLst>
          </p:cNvPr>
          <p:cNvSpPr>
            <a:spLocks noGrp="1"/>
          </p:cNvSpPr>
          <p:nvPr>
            <p:ph type="title"/>
          </p:nvPr>
        </p:nvSpPr>
        <p:spPr/>
        <p:txBody>
          <a:bodyPr>
            <a:noAutofit/>
          </a:bodyPr>
          <a:lstStyle/>
          <a:p>
            <a:r>
              <a:rPr lang="en-US" sz="4000" b="1" i="0" dirty="0">
                <a:solidFill>
                  <a:srgbClr val="FFFF00"/>
                </a:solidFill>
                <a:effectLst/>
              </a:rPr>
              <a:t>Advantages Of An Online Movie Booking System</a:t>
            </a:r>
            <a:br>
              <a:rPr lang="en-US" sz="4000" b="1" i="0" dirty="0">
                <a:solidFill>
                  <a:srgbClr val="FFFF00"/>
                </a:solidFill>
                <a:effectLst/>
              </a:rPr>
            </a:br>
            <a:endParaRPr lang="en-IN" sz="4000" b="1" dirty="0">
              <a:solidFill>
                <a:srgbClr val="FFFF00"/>
              </a:solidFill>
            </a:endParaRPr>
          </a:p>
        </p:txBody>
      </p:sp>
      <p:sp>
        <p:nvSpPr>
          <p:cNvPr id="3" name="Content Placeholder 2">
            <a:extLst>
              <a:ext uri="{FF2B5EF4-FFF2-40B4-BE49-F238E27FC236}">
                <a16:creationId xmlns:a16="http://schemas.microsoft.com/office/drawing/2014/main" id="{6786F78C-4B72-4FE9-8181-D695E1166423}"/>
              </a:ext>
            </a:extLst>
          </p:cNvPr>
          <p:cNvSpPr>
            <a:spLocks noGrp="1"/>
          </p:cNvSpPr>
          <p:nvPr>
            <p:ph idx="1"/>
          </p:nvPr>
        </p:nvSpPr>
        <p:spPr>
          <a:xfrm>
            <a:off x="648929" y="1592826"/>
            <a:ext cx="11139948" cy="4975122"/>
          </a:xfrm>
        </p:spPr>
        <p:txBody>
          <a:bodyPr>
            <a:noAutofit/>
          </a:bodyPr>
          <a:lstStyle/>
          <a:p>
            <a:pPr algn="l">
              <a:lnSpc>
                <a:spcPct val="150000"/>
              </a:lnSpc>
              <a:buFont typeface="+mj-lt"/>
              <a:buAutoNum type="arabicPeriod"/>
            </a:pPr>
            <a:r>
              <a:rPr lang="en-US" sz="2400" b="1" i="0" dirty="0">
                <a:solidFill>
                  <a:srgbClr val="FFFF00"/>
                </a:solidFill>
                <a:effectLst/>
                <a:latin typeface="+mj-lt"/>
              </a:rPr>
              <a:t>Customer Satisfaction </a:t>
            </a:r>
            <a:r>
              <a:rPr lang="en-US" sz="2400" b="1" i="0" dirty="0">
                <a:solidFill>
                  <a:schemeClr val="tx1"/>
                </a:solidFill>
                <a:effectLst/>
                <a:latin typeface="+mj-lt"/>
              </a:rPr>
              <a:t>- The main priority of any business is to provide customers with the very best services and to meet all their needs. An online booking platform helps a movie theatre achieve this.</a:t>
            </a:r>
          </a:p>
          <a:p>
            <a:pPr algn="l">
              <a:lnSpc>
                <a:spcPct val="150000"/>
              </a:lnSpc>
              <a:buFont typeface="+mj-lt"/>
              <a:buAutoNum type="arabicPeriod"/>
            </a:pPr>
            <a:r>
              <a:rPr lang="en-US" sz="2400" b="1" i="0" dirty="0">
                <a:solidFill>
                  <a:srgbClr val="FFFF00"/>
                </a:solidFill>
                <a:effectLst/>
                <a:latin typeface="+mj-lt"/>
              </a:rPr>
              <a:t>Reduce Costs </a:t>
            </a:r>
            <a:r>
              <a:rPr lang="en-US" sz="2400" b="1" i="0" dirty="0">
                <a:solidFill>
                  <a:schemeClr val="tx1"/>
                </a:solidFill>
                <a:effectLst/>
                <a:latin typeface="+mj-lt"/>
              </a:rPr>
              <a:t>- A major benefit of the digital era is the way it can drastically cut costs. The business will have a system that is mostly automated which means that fewer people are needed to operate and run it. This means that the company can save on the cost of hiring multiple employees</a:t>
            </a:r>
          </a:p>
          <a:p>
            <a:pPr marL="36900" indent="0">
              <a:lnSpc>
                <a:spcPct val="150000"/>
              </a:lnSpc>
              <a:buNone/>
            </a:pPr>
            <a:endParaRPr lang="en-IN" sz="2400" b="1" dirty="0">
              <a:solidFill>
                <a:schemeClr val="tx1"/>
              </a:solidFill>
              <a:latin typeface="+mj-lt"/>
            </a:endParaRPr>
          </a:p>
        </p:txBody>
      </p:sp>
    </p:spTree>
    <p:extLst>
      <p:ext uri="{BB962C8B-B14F-4D97-AF65-F5344CB8AC3E}">
        <p14:creationId xmlns:p14="http://schemas.microsoft.com/office/powerpoint/2010/main" val="23188432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83A2C-3FB1-8E65-2A07-6ED437FCD2A3}"/>
              </a:ext>
            </a:extLst>
          </p:cNvPr>
          <p:cNvSpPr>
            <a:spLocks noGrp="1"/>
          </p:cNvSpPr>
          <p:nvPr>
            <p:ph idx="1"/>
          </p:nvPr>
        </p:nvSpPr>
        <p:spPr>
          <a:xfrm>
            <a:off x="589936" y="747252"/>
            <a:ext cx="11307096" cy="5043947"/>
          </a:xfrm>
        </p:spPr>
        <p:txBody>
          <a:bodyPr>
            <a:normAutofit/>
          </a:bodyPr>
          <a:lstStyle/>
          <a:p>
            <a:pPr marL="36900" indent="0" algn="l">
              <a:lnSpc>
                <a:spcPct val="150000"/>
              </a:lnSpc>
              <a:buNone/>
            </a:pPr>
            <a:r>
              <a:rPr lang="en-US" sz="2800" b="1" i="0" dirty="0">
                <a:solidFill>
                  <a:srgbClr val="FFFF00"/>
                </a:solidFill>
                <a:effectLst/>
                <a:latin typeface="+mj-lt"/>
              </a:rPr>
              <a:t>3.  User Friendly </a:t>
            </a:r>
            <a:r>
              <a:rPr lang="en-US" sz="2800" b="1" i="0" dirty="0">
                <a:solidFill>
                  <a:schemeClr val="tx1"/>
                </a:solidFill>
                <a:effectLst/>
                <a:latin typeface="+mj-lt"/>
              </a:rPr>
              <a:t>- Most software that developers use is not complicated to use. They make the user experience enjoyable and even the admins have an easy time updating the system.</a:t>
            </a:r>
          </a:p>
          <a:p>
            <a:pPr marL="36900" indent="0" algn="l">
              <a:lnSpc>
                <a:spcPct val="150000"/>
              </a:lnSpc>
              <a:buNone/>
            </a:pPr>
            <a:r>
              <a:rPr lang="en-US" sz="2800" b="1" i="0" dirty="0">
                <a:solidFill>
                  <a:srgbClr val="FFFF00"/>
                </a:solidFill>
                <a:effectLst/>
                <a:latin typeface="+mj-lt"/>
              </a:rPr>
              <a:t>4.  Analytics</a:t>
            </a:r>
            <a:r>
              <a:rPr lang="en-US" sz="2800" b="1" i="0" dirty="0">
                <a:solidFill>
                  <a:schemeClr val="tx1"/>
                </a:solidFill>
                <a:effectLst/>
                <a:latin typeface="+mj-lt"/>
              </a:rPr>
              <a:t> - A business can easily gauge how well it is doing by going through the analytics. Data collected digitally is fairly easy to analyze. Customers can also give their feedback concerning the services which the business can take into consideration.</a:t>
            </a:r>
          </a:p>
          <a:p>
            <a:endParaRPr lang="en-IN" sz="2800" dirty="0"/>
          </a:p>
        </p:txBody>
      </p:sp>
    </p:spTree>
    <p:extLst>
      <p:ext uri="{BB962C8B-B14F-4D97-AF65-F5344CB8AC3E}">
        <p14:creationId xmlns:p14="http://schemas.microsoft.com/office/powerpoint/2010/main" val="15997491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68BCA6-FB6D-AFE4-54F3-DD3A1406AD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7920" y="1108477"/>
            <a:ext cx="10269479" cy="5486400"/>
          </a:xfrm>
          <a:prstGeom prst="rect">
            <a:avLst/>
          </a:prstGeom>
          <a:noFill/>
          <a:ln>
            <a:noFill/>
          </a:ln>
        </p:spPr>
      </p:pic>
      <p:sp>
        <p:nvSpPr>
          <p:cNvPr id="8" name="TextBox 7">
            <a:extLst>
              <a:ext uri="{FF2B5EF4-FFF2-40B4-BE49-F238E27FC236}">
                <a16:creationId xmlns:a16="http://schemas.microsoft.com/office/drawing/2014/main" id="{55DECA93-E8FC-EC99-F419-177E1EC709C7}"/>
              </a:ext>
            </a:extLst>
          </p:cNvPr>
          <p:cNvSpPr txBox="1"/>
          <p:nvPr/>
        </p:nvSpPr>
        <p:spPr>
          <a:xfrm>
            <a:off x="3667760" y="370706"/>
            <a:ext cx="6096000" cy="984885"/>
          </a:xfrm>
          <a:prstGeom prst="rect">
            <a:avLst/>
          </a:prstGeom>
          <a:noFill/>
        </p:spPr>
        <p:txBody>
          <a:bodyPr wrap="square">
            <a:spAutoFit/>
          </a:bodyPr>
          <a:lstStyle/>
          <a:p>
            <a:r>
              <a:rPr lang="en-IN" sz="4000" b="1" kern="100" dirty="0">
                <a:ln w="0"/>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    Use Case - 01</a:t>
            </a:r>
            <a:br>
              <a:rPr lang="en-IN" sz="1800" b="1" kern="100" dirty="0">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Tree>
    <p:extLst>
      <p:ext uri="{BB962C8B-B14F-4D97-AF65-F5344CB8AC3E}">
        <p14:creationId xmlns:p14="http://schemas.microsoft.com/office/powerpoint/2010/main" val="14626342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171B0-E428-E241-C506-4891CDD0C2F7}"/>
              </a:ext>
            </a:extLst>
          </p:cNvPr>
          <p:cNvSpPr>
            <a:spLocks noGrp="1"/>
          </p:cNvSpPr>
          <p:nvPr>
            <p:ph idx="1"/>
          </p:nvPr>
        </p:nvSpPr>
        <p:spPr>
          <a:xfrm>
            <a:off x="805561" y="1779237"/>
            <a:ext cx="10580878" cy="4277434"/>
          </a:xfrm>
        </p:spPr>
        <p:txBody>
          <a:bodyPr>
            <a:noAutofit/>
          </a:bodyPr>
          <a:lstStyle/>
          <a:p>
            <a:pPr>
              <a:lnSpc>
                <a:spcPct val="150000"/>
              </a:lnSpc>
              <a:buFont typeface="Wingdings" panose="05000000000000000000" pitchFamily="2" charset="2"/>
              <a:buChar char="v"/>
            </a:pPr>
            <a:r>
              <a:rPr lang="en-US" sz="2600" b="1" i="0" dirty="0">
                <a:solidFill>
                  <a:schemeClr val="tx1"/>
                </a:solidFill>
                <a:effectLst/>
                <a:latin typeface="+mj-lt"/>
              </a:rPr>
              <a:t>A Movie Ticket Booking System is a software application designed to allow users to book movie tickets online. The platform offers a range of features and functionalities to help users search for movies, view movie details, select seats, pay for tickets, and cancel bookings.</a:t>
            </a:r>
          </a:p>
          <a:p>
            <a:pPr>
              <a:lnSpc>
                <a:spcPct val="150000"/>
              </a:lnSpc>
              <a:buFont typeface="Wingdings" panose="05000000000000000000" pitchFamily="2" charset="2"/>
              <a:buChar char="v"/>
            </a:pPr>
            <a:r>
              <a:rPr lang="en-US" sz="2600" b="1" i="0" dirty="0">
                <a:solidFill>
                  <a:schemeClr val="tx1"/>
                </a:solidFill>
                <a:effectLst/>
                <a:latin typeface="+mj-lt"/>
              </a:rPr>
              <a:t>The use case diagram for the platform helps to identify the key interactions between the user and the system.</a:t>
            </a:r>
            <a:endParaRPr lang="en-IN" sz="2600" b="1" dirty="0">
              <a:solidFill>
                <a:schemeClr val="tx1"/>
              </a:solidFill>
              <a:latin typeface="+mj-lt"/>
            </a:endParaRPr>
          </a:p>
        </p:txBody>
      </p:sp>
      <p:sp>
        <p:nvSpPr>
          <p:cNvPr id="4" name="TextBox 3">
            <a:extLst>
              <a:ext uri="{FF2B5EF4-FFF2-40B4-BE49-F238E27FC236}">
                <a16:creationId xmlns:a16="http://schemas.microsoft.com/office/drawing/2014/main" id="{31D397CD-1686-C8E9-60B1-C5F4F04C21E7}"/>
              </a:ext>
            </a:extLst>
          </p:cNvPr>
          <p:cNvSpPr txBox="1"/>
          <p:nvPr/>
        </p:nvSpPr>
        <p:spPr>
          <a:xfrm>
            <a:off x="2501983" y="801329"/>
            <a:ext cx="6868160" cy="1015663"/>
          </a:xfrm>
          <a:prstGeom prst="rect">
            <a:avLst/>
          </a:prstGeom>
          <a:noFill/>
        </p:spPr>
        <p:txBody>
          <a:bodyPr wrap="square">
            <a:spAutoFit/>
          </a:bodyPr>
          <a:lstStyle/>
          <a:p>
            <a:r>
              <a:rPr lang="en-IN" sz="4000" kern="100" spc="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About the </a:t>
            </a:r>
            <a:r>
              <a:rPr lang="en-IN" sz="4000" kern="10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Use Case - 01</a:t>
            </a:r>
            <a:br>
              <a:rPr lang="en-IN" sz="2000"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Tree>
    <p:extLst>
      <p:ext uri="{BB962C8B-B14F-4D97-AF65-F5344CB8AC3E}">
        <p14:creationId xmlns:p14="http://schemas.microsoft.com/office/powerpoint/2010/main" val="40773297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E887-23D0-138B-E8D0-FF6867D82DD5}"/>
              </a:ext>
            </a:extLst>
          </p:cNvPr>
          <p:cNvSpPr>
            <a:spLocks noGrp="1"/>
          </p:cNvSpPr>
          <p:nvPr>
            <p:ph type="title"/>
          </p:nvPr>
        </p:nvSpPr>
        <p:spPr>
          <a:xfrm>
            <a:off x="3514654" y="314344"/>
            <a:ext cx="5017174" cy="1082351"/>
          </a:xfrm>
        </p:spPr>
        <p:txBody>
          <a:bodyPr>
            <a:normAutofit fontScale="90000"/>
          </a:bodyPr>
          <a:lstStyle/>
          <a:p>
            <a:r>
              <a:rPr lang="en-IN" sz="4400" kern="100" spc="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Search movie</a:t>
            </a:r>
            <a:br>
              <a:rPr lang="en-IN" sz="3600"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sz="3600" dirty="0">
              <a:solidFill>
                <a:srgbClr val="FFFF00"/>
              </a:solidFill>
            </a:endParaRPr>
          </a:p>
        </p:txBody>
      </p:sp>
      <p:pic>
        <p:nvPicPr>
          <p:cNvPr id="7" name="Content Placeholder 6">
            <a:extLst>
              <a:ext uri="{FF2B5EF4-FFF2-40B4-BE49-F238E27FC236}">
                <a16:creationId xmlns:a16="http://schemas.microsoft.com/office/drawing/2014/main" id="{F62F159A-A237-5CC0-D2D7-56618B873F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42" t="9185" r="14990" b="18535"/>
          <a:stretch/>
        </p:blipFill>
        <p:spPr>
          <a:xfrm>
            <a:off x="6957079" y="5020411"/>
            <a:ext cx="4196080" cy="1351488"/>
          </a:xfrm>
        </p:spPr>
      </p:pic>
      <p:sp>
        <p:nvSpPr>
          <p:cNvPr id="9" name="TextBox 8">
            <a:extLst>
              <a:ext uri="{FF2B5EF4-FFF2-40B4-BE49-F238E27FC236}">
                <a16:creationId xmlns:a16="http://schemas.microsoft.com/office/drawing/2014/main" id="{07B280EA-DE19-E96B-9322-4F24E80A69E0}"/>
              </a:ext>
            </a:extLst>
          </p:cNvPr>
          <p:cNvSpPr txBox="1"/>
          <p:nvPr/>
        </p:nvSpPr>
        <p:spPr>
          <a:xfrm>
            <a:off x="707923" y="1272681"/>
            <a:ext cx="10630637" cy="3627788"/>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US" sz="2600" b="1" i="0" dirty="0">
                <a:effectLst/>
                <a:latin typeface="+mj-lt"/>
              </a:rPr>
              <a:t>Search Movie is a use case that enables users to search for movies based on specific criteria such as location, genre, language, and show timings.</a:t>
            </a:r>
          </a:p>
          <a:p>
            <a:pPr marL="457200" indent="-457200">
              <a:lnSpc>
                <a:spcPct val="150000"/>
              </a:lnSpc>
              <a:buFont typeface="Wingdings" panose="05000000000000000000" pitchFamily="2" charset="2"/>
              <a:buChar char="v"/>
            </a:pPr>
            <a:r>
              <a:rPr lang="en-US" sz="2600" b="1" i="0" dirty="0">
                <a:effectLst/>
                <a:latin typeface="+mj-lt"/>
              </a:rPr>
              <a:t> The system should provide users with a list of available movies based on their search criteria. </a:t>
            </a:r>
          </a:p>
          <a:p>
            <a:pPr marL="457200" indent="-457200">
              <a:lnSpc>
                <a:spcPct val="150000"/>
              </a:lnSpc>
              <a:buFont typeface="Wingdings" panose="05000000000000000000" pitchFamily="2" charset="2"/>
              <a:buChar char="v"/>
            </a:pPr>
            <a:r>
              <a:rPr lang="en-US" sz="2600" b="1" i="0" dirty="0">
                <a:effectLst/>
                <a:latin typeface="+mj-lt"/>
              </a:rPr>
              <a:t>Once a user selects a movie, they can view movie details and show timings for that movie.</a:t>
            </a:r>
            <a:endParaRPr lang="en-IN" sz="2600" b="1" dirty="0">
              <a:latin typeface="+mj-lt"/>
            </a:endParaRPr>
          </a:p>
        </p:txBody>
      </p:sp>
    </p:spTree>
    <p:extLst>
      <p:ext uri="{BB962C8B-B14F-4D97-AF65-F5344CB8AC3E}">
        <p14:creationId xmlns:p14="http://schemas.microsoft.com/office/powerpoint/2010/main" val="31056070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878DB3-EB37-A78A-7A5A-E56709918DEB}"/>
              </a:ext>
            </a:extLst>
          </p:cNvPr>
          <p:cNvSpPr txBox="1"/>
          <p:nvPr/>
        </p:nvSpPr>
        <p:spPr>
          <a:xfrm>
            <a:off x="2902482" y="563388"/>
            <a:ext cx="6096000" cy="1323439"/>
          </a:xfrm>
          <a:prstGeom prst="rect">
            <a:avLst/>
          </a:prstGeom>
          <a:noFill/>
        </p:spPr>
        <p:txBody>
          <a:bodyPr wrap="square">
            <a:spAutoFit/>
          </a:bodyPr>
          <a:lstStyle/>
          <a:p>
            <a:r>
              <a:rPr lang="en-IN" sz="4000" kern="100" spc="0" dirty="0">
                <a:ln w="0"/>
                <a:solidFill>
                  <a:srgbClr val="FFFF00"/>
                </a:solidFill>
                <a:effectLst>
                  <a:reflection blurRad="6350" stA="53000" endA="300" endPos="35500" dir="5400000" sy="-90000" algn="bl" rotWithShape="0"/>
                </a:effectLst>
                <a:latin typeface="Copperplate Gothic Bold" panose="020E0705020206020404" pitchFamily="34" charset="0"/>
                <a:ea typeface="Calibri" panose="020F0502020204030204" pitchFamily="34" charset="0"/>
                <a:cs typeface="Times New Roman" panose="02020603050405020304" pitchFamily="18" charset="0"/>
              </a:rPr>
              <a:t>View Movie Details</a:t>
            </a:r>
            <a:br>
              <a:rPr lang="en-IN" sz="4000"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6" name="TextBox 5">
            <a:extLst>
              <a:ext uri="{FF2B5EF4-FFF2-40B4-BE49-F238E27FC236}">
                <a16:creationId xmlns:a16="http://schemas.microsoft.com/office/drawing/2014/main" id="{61578BF1-2A87-935C-56F6-B7F28647449F}"/>
              </a:ext>
            </a:extLst>
          </p:cNvPr>
          <p:cNvSpPr txBox="1"/>
          <p:nvPr/>
        </p:nvSpPr>
        <p:spPr>
          <a:xfrm>
            <a:off x="619431" y="1613801"/>
            <a:ext cx="11130116" cy="325339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800" b="1" i="0" dirty="0">
                <a:effectLst/>
                <a:latin typeface="+mj-lt"/>
              </a:rPr>
              <a:t>View Movie Details is another use case that enables users to view detailed information about a specific movie, such as the plot, cast, director, and ratings.</a:t>
            </a:r>
          </a:p>
          <a:p>
            <a:pPr marL="342900" indent="-342900">
              <a:lnSpc>
                <a:spcPct val="150000"/>
              </a:lnSpc>
              <a:buFont typeface="Wingdings" panose="05000000000000000000" pitchFamily="2" charset="2"/>
              <a:buChar char="v"/>
            </a:pPr>
            <a:r>
              <a:rPr lang="en-US" sz="2800" b="1" i="0" dirty="0">
                <a:effectLst/>
                <a:latin typeface="+mj-lt"/>
              </a:rPr>
              <a:t>This use case is essential in helping users make informed decisions about which movie to watch and ensuring that they have a good experience.</a:t>
            </a:r>
            <a:endParaRPr lang="en-IN" sz="2800" b="1" dirty="0">
              <a:latin typeface="+mj-lt"/>
            </a:endParaRPr>
          </a:p>
        </p:txBody>
      </p:sp>
      <p:pic>
        <p:nvPicPr>
          <p:cNvPr id="9" name="Picture 8">
            <a:extLst>
              <a:ext uri="{FF2B5EF4-FFF2-40B4-BE49-F238E27FC236}">
                <a16:creationId xmlns:a16="http://schemas.microsoft.com/office/drawing/2014/main" id="{C9B16B0B-07BA-451E-6CF6-681D68D0D0A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11000"/>
                    </a14:imgEffect>
                    <a14:imgEffect>
                      <a14:brightnessContrast bright="3000" contrast="4000"/>
                    </a14:imgEffect>
                  </a14:imgLayer>
                </a14:imgProps>
              </a:ext>
              <a:ext uri="{28A0092B-C50C-407E-A947-70E740481C1C}">
                <a14:useLocalDpi xmlns:a14="http://schemas.microsoft.com/office/drawing/2010/main" val="0"/>
              </a:ext>
            </a:extLst>
          </a:blip>
          <a:srcRect l="29614" t="26863" r="40251" b="61373"/>
          <a:stretch/>
        </p:blipFill>
        <p:spPr bwMode="auto">
          <a:xfrm>
            <a:off x="6767216" y="5126212"/>
            <a:ext cx="4754880" cy="1168400"/>
          </a:xfrm>
          <a:prstGeom prst="rect">
            <a:avLst/>
          </a:prstGeom>
          <a:noFill/>
          <a:ln>
            <a:noFill/>
          </a:ln>
          <a:effectLst>
            <a:outerShdw blurRad="50800" dist="50800" dir="5400000" algn="ctr" rotWithShape="0">
              <a:schemeClr val="accent1">
                <a:lumMod val="50000"/>
              </a:schemeClr>
            </a:outerShdw>
          </a:effectLst>
        </p:spPr>
      </p:pic>
    </p:spTree>
    <p:extLst>
      <p:ext uri="{BB962C8B-B14F-4D97-AF65-F5344CB8AC3E}">
        <p14:creationId xmlns:p14="http://schemas.microsoft.com/office/powerpoint/2010/main" val="32495956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{396761CE-0626-47AE-8888-6A2C4E6A49F8}tf12214701_win32</Template>
  <TotalTime>392</TotalTime>
  <Words>786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Calibri</vt:lpstr>
      <vt:lpstr>Californian FB</vt:lpstr>
      <vt:lpstr>Copperplate Gothic Bold</vt:lpstr>
      <vt:lpstr>Goudy Old Style</vt:lpstr>
      <vt:lpstr>Wingdings</vt:lpstr>
      <vt:lpstr>Wingdings 2</vt:lpstr>
      <vt:lpstr>SlateVTI</vt:lpstr>
      <vt:lpstr> Description about Use Case-01</vt:lpstr>
      <vt:lpstr>AGENDA </vt:lpstr>
      <vt:lpstr>Purpose Of Use Cases  </vt:lpstr>
      <vt:lpstr>Advantages Of An Online Movie Booking System </vt:lpstr>
      <vt:lpstr>PowerPoint Presentation</vt:lpstr>
      <vt:lpstr>PowerPoint Presentation</vt:lpstr>
      <vt:lpstr>PowerPoint Presentation</vt:lpstr>
      <vt:lpstr>Search movie </vt:lpstr>
      <vt:lpstr>PowerPoint Presentation</vt:lpstr>
      <vt:lpstr>Add Movie and Show Timings </vt:lpstr>
      <vt:lpstr> Edit MOvie </vt:lpstr>
      <vt:lpstr>  Movie Booking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Divyaprada G</dc:creator>
  <cp:lastModifiedBy>Divyaprada G</cp:lastModifiedBy>
  <cp:revision>57</cp:revision>
  <dcterms:created xsi:type="dcterms:W3CDTF">2024-04-19T07:31:50Z</dcterms:created>
  <dcterms:modified xsi:type="dcterms:W3CDTF">2024-05-13T17:08:00Z</dcterms:modified>
</cp:coreProperties>
</file>