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679"/>
            <a:ext cx="8229600" cy="680402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29600" cy="4703763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2" name="直線接點 7"/>
          <p:cNvCxnSpPr/>
          <p:nvPr userDrawn="1"/>
        </p:nvCxnSpPr>
        <p:spPr>
          <a:xfrm>
            <a:off x="457200" y="100626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9345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5303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ottom2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24"/>
          <a:stretch/>
        </p:blipFill>
        <p:spPr>
          <a:xfrm>
            <a:off x="-6318" y="4836161"/>
            <a:ext cx="9160413" cy="114873"/>
          </a:xfrm>
          <a:prstGeom prst="rect">
            <a:avLst/>
          </a:prstGeom>
        </p:spPr>
      </p:pic>
      <p:pic>
        <p:nvPicPr>
          <p:cNvPr id="8" name="Picture 7" descr="Cover_BuildingCr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2" y="4941105"/>
            <a:ext cx="9155112" cy="13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07EA-FC0C-1B45-93AC-F3A288E4F75C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2nd_bottom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0941"/>
            <a:ext cx="9144000" cy="6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ampuscluster.illinois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adoop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beven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771844"/>
            <a:ext cx="8524239" cy="1500187"/>
          </a:xfrm>
        </p:spPr>
        <p:txBody>
          <a:bodyPr anchor="t"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A Distributed Timing Analysis Framework for Large Designs 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5" descr="i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" y="3393440"/>
            <a:ext cx="216973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355600" y="2368551"/>
            <a:ext cx="8676639" cy="974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>
                <a:solidFill>
                  <a:schemeClr val="tx1"/>
                </a:solidFill>
              </a:rPr>
              <a:t>Tsung</a:t>
            </a:r>
            <a:r>
              <a:rPr lang="en-US" u="sng" dirty="0" smtClean="0">
                <a:solidFill>
                  <a:schemeClr val="tx1"/>
                </a:solidFill>
              </a:rPr>
              <a:t>-Wei Huang</a:t>
            </a:r>
            <a:r>
              <a:rPr lang="en-US" dirty="0" smtClean="0">
                <a:solidFill>
                  <a:schemeClr val="tx1"/>
                </a:solidFill>
              </a:rPr>
              <a:t> and Martin D. F. Wong (ECE Dept., UIUC, IL)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Debjit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Kerim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Kalafala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dirty="0" err="1" smtClean="0">
                <a:solidFill>
                  <a:schemeClr val="tx1"/>
                </a:solidFill>
              </a:rPr>
              <a:t>Natesan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Vankateswaran</a:t>
            </a:r>
            <a:r>
              <a:rPr lang="en-US" dirty="0" smtClean="0">
                <a:solidFill>
                  <a:schemeClr val="tx1"/>
                </a:solidFill>
              </a:rPr>
              <a:t> (IBM, NY)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36" y="3393440"/>
            <a:ext cx="1499016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339344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Messaging Interface based on Protocol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TCP byte stream</a:t>
            </a:r>
          </a:p>
          <a:p>
            <a:pPr lvl="1"/>
            <a:r>
              <a:rPr lang="en-US" dirty="0" smtClean="0"/>
              <a:t>Unstructured</a:t>
            </a:r>
          </a:p>
          <a:p>
            <a:endParaRPr lang="en-US" dirty="0" smtClean="0"/>
          </a:p>
          <a:p>
            <a:r>
              <a:rPr lang="en-US" dirty="0" smtClean="0"/>
              <a:t>Data conversion</a:t>
            </a:r>
          </a:p>
          <a:p>
            <a:pPr lvl="1"/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Deserialization</a:t>
            </a:r>
          </a:p>
          <a:p>
            <a:pPr lvl="1"/>
            <a:endParaRPr lang="en-US" dirty="0"/>
          </a:p>
          <a:p>
            <a:r>
              <a:rPr lang="en-US" dirty="0" smtClean="0"/>
              <a:t>Protocol buffer</a:t>
            </a:r>
          </a:p>
          <a:p>
            <a:pPr lvl="1"/>
            <a:r>
              <a:rPr lang="en-US" dirty="0" smtClean="0"/>
              <a:t>Customized protocol</a:t>
            </a:r>
          </a:p>
          <a:p>
            <a:pPr lvl="1"/>
            <a:r>
              <a:rPr lang="en-US" dirty="0" smtClean="0"/>
              <a:t>Simple and efficient</a:t>
            </a:r>
          </a:p>
          <a:p>
            <a:pPr lvl="1"/>
            <a:r>
              <a:rPr lang="en-US" dirty="0" smtClean="0"/>
              <a:t>Built-in compression</a:t>
            </a:r>
            <a:endParaRPr lang="en-US" dirty="0"/>
          </a:p>
        </p:txBody>
      </p:sp>
      <p:pic>
        <p:nvPicPr>
          <p:cNvPr id="4" name="Picture 3" descr="protocol_buffer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13" y="1351280"/>
            <a:ext cx="5087087" cy="3086100"/>
          </a:xfrm>
          <a:prstGeom prst="rect">
            <a:avLst/>
          </a:prstGeom>
        </p:spPr>
      </p:pic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3599712" y="4584860"/>
            <a:ext cx="50870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Integration of Google’s open-source protocol buffer into our messaging interface greatly facilitates the data conversion between application-level developments and socket-level TCP byte streams.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3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Software and Hardware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C++ language on a 64-bit Linux machine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library</a:t>
            </a:r>
          </a:p>
          <a:p>
            <a:pPr lvl="1"/>
            <a:r>
              <a:rPr lang="en-US" dirty="0" err="1" smtClean="0"/>
              <a:t>Libevent</a:t>
            </a:r>
            <a:r>
              <a:rPr lang="en-US" dirty="0" smtClean="0"/>
              <a:t> for event-driven network programming</a:t>
            </a:r>
          </a:p>
          <a:p>
            <a:pPr lvl="1"/>
            <a:r>
              <a:rPr lang="en-US" dirty="0" smtClean="0"/>
              <a:t>Google’s protocol buffer for efficient messaging</a:t>
            </a:r>
          </a:p>
          <a:p>
            <a:r>
              <a:rPr lang="en-US" dirty="0" smtClean="0"/>
              <a:t>Benchmarks</a:t>
            </a:r>
            <a:endParaRPr lang="en-US" dirty="0"/>
          </a:p>
          <a:p>
            <a:pPr lvl="1"/>
            <a:r>
              <a:rPr lang="en-US" dirty="0" smtClean="0"/>
              <a:t>250 design partitions generated by IBM </a:t>
            </a:r>
            <a:r>
              <a:rPr lang="en-US" dirty="0" err="1" smtClean="0"/>
              <a:t>EinsTimer</a:t>
            </a:r>
            <a:endParaRPr lang="en-US" dirty="0" smtClean="0"/>
          </a:p>
          <a:p>
            <a:pPr lvl="1"/>
            <a:r>
              <a:rPr lang="en-US" dirty="0" smtClean="0"/>
              <a:t>Millions-scale graphs generated by TAU and ICCAD contests</a:t>
            </a:r>
          </a:p>
          <a:p>
            <a:r>
              <a:rPr lang="en-US" dirty="0" smtClean="0"/>
              <a:t>Evaluation environment</a:t>
            </a:r>
          </a:p>
          <a:p>
            <a:pPr lvl="1"/>
            <a:r>
              <a:rPr lang="en-US" dirty="0" smtClean="0"/>
              <a:t>UIUC campus cluster (</a:t>
            </a:r>
            <a:r>
              <a:rPr lang="en-US" dirty="0" smtClean="0">
                <a:hlinkClick r:id="rId2"/>
              </a:rPr>
              <a:t>https://campuscluster.illinois.edu/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machine node has 16 Intel 2.6GHz cores and 64GB memory</a:t>
            </a:r>
          </a:p>
          <a:p>
            <a:pPr lvl="1"/>
            <a:r>
              <a:rPr lang="en-US" dirty="0" smtClean="0"/>
              <a:t>384-port </a:t>
            </a:r>
            <a:r>
              <a:rPr lang="en-US" dirty="0" err="1" smtClean="0"/>
              <a:t>Mellanox</a:t>
            </a:r>
            <a:r>
              <a:rPr lang="en-US" dirty="0" smtClean="0"/>
              <a:t> MSX6518-NR FDR </a:t>
            </a:r>
            <a:r>
              <a:rPr lang="en-US" dirty="0" err="1" smtClean="0"/>
              <a:t>InfiniBand</a:t>
            </a:r>
            <a:r>
              <a:rPr lang="en-US" dirty="0" smtClean="0"/>
              <a:t> (gigabit Ethernet)</a:t>
            </a:r>
          </a:p>
          <a:p>
            <a:pPr lvl="1"/>
            <a:r>
              <a:rPr lang="en-US" dirty="0" smtClean="0"/>
              <a:t>Up to 250 machine nodes</a:t>
            </a:r>
          </a:p>
        </p:txBody>
      </p:sp>
    </p:spTree>
    <p:extLst>
      <p:ext uri="{BB962C8B-B14F-4D97-AF65-F5344CB8AC3E}">
        <p14:creationId xmlns:p14="http://schemas.microsoft.com/office/powerpoint/2010/main" val="148919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Results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performance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Scalability </a:t>
            </a:r>
          </a:p>
          <a:p>
            <a:pPr lvl="1"/>
            <a:r>
              <a:rPr lang="en-US" dirty="0" smtClean="0"/>
              <a:t>Scale to 250 machines (</a:t>
            </a:r>
            <a:r>
              <a:rPr lang="en-US" dirty="0" err="1" smtClean="0"/>
              <a:t>DesignA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Runtime efficiency</a:t>
            </a:r>
          </a:p>
          <a:p>
            <a:pPr lvl="1"/>
            <a:r>
              <a:rPr lang="en-US" dirty="0" smtClean="0"/>
              <a:t>Less than 1 hour on large designs (</a:t>
            </a:r>
            <a:r>
              <a:rPr lang="en-US" dirty="0" err="1" smtClean="0"/>
              <a:t>DesignC</a:t>
            </a:r>
            <a:r>
              <a:rPr lang="en-US" dirty="0" smtClean="0"/>
              <a:t> and </a:t>
            </a:r>
            <a:r>
              <a:rPr lang="en-US" dirty="0" err="1" smtClean="0"/>
              <a:t>DesignD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Peak usage is only about 5GB on a machine (</a:t>
            </a:r>
            <a:r>
              <a:rPr lang="en-US" dirty="0" err="1" smtClean="0"/>
              <a:t>DesignD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 Shot 2016-03-06 at 9.4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897"/>
            <a:ext cx="8229600" cy="16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utilization</a:t>
            </a:r>
          </a:p>
          <a:p>
            <a:pPr lvl="1"/>
            <a:r>
              <a:rPr lang="en-US" dirty="0" smtClean="0"/>
              <a:t>W/o speculation</a:t>
            </a:r>
          </a:p>
          <a:p>
            <a:pPr lvl="1"/>
            <a:r>
              <a:rPr lang="en-US" dirty="0" smtClean="0"/>
              <a:t>W speculation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Runtime profile</a:t>
            </a:r>
          </a:p>
          <a:p>
            <a:pPr lvl="1"/>
            <a:r>
              <a:rPr lang="en-US" dirty="0" smtClean="0"/>
              <a:t>7% event polling</a:t>
            </a:r>
          </a:p>
          <a:p>
            <a:pPr lvl="1"/>
            <a:r>
              <a:rPr lang="en-US" dirty="0" smtClean="0"/>
              <a:t>3% streaming</a:t>
            </a:r>
          </a:p>
          <a:p>
            <a:pPr lvl="1"/>
            <a:r>
              <a:rPr lang="en-US" dirty="0" smtClean="0"/>
              <a:t>23% initialization</a:t>
            </a:r>
          </a:p>
          <a:p>
            <a:pPr lvl="1"/>
            <a:r>
              <a:rPr lang="en-US" dirty="0" smtClean="0"/>
              <a:t>54% propagation</a:t>
            </a:r>
          </a:p>
          <a:p>
            <a:pPr lvl="1"/>
            <a:r>
              <a:rPr lang="en-US" dirty="0" smtClean="0"/>
              <a:t>12% communication</a:t>
            </a:r>
            <a:endParaRPr lang="en-US" dirty="0"/>
          </a:p>
        </p:txBody>
      </p:sp>
      <p:pic>
        <p:nvPicPr>
          <p:cNvPr id="6" name="Picture 5" descr="cpuusage_pie_cha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9" y="3846348"/>
            <a:ext cx="5155890" cy="1619731"/>
          </a:xfrm>
          <a:prstGeom prst="rect">
            <a:avLst/>
          </a:prstGeom>
        </p:spPr>
      </p:pic>
      <p:pic>
        <p:nvPicPr>
          <p:cNvPr id="7" name="Picture 6" descr="cpu_usage_specula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9" y="1270418"/>
            <a:ext cx="5178421" cy="2001101"/>
          </a:xfrm>
          <a:prstGeom prst="rect">
            <a:avLst/>
          </a:prstGeom>
        </p:spPr>
      </p:pic>
      <p:sp>
        <p:nvSpPr>
          <p:cNvPr id="8" name="TextBox 44"/>
          <p:cNvSpPr txBox="1">
            <a:spLocks noChangeArrowheads="1"/>
          </p:cNvSpPr>
          <p:nvPr/>
        </p:nvSpPr>
        <p:spPr bwMode="auto">
          <a:xfrm>
            <a:off x="3508379" y="3304700"/>
            <a:ext cx="51784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Average </a:t>
            </a:r>
            <a:r>
              <a:rPr lang="en-US" sz="1600" i="1" dirty="0" err="1" smtClean="0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 utilization over time across all machines.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TextBox 44"/>
          <p:cNvSpPr txBox="1">
            <a:spLocks noChangeArrowheads="1"/>
          </p:cNvSpPr>
          <p:nvPr/>
        </p:nvSpPr>
        <p:spPr bwMode="auto">
          <a:xfrm>
            <a:off x="3508379" y="5516879"/>
            <a:ext cx="5422261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Runtime profile of our framework (12% on communication and 88% on computation)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TextBox 44"/>
          <p:cNvSpPr txBox="1">
            <a:spLocks noChangeArrowheads="1"/>
          </p:cNvSpPr>
          <p:nvPr/>
        </p:nvSpPr>
        <p:spPr bwMode="auto">
          <a:xfrm>
            <a:off x="457200" y="2420780"/>
            <a:ext cx="30511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W/ speculation on </a:t>
            </a:r>
            <a:r>
              <a:rPr lang="en-US" sz="1600" i="1" dirty="0" err="1" smtClean="0">
                <a:solidFill>
                  <a:srgbClr val="0000FF"/>
                </a:solidFill>
                <a:latin typeface="Arial"/>
                <a:cs typeface="Arial"/>
              </a:rPr>
              <a:t>DesignD</a:t>
            </a:r>
            <a:endParaRPr lang="en-US" sz="1600" i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+49% </a:t>
            </a:r>
            <a:r>
              <a:rPr lang="en-US" sz="1600" i="1" dirty="0" err="1" smtClean="0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lang="en-US" sz="1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rate</a:t>
            </a:r>
          </a:p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FF0000"/>
                </a:solidFill>
                <a:latin typeface="Arial"/>
                <a:cs typeface="Arial"/>
              </a:rPr>
              <a:t>+4.8MB on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90255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Prototype a distributed timing analysis framework</a:t>
            </a:r>
          </a:p>
          <a:p>
            <a:pPr lvl="1"/>
            <a:r>
              <a:rPr lang="en-US" dirty="0" smtClean="0"/>
              <a:t>Server-client model</a:t>
            </a:r>
          </a:p>
          <a:p>
            <a:pPr lvl="1"/>
            <a:r>
              <a:rPr lang="en-US" dirty="0" smtClean="0"/>
              <a:t>Non-blocking socket IO (overlap communication and computation)</a:t>
            </a:r>
          </a:p>
          <a:p>
            <a:pPr lvl="1"/>
            <a:r>
              <a:rPr lang="en-US" dirty="0" smtClean="0"/>
              <a:t>Event-driven loop (autonomous programming)</a:t>
            </a:r>
          </a:p>
          <a:p>
            <a:pPr lvl="1"/>
            <a:r>
              <a:rPr lang="en-US" dirty="0" smtClean="0"/>
              <a:t>Efficient messaging interface (serialization and deserialization)</a:t>
            </a:r>
          </a:p>
          <a:p>
            <a:endParaRPr lang="en-US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A system for distributed timing analysis 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Distributed common path pessimism removal (CPPR)</a:t>
            </a:r>
          </a:p>
          <a:p>
            <a:pPr lvl="1"/>
            <a:endParaRPr lang="en-US" dirty="0"/>
          </a:p>
          <a:p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UIUC CAD group</a:t>
            </a:r>
          </a:p>
          <a:p>
            <a:pPr lvl="1"/>
            <a:r>
              <a:rPr lang="en-US" dirty="0" err="1" smtClean="0"/>
              <a:t>EinsTimer</a:t>
            </a:r>
            <a:r>
              <a:rPr lang="en-US" dirty="0" smtClean="0"/>
              <a:t> team (</a:t>
            </a:r>
            <a:r>
              <a:rPr lang="en-US" dirty="0" err="1" smtClean="0"/>
              <a:t>Debjit</a:t>
            </a:r>
            <a:r>
              <a:rPr lang="en-US" dirty="0" smtClean="0"/>
              <a:t>, </a:t>
            </a:r>
            <a:r>
              <a:rPr lang="en-US" dirty="0" err="1" smtClean="0"/>
              <a:t>Kerim</a:t>
            </a:r>
            <a:r>
              <a:rPr lang="en-US" dirty="0" smtClean="0"/>
              <a:t>, </a:t>
            </a:r>
            <a:r>
              <a:rPr lang="en-US" dirty="0" err="1" smtClean="0"/>
              <a:t>Natesan</a:t>
            </a:r>
            <a:r>
              <a:rPr lang="en-US" dirty="0" smtClean="0"/>
              <a:t>, </a:t>
            </a:r>
            <a:r>
              <a:rPr lang="en-US" dirty="0" err="1" smtClean="0"/>
              <a:t>Hemlata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, Jin, Michel,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Timing – Motivation and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Ever increasing design complexity</a:t>
            </a:r>
          </a:p>
          <a:p>
            <a:pPr lvl="2"/>
            <a:r>
              <a:rPr lang="en-US" dirty="0" smtClean="0"/>
              <a:t>Hierarchical partition</a:t>
            </a:r>
          </a:p>
          <a:p>
            <a:pPr lvl="2"/>
            <a:r>
              <a:rPr lang="en-US" dirty="0" smtClean="0"/>
              <a:t>Abstraction </a:t>
            </a:r>
          </a:p>
          <a:p>
            <a:pPr lvl="2"/>
            <a:r>
              <a:rPr lang="en-US" dirty="0" smtClean="0"/>
              <a:t>Multi-threading timing analysis</a:t>
            </a:r>
          </a:p>
          <a:p>
            <a:pPr lvl="1"/>
            <a:r>
              <a:rPr lang="en-US" dirty="0" smtClean="0"/>
              <a:t>Too costly to afford high-end machines</a:t>
            </a:r>
          </a:p>
          <a:p>
            <a:pPr lvl="1"/>
            <a:endParaRPr lang="en-US" dirty="0"/>
          </a:p>
          <a:p>
            <a:r>
              <a:rPr lang="en-US" dirty="0" smtClean="0"/>
              <a:t>Create a distributed timing engine</a:t>
            </a:r>
          </a:p>
          <a:p>
            <a:pPr lvl="1"/>
            <a:r>
              <a:rPr lang="en-US" dirty="0" smtClean="0"/>
              <a:t>Explore a feasible framework</a:t>
            </a:r>
          </a:p>
          <a:p>
            <a:pPr lvl="1"/>
            <a:r>
              <a:rPr lang="en-US" dirty="0" smtClean="0"/>
              <a:t>Prototype a distributed timer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Performance  </a:t>
            </a:r>
            <a:endParaRPr lang="en-US" dirty="0"/>
          </a:p>
        </p:txBody>
      </p:sp>
      <p:pic>
        <p:nvPicPr>
          <p:cNvPr id="6" name="Picture 2" descr="C:\Users\Electron\Desktop\fig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74" y="1322389"/>
            <a:ext cx="2765891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Electron\Desktop\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1" y="3458211"/>
            <a:ext cx="2953656" cy="155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923774" y="2708285"/>
            <a:ext cx="27658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400" dirty="0"/>
              <a:t>Multi-threading in </a:t>
            </a:r>
            <a:r>
              <a:rPr lang="en-US" sz="1400" dirty="0" smtClean="0"/>
              <a:t>a single </a:t>
            </a:r>
            <a:r>
              <a:rPr lang="en-US" sz="1400" dirty="0"/>
              <a:t>machine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30241" y="5013008"/>
            <a:ext cx="2953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400" dirty="0"/>
              <a:t>Distributed computing </a:t>
            </a:r>
            <a:r>
              <a:rPr lang="en-US" sz="1400" dirty="0" smtClean="0"/>
              <a:t>on a machine cluster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908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Distributed System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Open-source </a:t>
            </a:r>
            <a:r>
              <a:rPr lang="en-US" dirty="0" smtClean="0"/>
              <a:t>cloud computing platforms </a:t>
            </a:r>
            <a:r>
              <a:rPr lang="en-US" dirty="0"/>
              <a:t>(</a:t>
            </a:r>
            <a:r>
              <a:rPr lang="en-US" i="1" dirty="0">
                <a:hlinkClick r:id="rId2"/>
              </a:rPr>
              <a:t>https://hadoop.apache.org/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100" dirty="0" err="1"/>
              <a:t>Hadoop</a:t>
            </a:r>
            <a:r>
              <a:rPr lang="en-US" dirty="0"/>
              <a:t> </a:t>
            </a:r>
          </a:p>
          <a:p>
            <a:pPr lvl="2">
              <a:defRPr/>
            </a:pPr>
            <a:r>
              <a:rPr lang="en-US" sz="2000" dirty="0"/>
              <a:t>Reliable, scalable, distributed </a:t>
            </a:r>
            <a:r>
              <a:rPr lang="en-US" sz="2000" dirty="0" err="1"/>
              <a:t>MapReduce</a:t>
            </a:r>
            <a:r>
              <a:rPr lang="en-US" sz="2000" dirty="0"/>
              <a:t> platform on HDFS</a:t>
            </a:r>
          </a:p>
          <a:p>
            <a:pPr lvl="1">
              <a:defRPr/>
            </a:pPr>
            <a:r>
              <a:rPr lang="en-US" sz="2100" dirty="0"/>
              <a:t>Cassandra</a:t>
            </a:r>
            <a:endParaRPr lang="en-US" dirty="0"/>
          </a:p>
          <a:p>
            <a:pPr lvl="2">
              <a:defRPr/>
            </a:pPr>
            <a:r>
              <a:rPr lang="en-US" sz="2000" dirty="0"/>
              <a:t>A scalable multi-master database with no single points of failure</a:t>
            </a:r>
          </a:p>
          <a:p>
            <a:pPr lvl="1">
              <a:defRPr/>
            </a:pPr>
            <a:r>
              <a:rPr lang="en-US" sz="2100" dirty="0" err="1"/>
              <a:t>Chukwa</a:t>
            </a:r>
            <a:endParaRPr lang="en-US" dirty="0"/>
          </a:p>
          <a:p>
            <a:pPr lvl="2">
              <a:defRPr/>
            </a:pPr>
            <a:r>
              <a:rPr lang="en-US" sz="2000" dirty="0"/>
              <a:t>A data collection system for managing large distributed systems</a:t>
            </a:r>
          </a:p>
          <a:p>
            <a:pPr lvl="1">
              <a:defRPr/>
            </a:pPr>
            <a:r>
              <a:rPr lang="en-US" sz="2100" dirty="0" err="1"/>
              <a:t>Hbase</a:t>
            </a:r>
            <a:endParaRPr lang="en-US" dirty="0"/>
          </a:p>
          <a:p>
            <a:pPr lvl="2">
              <a:defRPr/>
            </a:pPr>
            <a:r>
              <a:rPr lang="en-US" sz="2000" dirty="0"/>
              <a:t>A scalable, distributed database that supports structured data storage</a:t>
            </a:r>
          </a:p>
          <a:p>
            <a:pPr lvl="1">
              <a:defRPr/>
            </a:pPr>
            <a:r>
              <a:rPr lang="en-US" sz="2100" dirty="0"/>
              <a:t>Zookeeper</a:t>
            </a:r>
            <a:endParaRPr lang="en-US" dirty="0"/>
          </a:p>
          <a:p>
            <a:pPr lvl="2">
              <a:defRPr/>
            </a:pPr>
            <a:r>
              <a:rPr lang="en-US" sz="2000" dirty="0"/>
              <a:t>Coordination service for distributed application</a:t>
            </a:r>
          </a:p>
          <a:p>
            <a:pPr lvl="1">
              <a:defRPr/>
            </a:pPr>
            <a:r>
              <a:rPr lang="en-US" sz="2100" dirty="0" err="1"/>
              <a:t>Mesos</a:t>
            </a:r>
            <a:endParaRPr lang="en-US" dirty="0"/>
          </a:p>
          <a:p>
            <a:pPr lvl="2">
              <a:defRPr/>
            </a:pPr>
            <a:r>
              <a:rPr lang="en-US" sz="2000" dirty="0"/>
              <a:t>A high-performance cluster manager with scalable fault tolerance</a:t>
            </a:r>
          </a:p>
          <a:p>
            <a:pPr lvl="1">
              <a:defRPr/>
            </a:pPr>
            <a:r>
              <a:rPr lang="en-US" sz="2100" dirty="0" smtClean="0"/>
              <a:t>Spark</a:t>
            </a:r>
            <a:endParaRPr lang="en-US" dirty="0"/>
          </a:p>
          <a:p>
            <a:pPr lvl="2">
              <a:defRPr/>
            </a:pPr>
            <a:r>
              <a:rPr lang="en-US" sz="2000" dirty="0"/>
              <a:t>A fast and general computing engine for </a:t>
            </a:r>
            <a:r>
              <a:rPr lang="en-US" sz="2000" dirty="0" smtClean="0"/>
              <a:t>iterative </a:t>
            </a:r>
            <a:r>
              <a:rPr lang="en-US" sz="2000" dirty="0" err="1" smtClean="0"/>
              <a:t>MapReduce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2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Questions 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29600" cy="4958080"/>
          </a:xfrm>
        </p:spPr>
        <p:txBody>
          <a:bodyPr/>
          <a:lstStyle/>
          <a:p>
            <a:r>
              <a:rPr lang="en-US" i="1" dirty="0" smtClean="0"/>
              <a:t>Are these packages really suitable for our applications?</a:t>
            </a:r>
          </a:p>
          <a:p>
            <a:pPr lvl="1"/>
            <a:r>
              <a:rPr lang="en-US" dirty="0" smtClean="0"/>
              <a:t>Google/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programming paradigm</a:t>
            </a:r>
          </a:p>
          <a:p>
            <a:pPr lvl="1"/>
            <a:r>
              <a:rPr lang="en-US" dirty="0" smtClean="0"/>
              <a:t>Spark in-memory iterative batch processing</a:t>
            </a:r>
          </a:p>
          <a:p>
            <a:endParaRPr lang="en-US" dirty="0"/>
          </a:p>
          <a:p>
            <a:r>
              <a:rPr lang="en-US" i="1" dirty="0" smtClean="0"/>
              <a:t>What are the potential hurdles for EDA to use big-data tools?</a:t>
            </a:r>
          </a:p>
          <a:p>
            <a:pPr lvl="1"/>
            <a:r>
              <a:rPr lang="en-US" dirty="0" smtClean="0"/>
              <a:t>Big-data tools are majorly written in JVM languages</a:t>
            </a:r>
          </a:p>
          <a:p>
            <a:pPr lvl="1"/>
            <a:r>
              <a:rPr lang="en-US" dirty="0" smtClean="0"/>
              <a:t>EDA applications highly rely on high-performance C/C++</a:t>
            </a:r>
          </a:p>
          <a:p>
            <a:pPr lvl="1"/>
            <a:r>
              <a:rPr lang="en-US" dirty="0" smtClean="0"/>
              <a:t>Rewrites of numbers of codes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What are the differences between EDA and big data?</a:t>
            </a:r>
          </a:p>
          <a:p>
            <a:pPr lvl="1"/>
            <a:r>
              <a:rPr lang="en-US" dirty="0" smtClean="0"/>
              <a:t>Computation intensive </a:t>
            </a:r>
            <a:r>
              <a:rPr lang="en-US" dirty="0" err="1" smtClean="0"/>
              <a:t>vs</a:t>
            </a:r>
            <a:r>
              <a:rPr lang="en-US" dirty="0" smtClean="0"/>
              <a:t> Data intensive</a:t>
            </a:r>
          </a:p>
          <a:p>
            <a:pPr lvl="1"/>
            <a:r>
              <a:rPr lang="en-US" dirty="0" smtClean="0"/>
              <a:t>EDA data is more connected than many of social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1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An Empirical Experiment on Arrival Time Propagation </a:t>
            </a:r>
            <a:endParaRPr lang="en-US" sz="24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25184"/>
              </p:ext>
            </p:extLst>
          </p:nvPr>
        </p:nvGraphicFramePr>
        <p:xfrm>
          <a:off x="457200" y="4097859"/>
          <a:ext cx="8229600" cy="1127021"/>
        </p:xfrm>
        <a:graphic>
          <a:graphicData uri="http://schemas.openxmlformats.org/drawingml/2006/table">
            <a:tbl>
              <a:tblPr/>
              <a:tblGrid>
                <a:gridCol w="1930400"/>
                <a:gridCol w="3017520"/>
                <a:gridCol w="1554480"/>
                <a:gridCol w="1727200"/>
              </a:tblGrid>
              <a:tr h="74507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Implementation</a:t>
                      </a:r>
                    </a:p>
                  </a:txBody>
                  <a:tcPr marL="90000" marR="90000" marT="49088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Spark 1.4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(RDD +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GraphX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Pregel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9088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Scala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Dijkstra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9088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C++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Dijkstra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9088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75D1"/>
                    </a:solidFill>
                  </a:tcPr>
                </a:tc>
              </a:tr>
              <a:tr h="2986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Runtime 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(s)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51357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68.45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51357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10.68</a:t>
                      </a:r>
                    </a:p>
                  </a:txBody>
                  <a:tcPr marL="90000" marR="90000" marT="51357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  <a:tab pos="10134600" algn="l"/>
                          <a:tab pos="10858500" algn="l"/>
                        </a:tabLst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1.50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51357" marB="46819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5" name="Curved Up Arrow 2"/>
          <p:cNvSpPr>
            <a:spLocks noChangeArrowheads="1"/>
          </p:cNvSpPr>
          <p:nvPr/>
        </p:nvSpPr>
        <p:spPr bwMode="auto">
          <a:xfrm>
            <a:off x="3550286" y="5219448"/>
            <a:ext cx="2708274" cy="276999"/>
          </a:xfrm>
          <a:prstGeom prst="curvedUpArrow">
            <a:avLst>
              <a:gd name="adj1" fmla="val 24972"/>
              <a:gd name="adj2" fmla="val 4997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endParaRPr lang="en-US">
              <a:cs typeface="Arial" charset="0"/>
            </a:endParaRPr>
          </a:p>
        </p:txBody>
      </p:sp>
      <p:sp>
        <p:nvSpPr>
          <p:cNvPr id="6" name="Curved Up Arrow 10"/>
          <p:cNvSpPr>
            <a:spLocks noChangeArrowheads="1"/>
          </p:cNvSpPr>
          <p:nvPr/>
        </p:nvSpPr>
        <p:spPr bwMode="auto">
          <a:xfrm>
            <a:off x="6410961" y="5219448"/>
            <a:ext cx="1329214" cy="276999"/>
          </a:xfrm>
          <a:prstGeom prst="curvedUpArrow">
            <a:avLst>
              <a:gd name="adj1" fmla="val 24972"/>
              <a:gd name="adj2" fmla="val 4997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endParaRPr lang="en-US"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09041"/>
            <a:ext cx="8229600" cy="2915920"/>
          </a:xfrm>
        </p:spPr>
        <p:txBody>
          <a:bodyPr/>
          <a:lstStyle/>
          <a:p>
            <a:r>
              <a:rPr lang="en-US" dirty="0" err="1" smtClean="0"/>
              <a:t>Bebchmark</a:t>
            </a:r>
            <a:endParaRPr lang="en-US" dirty="0" smtClean="0"/>
          </a:p>
          <a:p>
            <a:pPr lvl="1"/>
            <a:r>
              <a:rPr lang="en-US" dirty="0" smtClean="0"/>
              <a:t>Timing graph from ICCAD 2016 CAD contest (</a:t>
            </a:r>
            <a:r>
              <a:rPr lang="en-US" i="1" dirty="0" smtClean="0"/>
              <a:t>superblue18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2.5M nodes</a:t>
            </a:r>
          </a:p>
          <a:p>
            <a:pPr lvl="2"/>
            <a:r>
              <a:rPr lang="en-US" dirty="0" smtClean="0"/>
              <a:t>3.5M edges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Spark – 4 cores </a:t>
            </a:r>
          </a:p>
          <a:p>
            <a:pPr lvl="1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etc. – 1 core </a:t>
            </a:r>
          </a:p>
          <a:p>
            <a:pPr lvl="1"/>
            <a:r>
              <a:rPr lang="en-US" dirty="0" smtClean="0"/>
              <a:t>C++ – 1 core</a:t>
            </a:r>
            <a:endParaRPr lang="en-US" dirty="0"/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97760" y="5435600"/>
            <a:ext cx="4013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Overhead of </a:t>
            </a:r>
            <a:r>
              <a:rPr lang="en-US" sz="1600" i="1" dirty="0" err="1" smtClean="0">
                <a:solidFill>
                  <a:srgbClr val="0000FF"/>
                </a:solidFill>
                <a:latin typeface="Arial"/>
                <a:cs typeface="Arial"/>
              </a:rPr>
              <a:t>GraphX</a:t>
            </a: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 and message passing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410960" y="5496447"/>
            <a:ext cx="22825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Overhead of JVM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spark_performanc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89" y="2113280"/>
            <a:ext cx="4284611" cy="18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4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Framework for Distributed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1"/>
            <a:ext cx="8229600" cy="2550160"/>
          </a:xfrm>
        </p:spPr>
        <p:txBody>
          <a:bodyPr/>
          <a:lstStyle/>
          <a:p>
            <a:r>
              <a:rPr lang="en-US" dirty="0" smtClean="0"/>
              <a:t>Focus on general design partitions</a:t>
            </a:r>
          </a:p>
          <a:p>
            <a:pPr lvl="1"/>
            <a:r>
              <a:rPr lang="en-US" dirty="0" smtClean="0"/>
              <a:t>Logical, physical, and hierarchies</a:t>
            </a:r>
          </a:p>
          <a:p>
            <a:pPr lvl="1"/>
            <a:r>
              <a:rPr lang="en-US" dirty="0" smtClean="0"/>
              <a:t>Across multiple machines (DFS)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Single-server multiple-client model</a:t>
            </a:r>
          </a:p>
          <a:p>
            <a:pPr lvl="1"/>
            <a:r>
              <a:rPr lang="en-US" dirty="0" smtClean="0"/>
              <a:t>Server is the centralized communicator</a:t>
            </a:r>
          </a:p>
          <a:p>
            <a:pPr lvl="1"/>
            <a:r>
              <a:rPr lang="en-US" dirty="0" smtClean="0"/>
              <a:t>Client exchange boundary timing with server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3920" y="1412239"/>
            <a:ext cx="2510155" cy="144399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Client on Machine “C”</a:t>
            </a:r>
          </a:p>
          <a:p>
            <a:pPr algn="ctr">
              <a:defRPr/>
            </a:pPr>
            <a:r>
              <a:rPr lang="en-US" dirty="0"/>
              <a:t>(Send/</a:t>
            </a:r>
            <a:r>
              <a:rPr lang="en-US" dirty="0" err="1"/>
              <a:t>Recv</a:t>
            </a:r>
            <a:r>
              <a:rPr lang="en-US" dirty="0"/>
              <a:t> message to/from server </a:t>
            </a:r>
          </a:p>
          <a:p>
            <a:pPr algn="ctr">
              <a:defRPr/>
            </a:pPr>
            <a:r>
              <a:rPr lang="en-US" dirty="0"/>
              <a:t>on machine “P”)</a:t>
            </a:r>
          </a:p>
        </p:txBody>
      </p:sp>
      <p:sp>
        <p:nvSpPr>
          <p:cNvPr id="7" name="Left Arrow 6"/>
          <p:cNvSpPr/>
          <p:nvPr/>
        </p:nvSpPr>
        <p:spPr>
          <a:xfrm flipH="1">
            <a:off x="5579744" y="1412239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5579743" y="2954657"/>
            <a:ext cx="33499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Font typeface="Wingdings" charset="0"/>
              <a:buNone/>
            </a:pPr>
            <a:r>
              <a:rPr lang="en-US" sz="1400" dirty="0"/>
              <a:t>Client machine IP: 1.23.456.789</a:t>
            </a:r>
          </a:p>
        </p:txBody>
      </p:sp>
      <p:sp>
        <p:nvSpPr>
          <p:cNvPr id="16" name="Left Arrow 15"/>
          <p:cNvSpPr/>
          <p:nvPr/>
        </p:nvSpPr>
        <p:spPr>
          <a:xfrm flipH="1">
            <a:off x="5579744" y="2478404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7" name="Left Arrow 16"/>
          <p:cNvSpPr/>
          <p:nvPr/>
        </p:nvSpPr>
        <p:spPr>
          <a:xfrm flipH="1">
            <a:off x="5579744" y="1939924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8" name="Left Arrow 17"/>
          <p:cNvSpPr/>
          <p:nvPr/>
        </p:nvSpPr>
        <p:spPr>
          <a:xfrm flipH="1">
            <a:off x="8484235" y="1412239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9" name="Left Arrow 18"/>
          <p:cNvSpPr/>
          <p:nvPr/>
        </p:nvSpPr>
        <p:spPr>
          <a:xfrm flipH="1">
            <a:off x="8484235" y="2478404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0" name="Left Arrow 19"/>
          <p:cNvSpPr/>
          <p:nvPr/>
        </p:nvSpPr>
        <p:spPr>
          <a:xfrm flipH="1">
            <a:off x="8484235" y="1939924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5963920" y="3902514"/>
            <a:ext cx="2510155" cy="144399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Server on Machine “P”</a:t>
            </a:r>
          </a:p>
          <a:p>
            <a:pPr algn="ctr">
              <a:defRPr/>
            </a:pPr>
            <a:r>
              <a:rPr lang="en-US" dirty="0"/>
              <a:t>(Send/</a:t>
            </a:r>
            <a:r>
              <a:rPr lang="en-US" dirty="0" err="1"/>
              <a:t>Recv</a:t>
            </a:r>
            <a:r>
              <a:rPr lang="en-US" dirty="0"/>
              <a:t> message to/from client</a:t>
            </a:r>
          </a:p>
          <a:p>
            <a:pPr algn="ctr">
              <a:defRPr/>
            </a:pPr>
            <a:r>
              <a:rPr lang="en-US" dirty="0"/>
              <a:t> on machine “C”)</a:t>
            </a:r>
          </a:p>
        </p:txBody>
      </p:sp>
      <p:sp>
        <p:nvSpPr>
          <p:cNvPr id="22" name="Left Arrow 21"/>
          <p:cNvSpPr/>
          <p:nvPr/>
        </p:nvSpPr>
        <p:spPr>
          <a:xfrm flipH="1">
            <a:off x="5579744" y="3902514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5579743" y="5444932"/>
            <a:ext cx="33499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Font typeface="Wingdings" charset="0"/>
              <a:buNone/>
            </a:pPr>
            <a:r>
              <a:rPr lang="en-US" sz="1400" dirty="0" smtClean="0"/>
              <a:t>Server machine </a:t>
            </a:r>
            <a:r>
              <a:rPr lang="en-US" sz="1400" dirty="0"/>
              <a:t>IP: </a:t>
            </a:r>
            <a:r>
              <a:rPr lang="en-US" sz="1400" dirty="0" smtClean="0"/>
              <a:t>140.110.44.32</a:t>
            </a:r>
            <a:endParaRPr lang="en-US" sz="1400" dirty="0"/>
          </a:p>
        </p:txBody>
      </p:sp>
      <p:sp>
        <p:nvSpPr>
          <p:cNvPr id="24" name="Left Arrow 23"/>
          <p:cNvSpPr/>
          <p:nvPr/>
        </p:nvSpPr>
        <p:spPr>
          <a:xfrm flipH="1">
            <a:off x="5579744" y="4968679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5" name="Left Arrow 24"/>
          <p:cNvSpPr/>
          <p:nvPr/>
        </p:nvSpPr>
        <p:spPr>
          <a:xfrm flipH="1">
            <a:off x="5579744" y="4430199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6" name="Left Arrow 25"/>
          <p:cNvSpPr/>
          <p:nvPr/>
        </p:nvSpPr>
        <p:spPr>
          <a:xfrm flipH="1">
            <a:off x="8484235" y="3902514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7" name="Left Arrow 26"/>
          <p:cNvSpPr/>
          <p:nvPr/>
        </p:nvSpPr>
        <p:spPr>
          <a:xfrm flipH="1">
            <a:off x="8484235" y="4968679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8" name="Left Arrow 27"/>
          <p:cNvSpPr/>
          <p:nvPr/>
        </p:nvSpPr>
        <p:spPr>
          <a:xfrm flipH="1">
            <a:off x="8484235" y="4430199"/>
            <a:ext cx="384176" cy="377828"/>
          </a:xfrm>
          <a:prstGeom prst="leftArrow">
            <a:avLst>
              <a:gd name="adj1" fmla="val 50000"/>
              <a:gd name="adj2" fmla="val 45346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83" name="Picture 82" descr="problem_formulati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15576"/>
            <a:ext cx="4739026" cy="1587307"/>
          </a:xfrm>
          <a:prstGeom prst="rect">
            <a:avLst/>
          </a:prstGeom>
        </p:spPr>
      </p:pic>
      <p:sp>
        <p:nvSpPr>
          <p:cNvPr id="84" name="TextBox 44"/>
          <p:cNvSpPr txBox="1">
            <a:spLocks noChangeArrowheads="1"/>
          </p:cNvSpPr>
          <p:nvPr/>
        </p:nvSpPr>
        <p:spPr bwMode="auto">
          <a:xfrm>
            <a:off x="540911" y="5556295"/>
            <a:ext cx="46553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An example design with three partitions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08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our Framework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Multiple-program multiple-data paradigm</a:t>
            </a:r>
          </a:p>
          <a:p>
            <a:pPr lvl="1"/>
            <a:r>
              <a:rPr lang="en-US" dirty="0" smtClean="0"/>
              <a:t>Different programs for clients and server</a:t>
            </a:r>
          </a:p>
          <a:p>
            <a:pPr lvl="1"/>
            <a:r>
              <a:rPr lang="en-US" dirty="0" smtClean="0"/>
              <a:t>Better scalability and work distribution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Non-blocking socket IO</a:t>
            </a:r>
          </a:p>
          <a:p>
            <a:pPr lvl="1"/>
            <a:r>
              <a:rPr lang="en-US" dirty="0" smtClean="0"/>
              <a:t>Program returns to users immediately</a:t>
            </a:r>
          </a:p>
          <a:p>
            <a:pPr lvl="1"/>
            <a:r>
              <a:rPr lang="en-US" dirty="0" smtClean="0"/>
              <a:t>Overlap communication and computation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Event-driven environment</a:t>
            </a:r>
          </a:p>
          <a:p>
            <a:pPr lvl="1"/>
            <a:r>
              <a:rPr lang="en-US" dirty="0" smtClean="0"/>
              <a:t>Callback for message read/write events</a:t>
            </a:r>
          </a:p>
          <a:p>
            <a:pPr lvl="1"/>
            <a:r>
              <a:rPr lang="en-US" dirty="0" smtClean="0"/>
              <a:t>Persistent in memory for efficient data processing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Efficient messaging interface</a:t>
            </a:r>
          </a:p>
          <a:p>
            <a:pPr lvl="1"/>
            <a:r>
              <a:rPr lang="en-US" dirty="0" smtClean="0"/>
              <a:t>Network see bytes only</a:t>
            </a:r>
          </a:p>
          <a:p>
            <a:pPr lvl="1"/>
            <a:r>
              <a:rPr lang="en-US" dirty="0" smtClean="0"/>
              <a:t>Serialization and deserialization of timing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IO and Event-driven Loop with </a:t>
            </a:r>
            <a:r>
              <a:rPr lang="en-US" dirty="0" err="1" smtClean="0"/>
              <a:t>Libevent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29600" cy="2631101"/>
          </a:xfrm>
        </p:spPr>
        <p:txBody>
          <a:bodyPr/>
          <a:lstStyle/>
          <a:p>
            <a:r>
              <a:rPr lang="en-US" dirty="0" err="1" smtClean="0"/>
              <a:t>Libevent</a:t>
            </a:r>
            <a:r>
              <a:rPr lang="en-US" dirty="0" smtClean="0"/>
              <a:t> (</a:t>
            </a:r>
            <a:r>
              <a:rPr lang="en-US" i="1" dirty="0" smtClean="0">
                <a:hlinkClick r:id="rId2"/>
              </a:rPr>
              <a:t>http://libevent.org/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Open-source under BSD license</a:t>
            </a:r>
          </a:p>
          <a:p>
            <a:pPr lvl="1"/>
            <a:r>
              <a:rPr lang="en-US" dirty="0" smtClean="0"/>
              <a:t>Actively maintained</a:t>
            </a:r>
          </a:p>
          <a:p>
            <a:pPr lvl="1"/>
            <a:r>
              <a:rPr lang="en-US" dirty="0" smtClean="0"/>
              <a:t>C-based library</a:t>
            </a:r>
          </a:p>
          <a:p>
            <a:pPr lvl="1"/>
            <a:r>
              <a:rPr lang="en-US" dirty="0" smtClean="0"/>
              <a:t>Non-blocking socket</a:t>
            </a:r>
          </a:p>
          <a:p>
            <a:pPr lvl="1"/>
            <a:r>
              <a:rPr lang="en-US" dirty="0" smtClean="0"/>
              <a:t>Reactor model</a:t>
            </a:r>
            <a:endParaRPr lang="en-US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457200" y="3617303"/>
            <a:ext cx="2966088" cy="1938992"/>
          </a:xfrm>
          <a:prstGeom prst="wedgeRectCallout">
            <a:avLst>
              <a:gd name="adj1" fmla="val -24394"/>
              <a:gd name="adj2" fmla="val -58796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8000"/>
                </a:solidFill>
                <a:cs typeface="Arial" charset="0"/>
              </a:rPr>
              <a:t>// Magic inside dispatch call</a:t>
            </a:r>
          </a:p>
          <a:p>
            <a:pPr eaLnBrk="1" hangingPunct="1"/>
            <a:r>
              <a:rPr lang="en-US" sz="1500" dirty="0">
                <a:cs typeface="Arial" charset="0"/>
              </a:rPr>
              <a:t>while (!</a:t>
            </a:r>
            <a:r>
              <a:rPr lang="en-US" sz="1500" dirty="0" err="1">
                <a:cs typeface="Arial" charset="0"/>
              </a:rPr>
              <a:t>event_base_empty</a:t>
            </a:r>
            <a:r>
              <a:rPr lang="en-US" sz="1500" dirty="0">
                <a:cs typeface="Arial" charset="0"/>
              </a:rPr>
              <a:t>(base)) {</a:t>
            </a:r>
          </a:p>
          <a:p>
            <a:pPr eaLnBrk="1" hangingPunct="1"/>
            <a:r>
              <a:rPr lang="en-US" sz="1500" dirty="0">
                <a:cs typeface="Arial" charset="0"/>
              </a:rPr>
              <a:t>   </a:t>
            </a:r>
            <a:r>
              <a:rPr lang="en-US" sz="1500" dirty="0">
                <a:solidFill>
                  <a:srgbClr val="008000"/>
                </a:solidFill>
                <a:cs typeface="Arial" charset="0"/>
              </a:rPr>
              <a:t>// non-block IO by OS kernel</a:t>
            </a:r>
          </a:p>
          <a:p>
            <a:pPr eaLnBrk="1" hangingPunct="1"/>
            <a:r>
              <a:rPr lang="en-US" sz="1500" dirty="0">
                <a:cs typeface="Arial" charset="0"/>
              </a:rPr>
              <a:t>   </a:t>
            </a:r>
            <a:r>
              <a:rPr lang="en-US" sz="1500" dirty="0" err="1" smtClean="0">
                <a:cs typeface="Arial" charset="0"/>
              </a:rPr>
              <a:t>active_list</a:t>
            </a:r>
            <a:r>
              <a:rPr lang="en-US" sz="1500" dirty="0" smtClean="0">
                <a:cs typeface="Arial" charset="0"/>
              </a:rPr>
              <a:t> </a:t>
            </a:r>
            <a:r>
              <a:rPr lang="en-US" sz="1500" dirty="0">
                <a:cs typeface="Arial" charset="0"/>
                <a:sym typeface="Wingdings" charset="0"/>
              </a:rPr>
              <a:t> </a:t>
            </a:r>
            <a:r>
              <a:rPr lang="en-US" sz="1500" dirty="0" err="1" smtClean="0">
                <a:cs typeface="Arial" charset="0"/>
                <a:sym typeface="Wingdings" charset="0"/>
              </a:rPr>
              <a:t>get_active_events</a:t>
            </a:r>
            <a:endParaRPr lang="en-US" sz="1500" dirty="0">
              <a:cs typeface="Arial" charset="0"/>
            </a:endParaRPr>
          </a:p>
          <a:p>
            <a:pPr eaLnBrk="1" hangingPunct="1"/>
            <a:r>
              <a:rPr lang="en-US" sz="1500" dirty="0">
                <a:cs typeface="Arial" charset="0"/>
              </a:rPr>
              <a:t>   </a:t>
            </a:r>
            <a:r>
              <a:rPr lang="en-US" sz="1500" dirty="0" err="1">
                <a:cs typeface="Arial" charset="0"/>
              </a:rPr>
              <a:t>foreach</a:t>
            </a:r>
            <a:r>
              <a:rPr lang="en-US" sz="1500" dirty="0">
                <a:cs typeface="Arial" charset="0"/>
              </a:rPr>
              <a:t>(event </a:t>
            </a:r>
            <a:r>
              <a:rPr lang="en-US" sz="1500" i="1" dirty="0">
                <a:cs typeface="Arial" charset="0"/>
              </a:rPr>
              <a:t>e</a:t>
            </a:r>
            <a:r>
              <a:rPr lang="en-US" sz="1500" dirty="0">
                <a:cs typeface="Arial" charset="0"/>
              </a:rPr>
              <a:t> in </a:t>
            </a:r>
            <a:r>
              <a:rPr lang="en-US" sz="1500" dirty="0" err="1" smtClean="0">
                <a:cs typeface="Arial" charset="0"/>
              </a:rPr>
              <a:t>active_list</a:t>
            </a:r>
            <a:r>
              <a:rPr lang="en-US" sz="1500" dirty="0">
                <a:cs typeface="Arial" charset="0"/>
              </a:rPr>
              <a:t>) {</a:t>
            </a:r>
          </a:p>
          <a:p>
            <a:pPr eaLnBrk="1" hangingPunct="1"/>
            <a:r>
              <a:rPr lang="en-US" sz="1500" dirty="0">
                <a:cs typeface="Arial" charset="0"/>
              </a:rPr>
              <a:t>     invoke the callback for event </a:t>
            </a:r>
            <a:r>
              <a:rPr lang="en-US" sz="1500" i="1" dirty="0">
                <a:cs typeface="Arial" charset="0"/>
              </a:rPr>
              <a:t>e</a:t>
            </a:r>
          </a:p>
          <a:p>
            <a:pPr eaLnBrk="1" hangingPunct="1"/>
            <a:r>
              <a:rPr lang="en-US" sz="1500" dirty="0">
                <a:cs typeface="Arial" charset="0"/>
              </a:rPr>
              <a:t>   }</a:t>
            </a:r>
          </a:p>
          <a:p>
            <a:pPr eaLnBrk="1" hangingPunct="1"/>
            <a:r>
              <a:rPr lang="en-US" sz="1500" dirty="0" smtClean="0">
                <a:cs typeface="Arial" charset="0"/>
              </a:rPr>
              <a:t>}</a:t>
            </a:r>
            <a:endParaRPr lang="en-US" sz="1500" dirty="0">
              <a:cs typeface="Arial" charset="0"/>
            </a:endParaRPr>
          </a:p>
        </p:txBody>
      </p:sp>
      <p:pic>
        <p:nvPicPr>
          <p:cNvPr id="34" name="Picture 33" descr="Screen Shot 2016-03-06 at 9.1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2164081"/>
            <a:ext cx="5090160" cy="3163774"/>
          </a:xfrm>
          <a:prstGeom prst="rect">
            <a:avLst/>
          </a:prstGeom>
        </p:spPr>
      </p:pic>
      <p:sp>
        <p:nvSpPr>
          <p:cNvPr id="35" name="TextBox 44"/>
          <p:cNvSpPr txBox="1">
            <a:spLocks noChangeArrowheads="1"/>
          </p:cNvSpPr>
          <p:nvPr/>
        </p:nvSpPr>
        <p:spPr bwMode="auto">
          <a:xfrm>
            <a:off x="457201" y="5556295"/>
            <a:ext cx="30987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An example event-driven code 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708400" y="5387018"/>
            <a:ext cx="506984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Interface class in our framework (override virtual methods for event callback)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120" y="1209040"/>
            <a:ext cx="1452880" cy="6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6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read callback</a:t>
            </a:r>
          </a:p>
          <a:p>
            <a:pPr lvl="1"/>
            <a:r>
              <a:rPr lang="en-US" dirty="0" smtClean="0"/>
              <a:t>Receive boundary timing</a:t>
            </a:r>
          </a:p>
          <a:p>
            <a:pPr lvl="1"/>
            <a:r>
              <a:rPr lang="en-US" dirty="0" smtClean="0"/>
              <a:t>Propagate timing</a:t>
            </a:r>
          </a:p>
          <a:p>
            <a:pPr lvl="1"/>
            <a:r>
              <a:rPr lang="en-US" dirty="0" smtClean="0"/>
              <a:t>Send back to the server</a:t>
            </a:r>
          </a:p>
          <a:p>
            <a:endParaRPr lang="en-US" dirty="0" smtClean="0"/>
          </a:p>
          <a:p>
            <a:r>
              <a:rPr lang="en-US" dirty="0" smtClean="0"/>
              <a:t>Server read callback</a:t>
            </a:r>
          </a:p>
          <a:p>
            <a:pPr lvl="1"/>
            <a:r>
              <a:rPr lang="en-US" dirty="0" smtClean="0"/>
              <a:t>Keep boundary mapping</a:t>
            </a:r>
          </a:p>
          <a:p>
            <a:pPr lvl="1"/>
            <a:r>
              <a:rPr lang="en-US" dirty="0" smtClean="0"/>
              <a:t>Receive boundary timing</a:t>
            </a:r>
          </a:p>
          <a:p>
            <a:pPr lvl="1"/>
            <a:r>
              <a:rPr lang="en-US" dirty="0" smtClean="0"/>
              <a:t>Propagate timing</a:t>
            </a:r>
          </a:p>
          <a:p>
            <a:pPr lvl="1"/>
            <a:r>
              <a:rPr lang="en-US" dirty="0" smtClean="0"/>
              <a:t>Send to the client</a:t>
            </a:r>
          </a:p>
          <a:p>
            <a:pPr lvl="1"/>
            <a:endParaRPr lang="en-US" dirty="0"/>
          </a:p>
          <a:p>
            <a:r>
              <a:rPr lang="en-US" dirty="0" smtClean="0"/>
              <a:t>Timing propagation</a:t>
            </a:r>
          </a:p>
          <a:p>
            <a:pPr lvl="1"/>
            <a:r>
              <a:rPr lang="en-US" dirty="0" smtClean="0"/>
              <a:t>Frontier </a:t>
            </a:r>
            <a:r>
              <a:rPr lang="en-US" dirty="0" err="1" smtClean="0"/>
              <a:t>vs</a:t>
            </a:r>
            <a:r>
              <a:rPr lang="en-US" dirty="0" smtClean="0"/>
              <a:t> Speculative</a:t>
            </a:r>
            <a:endParaRPr lang="en-US" dirty="0"/>
          </a:p>
        </p:txBody>
      </p:sp>
      <p:pic>
        <p:nvPicPr>
          <p:cNvPr id="6" name="Picture 5" descr="frontier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349277"/>
            <a:ext cx="4521200" cy="1333895"/>
          </a:xfrm>
          <a:prstGeom prst="rect">
            <a:avLst/>
          </a:prstGeom>
        </p:spPr>
      </p:pic>
      <p:pic>
        <p:nvPicPr>
          <p:cNvPr id="7" name="Picture 6" descr="speculat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3640687"/>
            <a:ext cx="4521200" cy="1390058"/>
          </a:xfrm>
          <a:prstGeom prst="rect">
            <a:avLst/>
          </a:prstGeom>
        </p:spPr>
      </p:pic>
      <p:sp>
        <p:nvSpPr>
          <p:cNvPr id="8" name="TextBox 44"/>
          <p:cNvSpPr txBox="1">
            <a:spLocks noChangeArrowheads="1"/>
          </p:cNvSpPr>
          <p:nvPr/>
        </p:nvSpPr>
        <p:spPr bwMode="auto">
          <a:xfrm>
            <a:off x="4165600" y="2759019"/>
            <a:ext cx="45212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Frontier timing propagation follows the topological order of the timing graph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TextBox 44"/>
          <p:cNvSpPr txBox="1">
            <a:spLocks noChangeArrowheads="1"/>
          </p:cNvSpPr>
          <p:nvPr/>
        </p:nvSpPr>
        <p:spPr bwMode="auto">
          <a:xfrm>
            <a:off x="4165600" y="5052220"/>
            <a:ext cx="452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 i="1" dirty="0" smtClean="0">
                <a:solidFill>
                  <a:srgbClr val="0000FF"/>
                </a:solidFill>
                <a:latin typeface="Arial"/>
                <a:cs typeface="Arial"/>
              </a:rPr>
              <a:t>If multi-threading is available, spare thread performs speculative propagation in order gain advanced saving of frontier work</a:t>
            </a:r>
            <a:endParaRPr lang="en-US" sz="16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98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207</TotalTime>
  <Words>1052</Words>
  <Application>Microsoft Macintosh PowerPoint</Application>
  <PresentationFormat>On-screen Show (4:3)</PresentationFormat>
  <Paragraphs>207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Distributed Timing – Motivation and Goal </vt:lpstr>
      <vt:lpstr>State-of-the-art Distributed System Packages</vt:lpstr>
      <vt:lpstr>The Questions Are </vt:lpstr>
      <vt:lpstr>An Empirical Experiment on Arrival Time Propagation </vt:lpstr>
      <vt:lpstr>The Proposed Framework for Distributed Timing</vt:lpstr>
      <vt:lpstr>Key Components in our Framework</vt:lpstr>
      <vt:lpstr>Non-blocking IO and Event-driven Loop with Libevent</vt:lpstr>
      <vt:lpstr>Callback Implementation</vt:lpstr>
      <vt:lpstr>Efficient Messaging Interface based on Protocol Buffer</vt:lpstr>
      <vt:lpstr>Evaluation – Software and Hardware Configuration</vt:lpstr>
      <vt:lpstr>Evaluation – Results and Performance</vt:lpstr>
      <vt:lpstr>Evaluation – A Deeper Look</vt:lpstr>
      <vt:lpstr>Conclusion and Future Work</vt:lpstr>
    </vt:vector>
  </TitlesOfParts>
  <Company>UNIVERSITY OF ILLINOIS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TSUNG-WEI HUANG</dc:creator>
  <cp:lastModifiedBy>Kerim Kalafala</cp:lastModifiedBy>
  <cp:revision>178</cp:revision>
  <dcterms:created xsi:type="dcterms:W3CDTF">2016-03-07T01:44:30Z</dcterms:created>
  <dcterms:modified xsi:type="dcterms:W3CDTF">2016-03-07T14:35:10Z</dcterms:modified>
</cp:coreProperties>
</file>