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63" r:id="rId2"/>
    <p:sldMasterId id="2147483673" r:id="rId3"/>
  </p:sldMasterIdLst>
  <p:notesMasterIdLst>
    <p:notesMasterId r:id="rId16"/>
  </p:notesMasterIdLst>
  <p:sldIdLst>
    <p:sldId id="466" r:id="rId4"/>
    <p:sldId id="402" r:id="rId5"/>
    <p:sldId id="467" r:id="rId6"/>
    <p:sldId id="565" r:id="rId7"/>
    <p:sldId id="603" r:id="rId8"/>
    <p:sldId id="486" r:id="rId9"/>
    <p:sldId id="604" r:id="rId10"/>
    <p:sldId id="593" r:id="rId11"/>
    <p:sldId id="595" r:id="rId12"/>
    <p:sldId id="596" r:id="rId13"/>
    <p:sldId id="605" r:id="rId14"/>
    <p:sldId id="568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E8E8"/>
    <a:srgbClr val="FC6A10"/>
    <a:srgbClr val="3F5378"/>
    <a:srgbClr val="C00000"/>
    <a:srgbClr val="394E9E"/>
    <a:srgbClr val="F37435"/>
    <a:srgbClr val="E0E0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464" autoAdjust="0"/>
    <p:restoredTop sz="94624"/>
  </p:normalViewPr>
  <p:slideViewPr>
    <p:cSldViewPr>
      <p:cViewPr varScale="1">
        <p:scale>
          <a:sx n="87" d="100"/>
          <a:sy n="87" d="100"/>
        </p:scale>
        <p:origin x="-830" y="-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8494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159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907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75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6691" y="877033"/>
            <a:ext cx="1731949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defTabSz="1218895">
              <a:buClr>
                <a:srgbClr val="000000"/>
              </a:buClr>
              <a:buFont typeface="Arial"/>
              <a:buNone/>
            </a:pPr>
            <a:endParaRPr sz="1866" kern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5523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454351"/>
            <a:ext cx="11793597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1705" y="5704465"/>
            <a:ext cx="7305869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162" y="1454333"/>
            <a:ext cx="7155336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398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09815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4307" y="3514025"/>
            <a:ext cx="1185291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defTabSz="1218895">
              <a:buClr>
                <a:srgbClr val="000000"/>
              </a:buClr>
              <a:buFont typeface="Arial"/>
              <a:buNone/>
            </a:pPr>
            <a:endParaRPr sz="1866" kern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5523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3161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0044" y="5963632"/>
            <a:ext cx="2936342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7873" y="3828197"/>
            <a:ext cx="5457778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999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7873" y="5300599"/>
            <a:ext cx="5457778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6">
                <a:solidFill>
                  <a:schemeClr val="accent5"/>
                </a:solidFill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6">
                <a:solidFill>
                  <a:schemeClr val="accent5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6">
                <a:solidFill>
                  <a:schemeClr val="accent5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6">
                <a:solidFill>
                  <a:schemeClr val="accent5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6">
                <a:solidFill>
                  <a:schemeClr val="accent5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6">
                <a:solidFill>
                  <a:schemeClr val="accent5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6">
                <a:solidFill>
                  <a:schemeClr val="accent5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666">
                <a:solidFill>
                  <a:schemeClr val="accent5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chemeClr val="accent5"/>
              </a:buClr>
              <a:buSzPts val="2000"/>
              <a:buNone/>
              <a:defRPr sz="2666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4688" y="6182000"/>
            <a:ext cx="1982684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397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9260044" y="5963632"/>
            <a:ext cx="2936342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10056691" y="877033"/>
            <a:ext cx="1731949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defTabSz="1218895">
              <a:buClr>
                <a:srgbClr val="000000"/>
              </a:buClr>
              <a:buFont typeface="Arial"/>
              <a:buNone/>
            </a:pPr>
            <a:endParaRPr sz="1866" kern="0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9451"/>
            <a:ext cx="11545523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454351"/>
            <a:ext cx="11793597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106079" y="1602667"/>
            <a:ext cx="6785832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48" lvl="0" indent="-558660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999" i="1">
                <a:solidFill>
                  <a:srgbClr val="FFFFFF"/>
                </a:solidFill>
              </a:defRPr>
            </a:lvl1pPr>
            <a:lvl2pPr marL="1218895" lvl="1" indent="-558660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999" i="1">
                <a:solidFill>
                  <a:srgbClr val="FFFFFF"/>
                </a:solidFill>
              </a:defRPr>
            </a:lvl2pPr>
            <a:lvl3pPr marL="1828343" lvl="2" indent="-558660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999" i="1">
                <a:solidFill>
                  <a:srgbClr val="FFFFFF"/>
                </a:solidFill>
              </a:defRPr>
            </a:lvl3pPr>
            <a:lvl4pPr marL="2437790" lvl="3" indent="-55866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999" i="1">
                <a:solidFill>
                  <a:srgbClr val="FFFFFF"/>
                </a:solidFill>
              </a:defRPr>
            </a:lvl4pPr>
            <a:lvl5pPr marL="3047238" lvl="4" indent="-55866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999" i="1">
                <a:solidFill>
                  <a:srgbClr val="FFFFFF"/>
                </a:solidFill>
              </a:defRPr>
            </a:lvl5pPr>
            <a:lvl6pPr marL="3656686" lvl="5" indent="-55866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999" i="1">
                <a:solidFill>
                  <a:srgbClr val="FFFFFF"/>
                </a:solidFill>
              </a:defRPr>
            </a:lvl6pPr>
            <a:lvl7pPr marL="4266133" lvl="6" indent="-55866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999" i="1">
                <a:solidFill>
                  <a:srgbClr val="FFFFFF"/>
                </a:solidFill>
              </a:defRPr>
            </a:lvl7pPr>
            <a:lvl8pPr marL="4875581" lvl="7" indent="-55866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999" i="1">
                <a:solidFill>
                  <a:srgbClr val="FFFFFF"/>
                </a:solidFill>
              </a:defRPr>
            </a:lvl8pPr>
            <a:lvl9pPr marL="5485028" lvl="8" indent="-55866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999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382034" y="1352767"/>
            <a:ext cx="901765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8" tIns="121868" rIns="121868" bIns="121868" anchor="t" anchorCtr="0">
            <a:noAutofit/>
          </a:bodyPr>
          <a:lstStyle/>
          <a:p>
            <a:pPr algn="ctr" defTabSz="1218895">
              <a:buClr>
                <a:srgbClr val="000000"/>
              </a:buClr>
              <a:buFont typeface="Arial"/>
              <a:buNone/>
            </a:pPr>
            <a:r>
              <a:rPr lang="en" sz="9598" b="1" kern="0">
                <a:solidFill>
                  <a:srgbClr val="FF9800"/>
                </a:solidFill>
                <a:cs typeface="Arial"/>
                <a:sym typeface="Arial"/>
              </a:rPr>
              <a:t>“</a:t>
            </a:r>
            <a:endParaRPr sz="9598" b="1" kern="0">
              <a:solidFill>
                <a:srgbClr val="FF9800"/>
              </a:solidFill>
              <a:cs typeface="Arial"/>
              <a:sym typeface="Arial"/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4688" y="6182000"/>
            <a:ext cx="1982684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780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0044" y="5963632"/>
            <a:ext cx="2936342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5" y="54"/>
            <a:ext cx="9427451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417" y="523433"/>
            <a:ext cx="7321293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417" y="1769800"/>
            <a:ext cx="8174671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448" lvl="0" indent="-507873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8895" lvl="1" indent="-507873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343" lvl="2" indent="-507873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7790" lvl="3" indent="-507873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238" lvl="4" indent="-507873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6686" lvl="5" indent="-507873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6133" lvl="6" indent="-507873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5581" lvl="7" indent="-507873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5028" lvl="8" indent="-507873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4688" y="6182000"/>
            <a:ext cx="1982684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9019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5" y="54"/>
            <a:ext cx="9427451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0044" y="5963632"/>
            <a:ext cx="2936342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417" y="523433"/>
            <a:ext cx="7009374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417" y="2050651"/>
            <a:ext cx="4503227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48" lvl="0" indent="-474015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6"/>
            </a:lvl1pPr>
            <a:lvl2pPr marL="1218895" lvl="1" indent="-474015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6"/>
            </a:lvl2pPr>
            <a:lvl3pPr marL="1828343" lvl="2" indent="-474015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6"/>
            </a:lvl3pPr>
            <a:lvl4pPr marL="2437790" lvl="3" indent="-474015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6"/>
            </a:lvl4pPr>
            <a:lvl5pPr marL="3047238" lvl="4" indent="-474015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6"/>
            </a:lvl5pPr>
            <a:lvl6pPr marL="3656686" lvl="5" indent="-474015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6"/>
            </a:lvl6pPr>
            <a:lvl7pPr marL="4266133" lvl="6" indent="-474015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6"/>
            </a:lvl7pPr>
            <a:lvl8pPr marL="4875581" lvl="7" indent="-474015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6"/>
            </a:lvl8pPr>
            <a:lvl9pPr marL="5485028" lvl="8" indent="-474015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6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59971" y="2050651"/>
            <a:ext cx="4503227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48" lvl="0" indent="-474015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6"/>
            </a:lvl1pPr>
            <a:lvl2pPr marL="1218895" lvl="1" indent="-474015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6"/>
            </a:lvl2pPr>
            <a:lvl3pPr marL="1828343" lvl="2" indent="-474015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6"/>
            </a:lvl3pPr>
            <a:lvl4pPr marL="2437790" lvl="3" indent="-474015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6"/>
            </a:lvl4pPr>
            <a:lvl5pPr marL="3047238" lvl="4" indent="-474015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6"/>
            </a:lvl5pPr>
            <a:lvl6pPr marL="3656686" lvl="5" indent="-474015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6"/>
            </a:lvl6pPr>
            <a:lvl7pPr marL="4266133" lvl="6" indent="-474015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6"/>
            </a:lvl7pPr>
            <a:lvl8pPr marL="4875581" lvl="7" indent="-474015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6"/>
            </a:lvl8pPr>
            <a:lvl9pPr marL="5485028" lvl="8" indent="-474015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6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4688" y="6182000"/>
            <a:ext cx="1982684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285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5" y="54"/>
            <a:ext cx="9427451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0044" y="5963632"/>
            <a:ext cx="2936342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417" y="523433"/>
            <a:ext cx="7009374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298" y="2060101"/>
            <a:ext cx="2996419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48" lvl="0" indent="-457086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399"/>
            </a:lvl1pPr>
            <a:lvl2pPr marL="1218895" lvl="1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2pPr>
            <a:lvl3pPr marL="1828343" lvl="2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3pPr>
            <a:lvl4pPr marL="2437790" lvl="3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4pPr>
            <a:lvl5pPr marL="3047238" lvl="4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5pPr>
            <a:lvl6pPr marL="3656686" lvl="5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6pPr>
            <a:lvl7pPr marL="4266133" lvl="6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7pPr>
            <a:lvl8pPr marL="4875581" lvl="7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8pPr>
            <a:lvl9pPr marL="5485028" lvl="8" indent="-457086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399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0393" y="2060101"/>
            <a:ext cx="2996419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48" lvl="0" indent="-457086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399"/>
            </a:lvl1pPr>
            <a:lvl2pPr marL="1218895" lvl="1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2pPr>
            <a:lvl3pPr marL="1828343" lvl="2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3pPr>
            <a:lvl4pPr marL="2437790" lvl="3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4pPr>
            <a:lvl5pPr marL="3047238" lvl="4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5pPr>
            <a:lvl6pPr marL="3656686" lvl="5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6pPr>
            <a:lvl7pPr marL="4266133" lvl="6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7pPr>
            <a:lvl8pPr marL="4875581" lvl="7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8pPr>
            <a:lvl9pPr marL="5485028" lvl="8" indent="-457086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399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5610" y="2060101"/>
            <a:ext cx="2996419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448" lvl="0" indent="-457086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399"/>
            </a:lvl1pPr>
            <a:lvl2pPr marL="1218895" lvl="1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2pPr>
            <a:lvl3pPr marL="1828343" lvl="2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3pPr>
            <a:lvl4pPr marL="2437790" lvl="3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4pPr>
            <a:lvl5pPr marL="3047238" lvl="4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5pPr>
            <a:lvl6pPr marL="3656686" lvl="5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6pPr>
            <a:lvl7pPr marL="4266133" lvl="6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7pPr>
            <a:lvl8pPr marL="4875581" lvl="7" indent="-457086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399"/>
            </a:lvl8pPr>
            <a:lvl9pPr marL="5485028" lvl="8" indent="-457086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399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4688" y="6182000"/>
            <a:ext cx="1982684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8553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5" y="54"/>
            <a:ext cx="9427451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0044" y="5963632"/>
            <a:ext cx="2936342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417" y="523433"/>
            <a:ext cx="7009374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4688" y="6182000"/>
            <a:ext cx="1982684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0981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7328" y="5963632"/>
            <a:ext cx="8913445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6135" y="6182000"/>
            <a:ext cx="8003515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448" lvl="0" indent="-304724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4688" y="6182000"/>
            <a:ext cx="1982684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6342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74848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6342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0044" y="5963632"/>
            <a:ext cx="2936342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1218895">
                <a:buClr>
                  <a:srgbClr val="000000"/>
                </a:buClr>
                <a:buFont typeface="Arial"/>
                <a:buNone/>
              </a:pPr>
              <a:endParaRPr sz="1866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1218895">
                  <a:buClr>
                    <a:srgbClr val="000000"/>
                  </a:buClr>
                  <a:buFont typeface="Arial"/>
                  <a:buNone/>
                </a:pPr>
                <a:endParaRPr sz="1866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4688" y="6182000"/>
            <a:ext cx="1982684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1971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MACHINE LEARNING APPROACH ON RISK ASSESSMENT FOR EXPLOSION AVOIDANCE  IN FIREWORK INDUSTRIES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0DA-F7B5-43C5-AA00-0D74CB8AE8B3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448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MACHINE LEARNING APPROACH ON RISK ASSESSMENT FOR EXPLOSION AVOIDANCE  IN FIREWORK INDUSTRIES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0DA-F7B5-43C5-AA00-0D74CB8AE8B3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437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MACHINE LEARNING APPROACH ON RISK ASSESSMENT FOR EXPLOSION AVOIDANCE  IN FIREWORK INDUSTRIES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0DA-F7B5-43C5-AA00-0D74CB8AE8B3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5700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MACHINE LEARNING APPROACH ON RISK ASSESSMENT FOR EXPLOSION AVOIDANCE  IN FIREWORK INDUSTRIES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0DA-F7B5-43C5-AA00-0D74CB8AE8B3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5382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MACHINE LEARNING APPROACH ON RISK ASSESSMENT FOR EXPLOSION AVOIDANCE  IN FIREWORK INDUSTRIES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0DA-F7B5-43C5-AA00-0D74CB8AE8B3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260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MACHINE LEARNING APPROACH ON RISK ASSESSMENT FOR EXPLOSION AVOIDANCE  IN FIREWORK INDUSTRIES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0DA-F7B5-43C5-AA00-0D74CB8AE8B3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75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MACHINE LEARNING APPROACH ON RISK ASSESSMENT FOR EXPLOSION AVOIDANCE  IN FIREWORK INDUSTRIES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0DA-F7B5-43C5-AA00-0D74CB8AE8B3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5879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MACHINE LEARNING APPROACH ON RISK ASSESSMENT FOR EXPLOSION AVOIDANCE  IN FIREWORK INDUSTRIES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0DA-F7B5-43C5-AA00-0D74CB8AE8B3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64179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MACHINE LEARNING APPROACH ON RISK ASSESSMENT FOR EXPLOSION AVOIDANCE  IN FIREWORK INDUSTRIES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0DA-F7B5-43C5-AA00-0D74CB8AE8B3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1448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MACHINE LEARNING APPROACH ON RISK ASSESSMENT FOR EXPLOSION AVOIDANCE  IN FIREWORK INDUSTRIES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0DA-F7B5-43C5-AA00-0D74CB8AE8B3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14507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MACHINE LEARNING APPROACH ON RISK ASSESSMENT FOR EXPLOSION AVOIDANCE  IN FIREWORK INDUSTRIES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F0DA-F7B5-43C5-AA00-0D74CB8AE8B3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453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MACHINE LEARNING APPROACH ON RISK ASSESSMENT FOR EXPLOSION AVOIDANCE  IN FIREWORK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417" y="523433"/>
            <a:ext cx="7009374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417" y="1769800"/>
            <a:ext cx="8174671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4688" y="6182000"/>
            <a:ext cx="1982684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defTabSz="1218895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FFFFFF"/>
                </a:solidFill>
              </a:rPr>
              <a:pPr defTabSz="1218895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04530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r>
              <a:rPr lang="en-US">
                <a:solidFill>
                  <a:prstClr val="black">
                    <a:tint val="75000"/>
                  </a:prstClr>
                </a:solidFill>
              </a:rPr>
              <a:t>MACHINE LEARNING APPROACH ON RISK ASSESSMENT FOR EXPLOSION AVOIDANCE  IN FIREWORK INDUSTRIES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126"/>
            <a:fld id="{88D5F0DA-F7B5-43C5-AA00-0D74CB8AE8B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 defTabSz="914126"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904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000240"/>
            <a:ext cx="1218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AI POWERED </a:t>
            </a:r>
            <a:r>
              <a:rPr lang="en-US" sz="4000" b="1" dirty="0" smtClean="0"/>
              <a:t>NUTRITION SCANNER</a:t>
            </a:r>
            <a:endParaRPr lang="en-US" sz="40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65784" y="457200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Clr>
                <a:schemeClr val="accent1">
                  <a:lumMod val="75000"/>
                </a:schemeClr>
              </a:buClr>
              <a:defRPr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</a:t>
            </a:r>
          </a:p>
          <a:p>
            <a:pPr algn="ctr">
              <a:buClr>
                <a:schemeClr val="accent1">
                  <a:lumMod val="75000"/>
                </a:schemeClr>
              </a:buClr>
              <a:defRPr/>
            </a:pPr>
            <a:r>
              <a:rPr lang="en-IN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Akash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accent1">
                  <a:lumMod val="75000"/>
                </a:schemeClr>
              </a:buCl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 algn="ctr">
              <a:buClr>
                <a:schemeClr val="accent1">
                  <a:lumMod val="75000"/>
                </a:schemeClr>
              </a:buClr>
              <a:defRPr/>
            </a:pPr>
            <a:r>
              <a:rPr lang="en-IN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accent1">
                  <a:lumMod val="75000"/>
                </a:schemeClr>
              </a:buCl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Rajalakshmi Institute of Technology.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50810" y="4429132"/>
            <a:ext cx="58629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I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JAYASRI S (2117230020079)</a:t>
            </a:r>
            <a:endParaRPr lang="en-IN" sz="2000" spc="-1" dirty="0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KALAIVANI J(2117230020090)</a:t>
            </a:r>
            <a:endParaRPr lang="en-IN" sz="2000" spc="-1" dirty="0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KAMALI V(2117230020093)</a:t>
            </a:r>
            <a:endParaRPr lang="en-IN" sz="2000" spc="-1" dirty="0" smtClean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   BE.CSE/3</a:t>
            </a:r>
            <a:r>
              <a:rPr lang="en-US" sz="2000" spc="-1" baseline="30000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000" spc="-1" dirty="0" smtClean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year/B</a:t>
            </a:r>
            <a:endParaRPr lang="en-IN" sz="2000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6E87272-548F-BD8E-9870-323327AD8B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CDEF69-2A87-D9E9-ADEC-A51AE2E59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586" y="2786058"/>
            <a:ext cx="3486864" cy="14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531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63B86CC-478B-938D-A92B-5A54DD4B6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B4FF64F-0352-B4B9-23F7-D02EB90038C1}"/>
              </a:ext>
            </a:extLst>
          </p:cNvPr>
          <p:cNvSpPr/>
          <p:nvPr/>
        </p:nvSpPr>
        <p:spPr>
          <a:xfrm>
            <a:off x="1588" y="470237"/>
            <a:ext cx="12185651" cy="522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IN" sz="2798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TESTING</a:t>
            </a:r>
            <a:r>
              <a:rPr lang="en-IN" sz="2798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798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4E3D19-9C8B-6A42-7940-E55B3778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8468" y="6540355"/>
            <a:ext cx="2742486" cy="365125"/>
          </a:xfrm>
        </p:spPr>
        <p:txBody>
          <a:bodyPr/>
          <a:lstStyle/>
          <a:p>
            <a:fld id="{96E69268-9C8B-4EBF-A9EE-DC5DC2D48DC3}" type="slidenum">
              <a:rPr lang="en-US" sz="140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1217281-1861-395E-FF1A-178AC5D31F54}"/>
              </a:ext>
            </a:extLst>
          </p:cNvPr>
          <p:cNvSpPr/>
          <p:nvPr/>
        </p:nvSpPr>
        <p:spPr>
          <a:xfrm>
            <a:off x="117748" y="44624"/>
            <a:ext cx="3888432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7AFE95E-EB15-C486-877A-4779324A5B60}"/>
              </a:ext>
            </a:extLst>
          </p:cNvPr>
          <p:cNvSpPr/>
          <p:nvPr/>
        </p:nvSpPr>
        <p:spPr>
          <a:xfrm>
            <a:off x="4078188" y="44624"/>
            <a:ext cx="3960440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CB5CD29-14BA-8A8A-0F6C-5EB5DA90C40B}"/>
              </a:ext>
            </a:extLst>
          </p:cNvPr>
          <p:cNvSpPr/>
          <p:nvPr/>
        </p:nvSpPr>
        <p:spPr>
          <a:xfrm>
            <a:off x="8110636" y="53325"/>
            <a:ext cx="3936074" cy="1353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998163C-6A70-1718-245B-8B12D656ED0B}"/>
              </a:ext>
            </a:extLst>
          </p:cNvPr>
          <p:cNvSpPr/>
          <p:nvPr/>
        </p:nvSpPr>
        <p:spPr>
          <a:xfrm>
            <a:off x="3718148" y="6486121"/>
            <a:ext cx="4848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18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MELODY MART</a:t>
            </a:r>
            <a:endParaRPr lang="en-IN" sz="1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9438" y="1500174"/>
            <a:ext cx="8286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Early Tests Done</a:t>
            </a:r>
          </a:p>
          <a:p>
            <a:r>
              <a:rPr lang="en-US" sz="2800" dirty="0" smtClean="0"/>
              <a:t>Tested with sample images (burger, apple, pizza)</a:t>
            </a:r>
          </a:p>
          <a:p>
            <a:r>
              <a:rPr lang="en-US" sz="2800" dirty="0" smtClean="0"/>
              <a:t>Accuracy: ~85% for known classes</a:t>
            </a:r>
          </a:p>
          <a:p>
            <a:r>
              <a:rPr lang="en-US" sz="2800" dirty="0" smtClean="0"/>
              <a:t>Observed some mismatches for blurry or dark images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525344"/>
            <a:ext cx="12197436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AI POWERED NUTRITION SCANNER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27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169784" y="7128792"/>
            <a:ext cx="12197436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idx="4294967295"/>
          </p:nvPr>
        </p:nvSpPr>
        <p:spPr>
          <a:xfrm>
            <a:off x="303609" y="225971"/>
            <a:ext cx="11695459" cy="5685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 Plan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8611" y="6525344"/>
            <a:ext cx="12197436" cy="332656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AI POWERED NUTRITION SCANNER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C302449-DC6D-D189-84E2-3075B9EB03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11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2229FA-759C-F3C0-B4CC-158E333F895B}"/>
              </a:ext>
            </a:extLst>
          </p:cNvPr>
          <p:cNvSpPr txBox="1"/>
          <p:nvPr/>
        </p:nvSpPr>
        <p:spPr>
          <a:xfrm>
            <a:off x="3451206" y="500042"/>
            <a:ext cx="616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UPDATED WORK PLAN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7934" y="1428736"/>
            <a:ext cx="7929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Remaining </a:t>
            </a:r>
            <a:r>
              <a:rPr lang="en-US" b="1" dirty="0" smtClean="0"/>
              <a:t>Tasks :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Add more food classes to AI model (retrain)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Integrate nutrition database/API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Improve frontend UI (show graph/feedback)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Add user profile + health condition </a:t>
            </a:r>
            <a:r>
              <a:rPr lang="en-US" dirty="0" smtClean="0"/>
              <a:t>options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0810" y="4143380"/>
          <a:ext cx="8125884" cy="187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/>
                <a:gridCol w="406294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Model + 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Aug 15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Frontend Polishing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Aug 17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Testing &amp; Debugging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Aug 20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Final Report + 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 25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9372" y="3571876"/>
            <a:ext cx="471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TIMELINE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65627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6541656"/>
            <a:ext cx="12197436" cy="3326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748" y="44624"/>
            <a:ext cx="3888432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78188" y="44624"/>
            <a:ext cx="3960440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10636" y="53325"/>
            <a:ext cx="3936074" cy="1353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117748" y="2564904"/>
            <a:ext cx="11783045" cy="2088232"/>
          </a:xfrm>
          <a:prstGeom prst="rect">
            <a:avLst/>
          </a:prstGeom>
        </p:spPr>
        <p:txBody>
          <a:bodyPr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0"/>
              </a:spcBef>
              <a:buClr>
                <a:srgbClr val="3F5378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089" y="778009"/>
            <a:ext cx="11030359" cy="710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1755" algn="just">
              <a:lnSpc>
                <a:spcPct val="115000"/>
              </a:lnSpc>
              <a:tabLst>
                <a:tab pos="32385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1755" lvl="0" algn="just">
              <a:lnSpc>
                <a:spcPct val="115000"/>
              </a:lnSpc>
              <a:tabLst>
                <a:tab pos="3238500" algn="l"/>
              </a:tabLst>
            </a:pPr>
            <a:endParaRPr lang="en-IN" sz="1800" dirty="0">
              <a:effectLst/>
              <a:latin typeface="Palladio Uralic"/>
              <a:ea typeface="Palladio Uralic"/>
              <a:cs typeface="Palladio Uralic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07D8D3-A634-8205-0B52-A3C12D97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1683" y="6509187"/>
            <a:ext cx="2844059" cy="365125"/>
          </a:xfrm>
        </p:spPr>
        <p:txBody>
          <a:bodyPr/>
          <a:lstStyle/>
          <a:p>
            <a:fld id="{96E69268-9C8B-4EBF-A9EE-DC5DC2D48DC3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Thank You Images – Browse 204,318 Stock Photos, Vectors, and Video | Adobe  Stock">
            <a:extLst>
              <a:ext uri="{FF2B5EF4-FFF2-40B4-BE49-F238E27FC236}">
                <a16:creationId xmlns:a16="http://schemas.microsoft.com/office/drawing/2014/main" xmlns="" id="{A3B8B6C0-ACA5-4979-38AD-BC10DD22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2512" y="2077159"/>
            <a:ext cx="6899738" cy="275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FE335E7-D8B4-5960-7DDA-B572621DD7F6}"/>
              </a:ext>
            </a:extLst>
          </p:cNvPr>
          <p:cNvSpPr/>
          <p:nvPr/>
        </p:nvSpPr>
        <p:spPr>
          <a:xfrm>
            <a:off x="0" y="6486121"/>
            <a:ext cx="12188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b="1" dirty="0" smtClean="0">
                <a:solidFill>
                  <a:schemeClr val="bg1"/>
                </a:solidFill>
              </a:rPr>
              <a:t>AI POWERED NUTRITION </a:t>
            </a:r>
            <a:r>
              <a:rPr lang="en-US" b="1" dirty="0" smtClean="0">
                <a:solidFill>
                  <a:schemeClr val="bg1"/>
                </a:solidFill>
              </a:rPr>
              <a:t>SCANNER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106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169784" y="7128792"/>
            <a:ext cx="12197436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idx="4294967295"/>
          </p:nvPr>
        </p:nvSpPr>
        <p:spPr>
          <a:xfrm>
            <a:off x="303609" y="225971"/>
            <a:ext cx="11695459" cy="5685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8611" y="6525344"/>
            <a:ext cx="12197436" cy="332656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AI POWERED NUTRITION SCANNER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C302449-DC6D-D189-84E2-3075B9EB03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2229FA-759C-F3C0-B4CC-158E333F895B}"/>
              </a:ext>
            </a:extLst>
          </p:cNvPr>
          <p:cNvSpPr txBox="1"/>
          <p:nvPr/>
        </p:nvSpPr>
        <p:spPr>
          <a:xfrm>
            <a:off x="3451206" y="500042"/>
            <a:ext cx="616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ALGORITHMS USED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352EB63-A326-0985-B58C-579C0253C629}"/>
              </a:ext>
            </a:extLst>
          </p:cNvPr>
          <p:cNvSpPr txBox="1"/>
          <p:nvPr/>
        </p:nvSpPr>
        <p:spPr>
          <a:xfrm>
            <a:off x="879438" y="1500174"/>
            <a:ext cx="1006832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smtClean="0"/>
              <a:t>1. Image </a:t>
            </a:r>
            <a:r>
              <a:rPr lang="en-US" sz="1400" b="1" dirty="0" smtClean="0"/>
              <a:t>Classification – </a:t>
            </a:r>
            <a:r>
              <a:rPr lang="en-US" sz="1400" b="1" dirty="0" err="1" smtClean="0"/>
              <a:t>Convolutional</a:t>
            </a:r>
            <a:r>
              <a:rPr lang="en-US" sz="1400" b="1" dirty="0" smtClean="0"/>
              <a:t> Neural Networks (CNN):</a:t>
            </a:r>
            <a:endParaRPr lang="en-US" sz="1400" dirty="0" smtClean="0"/>
          </a:p>
          <a:p>
            <a:r>
              <a:rPr lang="en-US" sz="1200" dirty="0" smtClean="0"/>
              <a:t>Used to detect and classify food items from images.</a:t>
            </a:r>
          </a:p>
          <a:p>
            <a:r>
              <a:rPr lang="en-US" sz="1200" dirty="0" smtClean="0"/>
              <a:t>Can be trained or use </a:t>
            </a:r>
            <a:r>
              <a:rPr lang="en-US" sz="1200" dirty="0" err="1" smtClean="0"/>
              <a:t>pretrained</a:t>
            </a:r>
            <a:r>
              <a:rPr lang="en-US" sz="1200" dirty="0" smtClean="0"/>
              <a:t> models (like </a:t>
            </a:r>
            <a:r>
              <a:rPr lang="en-US" sz="1200" dirty="0" err="1" smtClean="0"/>
              <a:t>ResNet</a:t>
            </a:r>
            <a:r>
              <a:rPr lang="en-US" sz="1200" dirty="0" smtClean="0"/>
              <a:t>, Inception, etc.).</a:t>
            </a:r>
          </a:p>
          <a:p>
            <a:r>
              <a:rPr lang="en-US" sz="1400" b="1" dirty="0" smtClean="0"/>
              <a:t>2. OCR </a:t>
            </a:r>
            <a:r>
              <a:rPr lang="en-US" sz="1400" b="1" dirty="0" smtClean="0"/>
              <a:t>(Optical Character Recognition):</a:t>
            </a:r>
            <a:endParaRPr lang="en-US" sz="1400" dirty="0" smtClean="0"/>
          </a:p>
          <a:p>
            <a:r>
              <a:rPr lang="en-US" sz="1200" dirty="0" smtClean="0"/>
              <a:t>Tools: </a:t>
            </a:r>
            <a:r>
              <a:rPr lang="en-US" sz="1200" b="1" dirty="0" err="1" smtClean="0"/>
              <a:t>Tesseract</a:t>
            </a:r>
            <a:r>
              <a:rPr lang="en-US" sz="1200" b="1" dirty="0" smtClean="0"/>
              <a:t> OCR</a:t>
            </a:r>
            <a:r>
              <a:rPr lang="en-US" sz="1200" dirty="0" smtClean="0"/>
              <a:t>, </a:t>
            </a:r>
            <a:r>
              <a:rPr lang="en-US" sz="1200" b="1" dirty="0" err="1" smtClean="0"/>
              <a:t>EasyOCR</a:t>
            </a:r>
            <a:r>
              <a:rPr lang="en-US" sz="1200" dirty="0" smtClean="0"/>
              <a:t>, </a:t>
            </a:r>
            <a:r>
              <a:rPr lang="en-US" sz="1200" b="1" dirty="0" smtClean="0"/>
              <a:t>Google Cloud Vision API</a:t>
            </a:r>
            <a:endParaRPr lang="en-US" sz="1200" dirty="0" smtClean="0"/>
          </a:p>
          <a:p>
            <a:r>
              <a:rPr lang="en-US" sz="1200" dirty="0" smtClean="0"/>
              <a:t>Used for reading nutrition labels and extracting textual information from food packages.</a:t>
            </a:r>
          </a:p>
          <a:p>
            <a:r>
              <a:rPr lang="en-US" sz="1400" b="1" dirty="0" smtClean="0"/>
              <a:t>3. Natural </a:t>
            </a:r>
            <a:r>
              <a:rPr lang="en-US" sz="1400" b="1" dirty="0" smtClean="0"/>
              <a:t>Language Processing (NLP):</a:t>
            </a:r>
            <a:endParaRPr lang="en-US" sz="1400" dirty="0" smtClean="0"/>
          </a:p>
          <a:p>
            <a:r>
              <a:rPr lang="en-US" sz="1200" dirty="0" smtClean="0"/>
              <a:t>Libraries/Models: </a:t>
            </a:r>
            <a:r>
              <a:rPr lang="en-US" sz="1200" b="1" dirty="0" err="1" smtClean="0"/>
              <a:t>SpaCy</a:t>
            </a:r>
            <a:r>
              <a:rPr lang="en-US" sz="1200" dirty="0" smtClean="0"/>
              <a:t>, </a:t>
            </a:r>
            <a:r>
              <a:rPr lang="en-US" sz="1200" b="1" dirty="0" smtClean="0"/>
              <a:t>BERT</a:t>
            </a:r>
            <a:endParaRPr lang="en-US" sz="1200" dirty="0" smtClean="0"/>
          </a:p>
          <a:p>
            <a:r>
              <a:rPr lang="en-US" sz="1200" dirty="0" smtClean="0"/>
              <a:t>Used for analyzing ingredients from text (labels) and detecting harmful additives or allergens.</a:t>
            </a:r>
          </a:p>
          <a:p>
            <a:r>
              <a:rPr lang="en-US" sz="1400" b="1" dirty="0" smtClean="0"/>
              <a:t>4. Calorie </a:t>
            </a:r>
            <a:r>
              <a:rPr lang="en-US" sz="1400" b="1" dirty="0" smtClean="0"/>
              <a:t>&amp; Nutrient Estimation Algorithm:</a:t>
            </a:r>
            <a:endParaRPr lang="en-US" sz="1400" dirty="0" smtClean="0"/>
          </a:p>
          <a:p>
            <a:r>
              <a:rPr lang="en-US" sz="1200" dirty="0" smtClean="0"/>
              <a:t>Maps identified food items to standard portion-based nutritional values from databases like </a:t>
            </a:r>
            <a:r>
              <a:rPr lang="en-US" sz="1200" b="1" dirty="0" smtClean="0"/>
              <a:t>USDA</a:t>
            </a:r>
            <a:r>
              <a:rPr lang="en-US" sz="1200" dirty="0" smtClean="0"/>
              <a:t>, </a:t>
            </a:r>
            <a:r>
              <a:rPr lang="en-US" sz="1200" b="1" dirty="0" err="1" smtClean="0"/>
              <a:t>Nutritionix</a:t>
            </a:r>
            <a:r>
              <a:rPr lang="en-US" sz="1200" dirty="0" smtClean="0"/>
              <a:t>, etc.</a:t>
            </a:r>
          </a:p>
          <a:p>
            <a:r>
              <a:rPr lang="en-US" sz="1400" b="1" dirty="0" smtClean="0"/>
              <a:t>5. User </a:t>
            </a:r>
            <a:r>
              <a:rPr lang="en-US" sz="1400" b="1" dirty="0" smtClean="0"/>
              <a:t>Profiling System:</a:t>
            </a:r>
            <a:endParaRPr lang="en-US" sz="1400" dirty="0" smtClean="0"/>
          </a:p>
          <a:p>
            <a:r>
              <a:rPr lang="en-US" sz="1200" dirty="0" smtClean="0"/>
              <a:t>Custom rule-based or lightweight ML model to personalize recommendations based on:</a:t>
            </a:r>
          </a:p>
          <a:p>
            <a:pPr marL="838093" lvl="1" indent="-228600">
              <a:buFont typeface="Arial" pitchFamily="34" charset="0"/>
              <a:buChar char="•"/>
            </a:pPr>
            <a:r>
              <a:rPr lang="en-US" sz="1200" dirty="0" smtClean="0"/>
              <a:t>Age</a:t>
            </a:r>
          </a:p>
          <a:p>
            <a:pPr marL="838093" lvl="1" indent="-228600">
              <a:buFont typeface="Arial" pitchFamily="34" charset="0"/>
              <a:buChar char="•"/>
            </a:pPr>
            <a:r>
              <a:rPr lang="en-US" sz="1200" dirty="0" smtClean="0"/>
              <a:t>Weight</a:t>
            </a:r>
          </a:p>
          <a:p>
            <a:pPr marL="838093" lvl="1" indent="-228600">
              <a:buFont typeface="Arial" pitchFamily="34" charset="0"/>
              <a:buChar char="•"/>
            </a:pPr>
            <a:r>
              <a:rPr lang="en-US" sz="1200" dirty="0" smtClean="0"/>
              <a:t>Diet goal</a:t>
            </a:r>
          </a:p>
          <a:p>
            <a:pPr marL="838093" lvl="1" indent="-228600">
              <a:buFont typeface="Arial" pitchFamily="34" charset="0"/>
              <a:buChar char="•"/>
            </a:pPr>
            <a:r>
              <a:rPr lang="en-US" sz="1200" dirty="0" smtClean="0"/>
              <a:t>Allergies</a:t>
            </a:r>
          </a:p>
          <a:p>
            <a:r>
              <a:rPr lang="en-US" sz="1400" b="1" dirty="0" smtClean="0"/>
              <a:t>6. Health </a:t>
            </a:r>
            <a:r>
              <a:rPr lang="en-US" sz="1400" b="1" dirty="0" smtClean="0"/>
              <a:t>Rating Engine</a:t>
            </a:r>
            <a:r>
              <a:rPr lang="en-US" sz="1200" b="1" dirty="0" smtClean="0"/>
              <a:t>:</a:t>
            </a:r>
            <a:endParaRPr lang="en-US" sz="1200" dirty="0" smtClean="0"/>
          </a:p>
          <a:p>
            <a:r>
              <a:rPr lang="en-US" sz="1200" dirty="0" smtClean="0"/>
              <a:t>A scoring algorithm that rates food from </a:t>
            </a:r>
            <a:r>
              <a:rPr lang="en-US" sz="1200" b="1" dirty="0" smtClean="0"/>
              <a:t>0 to 5</a:t>
            </a:r>
            <a:r>
              <a:rPr lang="en-US" sz="1200" dirty="0" smtClean="0"/>
              <a:t> based on its nutritional content and user-specific health goals.</a:t>
            </a:r>
          </a:p>
          <a:p>
            <a:r>
              <a:rPr lang="en-US" sz="1400" b="1" dirty="0" smtClean="0"/>
              <a:t>7. Learning </a:t>
            </a:r>
            <a:r>
              <a:rPr lang="en-US" sz="1400" b="1" dirty="0" smtClean="0"/>
              <a:t>Feedback Loop:</a:t>
            </a:r>
            <a:endParaRPr lang="en-US" sz="1400" dirty="0" smtClean="0"/>
          </a:p>
          <a:p>
            <a:r>
              <a:rPr lang="en-US" sz="1200" dirty="0" smtClean="0"/>
              <a:t>Optional supervised learning component to improve recognition accuracy using </a:t>
            </a:r>
            <a:r>
              <a:rPr lang="en-US" sz="1200" b="1" dirty="0" smtClean="0"/>
              <a:t>user feedback</a:t>
            </a:r>
            <a:r>
              <a:rPr lang="en-US" sz="1200" dirty="0" smtClean="0"/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27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5"/>
          <p:cNvSpPr txBox="1">
            <a:spLocks/>
          </p:cNvSpPr>
          <p:nvPr/>
        </p:nvSpPr>
        <p:spPr>
          <a:xfrm>
            <a:off x="261764" y="1268760"/>
            <a:ext cx="11593288" cy="5040560"/>
          </a:xfrm>
          <a:prstGeom prst="rect">
            <a:avLst/>
          </a:prstGeom>
        </p:spPr>
        <p:txBody>
          <a:bodyPr>
            <a:noAutofit/>
          </a:bodyPr>
          <a:lstStyle>
            <a:lvl1pPr marL="457120" indent="-457120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427" indent="-380933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73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322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72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3F5378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GB" sz="2800" dirty="0"/>
          </a:p>
          <a:p>
            <a:pPr>
              <a:spcBef>
                <a:spcPts val="0"/>
              </a:spcBef>
              <a:buClr>
                <a:srgbClr val="3F5378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GB" sz="2800" dirty="0"/>
          </a:p>
          <a:p>
            <a:pPr>
              <a:spcBef>
                <a:spcPts val="0"/>
              </a:spcBef>
              <a:buClr>
                <a:srgbClr val="3F5378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GB" sz="2800" dirty="0"/>
          </a:p>
          <a:p>
            <a:pPr>
              <a:spcBef>
                <a:spcPts val="0"/>
              </a:spcBef>
              <a:buClr>
                <a:srgbClr val="3F5378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IN" sz="2800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748" y="44624"/>
            <a:ext cx="3888432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78188" y="44624"/>
            <a:ext cx="3960440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10636" y="53325"/>
            <a:ext cx="3936074" cy="1353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9250" y="360176"/>
            <a:ext cx="11281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C11BF7C-156B-6E9F-515B-3C579F7E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04048" y="6804675"/>
            <a:ext cx="8384778" cy="53325"/>
          </a:xfrm>
        </p:spPr>
        <p:txBody>
          <a:bodyPr/>
          <a:lstStyle/>
          <a:p>
            <a:fld id="{96E69268-9C8B-4EBF-A9EE-DC5DC2D48DC3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r>
              <a:rPr lang="en-US" dirty="0" err="1">
                <a:solidFill>
                  <a:schemeClr val="bg1"/>
                </a:solidFill>
              </a:rPr>
              <a:t>clie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25344"/>
            <a:ext cx="12197436" cy="3326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AI POWERED NUTRITION SCANNER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14" name="Picture 13" descr="nutri_arch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446" y="1000108"/>
            <a:ext cx="8286772" cy="552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162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8611" y="6525344"/>
            <a:ext cx="12197436" cy="3326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AI POWERED NUTRITION SCANNER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748" y="44624"/>
            <a:ext cx="3888432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78188" y="44624"/>
            <a:ext cx="3960440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10636" y="53325"/>
            <a:ext cx="3936074" cy="1353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9372" y="285728"/>
            <a:ext cx="11281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4A9CEB-30DC-EE69-477E-435019EF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282" y="6492875"/>
            <a:ext cx="2844059" cy="365125"/>
          </a:xfrm>
        </p:spPr>
        <p:txBody>
          <a:bodyPr/>
          <a:lstStyle/>
          <a:p>
            <a:fld id="{96E69268-9C8B-4EBF-A9EE-DC5DC2D48DC3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reeform 28"/>
          <p:cNvSpPr/>
          <p:nvPr/>
        </p:nvSpPr>
        <p:spPr>
          <a:xfrm>
            <a:off x="1879570" y="785794"/>
            <a:ext cx="8358246" cy="5500726"/>
          </a:xfrm>
          <a:custGeom>
            <a:avLst/>
            <a:gdLst/>
            <a:ahLst/>
            <a:cxnLst/>
            <a:rect l="l" t="t" r="r" b="b"/>
            <a:pathLst>
              <a:path w="5755383" h="9211988">
                <a:moveTo>
                  <a:pt x="0" y="0"/>
                </a:moveTo>
                <a:lnTo>
                  <a:pt x="5755383" y="0"/>
                </a:lnTo>
                <a:lnTo>
                  <a:pt x="5755383" y="9211988"/>
                </a:lnTo>
                <a:lnTo>
                  <a:pt x="0" y="92119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21" r="-8321"/>
            </a:stretch>
          </a:blipFill>
        </p:spPr>
      </p:sp>
    </p:spTree>
    <p:extLst>
      <p:ext uri="{BB962C8B-B14F-4D97-AF65-F5344CB8AC3E}">
        <p14:creationId xmlns:p14="http://schemas.microsoft.com/office/powerpoint/2010/main" xmlns="" val="88504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169784" y="7128792"/>
            <a:ext cx="12197436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idx="4294967295"/>
          </p:nvPr>
        </p:nvSpPr>
        <p:spPr>
          <a:xfrm>
            <a:off x="303609" y="225971"/>
            <a:ext cx="11695459" cy="613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8611" y="6525344"/>
            <a:ext cx="12197436" cy="332656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AI POWERED NUTRITION SCANNER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C302449-DC6D-D189-84E2-3075B9EB03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5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2229FA-759C-F3C0-B4CC-158E333F895B}"/>
              </a:ext>
            </a:extLst>
          </p:cNvPr>
          <p:cNvSpPr txBox="1"/>
          <p:nvPr/>
        </p:nvSpPr>
        <p:spPr>
          <a:xfrm>
            <a:off x="3451206" y="500042"/>
            <a:ext cx="616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DATABASE SCHEMA DESIGN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736562" y="1285860"/>
            <a:ext cx="4786346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94478" y="1285860"/>
            <a:ext cx="4714908" cy="3071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9438" y="1428736"/>
            <a:ext cx="407196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 Profile Collection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"</a:t>
            </a:r>
            <a:r>
              <a:rPr lang="en-US" sz="1400" dirty="0" err="1" smtClean="0">
                <a:solidFill>
                  <a:schemeClr val="bg1"/>
                </a:solidFill>
              </a:rPr>
              <a:t>user_id</a:t>
            </a:r>
            <a:r>
              <a:rPr lang="en-US" sz="1400" dirty="0" smtClean="0">
                <a:solidFill>
                  <a:schemeClr val="bg1"/>
                </a:solidFill>
              </a:rPr>
              <a:t>": String,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"name": String,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"age": Number,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"weight": Number,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"</a:t>
            </a:r>
            <a:r>
              <a:rPr lang="en-US" sz="1400" dirty="0" err="1" smtClean="0">
                <a:solidFill>
                  <a:schemeClr val="bg1"/>
                </a:solidFill>
              </a:rPr>
              <a:t>diet_type</a:t>
            </a:r>
            <a:r>
              <a:rPr lang="en-US" sz="1400" dirty="0" smtClean="0">
                <a:solidFill>
                  <a:schemeClr val="bg1"/>
                </a:solidFill>
              </a:rPr>
              <a:t>": String,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"allergies": [String],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"goals": String,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"</a:t>
            </a:r>
            <a:r>
              <a:rPr lang="en-US" sz="1400" dirty="0" err="1" smtClean="0">
                <a:solidFill>
                  <a:schemeClr val="bg1"/>
                </a:solidFill>
              </a:rPr>
              <a:t>daily_logs</a:t>
            </a:r>
            <a:r>
              <a:rPr lang="en-US" sz="1400" dirty="0" smtClean="0">
                <a:solidFill>
                  <a:schemeClr val="bg1"/>
                </a:solidFill>
              </a:rPr>
              <a:t>": [ { date, foods, </a:t>
            </a:r>
            <a:r>
              <a:rPr lang="en-US" sz="1400" dirty="0" err="1" smtClean="0">
                <a:solidFill>
                  <a:schemeClr val="bg1"/>
                </a:solidFill>
              </a:rPr>
              <a:t>total_calories</a:t>
            </a:r>
            <a:r>
              <a:rPr lang="en-US" sz="1400" dirty="0" smtClean="0">
                <a:solidFill>
                  <a:schemeClr val="bg1"/>
                </a:solidFill>
              </a:rPr>
              <a:t> } ]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5916" y="1428736"/>
            <a:ext cx="342902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Food </a:t>
            </a:r>
            <a:r>
              <a:rPr lang="en-US" dirty="0" smtClean="0">
                <a:solidFill>
                  <a:schemeClr val="bg1"/>
                </a:solidFill>
              </a:rPr>
              <a:t>Nutrition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{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 "food": String,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"calories": Number,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"fat": Number,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"</a:t>
            </a:r>
            <a:r>
              <a:rPr lang="en-US" sz="1400" dirty="0" err="1" smtClean="0">
                <a:solidFill>
                  <a:schemeClr val="bg1"/>
                </a:solidFill>
              </a:rPr>
              <a:t>carbs</a:t>
            </a:r>
            <a:r>
              <a:rPr lang="en-US" sz="1400" dirty="0" smtClean="0">
                <a:solidFill>
                  <a:schemeClr val="bg1"/>
                </a:solidFill>
              </a:rPr>
              <a:t>": Number,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"protein": Number,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 "sugar": Number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6562" y="4572008"/>
            <a:ext cx="10572824" cy="1571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reenshot 2025-08-06 2132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52" y="4714884"/>
            <a:ext cx="9858444" cy="12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627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6" y="498152"/>
            <a:ext cx="121856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IN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UI INTERFACE / MOCKUPS</a:t>
            </a:r>
            <a:endParaRPr lang="en-US" sz="32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38468" y="6540355"/>
            <a:ext cx="2742486" cy="365125"/>
          </a:xfrm>
        </p:spPr>
        <p:txBody>
          <a:bodyPr/>
          <a:lstStyle/>
          <a:p>
            <a:fld id="{96E69268-9C8B-4EBF-A9EE-DC5DC2D48DC3}" type="slidenum">
              <a:rPr lang="en-US" sz="140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7748" y="44624"/>
            <a:ext cx="3888432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78188" y="44624"/>
            <a:ext cx="3960440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10636" y="53325"/>
            <a:ext cx="3936074" cy="1353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5124" y="1285860"/>
            <a:ext cx="5286412" cy="22145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0164" y="1285860"/>
            <a:ext cx="5286412" cy="22145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5124" y="3786190"/>
            <a:ext cx="5286412" cy="22145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80164" y="3786190"/>
            <a:ext cx="5286412" cy="22145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5124" y="1285861"/>
            <a:ext cx="52864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b="1" dirty="0" smtClean="0">
                <a:solidFill>
                  <a:schemeClr val="bg1"/>
                </a:solidFill>
              </a:rPr>
              <a:t>1. User Registration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Input Fields: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Name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Age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Weight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Height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Diet Preference (Dropdown)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Allergies (Multi-select)</a:t>
            </a:r>
          </a:p>
          <a:p>
            <a:pPr marL="457200" indent="-457200"/>
            <a:endParaRPr lang="en-US" b="1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80164" y="1285861"/>
            <a:ext cx="5072098" cy="2625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2. Food </a:t>
            </a:r>
            <a:r>
              <a:rPr lang="en-US" b="1" dirty="0" smtClean="0">
                <a:solidFill>
                  <a:schemeClr val="bg1"/>
                </a:solidFill>
              </a:rPr>
              <a:t>Scanner Interface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Upload or capture food image OR scan nutrition label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Buttons: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[ Capture Image ]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[ Upload Image ]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[ Scan Label ]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Optional: Input portion size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Loading spinner during prediction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5124" y="3786190"/>
            <a:ext cx="521497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3. Nutrition Analysis Result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Displays prediction from ML model + estimated nutrition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Output: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Food Name: </a:t>
            </a:r>
            <a:r>
              <a:rPr lang="en-US" sz="1600" i="1" dirty="0" smtClean="0">
                <a:solidFill>
                  <a:schemeClr val="bg1"/>
                </a:solidFill>
              </a:rPr>
              <a:t>Burger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Calories: </a:t>
            </a:r>
            <a:r>
              <a:rPr lang="en-US" sz="1600" i="1" dirty="0" smtClean="0">
                <a:solidFill>
                  <a:schemeClr val="bg1"/>
                </a:solidFill>
              </a:rPr>
              <a:t>295 kcal</a:t>
            </a:r>
            <a:endParaRPr lang="en-US" sz="1600" dirty="0" smtClean="0">
              <a:solidFill>
                <a:schemeClr val="bg1"/>
              </a:solidFill>
            </a:endParaRP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Fat, Protein, </a:t>
            </a:r>
            <a:r>
              <a:rPr lang="en-US" sz="1600" dirty="0" err="1" smtClean="0">
                <a:solidFill>
                  <a:schemeClr val="bg1"/>
                </a:solidFill>
              </a:rPr>
              <a:t>Carbs</a:t>
            </a:r>
            <a:r>
              <a:rPr lang="en-US" sz="1600" dirty="0" smtClean="0">
                <a:solidFill>
                  <a:schemeClr val="bg1"/>
                </a:solidFill>
              </a:rPr>
              <a:t>, Sugar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Health Score: ★★★☆☆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Suggestion: “Try grilled sandwich instead”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80164" y="3786190"/>
            <a:ext cx="50720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4. Meal Log &amp; Daily Intake Tracker</a:t>
            </a: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Visualizes </a:t>
            </a:r>
            <a:r>
              <a:rPr lang="en-US" sz="1600" dirty="0" smtClean="0">
                <a:solidFill>
                  <a:schemeClr val="bg1"/>
                </a:solidFill>
              </a:rPr>
              <a:t>daily intake + logs </a:t>
            </a:r>
            <a:r>
              <a:rPr lang="en-US" sz="1600" dirty="0" smtClean="0">
                <a:solidFill>
                  <a:schemeClr val="bg1"/>
                </a:solidFill>
              </a:rPr>
              <a:t>history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Charts: Calories, Protein, Fat </a:t>
            </a:r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Matplotlib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Table/List of previous food entries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Date selector for logs</a:t>
            </a:r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25344"/>
            <a:ext cx="12197436" cy="3326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AI POWERED NUTRITION SCANNER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760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1169784" y="7128792"/>
            <a:ext cx="12197436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idx="4294967295"/>
          </p:nvPr>
        </p:nvSpPr>
        <p:spPr>
          <a:xfrm>
            <a:off x="0" y="214290"/>
            <a:ext cx="11999069" cy="56969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PROGRESS</a:t>
            </a:r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8611" y="6525344"/>
            <a:ext cx="12197436" cy="332656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AI POWERED NUTRITION SCANNER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C302449-DC6D-D189-84E2-3075B9EB03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7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2229FA-759C-F3C0-B4CC-158E333F895B}"/>
              </a:ext>
            </a:extLst>
          </p:cNvPr>
          <p:cNvSpPr txBox="1"/>
          <p:nvPr/>
        </p:nvSpPr>
        <p:spPr>
          <a:xfrm>
            <a:off x="1450942" y="285728"/>
            <a:ext cx="1073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/>
              <a:t>MODULES COMPLETED WITH OUTPUT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7237420" y="928670"/>
            <a:ext cx="4500594" cy="535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3752" y="2571744"/>
            <a:ext cx="4429156" cy="3786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shot 2025-08-06 2237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96" y="1071546"/>
            <a:ext cx="4214842" cy="5076078"/>
          </a:xfrm>
          <a:prstGeom prst="rect">
            <a:avLst/>
          </a:prstGeom>
        </p:spPr>
      </p:pic>
      <p:pic>
        <p:nvPicPr>
          <p:cNvPr id="13" name="Picture 12" descr="Screenshot 2025-08-06 2238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628" y="2714620"/>
            <a:ext cx="4143954" cy="34675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0876" y="1142984"/>
            <a:ext cx="56436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Food </a:t>
            </a:r>
            <a:r>
              <a:rPr lang="en-US" sz="2000" b="1" dirty="0" smtClean="0"/>
              <a:t>image </a:t>
            </a:r>
            <a:r>
              <a:rPr lang="en-US" sz="2000" b="1" dirty="0" smtClean="0"/>
              <a:t>upload</a:t>
            </a: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Flask </a:t>
            </a:r>
            <a:r>
              <a:rPr lang="en-US" sz="2000" b="1" dirty="0" smtClean="0"/>
              <a:t>API with predict endpoint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Basic </a:t>
            </a:r>
            <a:r>
              <a:rPr lang="en-US" sz="2000" b="1" dirty="0" smtClean="0"/>
              <a:t>AI model </a:t>
            </a:r>
            <a:r>
              <a:rPr lang="en-US" sz="2000" b="1" dirty="0" smtClean="0"/>
              <a:t>integration</a:t>
            </a: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JSON-based </a:t>
            </a:r>
            <a:r>
              <a:rPr lang="en-US" sz="2000" b="1" dirty="0" smtClean="0"/>
              <a:t>nutrition lookup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627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51DE385-2995-7060-AD27-6706AA564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E134537-EE9E-06DD-E0D2-EBD667396D50}"/>
              </a:ext>
            </a:extLst>
          </p:cNvPr>
          <p:cNvSpPr/>
          <p:nvPr/>
        </p:nvSpPr>
        <p:spPr>
          <a:xfrm>
            <a:off x="0" y="285728"/>
            <a:ext cx="12185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IN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CODE SNIPPET</a:t>
            </a:r>
            <a:endParaRPr lang="en-US" sz="28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673A24-5231-EF05-75D8-7DD2D5B7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8468" y="6540355"/>
            <a:ext cx="2742486" cy="365125"/>
          </a:xfrm>
        </p:spPr>
        <p:txBody>
          <a:bodyPr/>
          <a:lstStyle/>
          <a:p>
            <a:fld id="{96E69268-9C8B-4EBF-A9EE-DC5DC2D48DC3}" type="slidenum">
              <a:rPr lang="en-US" sz="140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CCEFD0D-9F39-AC24-80DA-5BB639F580CA}"/>
              </a:ext>
            </a:extLst>
          </p:cNvPr>
          <p:cNvSpPr/>
          <p:nvPr/>
        </p:nvSpPr>
        <p:spPr>
          <a:xfrm>
            <a:off x="117748" y="44624"/>
            <a:ext cx="3888432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04E8496-6F5B-75B5-9724-DF3B23C3C02C}"/>
              </a:ext>
            </a:extLst>
          </p:cNvPr>
          <p:cNvSpPr/>
          <p:nvPr/>
        </p:nvSpPr>
        <p:spPr>
          <a:xfrm>
            <a:off x="4078188" y="44624"/>
            <a:ext cx="3960440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CC7F916E-3B45-F7AB-4F38-BA5B929FDC56}"/>
              </a:ext>
            </a:extLst>
          </p:cNvPr>
          <p:cNvSpPr/>
          <p:nvPr/>
        </p:nvSpPr>
        <p:spPr>
          <a:xfrm>
            <a:off x="8110636" y="53325"/>
            <a:ext cx="3936074" cy="1353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6DCCC99-6185-12BC-47A1-CC8C242668D2}"/>
              </a:ext>
            </a:extLst>
          </p:cNvPr>
          <p:cNvSpPr/>
          <p:nvPr/>
        </p:nvSpPr>
        <p:spPr>
          <a:xfrm>
            <a:off x="3718148" y="6486121"/>
            <a:ext cx="4848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en-US" sz="18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MELODY MART</a:t>
            </a:r>
            <a:endParaRPr lang="en-IN" sz="1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8E584AF-27B1-4EE3-3258-511983AF48B9}"/>
              </a:ext>
            </a:extLst>
          </p:cNvPr>
          <p:cNvSpPr txBox="1"/>
          <p:nvPr/>
        </p:nvSpPr>
        <p:spPr>
          <a:xfrm>
            <a:off x="93927" y="1027133"/>
            <a:ext cx="119289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en-US" sz="2000" b="1" dirty="0">
              <a:solidFill>
                <a:srgbClr val="002060"/>
              </a:solidFill>
            </a:endParaRPr>
          </a:p>
          <a:p>
            <a:endParaRPr lang="en-US" sz="2000" dirty="0"/>
          </a:p>
          <a:p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Action Button: Custom 10">
            <a:hlinkClick r:id="" action="ppaction://hlinkshowjump?jump=previousslide" highlightClick="1"/>
          </p:cNvPr>
          <p:cNvSpPr/>
          <p:nvPr/>
        </p:nvSpPr>
        <p:spPr>
          <a:xfrm>
            <a:off x="665124" y="928670"/>
            <a:ext cx="4714908" cy="5500726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5124" y="928670"/>
            <a:ext cx="471490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app.py – Core Backend Logic (Flask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@</a:t>
            </a:r>
            <a:r>
              <a:rPr lang="en-US" sz="1600" b="1" dirty="0" err="1" smtClean="0">
                <a:solidFill>
                  <a:schemeClr val="bg1"/>
                </a:solidFill>
              </a:rPr>
              <a:t>app.route</a:t>
            </a:r>
            <a:r>
              <a:rPr lang="en-US" sz="1600" b="1" dirty="0" smtClean="0">
                <a:solidFill>
                  <a:schemeClr val="bg1"/>
                </a:solidFill>
              </a:rPr>
              <a:t>("/", methods=["GET", "POST"])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def analyze():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if </a:t>
            </a:r>
            <a:r>
              <a:rPr lang="en-US" sz="1600" b="1" dirty="0" err="1" smtClean="0">
                <a:solidFill>
                  <a:schemeClr val="bg1"/>
                </a:solidFill>
              </a:rPr>
              <a:t>request.method</a:t>
            </a:r>
            <a:r>
              <a:rPr lang="en-US" sz="1600" b="1" dirty="0" smtClean="0">
                <a:solidFill>
                  <a:schemeClr val="bg1"/>
                </a:solidFill>
              </a:rPr>
              <a:t> == "POST":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image = </a:t>
            </a:r>
            <a:r>
              <a:rPr lang="en-US" sz="1600" b="1" dirty="0" err="1" smtClean="0">
                <a:solidFill>
                  <a:schemeClr val="bg1"/>
                </a:solidFill>
              </a:rPr>
              <a:t>request.files</a:t>
            </a:r>
            <a:r>
              <a:rPr lang="en-US" sz="1600" b="1" dirty="0" smtClean="0">
                <a:solidFill>
                  <a:schemeClr val="bg1"/>
                </a:solidFill>
              </a:rPr>
              <a:t>["image"]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</a:rPr>
              <a:t>image.save</a:t>
            </a:r>
            <a:r>
              <a:rPr lang="en-US" sz="1600" b="1" dirty="0" smtClean="0">
                <a:solidFill>
                  <a:schemeClr val="bg1"/>
                </a:solidFill>
              </a:rPr>
              <a:t>(</a:t>
            </a:r>
            <a:r>
              <a:rPr lang="en-US" sz="1600" b="1" dirty="0" err="1" smtClean="0">
                <a:solidFill>
                  <a:schemeClr val="bg1"/>
                </a:solidFill>
              </a:rPr>
              <a:t>os.path.join</a:t>
            </a:r>
            <a:r>
              <a:rPr lang="en-US" sz="1600" b="1" dirty="0" smtClean="0">
                <a:solidFill>
                  <a:schemeClr val="bg1"/>
                </a:solidFill>
              </a:rPr>
              <a:t>("uploads", </a:t>
            </a:r>
            <a:r>
              <a:rPr lang="en-US" sz="1600" b="1" dirty="0" err="1" smtClean="0">
                <a:solidFill>
                  <a:schemeClr val="bg1"/>
                </a:solidFill>
              </a:rPr>
              <a:t>image.filename</a:t>
            </a:r>
            <a:r>
              <a:rPr lang="en-US" sz="1600" b="1" dirty="0" smtClean="0">
                <a:solidFill>
                  <a:schemeClr val="bg1"/>
                </a:solidFill>
              </a:rPr>
              <a:t>))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# Get user data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name = </a:t>
            </a:r>
            <a:r>
              <a:rPr lang="en-US" sz="1600" b="1" dirty="0" err="1" smtClean="0">
                <a:solidFill>
                  <a:schemeClr val="bg1"/>
                </a:solidFill>
              </a:rPr>
              <a:t>request.form</a:t>
            </a:r>
            <a:r>
              <a:rPr lang="en-US" sz="1600" b="1" dirty="0" smtClean="0">
                <a:solidFill>
                  <a:schemeClr val="bg1"/>
                </a:solidFill>
              </a:rPr>
              <a:t>["name"]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weight = float(</a:t>
            </a:r>
            <a:r>
              <a:rPr lang="en-US" sz="1600" b="1" dirty="0" err="1" smtClean="0">
                <a:solidFill>
                  <a:schemeClr val="bg1"/>
                </a:solidFill>
              </a:rPr>
              <a:t>request.form</a:t>
            </a:r>
            <a:r>
              <a:rPr lang="en-US" sz="1600" b="1" dirty="0" smtClean="0">
                <a:solidFill>
                  <a:schemeClr val="bg1"/>
                </a:solidFill>
              </a:rPr>
              <a:t>["weight"])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height = float(</a:t>
            </a:r>
            <a:r>
              <a:rPr lang="en-US" sz="1600" b="1" dirty="0" err="1" smtClean="0">
                <a:solidFill>
                  <a:schemeClr val="bg1"/>
                </a:solidFill>
              </a:rPr>
              <a:t>request.form</a:t>
            </a:r>
            <a:r>
              <a:rPr lang="en-US" sz="1600" b="1" dirty="0" smtClean="0">
                <a:solidFill>
                  <a:schemeClr val="bg1"/>
                </a:solidFill>
              </a:rPr>
              <a:t>["height"])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condition = </a:t>
            </a:r>
            <a:r>
              <a:rPr lang="en-US" sz="1600" b="1" dirty="0" err="1" smtClean="0">
                <a:solidFill>
                  <a:schemeClr val="bg1"/>
                </a:solidFill>
              </a:rPr>
              <a:t>request.form</a:t>
            </a:r>
            <a:r>
              <a:rPr lang="en-US" sz="1600" b="1" dirty="0" smtClean="0">
                <a:solidFill>
                  <a:schemeClr val="bg1"/>
                </a:solidFill>
              </a:rPr>
              <a:t>["condition</a:t>
            </a:r>
            <a:r>
              <a:rPr lang="en-US" sz="1600" b="1" dirty="0" smtClean="0">
                <a:solidFill>
                  <a:schemeClr val="bg1"/>
                </a:solidFill>
              </a:rPr>
              <a:t>"]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# Predict nutrition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nutrients = </a:t>
            </a:r>
            <a:r>
              <a:rPr lang="en-US" sz="1600" b="1" dirty="0" err="1" smtClean="0">
                <a:solidFill>
                  <a:schemeClr val="bg1"/>
                </a:solidFill>
              </a:rPr>
              <a:t>analyze_food_image</a:t>
            </a:r>
            <a:r>
              <a:rPr lang="en-US" sz="1600" b="1" dirty="0" smtClean="0">
                <a:solidFill>
                  <a:schemeClr val="bg1"/>
                </a:solidFill>
              </a:rPr>
              <a:t>(</a:t>
            </a:r>
            <a:r>
              <a:rPr lang="en-US" sz="1600" b="1" dirty="0" err="1" smtClean="0">
                <a:solidFill>
                  <a:schemeClr val="bg1"/>
                </a:solidFill>
              </a:rPr>
              <a:t>image.filename</a:t>
            </a:r>
            <a:r>
              <a:rPr lang="en-US" sz="1600" b="1" dirty="0" smtClean="0">
                <a:solidFill>
                  <a:schemeClr val="bg1"/>
                </a:solidFill>
              </a:rPr>
              <a:t>)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# BMI check for personalization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</a:rPr>
              <a:t>bmi</a:t>
            </a:r>
            <a:r>
              <a:rPr lang="en-US" sz="1600" b="1" dirty="0" smtClean="0">
                <a:solidFill>
                  <a:schemeClr val="bg1"/>
                </a:solidFill>
              </a:rPr>
              <a:t> = weight / ((height / 100) ** 2)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if </a:t>
            </a:r>
            <a:r>
              <a:rPr lang="en-US" sz="1600" b="1" dirty="0" err="1" smtClean="0">
                <a:solidFill>
                  <a:schemeClr val="bg1"/>
                </a:solidFill>
              </a:rPr>
              <a:t>bmi</a:t>
            </a:r>
            <a:r>
              <a:rPr lang="en-US" sz="1600" b="1" dirty="0" smtClean="0">
                <a:solidFill>
                  <a:schemeClr val="bg1"/>
                </a:solidFill>
              </a:rPr>
              <a:t> &gt; 25 or "</a:t>
            </a:r>
            <a:r>
              <a:rPr lang="en-US" sz="1600" b="1" dirty="0" err="1" smtClean="0">
                <a:solidFill>
                  <a:schemeClr val="bg1"/>
                </a:solidFill>
              </a:rPr>
              <a:t>diabet</a:t>
            </a:r>
            <a:r>
              <a:rPr lang="en-US" sz="1600" b="1" dirty="0" smtClean="0">
                <a:solidFill>
                  <a:schemeClr val="bg1"/>
                </a:solidFill>
              </a:rPr>
              <a:t>" in </a:t>
            </a:r>
            <a:r>
              <a:rPr lang="en-US" sz="1600" b="1" dirty="0" err="1" smtClean="0">
                <a:solidFill>
                  <a:schemeClr val="bg1"/>
                </a:solidFill>
              </a:rPr>
              <a:t>condition.lower</a:t>
            </a:r>
            <a:r>
              <a:rPr lang="en-US" sz="1600" b="1" dirty="0" smtClean="0">
                <a:solidFill>
                  <a:schemeClr val="bg1"/>
                </a:solidFill>
              </a:rPr>
              <a:t>():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    nutrients["sugar"] *= </a:t>
            </a:r>
            <a:r>
              <a:rPr lang="en-US" sz="1600" b="1" dirty="0" smtClean="0">
                <a:solidFill>
                  <a:schemeClr val="bg1"/>
                </a:solidFill>
              </a:rPr>
              <a:t>0.5</a:t>
            </a:r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return </a:t>
            </a:r>
            <a:r>
              <a:rPr lang="en-US" sz="1600" b="1" dirty="0" err="1" smtClean="0">
                <a:solidFill>
                  <a:schemeClr val="bg1"/>
                </a:solidFill>
              </a:rPr>
              <a:t>render_template</a:t>
            </a:r>
            <a:r>
              <a:rPr lang="en-US" sz="1600" b="1" dirty="0" smtClean="0">
                <a:solidFill>
                  <a:schemeClr val="bg1"/>
                </a:solidFill>
              </a:rPr>
              <a:t>("result.html", result=nutrients)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return </a:t>
            </a:r>
            <a:r>
              <a:rPr lang="en-US" sz="1600" b="1" dirty="0" err="1" smtClean="0">
                <a:solidFill>
                  <a:schemeClr val="bg1"/>
                </a:solidFill>
              </a:rPr>
              <a:t>render_template</a:t>
            </a:r>
            <a:r>
              <a:rPr lang="en-US" sz="1600" b="1" dirty="0" smtClean="0">
                <a:solidFill>
                  <a:schemeClr val="bg1"/>
                </a:solidFill>
              </a:rPr>
              <a:t>("index.html")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Action Button: Custom 12">
            <a:hlinkClick r:id="" action="ppaction://noaction" highlightClick="1"/>
          </p:cNvPr>
          <p:cNvSpPr/>
          <p:nvPr/>
        </p:nvSpPr>
        <p:spPr>
          <a:xfrm>
            <a:off x="5737222" y="928670"/>
            <a:ext cx="6000792" cy="2714644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65784" y="928670"/>
            <a:ext cx="6000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index.html – User Input </a:t>
            </a:r>
            <a:r>
              <a:rPr lang="en-US" b="1" dirty="0" smtClean="0">
                <a:solidFill>
                  <a:schemeClr val="bg1"/>
                </a:solidFill>
              </a:rPr>
              <a:t>UI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</a:t>
            </a:r>
            <a:r>
              <a:rPr lang="en-US" sz="1600" b="1" dirty="0" smtClean="0">
                <a:solidFill>
                  <a:schemeClr val="bg1"/>
                </a:solidFill>
              </a:rPr>
              <a:t>form method="POST" </a:t>
            </a:r>
            <a:r>
              <a:rPr lang="en-US" sz="1600" b="1" dirty="0" err="1" smtClean="0">
                <a:solidFill>
                  <a:schemeClr val="bg1"/>
                </a:solidFill>
              </a:rPr>
              <a:t>enctype</a:t>
            </a:r>
            <a:r>
              <a:rPr lang="en-US" sz="1600" b="1" dirty="0" smtClean="0">
                <a:solidFill>
                  <a:schemeClr val="bg1"/>
                </a:solidFill>
              </a:rPr>
              <a:t>="multipart/form-data"&gt;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&lt;input type="text" name="name" required&gt;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&lt;input type="number" name="age" required&gt;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&lt;input type="number" name="weight" required&gt;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&lt;input type="number" name="height" required&gt;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&lt;input type="text" name="condition"&gt;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&lt;input type="file" name="image" required&gt;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&lt;input type="submit" value="Analyze"&gt;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&lt;/form&gt;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8611" y="6525344"/>
            <a:ext cx="12197436" cy="332656"/>
          </a:xfrm>
          <a:prstGeom prst="rect">
            <a:avLst/>
          </a:prstGeom>
          <a:solidFill>
            <a:srgbClr val="3F5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AI POWERED NUTRITION SCANNER</a:t>
            </a:r>
            <a:endParaRPr lang="en-US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0" name="Action Button: Custom 19">
            <a:hlinkClick r:id="" action="ppaction://noaction" highlightClick="1"/>
          </p:cNvPr>
          <p:cNvSpPr/>
          <p:nvPr/>
        </p:nvSpPr>
        <p:spPr>
          <a:xfrm>
            <a:off x="5737222" y="3786190"/>
            <a:ext cx="6000792" cy="2643206"/>
          </a:xfrm>
          <a:prstGeom prst="actionButtonBlank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37222" y="3786190"/>
            <a:ext cx="60007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utils.py – Image Processing + </a:t>
            </a:r>
            <a:r>
              <a:rPr lang="en-US" b="1" dirty="0" smtClean="0">
                <a:solidFill>
                  <a:schemeClr val="bg1"/>
                </a:solidFill>
              </a:rPr>
              <a:t>Prediction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def </a:t>
            </a:r>
            <a:r>
              <a:rPr lang="en-US" sz="1600" b="1" dirty="0" err="1" smtClean="0">
                <a:solidFill>
                  <a:schemeClr val="bg1"/>
                </a:solidFill>
              </a:rPr>
              <a:t>analyze_food_image</a:t>
            </a:r>
            <a:r>
              <a:rPr lang="en-US" sz="1600" b="1" dirty="0" smtClean="0">
                <a:solidFill>
                  <a:schemeClr val="bg1"/>
                </a:solidFill>
              </a:rPr>
              <a:t>(</a:t>
            </a:r>
            <a:r>
              <a:rPr lang="en-US" sz="1600" b="1" dirty="0" err="1" smtClean="0">
                <a:solidFill>
                  <a:schemeClr val="bg1"/>
                </a:solidFill>
              </a:rPr>
              <a:t>image_path</a:t>
            </a:r>
            <a:r>
              <a:rPr lang="en-US" sz="1600" b="1" dirty="0" smtClean="0">
                <a:solidFill>
                  <a:schemeClr val="bg1"/>
                </a:solidFill>
              </a:rPr>
              <a:t>):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model = </a:t>
            </a:r>
            <a:r>
              <a:rPr lang="en-US" sz="1600" b="1" dirty="0" err="1" smtClean="0">
                <a:solidFill>
                  <a:schemeClr val="bg1"/>
                </a:solidFill>
              </a:rPr>
              <a:t>load_model</a:t>
            </a:r>
            <a:r>
              <a:rPr lang="en-US" sz="1600" b="1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image = </a:t>
            </a:r>
            <a:r>
              <a:rPr lang="en-US" sz="1600" b="1" dirty="0" err="1" smtClean="0">
                <a:solidFill>
                  <a:schemeClr val="bg1"/>
                </a:solidFill>
              </a:rPr>
              <a:t>Image.open</a:t>
            </a:r>
            <a:r>
              <a:rPr lang="en-US" sz="1600" b="1" dirty="0" smtClean="0">
                <a:solidFill>
                  <a:schemeClr val="bg1"/>
                </a:solidFill>
              </a:rPr>
              <a:t>(</a:t>
            </a:r>
            <a:r>
              <a:rPr lang="en-US" sz="1600" b="1" dirty="0" err="1" smtClean="0">
                <a:solidFill>
                  <a:schemeClr val="bg1"/>
                </a:solidFill>
              </a:rPr>
              <a:t>image_path</a:t>
            </a:r>
            <a:r>
              <a:rPr lang="en-US" sz="1600" b="1" dirty="0" smtClean="0">
                <a:solidFill>
                  <a:schemeClr val="bg1"/>
                </a:solidFill>
              </a:rPr>
              <a:t>).convert('RGB')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image = transform(image).</a:t>
            </a:r>
            <a:r>
              <a:rPr lang="en-US" sz="1600" b="1" dirty="0" err="1" smtClean="0">
                <a:solidFill>
                  <a:schemeClr val="bg1"/>
                </a:solidFill>
              </a:rPr>
              <a:t>unsqueeze</a:t>
            </a:r>
            <a:r>
              <a:rPr lang="en-US" sz="1600" b="1" dirty="0" smtClean="0">
                <a:solidFill>
                  <a:schemeClr val="bg1"/>
                </a:solidFill>
              </a:rPr>
              <a:t>(0)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with </a:t>
            </a:r>
            <a:r>
              <a:rPr lang="en-US" sz="1600" b="1" dirty="0" err="1" smtClean="0">
                <a:solidFill>
                  <a:schemeClr val="bg1"/>
                </a:solidFill>
              </a:rPr>
              <a:t>torch.no_grad</a:t>
            </a:r>
            <a:r>
              <a:rPr lang="en-US" sz="1600" b="1" dirty="0" smtClean="0">
                <a:solidFill>
                  <a:schemeClr val="bg1"/>
                </a:solidFill>
              </a:rPr>
              <a:t>():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        output = model(image</a:t>
            </a:r>
            <a:r>
              <a:rPr lang="en-US" sz="1600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IN" sz="1600" b="1" dirty="0" smtClean="0">
                <a:solidFill>
                  <a:schemeClr val="bg1"/>
                </a:solidFill>
              </a:rPr>
              <a:t> </a:t>
            </a:r>
            <a:r>
              <a:rPr lang="en-IN" sz="1600" b="1" dirty="0" smtClean="0">
                <a:solidFill>
                  <a:schemeClr val="bg1"/>
                </a:solidFill>
              </a:rPr>
              <a:t>    return calories, fat, </a:t>
            </a:r>
            <a:r>
              <a:rPr lang="en-IN" sz="1600" b="1" dirty="0" err="1" smtClean="0">
                <a:solidFill>
                  <a:schemeClr val="bg1"/>
                </a:solidFill>
              </a:rPr>
              <a:t>suger</a:t>
            </a:r>
            <a:r>
              <a:rPr lang="en-IN" sz="1600" b="1" dirty="0" smtClean="0">
                <a:solidFill>
                  <a:schemeClr val="bg1"/>
                </a:solidFill>
              </a:rPr>
              <a:t>, carbohydrate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398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0E6D7EF-8F17-583E-3D2C-CB345FEAB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1D44425-0CBE-EECE-8347-DDB5A7B380A9}"/>
              </a:ext>
            </a:extLst>
          </p:cNvPr>
          <p:cNvSpPr/>
          <p:nvPr/>
        </p:nvSpPr>
        <p:spPr>
          <a:xfrm>
            <a:off x="1588" y="470237"/>
            <a:ext cx="12185651" cy="522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IN" sz="2798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INTEGRATION STATUS</a:t>
            </a:r>
            <a:endParaRPr lang="en-US" sz="2798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FD9DDA-C0F1-FB77-AE6F-03993610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8468" y="6540355"/>
            <a:ext cx="2742486" cy="365125"/>
          </a:xfrm>
        </p:spPr>
        <p:txBody>
          <a:bodyPr/>
          <a:lstStyle/>
          <a:p>
            <a:fld id="{96E69268-9C8B-4EBF-A9EE-DC5DC2D48DC3}" type="slidenum">
              <a:rPr lang="en-US" sz="140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19D3A24-9F47-AA39-7E28-D1DE80EF811A}"/>
              </a:ext>
            </a:extLst>
          </p:cNvPr>
          <p:cNvSpPr/>
          <p:nvPr/>
        </p:nvSpPr>
        <p:spPr>
          <a:xfrm>
            <a:off x="0" y="6572272"/>
            <a:ext cx="12197436" cy="28572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5250F7E-C7D9-8056-AB81-7EACBA1139EB}"/>
              </a:ext>
            </a:extLst>
          </p:cNvPr>
          <p:cNvSpPr/>
          <p:nvPr/>
        </p:nvSpPr>
        <p:spPr>
          <a:xfrm>
            <a:off x="117748" y="44624"/>
            <a:ext cx="3888432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E912FC2-9F66-0284-EDD4-AB80084AE1C1}"/>
              </a:ext>
            </a:extLst>
          </p:cNvPr>
          <p:cNvSpPr/>
          <p:nvPr/>
        </p:nvSpPr>
        <p:spPr>
          <a:xfrm>
            <a:off x="4078188" y="44624"/>
            <a:ext cx="3960440" cy="1440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6C13861-B3FB-C393-46A3-FC267B32FFF3}"/>
              </a:ext>
            </a:extLst>
          </p:cNvPr>
          <p:cNvSpPr/>
          <p:nvPr/>
        </p:nvSpPr>
        <p:spPr>
          <a:xfrm>
            <a:off x="8110636" y="53325"/>
            <a:ext cx="3936074" cy="1353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A0C615F-7E56-61C1-D622-C5940A019D74}"/>
              </a:ext>
            </a:extLst>
          </p:cNvPr>
          <p:cNvSpPr/>
          <p:nvPr/>
        </p:nvSpPr>
        <p:spPr>
          <a:xfrm>
            <a:off x="0" y="6486121"/>
            <a:ext cx="12188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AI POWERED NUTRITION SCANNER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9372" y="1428736"/>
            <a:ext cx="113586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b="1" dirty="0" smtClean="0"/>
              <a:t>AI </a:t>
            </a:r>
            <a:r>
              <a:rPr lang="en-US" b="1" dirty="0" smtClean="0"/>
              <a:t>Model integrated with Flask backend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→ </a:t>
            </a:r>
            <a:r>
              <a:rPr lang="en-US" dirty="0" err="1" smtClean="0"/>
              <a:t>PyTorch</a:t>
            </a:r>
            <a:r>
              <a:rPr lang="en-US" dirty="0" smtClean="0"/>
              <a:t>-based CNN model predicts nutrition from food </a:t>
            </a:r>
            <a:r>
              <a:rPr lang="en-US" dirty="0" smtClean="0"/>
              <a:t>image.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Frontend </a:t>
            </a:r>
            <a:r>
              <a:rPr lang="en-US" b="1" dirty="0" smtClean="0"/>
              <a:t>connected to Flask API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→ HTML form captures user input + image and sends it via POST </a:t>
            </a:r>
            <a:r>
              <a:rPr lang="en-US" dirty="0" smtClean="0"/>
              <a:t>request.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Nutrition </a:t>
            </a:r>
            <a:r>
              <a:rPr lang="en-US" b="1" dirty="0" smtClean="0"/>
              <a:t>data successfully fetched post-prediction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→ Prediction results (calories, fat, sugar, </a:t>
            </a:r>
            <a:r>
              <a:rPr lang="en-US" dirty="0" err="1" smtClean="0"/>
              <a:t>carbs</a:t>
            </a:r>
            <a:r>
              <a:rPr lang="en-US" dirty="0" smtClean="0"/>
              <a:t>) processed and </a:t>
            </a:r>
            <a:r>
              <a:rPr lang="en-US" dirty="0" smtClean="0"/>
              <a:t>displayed.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User account system </a:t>
            </a:r>
            <a:r>
              <a:rPr lang="en-US" b="1" dirty="0" smtClean="0"/>
              <a:t>(login/signup)</a:t>
            </a:r>
            <a:r>
              <a:rPr lang="en-US" dirty="0" smtClean="0"/>
              <a:t> – </a:t>
            </a:r>
            <a:r>
              <a:rPr lang="en-US" i="1" dirty="0" smtClean="0"/>
              <a:t>Not Implemented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→ Currently, user data is processed session-wise </a:t>
            </a:r>
            <a:r>
              <a:rPr lang="en-US" dirty="0" smtClean="0"/>
              <a:t>only.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Personalization module(advanced </a:t>
            </a:r>
            <a:r>
              <a:rPr lang="en-US" b="1" dirty="0" smtClean="0"/>
              <a:t>goals/allergy-based suggestions)</a:t>
            </a:r>
            <a:r>
              <a:rPr lang="en-US" dirty="0" smtClean="0"/>
              <a:t> – </a:t>
            </a:r>
            <a:r>
              <a:rPr lang="en-US" i="1" dirty="0" smtClean="0"/>
              <a:t>Partially Done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→ Basic BMI and condition-based sugar adjustment is implemented.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715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ysClr val="windowText" lastClr="000000"/>
      </a:dk1>
      <a:lt1>
        <a:sysClr val="window" lastClr="FFFFFF"/>
      </a:lt1>
      <a:dk2>
        <a:srgbClr val="1F497D"/>
      </a:dk2>
      <a:lt2>
        <a:srgbClr val="51B95C"/>
      </a:lt2>
      <a:accent1>
        <a:srgbClr val="F9B74F"/>
      </a:accent1>
      <a:accent2>
        <a:srgbClr val="F59131"/>
      </a:accent2>
      <a:accent3>
        <a:srgbClr val="E54956"/>
      </a:accent3>
      <a:accent4>
        <a:srgbClr val="0C5483"/>
      </a:accent4>
      <a:accent5>
        <a:srgbClr val="2EB0E0"/>
      </a:accent5>
      <a:accent6>
        <a:srgbClr val="45BEA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929</Words>
  <Application>Microsoft Office PowerPoint</Application>
  <PresentationFormat>Custom</PresentationFormat>
  <Paragraphs>211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Salerio template</vt:lpstr>
      <vt:lpstr>1_Office Theme</vt:lpstr>
      <vt:lpstr>Slide 1</vt:lpstr>
      <vt:lpstr>METHODOLOGY</vt:lpstr>
      <vt:lpstr>Slide 3</vt:lpstr>
      <vt:lpstr>Slide 4</vt:lpstr>
      <vt:lpstr>SYSTEM DESIGN</vt:lpstr>
      <vt:lpstr>Slide 6</vt:lpstr>
      <vt:lpstr>DEVELOPMENT PROGRESS</vt:lpstr>
      <vt:lpstr>Slide 8</vt:lpstr>
      <vt:lpstr>Slide 9</vt:lpstr>
      <vt:lpstr>Slide 10</vt:lpstr>
      <vt:lpstr>Work Plan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</cp:revision>
  <dcterms:created xsi:type="dcterms:W3CDTF">2022-11-10T08:36:38Z</dcterms:created>
  <dcterms:modified xsi:type="dcterms:W3CDTF">2025-08-06T18:45:52Z</dcterms:modified>
</cp:coreProperties>
</file>