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27325952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F2F61-E19E-4ADE-92FE-3B33C1D81224}"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414748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310970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3467220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1141465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145576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356758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91013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419369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106162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2F61-E19E-4ADE-92FE-3B33C1D81224}"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134385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9F2F61-E19E-4ADE-92FE-3B33C1D81224}"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92209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9F2F61-E19E-4ADE-92FE-3B33C1D81224}"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344570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9F2F61-E19E-4ADE-92FE-3B33C1D81224}"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241563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A9F2F61-E19E-4ADE-92FE-3B33C1D81224}"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10017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F2F61-E19E-4ADE-92FE-3B33C1D81224}"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109793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F2F61-E19E-4ADE-92FE-3B33C1D81224}"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5DC00-6E1E-42B6-8113-C64C735B6FEC}" type="slidenum">
              <a:rPr lang="en-IN" smtClean="0"/>
              <a:t>‹#›</a:t>
            </a:fld>
            <a:endParaRPr lang="en-IN"/>
          </a:p>
        </p:txBody>
      </p:sp>
    </p:spTree>
    <p:extLst>
      <p:ext uri="{BB962C8B-B14F-4D97-AF65-F5344CB8AC3E}">
        <p14:creationId xmlns:p14="http://schemas.microsoft.com/office/powerpoint/2010/main" val="237769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9F2F61-E19E-4ADE-92FE-3B33C1D81224}" type="datetimeFigureOut">
              <a:rPr lang="en-IN" smtClean="0"/>
              <a:t>10-09-2024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C5DC00-6E1E-42B6-8113-C64C735B6FEC}" type="slidenum">
              <a:rPr lang="en-IN" smtClean="0"/>
              <a:t>‹#›</a:t>
            </a:fld>
            <a:endParaRPr lang="en-IN"/>
          </a:p>
        </p:txBody>
      </p:sp>
    </p:spTree>
    <p:extLst>
      <p:ext uri="{BB962C8B-B14F-4D97-AF65-F5344CB8AC3E}">
        <p14:creationId xmlns:p14="http://schemas.microsoft.com/office/powerpoint/2010/main" val="237717815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1043-999D-CDD7-1913-A7BBC19B5B62}"/>
              </a:ext>
            </a:extLst>
          </p:cNvPr>
          <p:cNvSpPr>
            <a:spLocks noGrp="1"/>
          </p:cNvSpPr>
          <p:nvPr>
            <p:ph type="ctrTitle"/>
          </p:nvPr>
        </p:nvSpPr>
        <p:spPr/>
        <p:txBody>
          <a:bodyPr/>
          <a:lstStyle/>
          <a:p>
            <a:r>
              <a:rPr lang="en-US" dirty="0">
                <a:latin typeface="Bahnschrift Light" panose="020B0502040204020203" pitchFamily="34" charset="0"/>
              </a:rPr>
              <a:t>Sales Analysis Project Overview</a:t>
            </a:r>
            <a:endParaRPr lang="en-IN" dirty="0">
              <a:latin typeface="Bahnschrift Light" panose="020B0502040204020203" pitchFamily="34" charset="0"/>
            </a:endParaRPr>
          </a:p>
        </p:txBody>
      </p:sp>
      <p:sp>
        <p:nvSpPr>
          <p:cNvPr id="3" name="Subtitle 2">
            <a:extLst>
              <a:ext uri="{FF2B5EF4-FFF2-40B4-BE49-F238E27FC236}">
                <a16:creationId xmlns:a16="http://schemas.microsoft.com/office/drawing/2014/main" id="{B7FBEAEE-BA0D-A208-FBC7-8132ED0779C7}"/>
              </a:ext>
            </a:extLst>
          </p:cNvPr>
          <p:cNvSpPr>
            <a:spLocks noGrp="1"/>
          </p:cNvSpPr>
          <p:nvPr>
            <p:ph type="subTitle" idx="1"/>
          </p:nvPr>
        </p:nvSpPr>
        <p:spPr/>
        <p:txBody>
          <a:bodyPr/>
          <a:lstStyle/>
          <a:p>
            <a:endParaRPr lang="en-US" dirty="0"/>
          </a:p>
          <a:p>
            <a:r>
              <a:rPr lang="en-US" dirty="0"/>
              <a:t>Kalaiselvi</a:t>
            </a:r>
          </a:p>
          <a:p>
            <a:endParaRPr lang="en-IN" dirty="0"/>
          </a:p>
        </p:txBody>
      </p:sp>
    </p:spTree>
    <p:extLst>
      <p:ext uri="{BB962C8B-B14F-4D97-AF65-F5344CB8AC3E}">
        <p14:creationId xmlns:p14="http://schemas.microsoft.com/office/powerpoint/2010/main" val="318101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F064-A574-1EBE-085C-B5A303D5797D}"/>
              </a:ext>
            </a:extLst>
          </p:cNvPr>
          <p:cNvSpPr>
            <a:spLocks noGrp="1"/>
          </p:cNvSpPr>
          <p:nvPr>
            <p:ph type="title"/>
          </p:nvPr>
        </p:nvSpPr>
        <p:spPr/>
        <p:txBody>
          <a:bodyPr/>
          <a:lstStyle/>
          <a:p>
            <a:r>
              <a:rPr lang="en-US" b="1" u="sng" dirty="0"/>
              <a:t>Conclusion</a:t>
            </a:r>
            <a:endParaRPr lang="en-IN" b="1" u="sng" dirty="0"/>
          </a:p>
        </p:txBody>
      </p:sp>
      <p:sp>
        <p:nvSpPr>
          <p:cNvPr id="3" name="Content Placeholder 2">
            <a:extLst>
              <a:ext uri="{FF2B5EF4-FFF2-40B4-BE49-F238E27FC236}">
                <a16:creationId xmlns:a16="http://schemas.microsoft.com/office/drawing/2014/main" id="{AFA381C0-7CBF-4A92-08B1-D86A7AE9A225}"/>
              </a:ext>
            </a:extLst>
          </p:cNvPr>
          <p:cNvSpPr>
            <a:spLocks noGrp="1"/>
          </p:cNvSpPr>
          <p:nvPr>
            <p:ph idx="1"/>
          </p:nvPr>
        </p:nvSpPr>
        <p:spPr/>
        <p:txBody>
          <a:bodyPr/>
          <a:lstStyle/>
          <a:p>
            <a:pPr marL="0" indent="0">
              <a:buNone/>
            </a:pPr>
            <a:r>
              <a:rPr lang="en-US" b="0" i="0" dirty="0">
                <a:solidFill>
                  <a:srgbClr val="FFC000"/>
                </a:solidFill>
                <a:effectLst/>
                <a:latin typeface="Cambria Math" panose="02040503050406030204" pitchFamily="18" charset="0"/>
                <a:ea typeface="Cambria Math" panose="02040503050406030204" pitchFamily="18" charset="0"/>
              </a:rPr>
              <a:t>This project demonstrates how Excel can be effectively used for data analysis and reporting to solve real-world business problems. The insights derived from this analysis enable data-driven decision-making.</a:t>
            </a:r>
            <a:endParaRPr lang="en-IN" dirty="0">
              <a:solidFill>
                <a:srgbClr val="FFC0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7220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3AD3-4F8F-7D4A-7069-6A2B76A24183}"/>
              </a:ext>
            </a:extLst>
          </p:cNvPr>
          <p:cNvSpPr>
            <a:spLocks noGrp="1"/>
          </p:cNvSpPr>
          <p:nvPr>
            <p:ph type="title"/>
          </p:nvPr>
        </p:nvSpPr>
        <p:spPr/>
        <p:txBody>
          <a:bodyPr/>
          <a:lstStyle/>
          <a:p>
            <a:r>
              <a:rPr lang="en-US" b="1" u="sng" dirty="0"/>
              <a:t>Overview</a:t>
            </a:r>
            <a:endParaRPr lang="en-IN" b="1" u="sng" dirty="0"/>
          </a:p>
        </p:txBody>
      </p:sp>
      <p:sp>
        <p:nvSpPr>
          <p:cNvPr id="3" name="Content Placeholder 2">
            <a:extLst>
              <a:ext uri="{FF2B5EF4-FFF2-40B4-BE49-F238E27FC236}">
                <a16:creationId xmlns:a16="http://schemas.microsoft.com/office/drawing/2014/main" id="{54CF4F6E-EB01-AA8E-3554-7B053C534358}"/>
              </a:ext>
            </a:extLst>
          </p:cNvPr>
          <p:cNvSpPr>
            <a:spLocks noGrp="1"/>
          </p:cNvSpPr>
          <p:nvPr>
            <p:ph idx="1"/>
          </p:nvPr>
        </p:nvSpPr>
        <p:spPr/>
        <p:txBody>
          <a:bodyPr/>
          <a:lstStyle/>
          <a:p>
            <a:pPr marL="0" indent="0" algn="l">
              <a:buNone/>
            </a:pPr>
            <a:r>
              <a:rPr lang="en-US" sz="2400" b="0" i="0" dirty="0">
                <a:solidFill>
                  <a:srgbClr val="FFC000"/>
                </a:solidFill>
                <a:effectLst/>
                <a:latin typeface="Cambria Math" panose="02040503050406030204" pitchFamily="18" charset="0"/>
                <a:ea typeface="Cambria Math" panose="02040503050406030204" pitchFamily="18" charset="0"/>
              </a:rPr>
              <a:t>This project focuses on sales analytics for Atliq Mart, a growing FMCG manufacturer. The objective was to analyze various sales data across different dimensions (such as products, markets, and customers) to generate insightful reports that help the business make informed decisions.</a:t>
            </a:r>
          </a:p>
          <a:p>
            <a:pPr marL="0" indent="0">
              <a:buNone/>
            </a:pPr>
            <a:br>
              <a:rPr lang="en-US" dirty="0"/>
            </a:br>
            <a:endParaRPr lang="en-IN" dirty="0"/>
          </a:p>
        </p:txBody>
      </p:sp>
    </p:spTree>
    <p:extLst>
      <p:ext uri="{BB962C8B-B14F-4D97-AF65-F5344CB8AC3E}">
        <p14:creationId xmlns:p14="http://schemas.microsoft.com/office/powerpoint/2010/main" val="109155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C133-5EC9-0A83-5293-F27EE29885CA}"/>
              </a:ext>
            </a:extLst>
          </p:cNvPr>
          <p:cNvSpPr>
            <a:spLocks noGrp="1"/>
          </p:cNvSpPr>
          <p:nvPr>
            <p:ph type="title"/>
          </p:nvPr>
        </p:nvSpPr>
        <p:spPr/>
        <p:txBody>
          <a:bodyPr/>
          <a:lstStyle/>
          <a:p>
            <a:r>
              <a:rPr lang="en-US" b="1" u="sng" dirty="0"/>
              <a:t>Project Objectives</a:t>
            </a:r>
            <a:endParaRPr lang="en-IN" b="1" u="sng" dirty="0"/>
          </a:p>
        </p:txBody>
      </p:sp>
      <p:sp>
        <p:nvSpPr>
          <p:cNvPr id="3" name="Content Placeholder 2">
            <a:extLst>
              <a:ext uri="{FF2B5EF4-FFF2-40B4-BE49-F238E27FC236}">
                <a16:creationId xmlns:a16="http://schemas.microsoft.com/office/drawing/2014/main" id="{9BBC01AD-E2E5-B385-9EF9-C8C43E35D8C6}"/>
              </a:ext>
            </a:extLst>
          </p:cNvPr>
          <p:cNvSpPr>
            <a:spLocks noGrp="1"/>
          </p:cNvSpPr>
          <p:nvPr>
            <p:ph idx="1"/>
          </p:nvPr>
        </p:nvSpPr>
        <p:spPr/>
        <p:txBody>
          <a:bodyPr>
            <a:normAutofit/>
          </a:bodyPr>
          <a:lstStyle/>
          <a:p>
            <a:pPr algn="l"/>
            <a:r>
              <a:rPr lang="en-US" b="0" i="0" dirty="0">
                <a:solidFill>
                  <a:srgbClr val="FFC000"/>
                </a:solidFill>
                <a:effectLst/>
                <a:latin typeface="Cambria Math" panose="02040503050406030204" pitchFamily="18" charset="0"/>
                <a:ea typeface="Cambria Math" panose="02040503050406030204" pitchFamily="18" charset="0"/>
              </a:rPr>
              <a:t>The primary goals of this project were to:</a:t>
            </a:r>
          </a:p>
          <a:p>
            <a:pPr algn="l"/>
            <a:r>
              <a:rPr lang="en-US" dirty="0">
                <a:solidFill>
                  <a:srgbClr val="FFC000"/>
                </a:solidFill>
                <a:latin typeface="Cambria Math" panose="02040503050406030204" pitchFamily="18" charset="0"/>
                <a:ea typeface="Cambria Math" panose="02040503050406030204" pitchFamily="18" charset="0"/>
              </a:rPr>
              <a:t>Customer Performance Report</a:t>
            </a:r>
          </a:p>
          <a:p>
            <a:pPr algn="l"/>
            <a:r>
              <a:rPr lang="en-US" b="0" i="0" dirty="0">
                <a:solidFill>
                  <a:srgbClr val="FFC000"/>
                </a:solidFill>
                <a:effectLst/>
                <a:latin typeface="Cambria Math" panose="02040503050406030204" pitchFamily="18" charset="0"/>
                <a:ea typeface="Cambria Math" panose="02040503050406030204" pitchFamily="18" charset="0"/>
              </a:rPr>
              <a:t>Market Performance Vs Target Report</a:t>
            </a:r>
          </a:p>
          <a:p>
            <a:pPr algn="l"/>
            <a:r>
              <a:rPr lang="en-US" b="0" i="0" dirty="0">
                <a:solidFill>
                  <a:srgbClr val="FFC000"/>
                </a:solidFill>
                <a:effectLst/>
                <a:latin typeface="Cambria Math" panose="02040503050406030204" pitchFamily="18" charset="0"/>
                <a:ea typeface="Cambria Math" panose="02040503050406030204" pitchFamily="18" charset="0"/>
              </a:rPr>
              <a:t>Identify the top 10 products based on the percentage increase in net sales from 2020 to 2021.</a:t>
            </a:r>
          </a:p>
          <a:p>
            <a:pPr algn="l"/>
            <a:r>
              <a:rPr lang="en-US" b="0" i="0" dirty="0">
                <a:solidFill>
                  <a:srgbClr val="FFC000"/>
                </a:solidFill>
                <a:effectLst/>
                <a:latin typeface="Cambria Math" panose="02040503050406030204" pitchFamily="18" charset="0"/>
                <a:ea typeface="Cambria Math" panose="02040503050406030204" pitchFamily="18" charset="0"/>
              </a:rPr>
              <a:t>Generate a "Division" report to present net sales data for 2020 and 2021, along with the growth percentage.</a:t>
            </a:r>
          </a:p>
          <a:p>
            <a:pPr algn="l"/>
            <a:r>
              <a:rPr lang="en-US" b="0" i="0" dirty="0">
                <a:solidFill>
                  <a:srgbClr val="FFC000"/>
                </a:solidFill>
                <a:effectLst/>
                <a:latin typeface="Cambria Math" panose="02040503050406030204" pitchFamily="18" charset="0"/>
                <a:ea typeface="Cambria Math" panose="02040503050406030204" pitchFamily="18" charset="0"/>
              </a:rPr>
              <a:t>Rank products to determine the top 5 and bottom 5 in terms of quantity sold.</a:t>
            </a:r>
          </a:p>
          <a:p>
            <a:pPr algn="l"/>
            <a:r>
              <a:rPr lang="en-US" b="0" i="0" dirty="0">
                <a:solidFill>
                  <a:srgbClr val="FFC000"/>
                </a:solidFill>
                <a:effectLst/>
                <a:latin typeface="Cambria Math" panose="02040503050406030204" pitchFamily="18" charset="0"/>
                <a:ea typeface="Cambria Math" panose="02040503050406030204" pitchFamily="18" charset="0"/>
              </a:rPr>
              <a:t>Identify new products that Atliq Mart began selling in 2021.</a:t>
            </a:r>
          </a:p>
          <a:p>
            <a:pPr algn="l"/>
            <a:r>
              <a:rPr lang="en-US" b="0" i="0" dirty="0">
                <a:solidFill>
                  <a:srgbClr val="FFC000"/>
                </a:solidFill>
                <a:effectLst/>
                <a:latin typeface="Cambria Math" panose="02040503050406030204" pitchFamily="18" charset="0"/>
                <a:ea typeface="Cambria Math" panose="02040503050406030204" pitchFamily="18" charset="0"/>
              </a:rPr>
              <a:t>Determine the top 5 countries by net sales in 2021.</a:t>
            </a:r>
          </a:p>
        </p:txBody>
      </p:sp>
    </p:spTree>
    <p:extLst>
      <p:ext uri="{BB962C8B-B14F-4D97-AF65-F5344CB8AC3E}">
        <p14:creationId xmlns:p14="http://schemas.microsoft.com/office/powerpoint/2010/main" val="281293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42C9-E077-F330-5466-8DE9C714B198}"/>
              </a:ext>
            </a:extLst>
          </p:cNvPr>
          <p:cNvSpPr>
            <a:spLocks noGrp="1"/>
          </p:cNvSpPr>
          <p:nvPr>
            <p:ph type="title"/>
          </p:nvPr>
        </p:nvSpPr>
        <p:spPr/>
        <p:txBody>
          <a:bodyPr/>
          <a:lstStyle/>
          <a:p>
            <a:r>
              <a:rPr lang="en-US" b="1" u="sng" dirty="0"/>
              <a:t>Data Source</a:t>
            </a:r>
            <a:endParaRPr lang="en-IN" b="1" u="sng" dirty="0"/>
          </a:p>
        </p:txBody>
      </p:sp>
      <p:sp>
        <p:nvSpPr>
          <p:cNvPr id="3" name="Content Placeholder 2">
            <a:extLst>
              <a:ext uri="{FF2B5EF4-FFF2-40B4-BE49-F238E27FC236}">
                <a16:creationId xmlns:a16="http://schemas.microsoft.com/office/drawing/2014/main" id="{0FF66B10-1C15-B31D-AB18-D311738EF311}"/>
              </a:ext>
            </a:extLst>
          </p:cNvPr>
          <p:cNvSpPr>
            <a:spLocks noGrp="1"/>
          </p:cNvSpPr>
          <p:nvPr>
            <p:ph idx="1"/>
          </p:nvPr>
        </p:nvSpPr>
        <p:spPr/>
        <p:txBody>
          <a:bodyPr>
            <a:normAutofit/>
          </a:bodyPr>
          <a:lstStyle/>
          <a:p>
            <a:pPr algn="l"/>
            <a:r>
              <a:rPr lang="en-US" b="0" i="0" dirty="0">
                <a:solidFill>
                  <a:srgbClr val="FFC000"/>
                </a:solidFill>
                <a:effectLst/>
                <a:latin typeface="Cambria Math" panose="02040503050406030204" pitchFamily="18" charset="0"/>
                <a:ea typeface="Cambria Math" panose="02040503050406030204" pitchFamily="18" charset="0"/>
              </a:rPr>
              <a:t>The analysis was conducted using the following tables:</a:t>
            </a:r>
          </a:p>
          <a:p>
            <a:pPr algn="l"/>
            <a:r>
              <a:rPr lang="en-US" b="0" i="0" dirty="0">
                <a:solidFill>
                  <a:srgbClr val="FFC000"/>
                </a:solidFill>
                <a:effectLst/>
                <a:latin typeface="Cambria Math" panose="02040503050406030204" pitchFamily="18" charset="0"/>
                <a:ea typeface="Cambria Math" panose="02040503050406030204" pitchFamily="18" charset="0"/>
              </a:rPr>
              <a:t>dim_customer: Contains customer-related information.</a:t>
            </a:r>
          </a:p>
          <a:p>
            <a:pPr algn="l"/>
            <a:r>
              <a:rPr lang="en-US" b="0" i="0" dirty="0">
                <a:solidFill>
                  <a:srgbClr val="FFC000"/>
                </a:solidFill>
                <a:effectLst/>
                <a:latin typeface="Cambria Math" panose="02040503050406030204" pitchFamily="18" charset="0"/>
                <a:ea typeface="Cambria Math" panose="02040503050406030204" pitchFamily="18" charset="0"/>
              </a:rPr>
              <a:t>dim_market: Contains market-related information.</a:t>
            </a:r>
          </a:p>
          <a:p>
            <a:pPr algn="l"/>
            <a:r>
              <a:rPr lang="en-US" b="0" i="0" dirty="0" err="1">
                <a:solidFill>
                  <a:srgbClr val="FFC000"/>
                </a:solidFill>
                <a:effectLst/>
                <a:latin typeface="Cambria Math" panose="02040503050406030204" pitchFamily="18" charset="0"/>
                <a:ea typeface="Cambria Math" panose="02040503050406030204" pitchFamily="18" charset="0"/>
              </a:rPr>
              <a:t>dim_product</a:t>
            </a:r>
            <a:r>
              <a:rPr lang="en-US" b="0" i="0" dirty="0">
                <a:solidFill>
                  <a:srgbClr val="FFC000"/>
                </a:solidFill>
                <a:effectLst/>
                <a:latin typeface="Cambria Math" panose="02040503050406030204" pitchFamily="18" charset="0"/>
                <a:ea typeface="Cambria Math" panose="02040503050406030204" pitchFamily="18" charset="0"/>
              </a:rPr>
              <a:t>: Contains product-related information.</a:t>
            </a:r>
          </a:p>
          <a:p>
            <a:pPr algn="l"/>
            <a:r>
              <a:rPr lang="en-US" b="0" i="0" dirty="0" err="1">
                <a:solidFill>
                  <a:srgbClr val="FFC000"/>
                </a:solidFill>
                <a:effectLst/>
                <a:latin typeface="Cambria Math" panose="02040503050406030204" pitchFamily="18" charset="0"/>
                <a:ea typeface="Cambria Math" panose="02040503050406030204" pitchFamily="18" charset="0"/>
              </a:rPr>
              <a:t>fact_sales_monthly</a:t>
            </a:r>
            <a:r>
              <a:rPr lang="en-US" b="0" i="0" dirty="0">
                <a:solidFill>
                  <a:srgbClr val="FFC000"/>
                </a:solidFill>
                <a:effectLst/>
                <a:latin typeface="Cambria Math" panose="02040503050406030204" pitchFamily="18" charset="0"/>
                <a:ea typeface="Cambria Math" panose="02040503050406030204" pitchFamily="18" charset="0"/>
              </a:rPr>
              <a:t>: Contains monthly sales data.</a:t>
            </a:r>
          </a:p>
          <a:p>
            <a:pPr algn="l"/>
            <a:r>
              <a:rPr lang="en-US" b="0" i="0" dirty="0" err="1">
                <a:solidFill>
                  <a:srgbClr val="FFC000"/>
                </a:solidFill>
                <a:effectLst/>
                <a:latin typeface="Cambria Math" panose="02040503050406030204" pitchFamily="18" charset="0"/>
                <a:ea typeface="Cambria Math" panose="02040503050406030204" pitchFamily="18" charset="0"/>
              </a:rPr>
              <a:t>dim_date</a:t>
            </a:r>
            <a:r>
              <a:rPr lang="en-US" b="0" i="0" dirty="0">
                <a:solidFill>
                  <a:srgbClr val="FFC000"/>
                </a:solidFill>
                <a:effectLst/>
                <a:latin typeface="Cambria Math" panose="02040503050406030204" pitchFamily="18" charset="0"/>
                <a:ea typeface="Cambria Math" panose="02040503050406030204" pitchFamily="18" charset="0"/>
              </a:rPr>
              <a:t>: A date dimension table created using Power Query.</a:t>
            </a:r>
          </a:p>
          <a:p>
            <a:pPr algn="l"/>
            <a:r>
              <a:rPr lang="en-US" b="0" i="0" dirty="0" err="1">
                <a:solidFill>
                  <a:srgbClr val="FFC000"/>
                </a:solidFill>
                <a:effectLst/>
                <a:latin typeface="Cambria Math" panose="02040503050406030204" pitchFamily="18" charset="0"/>
                <a:ea typeface="Cambria Math" panose="02040503050406030204" pitchFamily="18" charset="0"/>
              </a:rPr>
              <a:t>dim_target</a:t>
            </a:r>
            <a:r>
              <a:rPr lang="en-US" b="0" i="0" dirty="0">
                <a:solidFill>
                  <a:srgbClr val="FFC000"/>
                </a:solidFill>
                <a:effectLst/>
                <a:latin typeface="Cambria Math" panose="02040503050406030204" pitchFamily="18" charset="0"/>
                <a:ea typeface="Cambria Math" panose="02040503050406030204" pitchFamily="18" charset="0"/>
              </a:rPr>
              <a:t>: Contains target sales data for market performance analysis.</a:t>
            </a:r>
          </a:p>
        </p:txBody>
      </p:sp>
    </p:spTree>
    <p:extLst>
      <p:ext uri="{BB962C8B-B14F-4D97-AF65-F5344CB8AC3E}">
        <p14:creationId xmlns:p14="http://schemas.microsoft.com/office/powerpoint/2010/main" val="194845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AC1B-B02D-0266-FD75-95356983E99B}"/>
              </a:ext>
            </a:extLst>
          </p:cNvPr>
          <p:cNvSpPr>
            <a:spLocks noGrp="1"/>
          </p:cNvSpPr>
          <p:nvPr>
            <p:ph type="title"/>
          </p:nvPr>
        </p:nvSpPr>
        <p:spPr/>
        <p:txBody>
          <a:bodyPr/>
          <a:lstStyle/>
          <a:p>
            <a:r>
              <a:rPr lang="en-US" b="1" u="sng" dirty="0"/>
              <a:t>Project Workflow</a:t>
            </a:r>
            <a:endParaRPr lang="en-IN" b="1" u="sng" dirty="0"/>
          </a:p>
        </p:txBody>
      </p:sp>
      <p:sp>
        <p:nvSpPr>
          <p:cNvPr id="3" name="Content Placeholder 2">
            <a:extLst>
              <a:ext uri="{FF2B5EF4-FFF2-40B4-BE49-F238E27FC236}">
                <a16:creationId xmlns:a16="http://schemas.microsoft.com/office/drawing/2014/main" id="{A6686A07-C123-F716-43D0-9D423DDC6150}"/>
              </a:ext>
            </a:extLst>
          </p:cNvPr>
          <p:cNvSpPr>
            <a:spLocks noGrp="1"/>
          </p:cNvSpPr>
          <p:nvPr>
            <p:ph idx="1"/>
          </p:nvPr>
        </p:nvSpPr>
        <p:spPr/>
        <p:txBody>
          <a:bodyPr/>
          <a:lstStyle/>
          <a:p>
            <a:pPr marL="0" indent="0">
              <a:buNone/>
            </a:pPr>
            <a:r>
              <a:rPr lang="en-US" b="1" dirty="0"/>
              <a:t>Data Preparation:</a:t>
            </a:r>
          </a:p>
          <a:p>
            <a:pPr algn="l"/>
            <a:r>
              <a:rPr lang="en-US" b="0" i="0" dirty="0">
                <a:solidFill>
                  <a:srgbClr val="FFC000"/>
                </a:solidFill>
                <a:effectLst/>
                <a:latin typeface="Cambria Math" panose="02040503050406030204" pitchFamily="18" charset="0"/>
                <a:ea typeface="Cambria Math" panose="02040503050406030204" pitchFamily="18" charset="0"/>
              </a:rPr>
              <a:t>Performed ETL (Extract, Transform, Load) operations to clean and structure the data.</a:t>
            </a:r>
          </a:p>
          <a:p>
            <a:pPr algn="l"/>
            <a:r>
              <a:rPr lang="en-US" b="0" i="0" dirty="0">
                <a:solidFill>
                  <a:srgbClr val="FFC000"/>
                </a:solidFill>
                <a:effectLst/>
                <a:latin typeface="Cambria Math" panose="02040503050406030204" pitchFamily="18" charset="0"/>
                <a:ea typeface="Cambria Math" panose="02040503050406030204" pitchFamily="18" charset="0"/>
              </a:rPr>
              <a:t>Created a </a:t>
            </a:r>
            <a:r>
              <a:rPr lang="en-US" b="0" i="0" dirty="0" err="1">
                <a:solidFill>
                  <a:srgbClr val="FFC000"/>
                </a:solidFill>
                <a:effectLst/>
                <a:latin typeface="Cambria Math" panose="02040503050406030204" pitchFamily="18" charset="0"/>
                <a:ea typeface="Cambria Math" panose="02040503050406030204" pitchFamily="18" charset="0"/>
              </a:rPr>
              <a:t>dim_date</a:t>
            </a:r>
            <a:r>
              <a:rPr lang="en-US" b="0" i="0" dirty="0">
                <a:solidFill>
                  <a:srgbClr val="FFC000"/>
                </a:solidFill>
                <a:effectLst/>
                <a:latin typeface="Cambria Math" panose="02040503050406030204" pitchFamily="18" charset="0"/>
                <a:ea typeface="Cambria Math" panose="02040503050406030204" pitchFamily="18" charset="0"/>
              </a:rPr>
              <a:t> table using Power Query to facilitate time-based analysis.</a:t>
            </a:r>
          </a:p>
          <a:p>
            <a:pPr algn="l"/>
            <a:r>
              <a:rPr lang="en-US" b="0" i="0" dirty="0">
                <a:solidFill>
                  <a:srgbClr val="FFC000"/>
                </a:solidFill>
                <a:effectLst/>
                <a:latin typeface="Cambria Math" panose="02040503050406030204" pitchFamily="18" charset="0"/>
                <a:ea typeface="Cambria Math" panose="02040503050406030204" pitchFamily="18" charset="0"/>
              </a:rPr>
              <a:t>Connected tables using data modeling techniques in Power Pivot.</a:t>
            </a:r>
          </a:p>
          <a:p>
            <a:pPr marL="0" indent="0">
              <a:buNone/>
            </a:pPr>
            <a:endParaRPr lang="en-IN" dirty="0">
              <a:solidFill>
                <a:srgbClr val="FFC000"/>
              </a:solidFill>
            </a:endParaRPr>
          </a:p>
        </p:txBody>
      </p:sp>
    </p:spTree>
    <p:extLst>
      <p:ext uri="{BB962C8B-B14F-4D97-AF65-F5344CB8AC3E}">
        <p14:creationId xmlns:p14="http://schemas.microsoft.com/office/powerpoint/2010/main" val="74216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4DB9-ACE5-1B6B-A442-8357EE16FBB6}"/>
              </a:ext>
            </a:extLst>
          </p:cNvPr>
          <p:cNvSpPr>
            <a:spLocks noGrp="1"/>
          </p:cNvSpPr>
          <p:nvPr>
            <p:ph type="title"/>
          </p:nvPr>
        </p:nvSpPr>
        <p:spPr/>
        <p:txBody>
          <a:bodyPr/>
          <a:lstStyle/>
          <a:p>
            <a:r>
              <a:rPr lang="en-US" b="1" u="sng" dirty="0"/>
              <a:t>Project Workflow</a:t>
            </a:r>
            <a:endParaRPr lang="en-IN" b="1" u="sng" dirty="0"/>
          </a:p>
        </p:txBody>
      </p:sp>
      <p:sp>
        <p:nvSpPr>
          <p:cNvPr id="3" name="Content Placeholder 2">
            <a:extLst>
              <a:ext uri="{FF2B5EF4-FFF2-40B4-BE49-F238E27FC236}">
                <a16:creationId xmlns:a16="http://schemas.microsoft.com/office/drawing/2014/main" id="{963BB670-8DD0-E8FD-1FC9-682421FA6549}"/>
              </a:ext>
            </a:extLst>
          </p:cNvPr>
          <p:cNvSpPr>
            <a:spLocks noGrp="1"/>
          </p:cNvSpPr>
          <p:nvPr>
            <p:ph idx="1"/>
          </p:nvPr>
        </p:nvSpPr>
        <p:spPr/>
        <p:txBody>
          <a:bodyPr>
            <a:normAutofit/>
          </a:bodyPr>
          <a:lstStyle/>
          <a:p>
            <a:pPr marL="0" indent="0">
              <a:buNone/>
            </a:pPr>
            <a:r>
              <a:rPr lang="en-US" b="1" dirty="0"/>
              <a:t>Data Analysis:</a:t>
            </a:r>
          </a:p>
          <a:p>
            <a:pPr marL="0" indent="0">
              <a:buNone/>
            </a:pPr>
            <a:r>
              <a:rPr lang="en-US" dirty="0"/>
              <a:t>		</a:t>
            </a:r>
            <a:r>
              <a:rPr lang="en-US" b="1" i="1" dirty="0"/>
              <a:t>Customer Performance Reports:</a:t>
            </a:r>
          </a:p>
          <a:p>
            <a:r>
              <a:rPr lang="en-US" b="0" i="0" dirty="0">
                <a:solidFill>
                  <a:srgbClr val="FFC000"/>
                </a:solidFill>
                <a:effectLst/>
                <a:latin typeface="Cambria Math" panose="02040503050406030204" pitchFamily="18" charset="0"/>
                <a:ea typeface="Cambria Math" panose="02040503050406030204" pitchFamily="18" charset="0"/>
              </a:rPr>
              <a:t>Generated using data from dim_customer, dim_product, and fact_sales_monthly tables.</a:t>
            </a:r>
          </a:p>
          <a:p>
            <a:r>
              <a:rPr lang="en-US" i="0" dirty="0">
                <a:solidFill>
                  <a:srgbClr val="FFC000"/>
                </a:solidFill>
                <a:effectLst/>
                <a:latin typeface="Cambria Math" panose="02040503050406030204" pitchFamily="18" charset="0"/>
                <a:ea typeface="Cambria Math" panose="02040503050406030204" pitchFamily="18" charset="0"/>
              </a:rPr>
              <a:t>Market Performance vs. Target Reports: </a:t>
            </a:r>
            <a:r>
              <a:rPr lang="en-US" b="0" i="0" dirty="0">
                <a:solidFill>
                  <a:srgbClr val="FFC000"/>
                </a:solidFill>
                <a:effectLst/>
                <a:latin typeface="Cambria Math" panose="02040503050406030204" pitchFamily="18" charset="0"/>
                <a:ea typeface="Cambria Math" panose="02040503050406030204" pitchFamily="18" charset="0"/>
              </a:rPr>
              <a:t>Created using data from dim_market and dim_target tables.</a:t>
            </a:r>
          </a:p>
          <a:p>
            <a:r>
              <a:rPr lang="en-US" b="0" i="0" dirty="0">
                <a:solidFill>
                  <a:srgbClr val="FFC000"/>
                </a:solidFill>
                <a:effectLst/>
                <a:latin typeface="Cambria Math" panose="02040503050406030204" pitchFamily="18" charset="0"/>
                <a:ea typeface="Cambria Math" panose="02040503050406030204" pitchFamily="18" charset="0"/>
              </a:rPr>
              <a:t>Developed new measures in Power Query to calculate growth percentages, rankings, and identify new product entries</a:t>
            </a:r>
            <a:r>
              <a:rPr lang="en-US" b="0" i="0" dirty="0">
                <a:solidFill>
                  <a:srgbClr val="1F2328"/>
                </a:solidFill>
                <a:effectLst/>
                <a:latin typeface="Cambria Math" panose="02040503050406030204" pitchFamily="18" charset="0"/>
                <a:ea typeface="Cambria Math" panose="02040503050406030204" pitchFamily="18" charset="0"/>
              </a:rPr>
              <a:t>.</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565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7EFB-122D-83A0-BFF5-FCF61F5B2A53}"/>
              </a:ext>
            </a:extLst>
          </p:cNvPr>
          <p:cNvSpPr>
            <a:spLocks noGrp="1"/>
          </p:cNvSpPr>
          <p:nvPr>
            <p:ph type="title"/>
          </p:nvPr>
        </p:nvSpPr>
        <p:spPr/>
        <p:txBody>
          <a:bodyPr/>
          <a:lstStyle/>
          <a:p>
            <a:r>
              <a:rPr lang="en-US" b="1" u="sng" dirty="0"/>
              <a:t>Report Generation</a:t>
            </a:r>
            <a:endParaRPr lang="en-IN" b="1" u="sng" dirty="0"/>
          </a:p>
        </p:txBody>
      </p:sp>
      <p:sp>
        <p:nvSpPr>
          <p:cNvPr id="3" name="Content Placeholder 2">
            <a:extLst>
              <a:ext uri="{FF2B5EF4-FFF2-40B4-BE49-F238E27FC236}">
                <a16:creationId xmlns:a16="http://schemas.microsoft.com/office/drawing/2014/main" id="{82B7AD4C-9954-A03C-E495-BE96DF491161}"/>
              </a:ext>
            </a:extLst>
          </p:cNvPr>
          <p:cNvSpPr>
            <a:spLocks noGrp="1"/>
          </p:cNvSpPr>
          <p:nvPr>
            <p:ph idx="1"/>
          </p:nvPr>
        </p:nvSpPr>
        <p:spPr/>
        <p:txBody>
          <a:bodyPr/>
          <a:lstStyle/>
          <a:p>
            <a:pPr algn="l"/>
            <a:r>
              <a:rPr lang="en-US" b="0" i="0" dirty="0">
                <a:solidFill>
                  <a:srgbClr val="FFC000"/>
                </a:solidFill>
                <a:effectLst/>
                <a:latin typeface="Cambria Math" panose="02040503050406030204" pitchFamily="18" charset="0"/>
                <a:ea typeface="Cambria Math" panose="02040503050406030204" pitchFamily="18" charset="0"/>
              </a:rPr>
              <a:t>Created detailed reports in Power BI that answer specific business inquiries, such as:</a:t>
            </a:r>
          </a:p>
          <a:p>
            <a:pPr algn="l"/>
            <a:r>
              <a:rPr lang="en-US" b="0" i="0" dirty="0">
                <a:solidFill>
                  <a:srgbClr val="FFC000"/>
                </a:solidFill>
                <a:effectLst/>
                <a:latin typeface="Cambria Math" panose="02040503050406030204" pitchFamily="18" charset="0"/>
                <a:ea typeface="Cambria Math" panose="02040503050406030204" pitchFamily="18" charset="0"/>
              </a:rPr>
              <a:t>Top 10 products by percentage increase in net sales.</a:t>
            </a:r>
          </a:p>
          <a:p>
            <a:pPr algn="l"/>
            <a:r>
              <a:rPr lang="en-US" b="0" i="0" dirty="0">
                <a:solidFill>
                  <a:srgbClr val="FFC000"/>
                </a:solidFill>
                <a:effectLst/>
                <a:latin typeface="Cambria Math" panose="02040503050406030204" pitchFamily="18" charset="0"/>
                <a:ea typeface="Cambria Math" panose="02040503050406030204" pitchFamily="18" charset="0"/>
              </a:rPr>
              <a:t>"Division" report showcasing net sales for 2020 and 2021.</a:t>
            </a:r>
          </a:p>
          <a:p>
            <a:pPr algn="l"/>
            <a:r>
              <a:rPr lang="en-US" b="0" i="0" dirty="0">
                <a:solidFill>
                  <a:srgbClr val="FFC000"/>
                </a:solidFill>
                <a:effectLst/>
                <a:latin typeface="Cambria Math" panose="02040503050406030204" pitchFamily="18" charset="0"/>
                <a:ea typeface="Cambria Math" panose="02040503050406030204" pitchFamily="18" charset="0"/>
              </a:rPr>
              <a:t>Ranking of top 5 and bottom 5 products by quantity sold.</a:t>
            </a:r>
          </a:p>
          <a:p>
            <a:pPr algn="l"/>
            <a:r>
              <a:rPr lang="en-US" b="0" i="0" dirty="0">
                <a:solidFill>
                  <a:srgbClr val="FFC000"/>
                </a:solidFill>
                <a:effectLst/>
                <a:latin typeface="Cambria Math" panose="02040503050406030204" pitchFamily="18" charset="0"/>
                <a:ea typeface="Cambria Math" panose="02040503050406030204" pitchFamily="18" charset="0"/>
              </a:rPr>
              <a:t>Identification of new products sold in 2021.</a:t>
            </a:r>
          </a:p>
          <a:p>
            <a:pPr algn="l"/>
            <a:r>
              <a:rPr lang="en-US" b="0" i="0" dirty="0">
                <a:solidFill>
                  <a:srgbClr val="FFC000"/>
                </a:solidFill>
                <a:effectLst/>
                <a:latin typeface="Cambria Math" panose="02040503050406030204" pitchFamily="18" charset="0"/>
                <a:ea typeface="Cambria Math" panose="02040503050406030204" pitchFamily="18" charset="0"/>
              </a:rPr>
              <a:t>Top 5 countries by net sales in 2021.</a:t>
            </a:r>
          </a:p>
        </p:txBody>
      </p:sp>
    </p:spTree>
    <p:extLst>
      <p:ext uri="{BB962C8B-B14F-4D97-AF65-F5344CB8AC3E}">
        <p14:creationId xmlns:p14="http://schemas.microsoft.com/office/powerpoint/2010/main" val="354351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D29A-09A9-3876-9A8D-270CDE1DCCDF}"/>
              </a:ext>
            </a:extLst>
          </p:cNvPr>
          <p:cNvSpPr>
            <a:spLocks noGrp="1"/>
          </p:cNvSpPr>
          <p:nvPr>
            <p:ph type="title"/>
          </p:nvPr>
        </p:nvSpPr>
        <p:spPr/>
        <p:txBody>
          <a:bodyPr/>
          <a:lstStyle/>
          <a:p>
            <a:r>
              <a:rPr lang="en-US" b="1" u="sng" dirty="0"/>
              <a:t>Tools &amp; Technologies</a:t>
            </a:r>
            <a:endParaRPr lang="en-IN" b="1" u="sng" dirty="0"/>
          </a:p>
        </p:txBody>
      </p:sp>
      <p:sp>
        <p:nvSpPr>
          <p:cNvPr id="3" name="Content Placeholder 2">
            <a:extLst>
              <a:ext uri="{FF2B5EF4-FFF2-40B4-BE49-F238E27FC236}">
                <a16:creationId xmlns:a16="http://schemas.microsoft.com/office/drawing/2014/main" id="{729D5822-DA0C-4B58-F2C6-C3CFDE2C7301}"/>
              </a:ext>
            </a:extLst>
          </p:cNvPr>
          <p:cNvSpPr>
            <a:spLocks noGrp="1"/>
          </p:cNvSpPr>
          <p:nvPr>
            <p:ph idx="1"/>
          </p:nvPr>
        </p:nvSpPr>
        <p:spPr/>
        <p:txBody>
          <a:bodyPr/>
          <a:lstStyle/>
          <a:p>
            <a:pPr algn="l"/>
            <a:r>
              <a:rPr lang="en-US" b="0" i="0" dirty="0">
                <a:solidFill>
                  <a:srgbClr val="FFC000"/>
                </a:solidFill>
                <a:effectLst/>
                <a:latin typeface="Cambria Math" panose="02040503050406030204" pitchFamily="18" charset="0"/>
                <a:ea typeface="Cambria Math" panose="02040503050406030204" pitchFamily="18" charset="0"/>
              </a:rPr>
              <a:t>Excel: For data cleaning, analysis, and report generation.</a:t>
            </a:r>
          </a:p>
          <a:p>
            <a:pPr algn="l"/>
            <a:r>
              <a:rPr lang="en-US" b="0" i="0" dirty="0">
                <a:solidFill>
                  <a:srgbClr val="FFC000"/>
                </a:solidFill>
                <a:effectLst/>
                <a:latin typeface="Cambria Math" panose="02040503050406030204" pitchFamily="18" charset="0"/>
                <a:ea typeface="Cambria Math" panose="02040503050406030204" pitchFamily="18" charset="0"/>
              </a:rPr>
              <a:t>Power Pivot: For data modeling, analysis, and report generation.</a:t>
            </a:r>
          </a:p>
          <a:p>
            <a:pPr algn="l"/>
            <a:r>
              <a:rPr lang="en-US" b="0" i="0" dirty="0">
                <a:solidFill>
                  <a:srgbClr val="FFC000"/>
                </a:solidFill>
                <a:effectLst/>
                <a:latin typeface="Cambria Math" panose="02040503050406030204" pitchFamily="18" charset="0"/>
                <a:ea typeface="Cambria Math" panose="02040503050406030204" pitchFamily="18" charset="0"/>
              </a:rPr>
              <a:t>Power Query: For data transformation and creation of the </a:t>
            </a:r>
            <a:r>
              <a:rPr lang="en-US" b="0" i="0" dirty="0" err="1">
                <a:solidFill>
                  <a:srgbClr val="FFC000"/>
                </a:solidFill>
                <a:effectLst/>
                <a:latin typeface="Cambria Math" panose="02040503050406030204" pitchFamily="18" charset="0"/>
                <a:ea typeface="Cambria Math" panose="02040503050406030204" pitchFamily="18" charset="0"/>
              </a:rPr>
              <a:t>dim_date</a:t>
            </a:r>
            <a:r>
              <a:rPr lang="en-US" b="0" i="0" dirty="0">
                <a:solidFill>
                  <a:srgbClr val="FFC000"/>
                </a:solidFill>
                <a:effectLst/>
                <a:latin typeface="Cambria Math" panose="02040503050406030204" pitchFamily="18" charset="0"/>
                <a:ea typeface="Cambria Math" panose="02040503050406030204" pitchFamily="18" charset="0"/>
              </a:rPr>
              <a:t> table.</a:t>
            </a:r>
          </a:p>
          <a:p>
            <a:pPr marL="0" indent="0">
              <a:buNone/>
            </a:pPr>
            <a:endParaRPr lang="en-IN" dirty="0"/>
          </a:p>
        </p:txBody>
      </p:sp>
    </p:spTree>
    <p:extLst>
      <p:ext uri="{BB962C8B-B14F-4D97-AF65-F5344CB8AC3E}">
        <p14:creationId xmlns:p14="http://schemas.microsoft.com/office/powerpoint/2010/main" val="206135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39A2-33EA-DFFD-6BFC-914C1DB8759D}"/>
              </a:ext>
            </a:extLst>
          </p:cNvPr>
          <p:cNvSpPr>
            <a:spLocks noGrp="1"/>
          </p:cNvSpPr>
          <p:nvPr>
            <p:ph type="title"/>
          </p:nvPr>
        </p:nvSpPr>
        <p:spPr/>
        <p:txBody>
          <a:bodyPr/>
          <a:lstStyle/>
          <a:p>
            <a:r>
              <a:rPr lang="en-US" b="1" u="sng" dirty="0"/>
              <a:t>Results</a:t>
            </a:r>
            <a:endParaRPr lang="en-IN" b="1" u="sng" dirty="0"/>
          </a:p>
        </p:txBody>
      </p:sp>
      <p:sp>
        <p:nvSpPr>
          <p:cNvPr id="3" name="Content Placeholder 2">
            <a:extLst>
              <a:ext uri="{FF2B5EF4-FFF2-40B4-BE49-F238E27FC236}">
                <a16:creationId xmlns:a16="http://schemas.microsoft.com/office/drawing/2014/main" id="{94F8BA7A-1E07-A0B1-4E8A-11767769CB44}"/>
              </a:ext>
            </a:extLst>
          </p:cNvPr>
          <p:cNvSpPr>
            <a:spLocks noGrp="1"/>
          </p:cNvSpPr>
          <p:nvPr>
            <p:ph idx="1"/>
          </p:nvPr>
        </p:nvSpPr>
        <p:spPr/>
        <p:txBody>
          <a:bodyPr/>
          <a:lstStyle/>
          <a:p>
            <a:pPr marL="0" indent="0">
              <a:buNone/>
            </a:pPr>
            <a:r>
              <a:rPr lang="en-US" b="0" i="0" dirty="0">
                <a:solidFill>
                  <a:srgbClr val="FFC000"/>
                </a:solidFill>
                <a:effectLst/>
                <a:latin typeface="Cambria Math" panose="02040503050406030204" pitchFamily="18" charset="0"/>
                <a:ea typeface="Cambria Math" panose="02040503050406030204" pitchFamily="18" charset="0"/>
              </a:rPr>
              <a:t>The reports generated from this project provide insights into product performance, market trends, and customer behavior, helping Atliq Mart optimize their sales strategy and drive growth.</a:t>
            </a:r>
            <a:endParaRPr lang="en-IN" dirty="0">
              <a:solidFill>
                <a:srgbClr val="FFC0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34078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159</TotalTime>
  <Words>513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Light</vt:lpstr>
      <vt:lpstr>Calibri</vt:lpstr>
      <vt:lpstr>Calibri Light</vt:lpstr>
      <vt:lpstr>Cambria Math</vt:lpstr>
      <vt:lpstr>Celestial</vt:lpstr>
      <vt:lpstr>Sales Analysis Project Overview</vt:lpstr>
      <vt:lpstr>Overview</vt:lpstr>
      <vt:lpstr>Project Objectives</vt:lpstr>
      <vt:lpstr>Data Source</vt:lpstr>
      <vt:lpstr>Project Workflow</vt:lpstr>
      <vt:lpstr>Project Workflow</vt:lpstr>
      <vt:lpstr>Report Generation</vt:lpstr>
      <vt:lpstr>Tools &amp; Technologies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kalaiselvi.ganesan15@gmail.com</dc:creator>
  <cp:lastModifiedBy>kalaiselvi.ganesan15@gmail.com</cp:lastModifiedBy>
  <cp:revision>2</cp:revision>
  <dcterms:created xsi:type="dcterms:W3CDTF">2024-08-15T14:43:08Z</dcterms:created>
  <dcterms:modified xsi:type="dcterms:W3CDTF">2024-09-10T11:48:54Z</dcterms:modified>
</cp:coreProperties>
</file>