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81329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8980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26391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5701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89128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407927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367695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581123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65743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93899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220720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65444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9C27E5-1FEB-40CE-A7D9-457CA1CFD3A0}"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73654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53287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27E5-1FEB-40CE-A7D9-457CA1CFD3A0}"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82659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57578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251732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53452B-60D2-41BF-82F2-B03B7737BCA7}" type="slidenum">
              <a:rPr lang="en-US" smtClean="0"/>
              <a:t>‹#›</a:t>
            </a:fld>
            <a:endParaRPr lang="en-US"/>
          </a:p>
        </p:txBody>
      </p:sp>
    </p:spTree>
    <p:extLst>
      <p:ext uri="{BB962C8B-B14F-4D97-AF65-F5344CB8AC3E}">
        <p14:creationId xmlns:p14="http://schemas.microsoft.com/office/powerpoint/2010/main" val="31972939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IBM Applied Data Science Capstone Project</a:t>
            </a:r>
            <a:br>
              <a:rPr lang="en-US" dirty="0"/>
            </a:br>
            <a:endParaRPr lang="en-US" dirty="0"/>
          </a:p>
        </p:txBody>
      </p:sp>
      <p:sp>
        <p:nvSpPr>
          <p:cNvPr id="3" name="Subtitle 2"/>
          <p:cNvSpPr>
            <a:spLocks noGrp="1"/>
          </p:cNvSpPr>
          <p:nvPr>
            <p:ph type="subTitle" idx="1"/>
          </p:nvPr>
        </p:nvSpPr>
        <p:spPr>
          <a:xfrm>
            <a:off x="1524000" y="3022488"/>
            <a:ext cx="9144000" cy="1655762"/>
          </a:xfrm>
        </p:spPr>
        <p:txBody>
          <a:bodyPr>
            <a:normAutofit/>
          </a:bodyPr>
          <a:lstStyle/>
          <a:p>
            <a:r>
              <a:rPr lang="en-US" sz="3600" i="1" dirty="0" smtClean="0"/>
              <a:t>Setting up a Coffee shop in Chennai, India</a:t>
            </a:r>
            <a:endParaRPr lang="en-US" sz="3600" i="1" dirty="0"/>
          </a:p>
        </p:txBody>
      </p:sp>
      <p:sp>
        <p:nvSpPr>
          <p:cNvPr id="4" name="TextBox 3"/>
          <p:cNvSpPr txBox="1"/>
          <p:nvPr/>
        </p:nvSpPr>
        <p:spPr>
          <a:xfrm>
            <a:off x="1910366" y="4678250"/>
            <a:ext cx="8371268" cy="830997"/>
          </a:xfrm>
          <a:prstGeom prst="rect">
            <a:avLst/>
          </a:prstGeom>
          <a:noFill/>
        </p:spPr>
        <p:txBody>
          <a:bodyPr wrap="square" rtlCol="0">
            <a:spAutoFit/>
          </a:bodyPr>
          <a:lstStyle/>
          <a:p>
            <a:pPr algn="ctr"/>
            <a:r>
              <a:rPr lang="en-US" sz="2400" dirty="0" err="1" smtClean="0"/>
              <a:t>Kalaivanan.S</a:t>
            </a:r>
            <a:r>
              <a:rPr lang="en-US" sz="2400" dirty="0" smtClean="0"/>
              <a:t/>
            </a:r>
            <a:br>
              <a:rPr lang="en-US" sz="2400" dirty="0" smtClean="0"/>
            </a:br>
            <a:r>
              <a:rPr lang="en-US" sz="2400" dirty="0" smtClean="0"/>
              <a:t>17 February,2020 </a:t>
            </a:r>
            <a:endParaRPr lang="en-US" sz="2400" dirty="0"/>
          </a:p>
        </p:txBody>
      </p:sp>
    </p:spTree>
    <p:extLst>
      <p:ext uri="{BB962C8B-B14F-4D97-AF65-F5344CB8AC3E}">
        <p14:creationId xmlns:p14="http://schemas.microsoft.com/office/powerpoint/2010/main" val="69848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391" y="303941"/>
            <a:ext cx="10007287" cy="1293028"/>
          </a:xfrm>
        </p:spPr>
        <p:txBody>
          <a:bodyPr/>
          <a:lstStyle/>
          <a:p>
            <a:pPr algn="ctr"/>
            <a:r>
              <a:rPr lang="en-US" dirty="0" smtClean="0"/>
              <a:t>Clustering the neighborhoods</a:t>
            </a:r>
            <a:endParaRPr lang="en-US" dirty="0"/>
          </a:p>
        </p:txBody>
      </p:sp>
      <p:sp>
        <p:nvSpPr>
          <p:cNvPr id="3" name="Content Placeholder 2"/>
          <p:cNvSpPr>
            <a:spLocks noGrp="1"/>
          </p:cNvSpPr>
          <p:nvPr>
            <p:ph idx="1"/>
          </p:nvPr>
        </p:nvSpPr>
        <p:spPr>
          <a:xfrm>
            <a:off x="838200" y="1825625"/>
            <a:ext cx="6283817" cy="4351338"/>
          </a:xfrm>
        </p:spPr>
        <p:txBody>
          <a:bodyPr>
            <a:normAutofit/>
          </a:bodyPr>
          <a:lstStyle/>
          <a:p>
            <a:pPr algn="just"/>
            <a:r>
              <a:rPr lang="en-US" sz="2200" i="1" dirty="0" smtClean="0"/>
              <a:t>k</a:t>
            </a:r>
            <a:r>
              <a:rPr lang="en-US" sz="2200" dirty="0" smtClean="0"/>
              <a:t>-means </a:t>
            </a:r>
            <a:r>
              <a:rPr lang="en-US" sz="2200" dirty="0"/>
              <a:t>clustering is applied to group the neighborhoods by the presence of coffee shops. </a:t>
            </a:r>
            <a:endParaRPr lang="en-US" sz="2200" dirty="0" smtClean="0"/>
          </a:p>
          <a:p>
            <a:pPr algn="just"/>
            <a:r>
              <a:rPr lang="en-US" sz="2200" dirty="0" smtClean="0"/>
              <a:t>A </a:t>
            </a:r>
            <a:r>
              <a:rPr lang="en-US" sz="2200" dirty="0"/>
              <a:t>cluster size of 5 is used for this project. The resulting </a:t>
            </a:r>
            <a:r>
              <a:rPr lang="en-US" sz="2200" dirty="0" err="1"/>
              <a:t>dataframe</a:t>
            </a:r>
            <a:r>
              <a:rPr lang="en-US" sz="2200" dirty="0"/>
              <a:t> consists of the name of each neighborhood, the occurrence of coffee shops, and the respective cluster to which it belongs. </a:t>
            </a:r>
            <a:endParaRPr lang="en-US" sz="2200" dirty="0" smtClean="0"/>
          </a:p>
          <a:p>
            <a:pPr algn="just"/>
            <a:r>
              <a:rPr lang="en-US" sz="2200" dirty="0" smtClean="0"/>
              <a:t>The </a:t>
            </a:r>
            <a:r>
              <a:rPr lang="en-US" sz="2200" dirty="0"/>
              <a:t>latitude and longitude information is appended to this pandas </a:t>
            </a:r>
            <a:r>
              <a:rPr lang="en-US" sz="2200" dirty="0" err="1"/>
              <a:t>dataframe</a:t>
            </a:r>
            <a:r>
              <a:rPr lang="en-US" sz="2200" dirty="0"/>
              <a:t>. </a:t>
            </a:r>
            <a:endParaRPr lang="en-US" sz="2200" dirty="0" smtClean="0"/>
          </a:p>
          <a:p>
            <a:pPr algn="just"/>
            <a:r>
              <a:rPr lang="en-US" sz="2200" dirty="0" smtClean="0"/>
              <a:t>The neighborhoods are then clustered according to the cluster labels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017" y="1665355"/>
            <a:ext cx="4933950" cy="4671878"/>
          </a:xfrm>
          <a:prstGeom prst="rect">
            <a:avLst/>
          </a:prstGeom>
        </p:spPr>
      </p:pic>
    </p:spTree>
    <p:extLst>
      <p:ext uri="{BB962C8B-B14F-4D97-AF65-F5344CB8AC3E}">
        <p14:creationId xmlns:p14="http://schemas.microsoft.com/office/powerpoint/2010/main" val="171221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3" y="165841"/>
            <a:ext cx="10315977" cy="1293028"/>
          </a:xfrm>
        </p:spPr>
        <p:txBody>
          <a:bodyPr/>
          <a:lstStyle/>
          <a:p>
            <a:pPr algn="ctr"/>
            <a:r>
              <a:rPr lang="en-US" dirty="0" smtClean="0"/>
              <a:t>Results</a:t>
            </a:r>
            <a:endParaRPr lang="en-US" dirty="0"/>
          </a:p>
        </p:txBody>
      </p:sp>
      <p:sp>
        <p:nvSpPr>
          <p:cNvPr id="5" name="TextBox 4"/>
          <p:cNvSpPr txBox="1"/>
          <p:nvPr/>
        </p:nvSpPr>
        <p:spPr>
          <a:xfrm>
            <a:off x="991673" y="1230460"/>
            <a:ext cx="5628067" cy="5509200"/>
          </a:xfrm>
          <a:prstGeom prst="rect">
            <a:avLst/>
          </a:prstGeom>
          <a:noFill/>
        </p:spPr>
        <p:txBody>
          <a:bodyPr wrap="square" rtlCol="0">
            <a:spAutoFit/>
          </a:bodyPr>
          <a:lstStyle/>
          <a:p>
            <a:r>
              <a:rPr lang="en-US" sz="2200" dirty="0"/>
              <a:t>The clustering algorithm has clustered the neighborhoods into a total of five clusters based on the frequency of occurrence of coffee shops in each location. </a:t>
            </a:r>
            <a:endParaRPr lang="en-US" sz="2200" dirty="0" smtClean="0"/>
          </a:p>
          <a:p>
            <a:endParaRPr lang="en-US" sz="2200" dirty="0"/>
          </a:p>
          <a:p>
            <a:pPr marL="342900" indent="-342900" algn="just">
              <a:buFont typeface="Arial" panose="020B0604020202020204" pitchFamily="34" charset="0"/>
              <a:buChar char="•"/>
            </a:pPr>
            <a:r>
              <a:rPr lang="en-US" sz="2000" dirty="0"/>
              <a:t>Cluster 0 has a total of 42 neighborhoods represented in </a:t>
            </a:r>
            <a:r>
              <a:rPr lang="en-US" sz="2000" dirty="0">
                <a:solidFill>
                  <a:srgbClr val="FF0000"/>
                </a:solidFill>
              </a:rPr>
              <a:t>red </a:t>
            </a:r>
            <a:r>
              <a:rPr lang="en-US" sz="2000" dirty="0"/>
              <a:t>color</a:t>
            </a:r>
          </a:p>
          <a:p>
            <a:pPr marL="342900" indent="-342900" algn="just">
              <a:buFont typeface="Arial" panose="020B0604020202020204" pitchFamily="34" charset="0"/>
              <a:buChar char="•"/>
            </a:pPr>
            <a:r>
              <a:rPr lang="en-US" sz="2000" dirty="0"/>
              <a:t>Cluster 1 has a total of 5 neighborhoods represented in </a:t>
            </a:r>
            <a:r>
              <a:rPr lang="en-US" sz="2000" dirty="0">
                <a:solidFill>
                  <a:srgbClr val="7030A0"/>
                </a:solidFill>
              </a:rPr>
              <a:t>purple</a:t>
            </a:r>
            <a:r>
              <a:rPr lang="en-US" sz="2000" dirty="0"/>
              <a:t> </a:t>
            </a:r>
            <a:r>
              <a:rPr lang="en-US" sz="2000" dirty="0" smtClean="0"/>
              <a:t>color</a:t>
            </a:r>
          </a:p>
          <a:p>
            <a:pPr marL="342900" indent="-342900" algn="just">
              <a:buFont typeface="Arial" panose="020B0604020202020204" pitchFamily="34" charset="0"/>
              <a:buChar char="•"/>
            </a:pPr>
            <a:r>
              <a:rPr lang="en-US" sz="2000" dirty="0"/>
              <a:t>Cluster 2 has a total of 1 neighborhoods represented in </a:t>
            </a:r>
            <a:r>
              <a:rPr lang="en-US" sz="2000" dirty="0">
                <a:solidFill>
                  <a:srgbClr val="00B0F0"/>
                </a:solidFill>
              </a:rPr>
              <a:t>blue</a:t>
            </a:r>
            <a:r>
              <a:rPr lang="en-US" sz="2000" dirty="0"/>
              <a:t> color</a:t>
            </a:r>
          </a:p>
          <a:p>
            <a:pPr marL="342900" indent="-342900" algn="just">
              <a:buFont typeface="Arial" panose="020B0604020202020204" pitchFamily="34" charset="0"/>
              <a:buChar char="•"/>
            </a:pPr>
            <a:r>
              <a:rPr lang="en-US" sz="2000" dirty="0"/>
              <a:t>Cluster 3 has a total of 11 neighborhoods represented in </a:t>
            </a:r>
            <a:r>
              <a:rPr lang="en-US" sz="2000" dirty="0">
                <a:solidFill>
                  <a:srgbClr val="66FF99"/>
                </a:solidFill>
              </a:rPr>
              <a:t>pale green</a:t>
            </a:r>
          </a:p>
          <a:p>
            <a:pPr marL="342900" indent="-342900" algn="just">
              <a:buFont typeface="Arial" panose="020B0604020202020204" pitchFamily="34" charset="0"/>
              <a:buChar char="•"/>
            </a:pPr>
            <a:r>
              <a:rPr lang="en-US" sz="2000" dirty="0"/>
              <a:t>Cluster 4 has a total of 2 neighborhoods represented in </a:t>
            </a:r>
            <a:r>
              <a:rPr lang="en-US" sz="2000" dirty="0">
                <a:solidFill>
                  <a:srgbClr val="FF9900"/>
                </a:solidFill>
              </a:rPr>
              <a:t>pale brown </a:t>
            </a:r>
            <a:r>
              <a:rPr lang="en-US" sz="2000" dirty="0"/>
              <a:t>color</a:t>
            </a:r>
          </a:p>
          <a:p>
            <a:endParaRPr lang="en-US" sz="2000" dirty="0"/>
          </a:p>
        </p:txBody>
      </p:sp>
      <p:pic>
        <p:nvPicPr>
          <p:cNvPr id="6" name="Picture 5" descr="E:\coursera\IBM data science\course 9 capstone\week 4\cluster map.JPG"/>
          <p:cNvPicPr/>
          <p:nvPr/>
        </p:nvPicPr>
        <p:blipFill>
          <a:blip r:embed="rId2">
            <a:extLst>
              <a:ext uri="{28A0092B-C50C-407E-A947-70E740481C1C}">
                <a14:useLocalDpi xmlns:a14="http://schemas.microsoft.com/office/drawing/2010/main" val="0"/>
              </a:ext>
            </a:extLst>
          </a:blip>
          <a:srcRect/>
          <a:stretch>
            <a:fillRect/>
          </a:stretch>
        </p:blipFill>
        <p:spPr bwMode="auto">
          <a:xfrm>
            <a:off x="6773215" y="1230460"/>
            <a:ext cx="5418785" cy="5241098"/>
          </a:xfrm>
          <a:prstGeom prst="rect">
            <a:avLst/>
          </a:prstGeom>
          <a:noFill/>
          <a:ln>
            <a:noFill/>
          </a:ln>
        </p:spPr>
      </p:pic>
    </p:spTree>
    <p:extLst>
      <p:ext uri="{BB962C8B-B14F-4D97-AF65-F5344CB8AC3E}">
        <p14:creationId xmlns:p14="http://schemas.microsoft.com/office/powerpoint/2010/main" val="394873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83" y="481037"/>
            <a:ext cx="9880243" cy="1293028"/>
          </a:xfrm>
        </p:spPr>
        <p:txBody>
          <a:bodyPr/>
          <a:lstStyle/>
          <a:p>
            <a:pPr algn="ctr"/>
            <a:r>
              <a:rPr lang="en-US" dirty="0" smtClean="0"/>
              <a:t>Discussion</a:t>
            </a:r>
            <a:endParaRPr lang="en-US" dirty="0"/>
          </a:p>
        </p:txBody>
      </p:sp>
      <p:sp>
        <p:nvSpPr>
          <p:cNvPr id="3" name="Content Placeholder 2"/>
          <p:cNvSpPr>
            <a:spLocks noGrp="1"/>
          </p:cNvSpPr>
          <p:nvPr>
            <p:ph idx="1"/>
          </p:nvPr>
        </p:nvSpPr>
        <p:spPr>
          <a:xfrm>
            <a:off x="685800" y="1774065"/>
            <a:ext cx="10820400" cy="4024125"/>
          </a:xfrm>
        </p:spPr>
        <p:txBody>
          <a:bodyPr>
            <a:noAutofit/>
          </a:bodyPr>
          <a:lstStyle/>
          <a:p>
            <a:r>
              <a:rPr lang="en-US" sz="2200" dirty="0"/>
              <a:t>The neighborhoods with highest frequency of coffee shops are present in cluster 4. One is located in the IT corridor and the other in a highly populated locality.</a:t>
            </a:r>
          </a:p>
          <a:p>
            <a:r>
              <a:rPr lang="en-US" sz="2200" dirty="0"/>
              <a:t>The </a:t>
            </a:r>
            <a:r>
              <a:rPr lang="en-US" sz="2200" dirty="0" smtClean="0"/>
              <a:t>next </a:t>
            </a:r>
            <a:r>
              <a:rPr lang="en-US" sz="2200" dirty="0"/>
              <a:t>highest frequency of coffee shops in a neighborhood are present in cluster 2. This place also tends to be the entrance to the city of Chennai located near the International Airport. </a:t>
            </a:r>
          </a:p>
          <a:p>
            <a:r>
              <a:rPr lang="en-US" sz="2200" dirty="0"/>
              <a:t>C</a:t>
            </a:r>
            <a:r>
              <a:rPr lang="en-US" sz="2200" dirty="0" smtClean="0"/>
              <a:t>luster </a:t>
            </a:r>
            <a:r>
              <a:rPr lang="en-US" sz="2200" dirty="0"/>
              <a:t>1 </a:t>
            </a:r>
            <a:r>
              <a:rPr lang="en-US" sz="2200" dirty="0" smtClean="0"/>
              <a:t>has medium </a:t>
            </a:r>
            <a:r>
              <a:rPr lang="en-US" sz="2200" dirty="0"/>
              <a:t>occurrences of coffee shops. It can be observed that the neighborhoods in this cluster are present in four different directions around the city of Chennai.  One of the neighborhood is situated in the IT corridor, the other at locations centered on huge working populations and residential locality.</a:t>
            </a:r>
          </a:p>
          <a:p>
            <a:r>
              <a:rPr lang="en-US" sz="2200" dirty="0"/>
              <a:t>Cluster 3 has few coffee shops located in the neighborhoods. Few neighborhoods in this cluster are home to the lower middle class working population. One location situated in a hospital zone and one in the outskirts of the city which is currently being habited by people working in IT sector.</a:t>
            </a:r>
          </a:p>
        </p:txBody>
      </p:sp>
    </p:spTree>
    <p:extLst>
      <p:ext uri="{BB962C8B-B14F-4D97-AF65-F5344CB8AC3E}">
        <p14:creationId xmlns:p14="http://schemas.microsoft.com/office/powerpoint/2010/main" val="3132018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4" y="274975"/>
            <a:ext cx="10018691" cy="1293028"/>
          </a:xfrm>
        </p:spPr>
        <p:txBody>
          <a:bodyPr/>
          <a:lstStyle/>
          <a:p>
            <a:pPr algn="ctr"/>
            <a:r>
              <a:rPr lang="en-US" dirty="0" smtClean="0"/>
              <a:t>Discussion</a:t>
            </a:r>
            <a:endParaRPr lang="en-US" dirty="0"/>
          </a:p>
        </p:txBody>
      </p:sp>
      <p:sp>
        <p:nvSpPr>
          <p:cNvPr id="3" name="Content Placeholder 2"/>
          <p:cNvSpPr>
            <a:spLocks noGrp="1"/>
          </p:cNvSpPr>
          <p:nvPr>
            <p:ph idx="1"/>
          </p:nvPr>
        </p:nvSpPr>
        <p:spPr>
          <a:xfrm>
            <a:off x="889715" y="1815921"/>
            <a:ext cx="10515600" cy="4721650"/>
          </a:xfrm>
        </p:spPr>
        <p:txBody>
          <a:bodyPr>
            <a:normAutofit lnSpcReduction="10000"/>
          </a:bodyPr>
          <a:lstStyle/>
          <a:p>
            <a:pPr marL="0" indent="0">
              <a:buNone/>
            </a:pPr>
            <a:r>
              <a:rPr lang="en-US" sz="2200" dirty="0"/>
              <a:t>Cluster 0 has zero to very few coffee shops in the neighborhoods. The reasons for less or no coffee shops in this location can be attributed to one of the following:</a:t>
            </a:r>
          </a:p>
          <a:p>
            <a:pPr lvl="0"/>
            <a:r>
              <a:rPr lang="en-US" sz="2200" dirty="0"/>
              <a:t>The neighborhoods in this cluster are located in the outskirts of Chennai </a:t>
            </a:r>
          </a:p>
          <a:p>
            <a:pPr lvl="0"/>
            <a:r>
              <a:rPr lang="en-US" sz="2200" dirty="0"/>
              <a:t>They are inhabited by poor people who work as laborers. </a:t>
            </a:r>
          </a:p>
          <a:p>
            <a:pPr lvl="0"/>
            <a:r>
              <a:rPr lang="en-US" sz="2200" dirty="0"/>
              <a:t>The neighborhoods are not safe, prone for theft activities </a:t>
            </a:r>
          </a:p>
          <a:p>
            <a:r>
              <a:rPr lang="en-US" sz="2200" dirty="0"/>
              <a:t>They are not residential </a:t>
            </a:r>
            <a:r>
              <a:rPr lang="en-US" sz="2200" dirty="0" smtClean="0"/>
              <a:t>areas</a:t>
            </a:r>
          </a:p>
          <a:p>
            <a:pPr marL="0" indent="0">
              <a:buNone/>
            </a:pPr>
            <a:r>
              <a:rPr lang="en-US" sz="2200" dirty="0"/>
              <a:t>From the analysis, it can be inferred that neighborhoods in cluster 0 would not be a viable place to set up a new coffee shop. </a:t>
            </a:r>
            <a:endParaRPr lang="en-US" sz="2200" dirty="0" smtClean="0"/>
          </a:p>
          <a:p>
            <a:pPr marL="0" indent="0">
              <a:buNone/>
            </a:pPr>
            <a:r>
              <a:rPr lang="en-US" sz="2200" dirty="0" smtClean="0"/>
              <a:t>The </a:t>
            </a:r>
            <a:r>
              <a:rPr lang="en-US" sz="2200" dirty="0"/>
              <a:t>neighborhoods in cluster 4 are well populated, but has also a high concentration of coffee shops already serving customers. From a business stand point, this would mean a lot of competition, and ground work to develop a new customer base. </a:t>
            </a:r>
          </a:p>
          <a:p>
            <a:endParaRPr lang="en-US" dirty="0"/>
          </a:p>
        </p:txBody>
      </p:sp>
    </p:spTree>
    <p:extLst>
      <p:ext uri="{BB962C8B-B14F-4D97-AF65-F5344CB8AC3E}">
        <p14:creationId xmlns:p14="http://schemas.microsoft.com/office/powerpoint/2010/main" val="615665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4373"/>
            <a:ext cx="10591800" cy="1293028"/>
          </a:xfrm>
        </p:spPr>
        <p:txBody>
          <a:bodyPr/>
          <a:lstStyle/>
          <a:p>
            <a:pPr algn="ctr"/>
            <a:r>
              <a:rPr lang="en-US"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t>The neighborhood in cluster 2 is located on the outskirts of the city, but scores on two major points as listed below</a:t>
            </a:r>
          </a:p>
          <a:p>
            <a:pPr lvl="0"/>
            <a:r>
              <a:rPr lang="en-US" sz="2400" i="1" dirty="0"/>
              <a:t>This location is a niche place for high valued residential properties</a:t>
            </a:r>
          </a:p>
          <a:p>
            <a:pPr lvl="0"/>
            <a:r>
              <a:rPr lang="en-US" sz="2400" i="1" dirty="0"/>
              <a:t>Its proximity to the International airport tends to attract business travelers and foreign tourists to flock for a nice place to relax and have a cup of coffee.</a:t>
            </a:r>
          </a:p>
          <a:p>
            <a:pPr marL="0" indent="0">
              <a:buNone/>
            </a:pPr>
            <a:r>
              <a:rPr lang="en-US" sz="2400" dirty="0"/>
              <a:t>But the cost of setting up a coffee shop would also be high in this neighborhood. This is suitable if one is capable of investing a lot of money.</a:t>
            </a:r>
          </a:p>
          <a:p>
            <a:pPr algn="just"/>
            <a:r>
              <a:rPr lang="en-US" sz="2400" dirty="0"/>
              <a:t>Cluster 1 also has neighborhoods located at the outskirts of the city with a decent distribution of coffee shops. The cost of setting up a new shop would be considerably less, and would have a decent amount of travelling customers.</a:t>
            </a:r>
          </a:p>
          <a:p>
            <a:pPr algn="just"/>
            <a:r>
              <a:rPr lang="en-US" sz="2400" dirty="0"/>
              <a:t>The neighborhoods in cluster 3 are located either in the middle of the city or in the IT corridor. This would be a good place to set up a coffee shop if one looks out to develop a base for regular customers to flock in. </a:t>
            </a:r>
          </a:p>
          <a:p>
            <a:endParaRPr lang="en-US" dirty="0"/>
          </a:p>
        </p:txBody>
      </p:sp>
    </p:spTree>
    <p:extLst>
      <p:ext uri="{BB962C8B-B14F-4D97-AF65-F5344CB8AC3E}">
        <p14:creationId xmlns:p14="http://schemas.microsoft.com/office/powerpoint/2010/main" val="178685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8347"/>
            <a:ext cx="10379299" cy="1293028"/>
          </a:xfrm>
        </p:spPr>
        <p:txBody>
          <a:bodyPr/>
          <a:lstStyle/>
          <a:p>
            <a:pPr algn="ctr"/>
            <a:r>
              <a:rPr lang="en-US" dirty="0" smtClean="0"/>
              <a:t>Final Insights </a:t>
            </a:r>
            <a:endParaRPr lang="en-US" dirty="0"/>
          </a:p>
        </p:txBody>
      </p:sp>
      <p:sp>
        <p:nvSpPr>
          <p:cNvPr id="3" name="Content Placeholder 2"/>
          <p:cNvSpPr>
            <a:spLocks noGrp="1"/>
          </p:cNvSpPr>
          <p:nvPr>
            <p:ph idx="1"/>
          </p:nvPr>
        </p:nvSpPr>
        <p:spPr>
          <a:xfrm>
            <a:off x="838200" y="1661375"/>
            <a:ext cx="10515600" cy="4721650"/>
          </a:xfrm>
        </p:spPr>
        <p:txBody>
          <a:bodyPr>
            <a:noAutofit/>
          </a:bodyPr>
          <a:lstStyle/>
          <a:p>
            <a:pPr algn="just"/>
            <a:r>
              <a:rPr lang="en-US" sz="2200" dirty="0"/>
              <a:t>In this project, I have identified a business problem of finding a suitable location to setup a new coffee shop in the metropolitan city of Chennai, India. </a:t>
            </a:r>
            <a:endParaRPr lang="en-US" sz="2200" dirty="0" smtClean="0"/>
          </a:p>
          <a:p>
            <a:pPr algn="just"/>
            <a:r>
              <a:rPr lang="en-US" sz="2200" dirty="0" smtClean="0"/>
              <a:t>I </a:t>
            </a:r>
            <a:r>
              <a:rPr lang="en-US" sz="2200" dirty="0"/>
              <a:t>have utilized web scraping for identifying the neighborhoods, and Foursquare API to identify the trending venues within a specified radius. </a:t>
            </a:r>
            <a:endParaRPr lang="en-US" sz="2200" dirty="0" smtClean="0"/>
          </a:p>
          <a:p>
            <a:pPr algn="just"/>
            <a:r>
              <a:rPr lang="en-US" sz="2200" dirty="0" smtClean="0"/>
              <a:t>An </a:t>
            </a:r>
            <a:r>
              <a:rPr lang="en-US" sz="2200" dirty="0"/>
              <a:t>unsupervised machine learning known as k-means is used to cluster the neighborhoods based on the mean of the frequency of coffee shops in each neighborhood. </a:t>
            </a:r>
            <a:endParaRPr lang="en-US" sz="2200" dirty="0" smtClean="0"/>
          </a:p>
          <a:p>
            <a:pPr algn="just"/>
            <a:r>
              <a:rPr lang="en-US" sz="2200" dirty="0" smtClean="0"/>
              <a:t>The </a:t>
            </a:r>
            <a:r>
              <a:rPr lang="en-US" sz="2200" dirty="0"/>
              <a:t>pros and cons of each neighborhood is detailed. Three clusters have been identified to be suitable for setting up a coffee shop. The question of which would be best depends on factor such as </a:t>
            </a:r>
          </a:p>
          <a:p>
            <a:pPr marL="0" lvl="0" indent="0" algn="just">
              <a:buNone/>
            </a:pPr>
            <a:r>
              <a:rPr lang="en-US" sz="2200" i="1" dirty="0" smtClean="0"/>
              <a:t>	The </a:t>
            </a:r>
            <a:r>
              <a:rPr lang="en-US" sz="2200" i="1" dirty="0"/>
              <a:t>initial investment planned</a:t>
            </a:r>
          </a:p>
          <a:p>
            <a:pPr marL="0" lvl="0" indent="0" algn="just">
              <a:buNone/>
            </a:pPr>
            <a:r>
              <a:rPr lang="en-US" sz="2200" i="1" dirty="0" smtClean="0"/>
              <a:t>	The </a:t>
            </a:r>
            <a:r>
              <a:rPr lang="en-US" sz="2200" i="1" dirty="0"/>
              <a:t>target customers (tourists, rich people or working class people</a:t>
            </a:r>
            <a:r>
              <a:rPr lang="en-US" sz="2200" i="1" dirty="0" smtClean="0"/>
              <a:t>)</a:t>
            </a:r>
            <a:endParaRPr lang="en-US" sz="2200" i="1" dirty="0"/>
          </a:p>
        </p:txBody>
      </p:sp>
    </p:spTree>
    <p:extLst>
      <p:ext uri="{BB962C8B-B14F-4D97-AF65-F5344CB8AC3E}">
        <p14:creationId xmlns:p14="http://schemas.microsoft.com/office/powerpoint/2010/main" val="316286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343" y="648463"/>
            <a:ext cx="10511307" cy="1293028"/>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sz="2200" dirty="0" smtClean="0"/>
              <a:t>If the investment is high and one targets tourist people and the rich class, the neighborhoods in cluster 2 would be a great place.</a:t>
            </a:r>
          </a:p>
          <a:p>
            <a:pPr algn="just"/>
            <a:r>
              <a:rPr lang="en-US" sz="2200" dirty="0" smtClean="0"/>
              <a:t>If one intends to invest a considerable amount and focus on highway travelers the neighborhoods in the cluster 1 would be the place to set up a new coffee shop. </a:t>
            </a:r>
          </a:p>
          <a:p>
            <a:pPr algn="just"/>
            <a:r>
              <a:rPr lang="en-US" sz="2200" dirty="0" smtClean="0"/>
              <a:t>If one wants to set up a coffee shop in the heart of the city and have a fan following of regular customers, then the ideal place would be the neighborhoods in cluster 3.</a:t>
            </a:r>
            <a:endParaRPr lang="en-US" sz="2200" dirty="0"/>
          </a:p>
        </p:txBody>
      </p:sp>
    </p:spTree>
    <p:extLst>
      <p:ext uri="{BB962C8B-B14F-4D97-AF65-F5344CB8AC3E}">
        <p14:creationId xmlns:p14="http://schemas.microsoft.com/office/powerpoint/2010/main" val="14739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7" y="0"/>
            <a:ext cx="10421155" cy="1293028"/>
          </a:xfrm>
        </p:spPr>
        <p:txBody>
          <a:bodyPr/>
          <a:lstStyle/>
          <a:p>
            <a:pPr algn="ctr"/>
            <a:r>
              <a:rPr lang="en-US" dirty="0" smtClean="0"/>
              <a:t>Introduction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960" y="1107582"/>
            <a:ext cx="5808371" cy="2816519"/>
          </a:xfrm>
        </p:spPr>
      </p:pic>
      <p:sp>
        <p:nvSpPr>
          <p:cNvPr id="8" name="Content Placeholder 2"/>
          <p:cNvSpPr txBox="1">
            <a:spLocks/>
          </p:cNvSpPr>
          <p:nvPr/>
        </p:nvSpPr>
        <p:spPr>
          <a:xfrm>
            <a:off x="838200" y="1365160"/>
            <a:ext cx="5098961" cy="533185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dirty="0" smtClean="0"/>
              <a:t>Chennai is the capital city of </a:t>
            </a:r>
            <a:r>
              <a:rPr lang="en-US" sz="3100" dirty="0" err="1" smtClean="0"/>
              <a:t>Tamilnadu</a:t>
            </a:r>
            <a:r>
              <a:rPr lang="en-US" sz="3100" dirty="0" smtClean="0"/>
              <a:t>, India. </a:t>
            </a:r>
          </a:p>
          <a:p>
            <a:pPr algn="just"/>
            <a:r>
              <a:rPr lang="en-US" sz="3100" dirty="0" smtClean="0"/>
              <a:t>Being a cosmopolitan city, people from all over India stay and work in this city, the major employers being Information Technology industry and Automobile sector. </a:t>
            </a:r>
          </a:p>
          <a:p>
            <a:pPr algn="just"/>
            <a:r>
              <a:rPr lang="en-US" sz="3100" dirty="0" smtClean="0"/>
              <a:t>In addition to the people living there, foreign tourists flock this place all through the year. </a:t>
            </a:r>
          </a:p>
          <a:p>
            <a:pPr algn="just"/>
            <a:r>
              <a:rPr lang="en-US" sz="3100" dirty="0" smtClean="0"/>
              <a:t>This has led to a spur in the food and hospitality industry. People throng to various cuisines located in the suburbs of Chennai on a daily basis. </a:t>
            </a:r>
          </a:p>
          <a:p>
            <a:pPr algn="just"/>
            <a:r>
              <a:rPr lang="en-US" sz="3100" dirty="0" smtClean="0"/>
              <a:t>The city has the longest urban beach in the country.</a:t>
            </a:r>
          </a:p>
          <a:p>
            <a:pPr algn="just"/>
            <a:r>
              <a:rPr lang="en-US" sz="3100" dirty="0" smtClean="0"/>
              <a:t>The most common place visited by people of all cultures (both domestic and foreign) would be a nice coffee shop. </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881" y="4031086"/>
            <a:ext cx="5516450" cy="2592689"/>
          </a:xfrm>
          <a:prstGeom prst="rect">
            <a:avLst/>
          </a:prstGeom>
        </p:spPr>
      </p:pic>
    </p:spTree>
    <p:extLst>
      <p:ext uri="{BB962C8B-B14F-4D97-AF65-F5344CB8AC3E}">
        <p14:creationId xmlns:p14="http://schemas.microsoft.com/office/powerpoint/2010/main" val="248224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866350"/>
          </a:xfrm>
        </p:spPr>
        <p:txBody>
          <a:bodyPr/>
          <a:lstStyle/>
          <a:p>
            <a:pPr algn="ctr"/>
            <a:r>
              <a:rPr lang="en-US" dirty="0" smtClean="0"/>
              <a:t>Business Problem</a:t>
            </a:r>
            <a:endParaRPr lang="en-US" dirty="0"/>
          </a:p>
        </p:txBody>
      </p:sp>
      <p:sp>
        <p:nvSpPr>
          <p:cNvPr id="4" name="Content Placeholder 2"/>
          <p:cNvSpPr>
            <a:spLocks noGrp="1"/>
          </p:cNvSpPr>
          <p:nvPr>
            <p:ph idx="1"/>
          </p:nvPr>
        </p:nvSpPr>
        <p:spPr>
          <a:xfrm>
            <a:off x="593502" y="1425519"/>
            <a:ext cx="7146701" cy="4351338"/>
          </a:xfrm>
        </p:spPr>
        <p:txBody>
          <a:bodyPr>
            <a:normAutofit fontScale="92500" lnSpcReduction="10000"/>
          </a:bodyPr>
          <a:lstStyle/>
          <a:p>
            <a:pPr algn="just"/>
            <a:r>
              <a:rPr lang="en-US" sz="2200" dirty="0"/>
              <a:t>This project analyzes the neighborhoods present in Chennai, and the </a:t>
            </a:r>
            <a:r>
              <a:rPr lang="en-US" sz="2200" dirty="0" smtClean="0"/>
              <a:t>nature of distribution </a:t>
            </a:r>
            <a:r>
              <a:rPr lang="en-US" sz="2200" dirty="0"/>
              <a:t>of coffee shops in these neighborhoods. </a:t>
            </a:r>
            <a:endParaRPr lang="en-US" sz="2200" dirty="0" smtClean="0"/>
          </a:p>
          <a:p>
            <a:pPr algn="just"/>
            <a:r>
              <a:rPr lang="en-US" sz="2200" dirty="0" smtClean="0"/>
              <a:t>The objective is to </a:t>
            </a:r>
            <a:r>
              <a:rPr lang="en-US" sz="2200" dirty="0"/>
              <a:t>identify a suitable place to open up a new coffee shop in the suburbs of Chennai. </a:t>
            </a:r>
            <a:endParaRPr lang="en-US" sz="2200" dirty="0" smtClean="0"/>
          </a:p>
          <a:p>
            <a:pPr algn="just"/>
            <a:r>
              <a:rPr lang="en-US" sz="2200" dirty="0" smtClean="0"/>
              <a:t>The population of the city is multicultural</a:t>
            </a:r>
          </a:p>
          <a:p>
            <a:pPr algn="just"/>
            <a:r>
              <a:rPr lang="en-US" sz="2200" dirty="0" smtClean="0"/>
              <a:t>The target audience of this project would be entrepreneurs who are looking to venture in the hospitality industry</a:t>
            </a:r>
          </a:p>
          <a:p>
            <a:pPr algn="just"/>
            <a:r>
              <a:rPr lang="en-US" sz="2200" dirty="0" smtClean="0"/>
              <a:t>This </a:t>
            </a:r>
            <a:r>
              <a:rPr lang="en-US" sz="2200" dirty="0"/>
              <a:t>project clusters the neighborhoods according to the number of coffee shops present in each neighborhood. </a:t>
            </a:r>
            <a:endParaRPr lang="en-US" sz="2200" dirty="0" smtClean="0"/>
          </a:p>
          <a:p>
            <a:pPr algn="just"/>
            <a:r>
              <a:rPr lang="en-US" sz="2200" dirty="0" smtClean="0"/>
              <a:t>Web </a:t>
            </a:r>
            <a:r>
              <a:rPr lang="en-US" sz="2200" dirty="0"/>
              <a:t>scraping and machine learning techniques are </a:t>
            </a:r>
            <a:r>
              <a:rPr lang="en-US" sz="2200" dirty="0" smtClean="0"/>
              <a:t>utilized to satisfy the objective</a:t>
            </a:r>
            <a:endParaRPr lang="en-US" sz="2200" dirty="0"/>
          </a:p>
          <a:p>
            <a:pPr marL="0" indent="0" algn="just">
              <a:buNone/>
            </a:pP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955" y="1025413"/>
            <a:ext cx="3937045" cy="5151550"/>
          </a:xfrm>
          <a:prstGeom prst="rect">
            <a:avLst/>
          </a:prstGeom>
        </p:spPr>
      </p:pic>
    </p:spTree>
    <p:extLst>
      <p:ext uri="{BB962C8B-B14F-4D97-AF65-F5344CB8AC3E}">
        <p14:creationId xmlns:p14="http://schemas.microsoft.com/office/powerpoint/2010/main" val="2526363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93" y="244917"/>
            <a:ext cx="8610600" cy="1293028"/>
          </a:xfrm>
        </p:spPr>
        <p:txBody>
          <a:bodyPr/>
          <a:lstStyle/>
          <a:p>
            <a:pPr algn="ctr"/>
            <a:r>
              <a:rPr lang="en-US" dirty="0" smtClean="0"/>
              <a:t>Data required</a:t>
            </a:r>
            <a:endParaRPr lang="en-US" dirty="0"/>
          </a:p>
        </p:txBody>
      </p:sp>
      <p:sp>
        <p:nvSpPr>
          <p:cNvPr id="3" name="Content Placeholder 2"/>
          <p:cNvSpPr>
            <a:spLocks noGrp="1"/>
          </p:cNvSpPr>
          <p:nvPr>
            <p:ph idx="1"/>
          </p:nvPr>
        </p:nvSpPr>
        <p:spPr>
          <a:xfrm>
            <a:off x="838200" y="1825625"/>
            <a:ext cx="6090634" cy="4351338"/>
          </a:xfrm>
        </p:spPr>
        <p:txBody>
          <a:bodyPr/>
          <a:lstStyle/>
          <a:p>
            <a:pPr marL="0" indent="0">
              <a:buNone/>
            </a:pPr>
            <a:r>
              <a:rPr lang="en-US" dirty="0" smtClean="0"/>
              <a:t>The data required for this project are listed below:</a:t>
            </a:r>
          </a:p>
          <a:p>
            <a:pPr marL="0" indent="0">
              <a:buNone/>
            </a:pPr>
            <a:endParaRPr lang="en-US" dirty="0" smtClean="0"/>
          </a:p>
          <a:p>
            <a:pPr lvl="0"/>
            <a:r>
              <a:rPr lang="en-US" sz="2400" dirty="0"/>
              <a:t>The list of neighborhoods in the city of Chennai. </a:t>
            </a:r>
          </a:p>
          <a:p>
            <a:pPr lvl="0"/>
            <a:r>
              <a:rPr lang="en-US" sz="2400" dirty="0"/>
              <a:t>The geographical coordinated of the neighborhoods</a:t>
            </a:r>
          </a:p>
          <a:p>
            <a:pPr lvl="0"/>
            <a:r>
              <a:rPr lang="en-US" sz="2400" dirty="0"/>
              <a:t>The list of venues, particularly coffee shops located in these neighborhoods</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66605"/>
            <a:ext cx="4722656" cy="33733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017" y="4214460"/>
            <a:ext cx="4915839" cy="2458049"/>
          </a:xfrm>
          <a:prstGeom prst="rect">
            <a:avLst/>
          </a:prstGeom>
        </p:spPr>
      </p:pic>
    </p:spTree>
    <p:extLst>
      <p:ext uri="{BB962C8B-B14F-4D97-AF65-F5344CB8AC3E}">
        <p14:creationId xmlns:p14="http://schemas.microsoft.com/office/powerpoint/2010/main" val="276622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89" y="159064"/>
            <a:ext cx="10791423" cy="832610"/>
          </a:xfrm>
        </p:spPr>
        <p:txBody>
          <a:bodyPr/>
          <a:lstStyle/>
          <a:p>
            <a:pPr algn="ctr"/>
            <a:r>
              <a:rPr lang="en-US" dirty="0" smtClean="0"/>
              <a:t>Sources for data</a:t>
            </a:r>
            <a:endParaRPr lang="en-US" dirty="0"/>
          </a:p>
        </p:txBody>
      </p:sp>
      <p:sp>
        <p:nvSpPr>
          <p:cNvPr id="3" name="Content Placeholder 2"/>
          <p:cNvSpPr>
            <a:spLocks noGrp="1"/>
          </p:cNvSpPr>
          <p:nvPr>
            <p:ph idx="1"/>
          </p:nvPr>
        </p:nvSpPr>
        <p:spPr>
          <a:xfrm>
            <a:off x="722290" y="991674"/>
            <a:ext cx="5211785" cy="5755895"/>
          </a:xfrm>
        </p:spPr>
        <p:txBody>
          <a:bodyPr>
            <a:normAutofit fontScale="85000" lnSpcReduction="20000"/>
          </a:bodyPr>
          <a:lstStyle/>
          <a:p>
            <a:pPr algn="just"/>
            <a:r>
              <a:rPr lang="en-US" dirty="0"/>
              <a:t>The neighborhoods data of Chennai is scraped from the Wikipedia page </a:t>
            </a:r>
            <a:endParaRPr lang="en-US" dirty="0" smtClean="0"/>
          </a:p>
          <a:p>
            <a:pPr algn="just"/>
            <a:r>
              <a:rPr lang="en-US" dirty="0" smtClean="0"/>
              <a:t>A total </a:t>
            </a:r>
            <a:r>
              <a:rPr lang="en-US" dirty="0"/>
              <a:t>of 61 neighborhoods located in </a:t>
            </a:r>
            <a:r>
              <a:rPr lang="en-US" dirty="0" smtClean="0"/>
              <a:t>Chennai are extracted from the webpage. </a:t>
            </a:r>
          </a:p>
          <a:p>
            <a:pPr algn="just"/>
            <a:r>
              <a:rPr lang="en-US" dirty="0" err="1" smtClean="0"/>
              <a:t>BeautifulSoup</a:t>
            </a:r>
            <a:r>
              <a:rPr lang="en-US" dirty="0" smtClean="0"/>
              <a:t> </a:t>
            </a:r>
            <a:r>
              <a:rPr lang="en-US" dirty="0"/>
              <a:t>package is used to </a:t>
            </a:r>
            <a:r>
              <a:rPr lang="en-US" dirty="0" smtClean="0"/>
              <a:t>scrap </a:t>
            </a:r>
            <a:r>
              <a:rPr lang="en-US" dirty="0"/>
              <a:t>the data from Wikipedia page and store the neighborhoods in </a:t>
            </a:r>
            <a:r>
              <a:rPr lang="en-US" dirty="0" smtClean="0"/>
              <a:t>a </a:t>
            </a:r>
            <a:r>
              <a:rPr lang="en-US" dirty="0" err="1" smtClean="0"/>
              <a:t>dataframe</a:t>
            </a:r>
            <a:r>
              <a:rPr lang="en-US" dirty="0"/>
              <a:t>. </a:t>
            </a:r>
          </a:p>
          <a:p>
            <a:pPr algn="just"/>
            <a:r>
              <a:rPr lang="en-US" dirty="0" err="1"/>
              <a:t>Geocoder</a:t>
            </a:r>
            <a:r>
              <a:rPr lang="en-US" dirty="0"/>
              <a:t> from </a:t>
            </a:r>
            <a:r>
              <a:rPr lang="en-US" dirty="0" err="1"/>
              <a:t>geopy</a:t>
            </a:r>
            <a:r>
              <a:rPr lang="en-US" dirty="0"/>
              <a:t> package is used to extract the geographical coordinates of the stored neighborhoods. </a:t>
            </a:r>
            <a:endParaRPr lang="en-US" dirty="0" smtClean="0"/>
          </a:p>
          <a:p>
            <a:pPr algn="just"/>
            <a:r>
              <a:rPr lang="en-US" dirty="0" smtClean="0"/>
              <a:t>Foursquare </a:t>
            </a:r>
            <a:r>
              <a:rPr lang="en-US" dirty="0"/>
              <a:t>API is </a:t>
            </a:r>
            <a:r>
              <a:rPr lang="en-US" dirty="0" smtClean="0"/>
              <a:t>utilized </a:t>
            </a:r>
            <a:r>
              <a:rPr lang="en-US" dirty="0"/>
              <a:t>to </a:t>
            </a:r>
            <a:r>
              <a:rPr lang="en-US" dirty="0" smtClean="0"/>
              <a:t>extract </a:t>
            </a:r>
            <a:r>
              <a:rPr lang="en-US" dirty="0"/>
              <a:t>the details of trending venues for the corresponding neighborhoods in the </a:t>
            </a:r>
            <a:r>
              <a:rPr lang="en-US" dirty="0" err="1"/>
              <a:t>dataframe</a:t>
            </a:r>
            <a:r>
              <a:rPr lang="en-US" dirty="0"/>
              <a:t>. </a:t>
            </a:r>
            <a:endParaRPr lang="en-US" dirty="0" smtClean="0"/>
          </a:p>
          <a:p>
            <a:pPr algn="just"/>
            <a:r>
              <a:rPr lang="en-US" dirty="0" smtClean="0"/>
              <a:t>Among </a:t>
            </a:r>
            <a:r>
              <a:rPr lang="en-US" dirty="0"/>
              <a:t>the trending venues, the coffee shop venues are segregated and clustering algorithms are applied to find out a suitable place for opening up a new coffee shop. The methodology and inference are detailed in the next part of the documentation.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075" y="991673"/>
            <a:ext cx="6257925" cy="5755895"/>
          </a:xfrm>
          <a:prstGeom prst="rect">
            <a:avLst/>
          </a:prstGeom>
        </p:spPr>
      </p:pic>
    </p:spTree>
    <p:extLst>
      <p:ext uri="{BB962C8B-B14F-4D97-AF65-F5344CB8AC3E}">
        <p14:creationId xmlns:p14="http://schemas.microsoft.com/office/powerpoint/2010/main" val="180419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9370"/>
            <a:ext cx="8610600" cy="1293028"/>
          </a:xfrm>
        </p:spPr>
        <p:txBody>
          <a:bodyPr/>
          <a:lstStyle/>
          <a:p>
            <a:pPr algn="ctr"/>
            <a:r>
              <a:rPr lang="en-US" dirty="0" smtClean="0"/>
              <a:t>Methodology</a:t>
            </a:r>
            <a:endParaRPr lang="en-US" dirty="0"/>
          </a:p>
        </p:txBody>
      </p:sp>
      <p:sp>
        <p:nvSpPr>
          <p:cNvPr id="3" name="Content Placeholder 2"/>
          <p:cNvSpPr>
            <a:spLocks noGrp="1"/>
          </p:cNvSpPr>
          <p:nvPr>
            <p:ph idx="1"/>
          </p:nvPr>
        </p:nvSpPr>
        <p:spPr>
          <a:xfrm>
            <a:off x="767970" y="2110592"/>
            <a:ext cx="6760335" cy="4747408"/>
          </a:xfrm>
        </p:spPr>
        <p:txBody>
          <a:bodyPr>
            <a:normAutofit/>
          </a:bodyPr>
          <a:lstStyle/>
          <a:p>
            <a:pPr algn="just"/>
            <a:r>
              <a:rPr lang="en-US" sz="2200" dirty="0"/>
              <a:t>The packages required for execution of the project are imported in python. </a:t>
            </a:r>
            <a:endParaRPr lang="en-US" sz="2200" dirty="0" smtClean="0"/>
          </a:p>
          <a:p>
            <a:pPr algn="just"/>
            <a:r>
              <a:rPr lang="en-US" sz="2200" dirty="0" smtClean="0"/>
              <a:t>To </a:t>
            </a:r>
            <a:r>
              <a:rPr lang="en-US" sz="2200" dirty="0"/>
              <a:t>analyze the neighborhoods in Chennai, the list of neighborhoods must be imported to a </a:t>
            </a:r>
            <a:r>
              <a:rPr lang="en-US" sz="2200" dirty="0" err="1"/>
              <a:t>dataframe</a:t>
            </a:r>
            <a:r>
              <a:rPr lang="en-US" sz="2200" dirty="0"/>
              <a:t>. </a:t>
            </a:r>
            <a:endParaRPr lang="en-US" sz="2200" dirty="0" smtClean="0"/>
          </a:p>
          <a:p>
            <a:pPr algn="just"/>
            <a:r>
              <a:rPr lang="en-US" sz="2200" dirty="0" smtClean="0"/>
              <a:t>The </a:t>
            </a:r>
            <a:r>
              <a:rPr lang="en-US" sz="2200" dirty="0" err="1"/>
              <a:t>dataframe</a:t>
            </a:r>
            <a:r>
              <a:rPr lang="en-US" sz="2200" dirty="0"/>
              <a:t> consists only the names of neighborhoods. The next step would be to extract the geographical coordinates of the stored neighborhoods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421" y="339370"/>
            <a:ext cx="3717567" cy="34748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8421" y="3889418"/>
            <a:ext cx="3717567" cy="2875075"/>
          </a:xfrm>
          <a:prstGeom prst="rect">
            <a:avLst/>
          </a:prstGeom>
        </p:spPr>
      </p:pic>
    </p:spTree>
    <p:extLst>
      <p:ext uri="{BB962C8B-B14F-4D97-AF65-F5344CB8AC3E}">
        <p14:creationId xmlns:p14="http://schemas.microsoft.com/office/powerpoint/2010/main" val="1310360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275490" cy="1325563"/>
          </a:xfrm>
        </p:spPr>
        <p:txBody>
          <a:bodyPr>
            <a:normAutofit fontScale="90000"/>
          </a:bodyPr>
          <a:lstStyle/>
          <a:p>
            <a:r>
              <a:rPr lang="en-US" dirty="0" smtClean="0"/>
              <a:t>Methodology-</a:t>
            </a:r>
            <a:r>
              <a:rPr lang="en-US" sz="3600" dirty="0" smtClean="0"/>
              <a:t>Extracting geographical co-ordinates</a:t>
            </a:r>
            <a:endParaRPr lang="en-US" sz="3600" dirty="0"/>
          </a:p>
        </p:txBody>
      </p:sp>
      <p:sp>
        <p:nvSpPr>
          <p:cNvPr id="3" name="Content Placeholder 2"/>
          <p:cNvSpPr>
            <a:spLocks noGrp="1"/>
          </p:cNvSpPr>
          <p:nvPr>
            <p:ph idx="1"/>
          </p:nvPr>
        </p:nvSpPr>
        <p:spPr>
          <a:xfrm>
            <a:off x="838200" y="1825625"/>
            <a:ext cx="5665631" cy="4351338"/>
          </a:xfrm>
        </p:spPr>
        <p:txBody>
          <a:bodyPr>
            <a:normAutofit/>
          </a:bodyPr>
          <a:lstStyle/>
          <a:p>
            <a:pPr algn="just"/>
            <a:r>
              <a:rPr lang="en-US" sz="2200" dirty="0"/>
              <a:t>The </a:t>
            </a:r>
            <a:r>
              <a:rPr lang="en-US" sz="2200" dirty="0" err="1"/>
              <a:t>Geocoder</a:t>
            </a:r>
            <a:r>
              <a:rPr lang="en-US" sz="2200" dirty="0"/>
              <a:t> package is utilized for this purpose. </a:t>
            </a:r>
            <a:endParaRPr lang="en-US" sz="2200" dirty="0" smtClean="0"/>
          </a:p>
          <a:p>
            <a:pPr algn="just"/>
            <a:r>
              <a:rPr lang="en-US" sz="2200" dirty="0" smtClean="0"/>
              <a:t>The </a:t>
            </a:r>
            <a:r>
              <a:rPr lang="en-US" sz="2200" dirty="0"/>
              <a:t>extracted coordinates are appended to the neighborhood </a:t>
            </a:r>
            <a:r>
              <a:rPr lang="en-US" sz="2200" dirty="0" err="1"/>
              <a:t>dataframe</a:t>
            </a:r>
            <a:r>
              <a:rPr lang="en-US" sz="2200" dirty="0"/>
              <a:t> to include the corresponding location information of the neighborhoods. </a:t>
            </a:r>
            <a:endParaRPr lang="en-US" sz="2200" dirty="0" smtClean="0"/>
          </a:p>
          <a:p>
            <a:pPr algn="just"/>
            <a:r>
              <a:rPr lang="en-US" sz="2200" dirty="0" smtClean="0"/>
              <a:t>Folium </a:t>
            </a:r>
            <a:r>
              <a:rPr lang="en-US" sz="2200" dirty="0"/>
              <a:t>package is used to visualize the neighborhoods in a map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463" y="365125"/>
            <a:ext cx="3286125" cy="2200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779" y="2577452"/>
            <a:ext cx="4867275" cy="4124325"/>
          </a:xfrm>
          <a:prstGeom prst="rect">
            <a:avLst/>
          </a:prstGeom>
        </p:spPr>
      </p:pic>
    </p:spTree>
    <p:extLst>
      <p:ext uri="{BB962C8B-B14F-4D97-AF65-F5344CB8AC3E}">
        <p14:creationId xmlns:p14="http://schemas.microsoft.com/office/powerpoint/2010/main" val="18712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764373"/>
            <a:ext cx="10643315" cy="1293028"/>
          </a:xfrm>
        </p:spPr>
        <p:txBody>
          <a:bodyPr/>
          <a:lstStyle/>
          <a:p>
            <a:pPr algn="ctr"/>
            <a:r>
              <a:rPr lang="en-US" dirty="0" smtClean="0"/>
              <a:t>Using Foursquare to get information about venues</a:t>
            </a:r>
            <a:endParaRPr lang="en-US" dirty="0"/>
          </a:p>
        </p:txBody>
      </p:sp>
      <p:sp>
        <p:nvSpPr>
          <p:cNvPr id="3" name="Content Placeholder 2"/>
          <p:cNvSpPr>
            <a:spLocks noGrp="1"/>
          </p:cNvSpPr>
          <p:nvPr>
            <p:ph idx="1"/>
          </p:nvPr>
        </p:nvSpPr>
        <p:spPr/>
        <p:txBody>
          <a:bodyPr>
            <a:normAutofit/>
          </a:bodyPr>
          <a:lstStyle/>
          <a:p>
            <a:r>
              <a:rPr lang="en-US" sz="2200" dirty="0"/>
              <a:t>T</a:t>
            </a:r>
            <a:r>
              <a:rPr lang="en-US" sz="2200" dirty="0" smtClean="0"/>
              <a:t>he </a:t>
            </a:r>
            <a:r>
              <a:rPr lang="en-US" sz="2200" dirty="0"/>
              <a:t>details of commercial establishments located in the </a:t>
            </a:r>
            <a:r>
              <a:rPr lang="en-US" sz="2200" dirty="0" smtClean="0"/>
              <a:t>neighborhood are to be collected. </a:t>
            </a:r>
          </a:p>
          <a:p>
            <a:r>
              <a:rPr lang="en-US" sz="2200" dirty="0" err="1" smtClean="0"/>
              <a:t>FourSquare</a:t>
            </a:r>
            <a:r>
              <a:rPr lang="en-US" sz="2200" dirty="0" smtClean="0"/>
              <a:t> </a:t>
            </a:r>
            <a:r>
              <a:rPr lang="en-US" sz="2200" dirty="0"/>
              <a:t>API is used to extract this information. </a:t>
            </a:r>
            <a:endParaRPr lang="en-US" sz="2200" dirty="0" smtClean="0"/>
          </a:p>
          <a:p>
            <a:r>
              <a:rPr lang="en-US" sz="2200" dirty="0" smtClean="0"/>
              <a:t>The </a:t>
            </a:r>
            <a:r>
              <a:rPr lang="en-US" sz="2200" dirty="0"/>
              <a:t>top 100 venues located within a radius of 2 kilometer is extracted using foursquare API. </a:t>
            </a:r>
            <a:r>
              <a:rPr lang="en-US" sz="2200" dirty="0" smtClean="0"/>
              <a:t>T</a:t>
            </a:r>
          </a:p>
          <a:p>
            <a:r>
              <a:rPr lang="en-US" sz="2200" dirty="0" smtClean="0"/>
              <a:t>The </a:t>
            </a:r>
            <a:r>
              <a:rPr lang="en-US" sz="2200" dirty="0"/>
              <a:t>names of the business establishment, and the category to which it belong are extracted and appended to the neighborhoods </a:t>
            </a:r>
            <a:r>
              <a:rPr lang="en-US" sz="2200" dirty="0" err="1"/>
              <a:t>dataframe</a:t>
            </a:r>
            <a:r>
              <a:rPr lang="en-US" sz="22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95" y="4877941"/>
            <a:ext cx="9277350" cy="1724025"/>
          </a:xfrm>
          <a:prstGeom prst="rect">
            <a:avLst/>
          </a:prstGeom>
        </p:spPr>
      </p:pic>
    </p:spTree>
    <p:extLst>
      <p:ext uri="{BB962C8B-B14F-4D97-AF65-F5344CB8AC3E}">
        <p14:creationId xmlns:p14="http://schemas.microsoft.com/office/powerpoint/2010/main" val="1546900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921" y="403765"/>
            <a:ext cx="10434034" cy="1293028"/>
          </a:xfrm>
        </p:spPr>
        <p:txBody>
          <a:bodyPr/>
          <a:lstStyle/>
          <a:p>
            <a:pPr algn="ctr"/>
            <a:r>
              <a:rPr lang="en-US" dirty="0" smtClean="0"/>
              <a:t>Identifying the unique neighborhoods </a:t>
            </a:r>
            <a:endParaRPr lang="en-US" dirty="0"/>
          </a:p>
        </p:txBody>
      </p:sp>
      <p:sp>
        <p:nvSpPr>
          <p:cNvPr id="3" name="Content Placeholder 2"/>
          <p:cNvSpPr>
            <a:spLocks noGrp="1"/>
          </p:cNvSpPr>
          <p:nvPr>
            <p:ph idx="1"/>
          </p:nvPr>
        </p:nvSpPr>
        <p:spPr>
          <a:xfrm>
            <a:off x="838200" y="1825625"/>
            <a:ext cx="5257800" cy="4351338"/>
          </a:xfrm>
        </p:spPr>
        <p:txBody>
          <a:bodyPr>
            <a:normAutofit fontScale="92500" lnSpcReduction="10000"/>
          </a:bodyPr>
          <a:lstStyle/>
          <a:p>
            <a:r>
              <a:rPr lang="en-US" sz="2200" dirty="0" smtClean="0"/>
              <a:t>A total of 147 unique categories are found to be present in the resulting </a:t>
            </a:r>
            <a:r>
              <a:rPr lang="en-US" sz="2200" dirty="0" err="1" smtClean="0"/>
              <a:t>dataframe</a:t>
            </a:r>
            <a:r>
              <a:rPr lang="en-US" sz="2200" dirty="0" smtClean="0"/>
              <a:t>.</a:t>
            </a:r>
          </a:p>
          <a:p>
            <a:r>
              <a:rPr lang="en-US" sz="2200" dirty="0" smtClean="0"/>
              <a:t> </a:t>
            </a:r>
            <a:r>
              <a:rPr lang="en-US" sz="2200" dirty="0" err="1" smtClean="0"/>
              <a:t>Onehot</a:t>
            </a:r>
            <a:r>
              <a:rPr lang="en-US" sz="2200" dirty="0" smtClean="0"/>
              <a:t> encoding is used to group the neighborhoods according to the category. </a:t>
            </a:r>
          </a:p>
          <a:p>
            <a:r>
              <a:rPr lang="en-US" sz="2200" dirty="0"/>
              <a:t>The objective of the project is to find a suitable place to set up a coffee </a:t>
            </a:r>
            <a:r>
              <a:rPr lang="en-US" sz="2200" dirty="0" smtClean="0"/>
              <a:t>shop.</a:t>
            </a:r>
          </a:p>
          <a:p>
            <a:r>
              <a:rPr lang="en-US" sz="2200" dirty="0" smtClean="0"/>
              <a:t>The </a:t>
            </a:r>
            <a:r>
              <a:rPr lang="en-US" sz="2200" dirty="0"/>
              <a:t>frequency of the venues are analyzed and the mean is stored. </a:t>
            </a:r>
            <a:endParaRPr lang="en-US" sz="2200" dirty="0" smtClean="0"/>
          </a:p>
          <a:p>
            <a:r>
              <a:rPr lang="en-US" sz="2200" dirty="0" smtClean="0"/>
              <a:t>A </a:t>
            </a:r>
            <a:r>
              <a:rPr lang="en-US" sz="2200" dirty="0"/>
              <a:t>new </a:t>
            </a:r>
            <a:r>
              <a:rPr lang="en-US" sz="2200" dirty="0" err="1"/>
              <a:t>dataframe</a:t>
            </a:r>
            <a:r>
              <a:rPr lang="en-US" sz="2200" dirty="0"/>
              <a:t> named as coffee shops consisting the mean of coffee shops in each neighborhood is created. </a:t>
            </a:r>
          </a:p>
          <a:p>
            <a:endParaRPr lang="en-US" sz="22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562600" cy="4572000"/>
          </a:xfrm>
          <a:prstGeom prst="rect">
            <a:avLst/>
          </a:prstGeom>
        </p:spPr>
      </p:pic>
    </p:spTree>
    <p:extLst>
      <p:ext uri="{BB962C8B-B14F-4D97-AF65-F5344CB8AC3E}">
        <p14:creationId xmlns:p14="http://schemas.microsoft.com/office/powerpoint/2010/main" val="362410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121</TotalTime>
  <Words>1534</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IBM Applied Data Science Capstone Project </vt:lpstr>
      <vt:lpstr>Introduction</vt:lpstr>
      <vt:lpstr>Business Problem</vt:lpstr>
      <vt:lpstr>Data required</vt:lpstr>
      <vt:lpstr>Sources for data</vt:lpstr>
      <vt:lpstr>Methodology</vt:lpstr>
      <vt:lpstr>Methodology-Extracting geographical co-ordinates</vt:lpstr>
      <vt:lpstr>Using Foursquare to get information about venues</vt:lpstr>
      <vt:lpstr>Identifying the unique neighborhoods </vt:lpstr>
      <vt:lpstr>Clustering the neighborhoods</vt:lpstr>
      <vt:lpstr>Results</vt:lpstr>
      <vt:lpstr>Discussion</vt:lpstr>
      <vt:lpstr>Discussion</vt:lpstr>
      <vt:lpstr>Discussion</vt:lpstr>
      <vt:lpstr>Final Insights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dc:title>
  <dc:creator>kalai</dc:creator>
  <cp:lastModifiedBy>kalai</cp:lastModifiedBy>
  <cp:revision>16</cp:revision>
  <dcterms:created xsi:type="dcterms:W3CDTF">2020-02-17T08:42:31Z</dcterms:created>
  <dcterms:modified xsi:type="dcterms:W3CDTF">2020-02-17T12:18:55Z</dcterms:modified>
</cp:coreProperties>
</file>