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02cf2962d_0_1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02cf2962d_0_1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02cf2962d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02cf2962d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02cf2962d_0_1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02cf2962d_0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02cf2962d_0_1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02cf2962d_0_1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02cf2962d_0_1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02cf2962d_0_1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02cf2962d_0_1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02cf2962d_0_1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02cf2962d_0_1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02cf2962d_0_1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02cf2962d_0_1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02cf2962d_0_1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091d6fae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091d6fa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091d6fae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091d6fae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02cf2962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02cf2962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1271bc59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1271bc5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1271bc59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1271bc59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02cf2962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02cf2962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02cf2962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02cf2962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091d6fae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091d6fae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02cf2962d_0_1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02cf2962d_0_1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02cf2962d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02cf2962d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02cf2962d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02cf2962d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091d6fae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091d6fae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603 - Final Project </a:t>
            </a:r>
            <a:endParaRPr sz="2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Analysis on NYC Civil Service List Certification</a:t>
            </a:r>
            <a:endParaRPr sz="2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772100" cy="1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502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By:-</a:t>
            </a:r>
            <a:endParaRPr b="1" sz="2000"/>
          </a:p>
          <a:p>
            <a:pPr indent="0" lvl="0" marL="502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Kalaiarasi Kaliappan</a:t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65400" y="47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people cleared exam based on month wise 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672" y="1166725"/>
            <a:ext cx="4692274" cy="37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1072925" y="39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Top 10 departments prefered by most no. of candidates</a:t>
            </a:r>
            <a:endParaRPr sz="1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0" y="574400"/>
            <a:ext cx="8852998" cy="36932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429350" y="4319175"/>
            <a:ext cx="8332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1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PRINCIPAL ADMINISTRATIVE ASSOCIATE is the most sought-after certification, with over 300,000 candidates obtaining it, highlighting its popularity and potential career prospects.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001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Top 3 certificates Preferred each year</a:t>
            </a:r>
            <a:endParaRPr sz="1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0" y="535200"/>
            <a:ext cx="9033298" cy="338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326300" y="4147425"/>
            <a:ext cx="85782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1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Popular Certifications: PRINCIPAL ADMINISTRATIVE ASSOCIATE, ADMINISTRATIVE MANAGER, and COMPUTER SYSTEMS MANAGER are the top three preferred certifications by candidates in recent years, indicating their relevance and demand in the job market.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188500" y="0"/>
            <a:ext cx="76887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positions which has more hiring rate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2600"/>
            <a:ext cx="9144003" cy="31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369225" y="4010050"/>
            <a:ext cx="83892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1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High Demand Titles: The positions of ADMINISTRATIVE MANAGER and PRINCIPAL ADMINISTRATIVE ASSOCIATE show high hiring rates, suggesting a consistent need for professionals in these roles.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428925" y="477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Salary </a:t>
            </a:r>
            <a:r>
              <a:rPr lang="en"/>
              <a:t>received</a:t>
            </a:r>
            <a:r>
              <a:rPr lang="en"/>
              <a:t> by top 10 job titles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50" y="1397975"/>
            <a:ext cx="7771048" cy="374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34475" y="382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two job titles which has max and min average salary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0" y="2292675"/>
            <a:ext cx="90839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455100" y="3649400"/>
            <a:ext cx="81747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1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Salary Disparity: The ADMINISTRATIVE SUPERINTENDENT OF BRIDGE OPERATIONS earns the highest salary, while the YOUTH DEVELOPMENT SPECIALIST earns the lowest, indicating a significant salary discrepancy across job titles.</a:t>
            </a:r>
            <a:endParaRPr sz="131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087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certificates which has more </a:t>
            </a:r>
            <a:r>
              <a:rPr lang="en"/>
              <a:t>Expiration days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0612"/>
            <a:ext cx="9144003" cy="334137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111625" y="4181775"/>
            <a:ext cx="8844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1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Certifications like SUPERVISING DEPUTY SHERIFF-AL I ((ONLY)) and CAPTAIN (FIRE) have relatively longer certificate expiry dates, potentially requiring longer periods of recertification or renewal.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162700" y="39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Positions handled by each agencies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75" y="574425"/>
            <a:ext cx="8483775" cy="456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5147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Titles which take more hiring time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0986"/>
            <a:ext cx="9144003" cy="291107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180325" y="3932750"/>
            <a:ext cx="8655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1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Lengthy Hiring Process: Hiring a Police officer appears to have a longer duration compared to other positions, indicating a potentially rigorous selection and vetting process.</a:t>
            </a:r>
            <a:endParaRPr sz="1515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471850" y="42925"/>
            <a:ext cx="76887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Provisional Replacement Rate over the years</a:t>
            </a:r>
            <a:endParaRPr sz="1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5" y="407800"/>
            <a:ext cx="9084851" cy="3811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 txBox="1"/>
          <p:nvPr/>
        </p:nvSpPr>
        <p:spPr>
          <a:xfrm>
            <a:off x="206075" y="4387850"/>
            <a:ext cx="86211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15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Provisional Replacement Rate: Over time, there has been an increase in the rate at which provisional employees are being replaced with permanent employees, indicating a shift towards a more stable and permanent workforce.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1307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New York Civil Service exam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</a:t>
            </a:r>
            <a:r>
              <a:rPr lang="en"/>
              <a:t> written test for specific positions.</a:t>
            </a:r>
            <a:endParaRPr/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one of the most challenging examinations that require a lot of practice and preparation</a:t>
            </a:r>
            <a:endParaRPr/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Civil Service eligible lists are valid for at least one year, and up to four years, in accordance with state law.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557725" y="580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0" y="1365300"/>
            <a:ext cx="9144000" cy="3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752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5"/>
              <a:buChar char="●"/>
            </a:pPr>
            <a:r>
              <a:rPr b="1" lang="en" sz="1215"/>
              <a:t>Increase in Exam Clearing: </a:t>
            </a:r>
            <a:r>
              <a:rPr lang="en" sz="1215"/>
              <a:t> The number of individuals clearing the exam has shown significant growth, exceeding 35,000 compared to the previous year, indicating a strong pool of qualified candidates.</a:t>
            </a:r>
            <a:endParaRPr sz="1215"/>
          </a:p>
          <a:p>
            <a:pPr indent="-305752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5"/>
              <a:buChar char="●"/>
            </a:pPr>
            <a:r>
              <a:rPr b="1" lang="en" sz="1215"/>
              <a:t>Job Titles Distribution:</a:t>
            </a:r>
            <a:r>
              <a:rPr lang="en" sz="1215"/>
              <a:t> Agencies such as N.Y.C. Transit, Housing, </a:t>
            </a:r>
            <a:r>
              <a:rPr lang="en" sz="1215"/>
              <a:t>Police Department, </a:t>
            </a:r>
            <a:r>
              <a:rPr lang="en" sz="1215"/>
              <a:t>and Environment have a diverse range of job titles, suggesting a wide variety of career opportunities within these sectors.</a:t>
            </a:r>
            <a:endParaRPr sz="1215"/>
          </a:p>
          <a:p>
            <a:pPr indent="-305752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5"/>
              <a:buChar char="●"/>
            </a:pPr>
            <a:r>
              <a:rPr b="1" lang="en" sz="1215"/>
              <a:t>Salary Disparity</a:t>
            </a:r>
            <a:r>
              <a:rPr lang="en" sz="1215"/>
              <a:t>: The ADMINISTRATIVE SUPERINTENDENT OF BRIDGE OPERATIONS earns the highest salary, while the YOUTH DEVELOPMENT SPECIALIST earns the lowest, indicating a significant salary discrepancy across job titles.</a:t>
            </a:r>
            <a:endParaRPr sz="1215"/>
          </a:p>
          <a:p>
            <a:pPr indent="-305752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5"/>
              <a:buChar char="●"/>
            </a:pPr>
            <a:r>
              <a:rPr b="1" lang="en" sz="1215"/>
              <a:t>High Demand Titles</a:t>
            </a:r>
            <a:r>
              <a:rPr lang="en" sz="1215"/>
              <a:t>: The positions of ADMINISTRATIVE MANAGER and PRINCIPAL ADMINISTRATIVE ASSOCIATE show high hiring rates, suggesting a consistent need for professionals in these roles.</a:t>
            </a:r>
            <a:endParaRPr sz="1215"/>
          </a:p>
          <a:p>
            <a:pPr indent="-305752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5"/>
              <a:buChar char="●"/>
            </a:pPr>
            <a:r>
              <a:rPr b="1" lang="en" sz="1215"/>
              <a:t>Popular Certifications</a:t>
            </a:r>
            <a:r>
              <a:rPr lang="en" sz="1215"/>
              <a:t>: PRINCIPAL ADMINISTRATIVE ASSOCIATE, ADMINISTRATIVE MANAGER, and COMPUTER SYSTEMS MANAGER are the top three preferred certifications by candidates in recent years, indicating their relevance and demand in the job market.</a:t>
            </a:r>
            <a:endParaRPr sz="1215"/>
          </a:p>
          <a:p>
            <a:pPr indent="-305752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5"/>
              <a:buChar char="●"/>
            </a:pPr>
            <a:r>
              <a:rPr b="1" lang="en" sz="1215"/>
              <a:t>PRINCIPAL ADMINISTRATIVE ASSOCIATE</a:t>
            </a:r>
            <a:r>
              <a:rPr lang="en" sz="1215"/>
              <a:t> is the most sought-after certification, with over 300,000 candidates obtaining it, highlighting its popularity and potential career prospects.</a:t>
            </a:r>
            <a:endParaRPr sz="1215"/>
          </a:p>
          <a:p>
            <a:pPr indent="-305752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5"/>
              <a:buChar char="●"/>
            </a:pPr>
            <a:r>
              <a:rPr b="1" lang="en" sz="1215"/>
              <a:t>Lengthy Hiring Process</a:t>
            </a:r>
            <a:r>
              <a:rPr lang="en" sz="1215"/>
              <a:t>: Hiring a Police officer appears to have a longer duration compared to other positions, indicating a potentially rigorous selection and vetting process.</a:t>
            </a:r>
            <a:endParaRPr sz="1215"/>
          </a:p>
          <a:p>
            <a:pPr indent="-305752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5"/>
              <a:buChar char="●"/>
            </a:pPr>
            <a:r>
              <a:rPr b="1" lang="en" sz="1215"/>
              <a:t>Provisional Replacement Rate</a:t>
            </a:r>
            <a:r>
              <a:rPr lang="en" sz="1215"/>
              <a:t>: Over time, there has been an increase in the rate at which provisional employees are being replaced with permanent employees, indicating a shift towards a more stable and permanent workforce.</a:t>
            </a:r>
            <a:endParaRPr sz="1215"/>
          </a:p>
          <a:p>
            <a:pPr indent="-305752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5"/>
              <a:buChar char="●"/>
            </a:pPr>
            <a:r>
              <a:rPr b="1" lang="en" sz="1215"/>
              <a:t>Agency Analysis</a:t>
            </a:r>
            <a:r>
              <a:rPr lang="en" sz="1215"/>
              <a:t>: The N.Y.C. Transit Authority and Police Department have the highest number of certified individuals, suggesting these agencies attract a significant number of candidates. However, the Police Department is the most preferred choice among all agencies.</a:t>
            </a:r>
            <a:endParaRPr sz="121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1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215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523350" y="2344200"/>
            <a:ext cx="76887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 You!!!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0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75" y="0"/>
            <a:ext cx="90476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52150" y="52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Attributes: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7650" y="1494975"/>
            <a:ext cx="7688700" cy="3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List No (Candidates rank)</a:t>
            </a:r>
            <a:endParaRPr sz="1500"/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List Agency Desc (Hiring Agency name)</a:t>
            </a:r>
            <a:endParaRPr sz="1500"/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List Title Desc (Job title)</a:t>
            </a:r>
            <a:endParaRPr sz="1500"/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Salary</a:t>
            </a:r>
            <a:endParaRPr sz="1500"/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Cert Date</a:t>
            </a:r>
            <a:endParaRPr sz="1500"/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Cert Expiration Date</a:t>
            </a:r>
            <a:endParaRPr sz="1500"/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Certified</a:t>
            </a:r>
            <a:endParaRPr sz="1500"/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Provisional Replacement</a:t>
            </a:r>
            <a:endParaRPr sz="1500"/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Vacancies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b="1" sz="1500">
              <a:solidFill>
                <a:srgbClr val="000000"/>
              </a:solidFill>
              <a:highlight>
                <a:srgbClr val="F5F5F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0" y="0"/>
            <a:ext cx="91440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Distribution of List Numbers:</a:t>
            </a:r>
            <a:endParaRPr sz="19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0" y="701625"/>
            <a:ext cx="6509904" cy="392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6637600" y="953150"/>
            <a:ext cx="2146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It’s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observed that individuals with higher ranks have a larger spread in the dataset. This indicates that candidates with higher list numbers tend to have a wider range of positions and job titles available to them. It suggests that individuals with higher ranks have more opportunities and options for employment within the civil service.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"/>
            <a:ext cx="9143999" cy="5143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77400" y="0"/>
            <a:ext cx="8655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agency which received most no.of certifications.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50" y="799450"/>
            <a:ext cx="6407799" cy="427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25" y="231850"/>
            <a:ext cx="8993051" cy="487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