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 id="2147483666" r:id="rId2"/>
  </p:sldMasterIdLst>
  <p:notesMasterIdLst>
    <p:notesMasterId r:id="rId3"/>
  </p:notesMasterIdLst>
  <p:sldIdLst>
    <p:sldId id="293" r:id="rId4"/>
    <p:sldId id="294" r:id="rId5"/>
    <p:sldId id="295" r:id="rId6"/>
    <p:sldId id="296" r:id="rId7"/>
    <p:sldId id="297" r:id="rId8"/>
    <p:sldId id="298" r:id="rId9"/>
    <p:sldId id="299" r:id="rId10"/>
    <p:sldId id="300" r:id="rId11"/>
    <p:sldId id="301" r:id="rId12"/>
    <p:sldId id="306" r:id="rId13"/>
    <p:sldId id="30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40" name="Slide Image Placeholder 1"/>
          <p:cNvSpPr>
            <a:spLocks noChangeAspect="1" noRot="1" noGrp="1"/>
          </p:cNvSpPr>
          <p:nvPr>
            <p:ph type="sldImg"/>
          </p:nvPr>
        </p:nvSpPr>
        <p:spPr/>
      </p:sp>
      <p:sp>
        <p:nvSpPr>
          <p:cNvPr id="1048641" name="Notes Placeholder 2"/>
          <p:cNvSpPr>
            <a:spLocks noGrp="1"/>
          </p:cNvSpPr>
          <p:nvPr>
            <p:ph type="body" idx="1"/>
          </p:nvPr>
        </p:nvSpPr>
        <p:spPr/>
        <p:txBody>
          <a:bodyPr/>
          <a:p>
            <a:endParaRPr dirty="0" lang="en-IN"/>
          </a:p>
        </p:txBody>
      </p:sp>
      <p:sp>
        <p:nvSpPr>
          <p:cNvPr id="1048642"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6" name=""/>
        <p:cNvGrpSpPr/>
        <p:nvPr/>
      </p:nvGrpSpPr>
      <p:grpSpPr>
        <a:xfrm>
          <a:off x="0" y="0"/>
          <a:ext cx="0" cy="0"/>
          <a:chOff x="0" y="0"/>
          <a:chExt cx="0" cy="0"/>
        </a:xfrm>
      </p:grpSpPr>
      <p:sp>
        <p:nvSpPr>
          <p:cNvPr id="1048628"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29"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3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3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obj">
  <p:cSld name="Blank">
    <p:spTree>
      <p:nvGrpSpPr>
        <p:cNvPr id="59" name=""/>
        <p:cNvGrpSpPr/>
        <p:nvPr/>
      </p:nvGrpSpPr>
      <p:grpSpPr>
        <a:xfrm>
          <a:off x="0" y="0"/>
          <a:ext cx="0" cy="0"/>
          <a:chOff x="0" y="0"/>
          <a:chExt cx="0" cy="0"/>
        </a:xfrm>
      </p:grpSpPr>
      <p:sp>
        <p:nvSpPr>
          <p:cNvPr id="1048747" name="Holder 2"/>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4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4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0"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a:xfrm>
            <a:off x="609600" y="1577340"/>
            <a:ext cx="10972800" cy="266700"/>
          </a:xfrm>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62" name=""/>
        <p:cNvGrpSpPr/>
        <p:nvPr/>
      </p:nvGrpSpPr>
      <p:grpSpPr>
        <a:xfrm>
          <a:off x="0" y="0"/>
          <a:ext cx="0" cy="0"/>
          <a:chOff x="0" y="0"/>
          <a:chExt cx="0" cy="0"/>
        </a:xfrm>
      </p:grpSpPr>
      <p:sp>
        <p:nvSpPr>
          <p:cNvPr id="1048759"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a:r>
              <a:t/>
            </a:r>
          </a:p>
        </p:txBody>
      </p:sp>
      <p:sp>
        <p:nvSpPr>
          <p:cNvPr id="1048760" name="Holder 3"/>
          <p:cNvSpPr>
            <a:spLocks noGrp="1"/>
          </p:cNvSpPr>
          <p:nvPr>
            <p:ph type="subTitle" idx="4"/>
          </p:nvPr>
        </p:nvSpPr>
        <p:spPr>
          <a:xfrm>
            <a:off x="1828800" y="3840480"/>
            <a:ext cx="8534400" cy="266700"/>
          </a:xfrm>
          <a:prstGeom prst="rect"/>
        </p:spPr>
        <p:txBody>
          <a:bodyPr bIns="0" lIns="0" rIns="0" tIns="0" wrap="square">
            <a:spAutoFit/>
          </a:bodyPr>
          <a:p>
            <a:r>
              <a:t/>
            </a:r>
          </a:p>
        </p:txBody>
      </p:sp>
      <p:sp>
        <p:nvSpPr>
          <p:cNvPr id="1048761" name="Holder 4"/>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6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6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1" name=""/>
        <p:cNvGrpSpPr/>
        <p:nvPr/>
      </p:nvGrpSpPr>
      <p:grpSpPr>
        <a:xfrm>
          <a:off x="0" y="0"/>
          <a:ext cx="0" cy="0"/>
          <a:chOff x="0" y="0"/>
          <a:chExt cx="0" cy="0"/>
        </a:xfrm>
      </p:grpSpPr>
      <p:sp>
        <p:nvSpPr>
          <p:cNvPr id="104875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a:r>
              <a:t/>
            </a:r>
          </a:p>
        </p:txBody>
      </p:sp>
      <p:sp>
        <p:nvSpPr>
          <p:cNvPr id="1048755" name="Holder 3"/>
          <p:cNvSpPr>
            <a:spLocks noGrp="1"/>
          </p:cNvSpPr>
          <p:nvPr>
            <p:ph type="body" idx="1"/>
          </p:nvPr>
        </p:nvSpPr>
        <p:spPr>
          <a:xfrm>
            <a:off x="609600" y="1577340"/>
            <a:ext cx="10972800" cy="266700"/>
          </a:xfrm>
        </p:spPr>
        <p:txBody>
          <a:bodyPr bIns="0" lIns="0" rIns="0" tIns="0"/>
          <a:p>
            <a:r>
              <a:t/>
            </a:r>
          </a:p>
        </p:txBody>
      </p:sp>
      <p:sp>
        <p:nvSpPr>
          <p:cNvPr id="1048756" name="Holder 4"/>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5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5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7" name=""/>
        <p:cNvGrpSpPr/>
        <p:nvPr/>
      </p:nvGrpSpPr>
      <p:grpSpPr>
        <a:xfrm>
          <a:off x="0" y="0"/>
          <a:ext cx="0" cy="0"/>
          <a:chOff x="0" y="0"/>
          <a:chExt cx="0" cy="0"/>
        </a:xfrm>
      </p:grpSpPr>
      <p:sp>
        <p:nvSpPr>
          <p:cNvPr id="104873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a:r>
              <a:t/>
            </a:r>
          </a:p>
        </p:txBody>
      </p:sp>
      <p:sp>
        <p:nvSpPr>
          <p:cNvPr id="1048739" name="Holder 3"/>
          <p:cNvSpPr>
            <a:spLocks noGrp="1"/>
          </p:cNvSpPr>
          <p:nvPr>
            <p:ph sz="half" idx="2"/>
          </p:nvPr>
        </p:nvSpPr>
        <p:spPr>
          <a:xfrm>
            <a:off x="609600" y="1577340"/>
            <a:ext cx="5303520" cy="266700"/>
          </a:xfrm>
          <a:prstGeom prst="rect"/>
        </p:spPr>
        <p:txBody>
          <a:bodyPr bIns="0" lIns="0" rIns="0" tIns="0" wrap="square">
            <a:spAutoFit/>
          </a:bodyPr>
          <a:p>
            <a:r>
              <a:t/>
            </a:r>
          </a:p>
        </p:txBody>
      </p:sp>
      <p:sp>
        <p:nvSpPr>
          <p:cNvPr id="1048740" name="Holder 4"/>
          <p:cNvSpPr>
            <a:spLocks noGrp="1"/>
          </p:cNvSpPr>
          <p:nvPr>
            <p:ph sz="half" idx="3"/>
          </p:nvPr>
        </p:nvSpPr>
        <p:spPr>
          <a:xfrm>
            <a:off x="6278880" y="1577340"/>
            <a:ext cx="5303520" cy="266700"/>
          </a:xfrm>
          <a:prstGeom prst="rect"/>
        </p:spPr>
        <p:txBody>
          <a:bodyPr bIns="0" lIns="0" rIns="0" tIns="0" wrap="square">
            <a:spAutoFit/>
          </a:bodyPr>
          <a:p>
            <a:r>
              <a:t/>
            </a:r>
          </a:p>
        </p:txBody>
      </p:sp>
      <p:sp>
        <p:nvSpPr>
          <p:cNvPr id="1048741" name="Holder 5"/>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4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4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60" name=""/>
        <p:cNvGrpSpPr/>
        <p:nvPr/>
      </p:nvGrpSpPr>
      <p:grpSpPr>
        <a:xfrm>
          <a:off x="0" y="0"/>
          <a:ext cx="0" cy="0"/>
          <a:chOff x="0" y="0"/>
          <a:chExt cx="0" cy="0"/>
        </a:xfrm>
      </p:grpSpPr>
      <p:sp>
        <p:nvSpPr>
          <p:cNvPr id="1048750"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a:r>
              <a:t/>
            </a:r>
          </a:p>
        </p:txBody>
      </p:sp>
      <p:sp>
        <p:nvSpPr>
          <p:cNvPr id="1048751" name="Holder 3"/>
          <p:cNvSpPr>
            <a:spLocks noGrp="1"/>
          </p:cNvSpPr>
          <p:nvPr>
            <p:ph type="ftr" sz="quarter" idx="5"/>
          </p:nvPr>
        </p:nvSpPr>
        <p:spPr/>
        <p:txBody>
          <a:bodyPr bIns="0" lIns="0" rIns="0" tIns="0"/>
          <a:lstStyle>
            <a:lvl1pPr algn="ctr">
              <a:defRPr>
                <a:solidFill>
                  <a:schemeClr val="tx1">
                    <a:tint val="75000"/>
                  </a:schemeClr>
                </a:solidFill>
              </a:defRPr>
            </a:lvl1pPr>
          </a:lstStyle>
          <a:p>
            <a:r>
              <a:t/>
            </a:r>
          </a:p>
        </p:txBody>
      </p:sp>
      <p:sp>
        <p:nvSpPr>
          <p:cNvPr id="1048752"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53"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1" name=""/>
        <p:cNvGrpSpPr/>
        <p:nvPr/>
      </p:nvGrpSpPr>
      <p:grpSpPr>
        <a:xfrm>
          <a:off x="0" y="0"/>
          <a:ext cx="0" cy="0"/>
          <a:chOff x="0" y="0"/>
          <a:chExt cx="0" cy="0"/>
        </a:xfrm>
      </p:grpSpPr>
      <p:sp>
        <p:nvSpPr>
          <p:cNvPr id="1048723"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r>
              <a:t/>
            </a:r>
          </a:p>
        </p:txBody>
      </p:sp>
      <p:sp>
        <p:nvSpPr>
          <p:cNvPr id="1048724"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r>
              <a:t/>
            </a:r>
          </a:p>
        </p:txBody>
      </p:sp>
      <p:sp>
        <p:nvSpPr>
          <p:cNvPr id="1048725"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r>
              <a:t/>
            </a:r>
          </a:p>
        </p:txBody>
      </p:sp>
      <p:sp>
        <p:nvSpPr>
          <p:cNvPr id="1048726"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r>
              <a:t/>
            </a:r>
          </a:p>
        </p:txBody>
      </p:sp>
      <p:sp>
        <p:nvSpPr>
          <p:cNvPr id="1048727"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r>
              <a:t/>
            </a:r>
          </a:p>
        </p:txBody>
      </p:sp>
      <p:sp>
        <p:nvSpPr>
          <p:cNvPr id="1048728"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r>
              <a:t/>
            </a:r>
          </a:p>
        </p:txBody>
      </p:sp>
      <p:sp>
        <p:nvSpPr>
          <p:cNvPr id="1048729"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r>
              <a:t/>
            </a:r>
          </a:p>
        </p:txBody>
      </p:sp>
      <p:sp>
        <p:nvSpPr>
          <p:cNvPr id="1048730"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r>
              <a:t/>
            </a:r>
          </a:p>
        </p:txBody>
      </p:sp>
      <p:sp>
        <p:nvSpPr>
          <p:cNvPr id="1048731"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r>
              <a:t/>
            </a:r>
          </a:p>
        </p:txBody>
      </p:sp>
      <p:sp>
        <p:nvSpPr>
          <p:cNvPr id="1048732"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r>
              <a:t/>
            </a:r>
          </a:p>
        </p:txBody>
      </p:sp>
      <p:sp>
        <p:nvSpPr>
          <p:cNvPr id="1048733"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a:r>
              <a:t/>
            </a:r>
          </a:p>
        </p:txBody>
      </p:sp>
      <p:sp>
        <p:nvSpPr>
          <p:cNvPr id="1048734" name="Holder 3"/>
          <p:cNvSpPr>
            <a:spLocks noGrp="1"/>
          </p:cNvSpPr>
          <p:nvPr>
            <p:ph type="body" idx="1"/>
          </p:nvPr>
        </p:nvSpPr>
        <p:spPr>
          <a:xfrm>
            <a:off x="609600" y="1577340"/>
            <a:ext cx="10972800" cy="4526280"/>
          </a:xfrm>
          <a:prstGeom prst="rect"/>
        </p:spPr>
        <p:txBody>
          <a:bodyPr bIns="0" lIns="0" rIns="0" tIns="0" wrap="square">
            <a:spAutoFit/>
          </a:bodyPr>
          <a:p>
            <a:r>
              <a:t/>
            </a:r>
          </a:p>
        </p:txBody>
      </p:sp>
      <p:sp>
        <p:nvSpPr>
          <p:cNvPr id="1048735"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a:r>
              <a:t/>
            </a:r>
          </a:p>
        </p:txBody>
      </p:sp>
      <p:sp>
        <p:nvSpPr>
          <p:cNvPr id="1048736"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37"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33"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34"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35"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36"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7"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7"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8"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9" name="TextBox 13"/>
          <p:cNvSpPr txBox="1"/>
          <p:nvPr/>
        </p:nvSpPr>
        <p:spPr>
          <a:xfrm>
            <a:off x="2554542" y="3314150"/>
            <a:ext cx="8610600" cy="2580640"/>
          </a:xfrm>
          <a:prstGeom prst="rect"/>
          <a:noFill/>
        </p:spPr>
        <p:txBody>
          <a:bodyPr anchor="t" bIns="45720" lIns="91440" rIns="91440" rtlCol="0" tIns="45720" wrap="square">
            <a:spAutoFit/>
          </a:bodyPr>
          <a:p>
            <a:r>
              <a:rPr dirty="0" sz="2400" lang="en-US"/>
              <a:t>STUDENT NAME: </a:t>
            </a:r>
            <a:r>
              <a:rPr dirty="0" sz="2400" lang="en-US"/>
              <a:t>p</a:t>
            </a:r>
            <a:r>
              <a:rPr dirty="0" sz="2400" lang="en-US"/>
              <a:t>.</a:t>
            </a:r>
            <a:r>
              <a:rPr dirty="0" sz="2400" lang="en-US"/>
              <a:t>k</a:t>
            </a:r>
            <a:r>
              <a:rPr dirty="0" sz="2400" lang="en-US"/>
              <a:t>a</a:t>
            </a:r>
            <a:r>
              <a:rPr dirty="0" sz="2400" lang="en-US"/>
              <a:t>l</a:t>
            </a:r>
            <a:r>
              <a:rPr dirty="0" sz="2400" lang="en-US"/>
              <a:t>a</a:t>
            </a:r>
            <a:r>
              <a:rPr dirty="0" sz="2400" lang="en-US"/>
              <a:t>i</a:t>
            </a:r>
            <a:r>
              <a:rPr dirty="0" sz="2400" lang="en-US"/>
              <a:t>y</a:t>
            </a:r>
            <a:r>
              <a:rPr dirty="0" sz="2400" lang="en-US"/>
              <a:t>a</a:t>
            </a:r>
            <a:r>
              <a:rPr dirty="0" sz="2400" lang="en-US"/>
              <a:t>r</a:t>
            </a:r>
            <a:r>
              <a:rPr dirty="0" sz="2400" lang="en-US"/>
              <a:t>a</a:t>
            </a:r>
            <a:r>
              <a:rPr dirty="0" sz="2400" lang="en-US"/>
              <a:t>s</a:t>
            </a:r>
            <a:r>
              <a:rPr dirty="0" sz="2400" lang="en-US"/>
              <a:t>i</a:t>
            </a:r>
            <a:endParaRPr altLang="en-US" lang="zh-CN"/>
          </a:p>
          <a:p>
            <a:r>
              <a:rPr dirty="0" sz="2400" lang="en-US"/>
              <a:t>REGISTER NO AND NMID: </a:t>
            </a:r>
            <a:r>
              <a:rPr dirty="0" sz="2400" lang="en-US"/>
              <a:t>2</a:t>
            </a:r>
            <a:r>
              <a:rPr dirty="0" sz="2400" lang="en-US"/>
              <a:t>4</a:t>
            </a:r>
            <a:r>
              <a:rPr dirty="0" sz="2400" lang="en-US"/>
              <a:t>1</a:t>
            </a:r>
            <a:r>
              <a:rPr dirty="0" sz="2400" lang="en-US"/>
              <a:t>3</a:t>
            </a:r>
            <a:r>
              <a:rPr dirty="0" sz="2400" lang="en-US"/>
              <a:t>4</a:t>
            </a:r>
            <a:r>
              <a:rPr dirty="0" sz="2400" lang="en-US"/>
              <a:t>1</a:t>
            </a:r>
            <a:r>
              <a:rPr dirty="0" sz="2400" lang="en-US"/>
              <a:t>2</a:t>
            </a:r>
            <a:r>
              <a:rPr dirty="0" sz="2400" lang="en-US"/>
              <a:t>1</a:t>
            </a:r>
            <a:r>
              <a:rPr dirty="0" sz="2400" lang="en-US"/>
              <a:t>8</a:t>
            </a:r>
            <a:r>
              <a:rPr dirty="0" sz="2400" lang="en-US"/>
              <a:t>0</a:t>
            </a:r>
            <a:r>
              <a:rPr dirty="0" sz="2400" lang="en-US"/>
              <a:t>2</a:t>
            </a:r>
            <a:r>
              <a:rPr dirty="0" sz="2400" lang="en-US"/>
              <a:t>5</a:t>
            </a:r>
            <a:r>
              <a:rPr dirty="0" sz="2400" lang="en-US"/>
              <a:t>2</a:t>
            </a:r>
            <a:r>
              <a:rPr dirty="0" sz="2400" lang="en-US"/>
              <a:t>2</a:t>
            </a:r>
            <a:r>
              <a:rPr dirty="0" sz="2400" lang="en-US"/>
              <a:t>0</a:t>
            </a:r>
            <a:r>
              <a:rPr dirty="0" sz="2400" lang="en-US"/>
              <a:t>1</a:t>
            </a:r>
            <a:r>
              <a:rPr dirty="0" sz="2400" lang="en-US"/>
              <a:t>6</a:t>
            </a:r>
            <a:r>
              <a:rPr dirty="0" sz="2400" lang="en-US"/>
              <a:t>,</a:t>
            </a:r>
            <a:r>
              <a:rPr dirty="0" sz="2400" lang="en-US"/>
              <a:t>a</a:t>
            </a:r>
            <a:r>
              <a:rPr dirty="0" sz="2400" lang="en-US"/>
              <a:t>u</a:t>
            </a:r>
            <a:r>
              <a:rPr dirty="0" sz="2400" lang="en-US"/>
              <a:t>t</a:t>
            </a:r>
            <a:r>
              <a:rPr dirty="0" sz="2400" lang="en-US"/>
              <a:t>a</a:t>
            </a:r>
            <a:r>
              <a:rPr dirty="0" sz="2400" lang="en-US"/>
              <a:t>n</a:t>
            </a:r>
            <a:r>
              <a:rPr dirty="0" sz="2400" lang="en-US"/>
              <a:t>m</a:t>
            </a:r>
            <a:r>
              <a:rPr dirty="0" sz="2400" lang="en-US"/>
              <a:t>4</a:t>
            </a:r>
            <a:r>
              <a:rPr dirty="0" sz="2400" lang="en-US"/>
              <a:t>1</a:t>
            </a:r>
            <a:r>
              <a:rPr dirty="0" sz="2400" lang="en-US"/>
              <a:t>2</a:t>
            </a:r>
            <a:r>
              <a:rPr dirty="0" sz="2400" lang="en-US"/>
              <a:t>4</a:t>
            </a:r>
            <a:r>
              <a:rPr dirty="0" sz="2400" lang="en-US"/>
              <a:t>1</a:t>
            </a:r>
            <a:r>
              <a:rPr dirty="0" sz="2400" lang="en-US"/>
              <a:t>2</a:t>
            </a:r>
            <a:r>
              <a:rPr dirty="0" sz="2400" lang="en-US"/>
              <a:t>2</a:t>
            </a:r>
            <a:r>
              <a:rPr dirty="0" sz="2400" lang="en-US"/>
              <a:t>4</a:t>
            </a:r>
            <a:r>
              <a:rPr dirty="0" sz="2400" lang="en-US"/>
              <a:t>u</a:t>
            </a:r>
            <a:r>
              <a:rPr dirty="0" sz="2400" lang="en-US"/>
              <a:t>c</a:t>
            </a:r>
            <a:r>
              <a:rPr dirty="0" sz="2400" lang="en-US"/>
              <a:t>s</a:t>
            </a:r>
            <a:r>
              <a:rPr dirty="0" sz="2400" lang="en-US"/>
              <a:t>c</a:t>
            </a:r>
            <a:r>
              <a:rPr dirty="0" sz="2400" lang="en-US"/>
              <a:t>0</a:t>
            </a:r>
            <a:r>
              <a:rPr dirty="0" sz="2400" lang="en-US"/>
              <a:t>2</a:t>
            </a:r>
            <a:r>
              <a:rPr dirty="0" sz="2400" lang="en-US"/>
              <a:t>4</a:t>
            </a:r>
            <a:endParaRPr dirty="0" sz="2400" lang="en-US">
              <a:cs typeface="Calibri"/>
            </a:endParaRPr>
          </a:p>
          <a:p>
            <a:r>
              <a:rPr dirty="0" sz="2400" lang="en-US"/>
              <a:t>DEPARTMENT: </a:t>
            </a:r>
            <a:r>
              <a:rPr dirty="0" sz="2400" lang="en-US"/>
              <a:t>|</a:t>
            </a:r>
            <a:r>
              <a:rPr dirty="0" sz="2400" lang="en-US"/>
              <a:t>|</a:t>
            </a:r>
            <a:r>
              <a:rPr dirty="0" sz="2400" lang="en-US"/>
              <a:t> </a:t>
            </a:r>
            <a:r>
              <a:rPr dirty="0" sz="2400" lang="en-US"/>
              <a:t>B</a:t>
            </a:r>
            <a:r>
              <a:rPr dirty="0" sz="2400" lang="en-US"/>
              <a:t>s</a:t>
            </a:r>
            <a:r>
              <a:rPr dirty="0" sz="2400" lang="en-US"/>
              <a:t>c</a:t>
            </a:r>
            <a:r>
              <a:rPr dirty="0" sz="2400" lang="en-US"/>
              <a:t>.</a:t>
            </a:r>
            <a:r>
              <a:rPr dirty="0" sz="2400" lang="en-US"/>
              <a:t>,</a:t>
            </a:r>
            <a:r>
              <a:rPr dirty="0" sz="2400" lang="en-US"/>
              <a:t> </a:t>
            </a:r>
            <a:r>
              <a:rPr dirty="0" sz="2400" lang="en-US"/>
              <a:t>C</a:t>
            </a:r>
            <a:r>
              <a:rPr dirty="0" sz="2400" lang="en-US"/>
              <a:t>o</a:t>
            </a:r>
            <a:r>
              <a:rPr dirty="0" sz="2400" lang="en-US"/>
              <a:t>m</a:t>
            </a:r>
            <a:r>
              <a:rPr dirty="0" sz="2400" lang="en-US"/>
              <a:t>puter </a:t>
            </a:r>
            <a:r>
              <a:rPr dirty="0" sz="2400" lang="en-US"/>
              <a:t>science </a:t>
            </a:r>
            <a:endParaRPr altLang="en-US" lang="zh-CN"/>
          </a:p>
          <a:p>
            <a:r>
              <a:rPr dirty="0" sz="2400" lang="en-US"/>
              <a:t>COLLEGE: C</a:t>
            </a:r>
            <a:r>
              <a:rPr dirty="0" sz="2400" lang="en-US"/>
              <a:t>O</a:t>
            </a:r>
            <a:r>
              <a:rPr dirty="0" sz="2400" lang="en-US"/>
              <a:t>L</a:t>
            </a:r>
            <a:r>
              <a:rPr dirty="0" sz="2400" lang="en-US"/>
              <a:t>L</a:t>
            </a:r>
            <a:r>
              <a:rPr dirty="0" sz="2400" lang="en-US"/>
              <a:t>EGE/ UNIVERSITY</a:t>
            </a:r>
            <a:r>
              <a:rPr dirty="0" sz="2400" lang="en-US"/>
              <a:t> </a:t>
            </a:r>
            <a:r>
              <a:rPr dirty="0" sz="2400" lang="en-US"/>
              <a:t>K</a:t>
            </a:r>
            <a:r>
              <a:rPr dirty="0" sz="2400" lang="en-US"/>
              <a:t>a</a:t>
            </a:r>
            <a:r>
              <a:rPr dirty="0" sz="2400" lang="en-US"/>
              <a:t>l</a:t>
            </a:r>
            <a:r>
              <a:rPr dirty="0" sz="2400" lang="en-US"/>
              <a:t>a</a:t>
            </a:r>
            <a:r>
              <a:rPr dirty="0" sz="2400" lang="en-US"/>
              <a:t>i</a:t>
            </a:r>
            <a:r>
              <a:rPr dirty="0" sz="2400" lang="en-US"/>
              <a:t>m</a:t>
            </a:r>
            <a:r>
              <a:rPr dirty="0" sz="2400" lang="en-US"/>
              <a:t>a</a:t>
            </a:r>
            <a:r>
              <a:rPr dirty="0" sz="2400" lang="en-US"/>
              <a:t>h</a:t>
            </a:r>
            <a:r>
              <a:rPr dirty="0" sz="2400" lang="en-US"/>
              <a:t>a</a:t>
            </a:r>
            <a:r>
              <a:rPr dirty="0" sz="2400" lang="en-US"/>
              <a:t>l </a:t>
            </a:r>
            <a:r>
              <a:rPr dirty="0" sz="2400" lang="en-US"/>
              <a:t>c</a:t>
            </a:r>
            <a:r>
              <a:rPr dirty="0" sz="2400" lang="en-US"/>
              <a:t>o</a:t>
            </a:r>
            <a:r>
              <a:rPr dirty="0" sz="2400" lang="en-US"/>
              <a:t>l</a:t>
            </a:r>
            <a:r>
              <a:rPr dirty="0" sz="2400" lang="en-US"/>
              <a:t>l</a:t>
            </a:r>
            <a:r>
              <a:rPr dirty="0" sz="2400" lang="en-US"/>
              <a:t>ege </a:t>
            </a:r>
            <a:r>
              <a:rPr dirty="0" sz="2400" lang="en-US"/>
              <a:t>a</a:t>
            </a:r>
            <a:r>
              <a:rPr dirty="0" sz="2400" lang="en-US"/>
              <a:t>r</a:t>
            </a:r>
            <a:r>
              <a:rPr dirty="0" sz="2400" lang="en-US"/>
              <a:t>t</a:t>
            </a:r>
            <a:r>
              <a:rPr dirty="0" sz="2400" lang="en-US"/>
              <a:t>s</a:t>
            </a:r>
            <a:r>
              <a:rPr dirty="0" sz="2400" lang="en-US"/>
              <a:t>&amp;</a:t>
            </a:r>
            <a:r>
              <a:rPr dirty="0" sz="2400" lang="en-US"/>
              <a:t> science </a:t>
            </a:r>
            <a:r>
              <a:rPr dirty="0" sz="2400" lang="en-US"/>
              <a:t>a</a:t>
            </a:r>
            <a:r>
              <a:rPr dirty="0" sz="2400" lang="en-US"/>
              <a:t>t</a:t>
            </a:r>
            <a:r>
              <a:rPr dirty="0" sz="2400" lang="en-US"/>
              <a:t> </a:t>
            </a:r>
            <a:r>
              <a:rPr dirty="0" sz="2400" lang="en-US"/>
              <a:t>s</a:t>
            </a:r>
            <a:r>
              <a:rPr dirty="0" sz="2400" lang="en-US"/>
              <a:t>e</a:t>
            </a:r>
            <a:r>
              <a:rPr dirty="0" sz="2400" lang="en-US"/>
              <a:t>m</a:t>
            </a:r>
            <a:r>
              <a:rPr dirty="0" sz="2400" lang="en-US"/>
              <a:t>b</a:t>
            </a:r>
            <a:r>
              <a:rPr dirty="0" sz="2400" lang="en-US"/>
              <a:t>a</a:t>
            </a:r>
            <a:r>
              <a:rPr dirty="0" sz="2400" lang="en-US"/>
              <a:t>narkoil </a:t>
            </a:r>
            <a:r>
              <a:rPr dirty="0" sz="2400" lang="en-US"/>
              <a:t>A</a:t>
            </a:r>
            <a:r>
              <a:rPr dirty="0" sz="2400" lang="en-US"/>
              <a:t>n</a:t>
            </a:r>
            <a:r>
              <a:rPr dirty="0" sz="2400" lang="en-US"/>
              <a:t>n</a:t>
            </a:r>
            <a:r>
              <a:rPr dirty="0" sz="2400" lang="en-US"/>
              <a:t>a</a:t>
            </a:r>
            <a:r>
              <a:rPr dirty="0" sz="2400" lang="en-US"/>
              <a:t>m</a:t>
            </a:r>
            <a:r>
              <a:rPr dirty="0" sz="2400" lang="en-US"/>
              <a:t>alai </a:t>
            </a:r>
            <a:r>
              <a:rPr dirty="0" sz="2400" lang="en-US"/>
              <a:t>University </a:t>
            </a:r>
            <a:r>
              <a:rPr dirty="0" sz="2400" lang="en-US"/>
              <a:t>Chi</a:t>
            </a:r>
            <a:r>
              <a:rPr dirty="0" sz="2400" lang="en-US"/>
              <a:t>t</a:t>
            </a:r>
            <a:r>
              <a:rPr dirty="0" sz="2400" lang="en-US"/>
              <a:t>h</a:t>
            </a:r>
            <a:r>
              <a:rPr dirty="0" sz="2400" lang="en-US"/>
              <a:t>a</a:t>
            </a:r>
            <a:r>
              <a:rPr dirty="0" sz="2400" lang="en-US"/>
              <a:t>m</a:t>
            </a:r>
            <a:r>
              <a:rPr dirty="0" sz="2400" lang="en-US"/>
              <a:t>b</a:t>
            </a:r>
            <a:r>
              <a:rPr dirty="0" sz="2400" lang="en-US"/>
              <a:t>a</a:t>
            </a:r>
            <a:r>
              <a:rPr dirty="0" sz="2400" lang="en-US"/>
              <a:t>r</a:t>
            </a:r>
            <a:r>
              <a:rPr dirty="0" sz="2400" lang="en-US"/>
              <a:t>a</a:t>
            </a:r>
            <a:r>
              <a:rPr dirty="0" sz="2400" lang="en-US"/>
              <a:t>m</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712" name=""/>
          <p:cNvSpPr>
            <a:spLocks noGrp="1"/>
          </p:cNvSpPr>
          <p:nvPr>
            <p:ph type="title"/>
          </p:nvPr>
        </p:nvSpPr>
        <p:spPr>
          <a:xfrm>
            <a:off x="755332" y="0"/>
            <a:ext cx="10681335" cy="723901"/>
          </a:xfrm>
        </p:spPr>
        <p:txBody>
          <a:bodyPr/>
          <a:p>
            <a:r>
              <a:rPr lang="en-US"/>
              <a:t>R</a:t>
            </a:r>
            <a:r>
              <a:rPr lang="en-US"/>
              <a:t>E</a:t>
            </a:r>
            <a:r>
              <a:rPr lang="en-US"/>
              <a:t>S</a:t>
            </a:r>
            <a:r>
              <a:rPr lang="en-US"/>
              <a:t>ULTS </a:t>
            </a:r>
            <a:r>
              <a:rPr lang="en-US"/>
              <a:t>AND </a:t>
            </a:r>
            <a:r>
              <a:rPr lang="en-US"/>
              <a:t>SCREENSHOT</a:t>
            </a:r>
            <a:r>
              <a:rPr lang="en-US"/>
              <a:t>S </a:t>
            </a:r>
            <a:endParaRPr lang="en-IN"/>
          </a:p>
        </p:txBody>
      </p:sp>
      <p:sp>
        <p:nvSpPr>
          <p:cNvPr id="1048717" name=""/>
          <p:cNvSpPr txBox="1"/>
          <p:nvPr/>
        </p:nvSpPr>
        <p:spPr>
          <a:xfrm>
            <a:off x="755332" y="-18793984"/>
            <a:ext cx="10069567" cy="39486846"/>
          </a:xfrm>
          <a:prstGeom prst="rect"/>
        </p:spPr>
        <p:txBody>
          <a:bodyPr rtlCol="0" wrap="square">
            <a:spAutoFit/>
          </a:bodyPr>
          <a:p>
            <a:r>
              <a:rPr sz="2800" lang="en-IN">
                <a:solidFill>
                  <a:srgbClr val="000000"/>
                </a:solidFill>
              </a:rPr>
              <a:t>Great 👍 You’re almost building a full project report/portfolio now.
The Results and Screenshots section shows the final output of your project and provides visual proof (screenshots or photos) of what you developed.
---
🔹 How to Write the Results Section
1. Introduction to Results
Briefly explain what was achieved at the end of the project.
Compare expected outcomes vs. actual outcomes.
2. Results Description
Write the main outputs (e.g., “System successfully allows users to register and place online orders”).
Mention performance improvements, efficiency, or benefits to end users.
3. Screenshots / Figures
Insert labeled screenshots of the project (UI pages, dashboard, reports, etc.).
Each screenshot should have a caption (e.g., “Figure 1: Login Page”).
---
👉 Example (for an Online Food Ordering System)
Results and Screenshots
The project was successfully implemented, meeting all defined objectives. The system allows users to browse restaurants, place orders, and make secure payments. The admin panel helps restaurants manage their orders efficiently.
Results Achieved:
Reduced manual order-taking by 80%.
Improved order accuracy and reduced delivery delays.
Enhanced user convenience with online payment and tracking.
Screenshots:
Figure 1: Login Page – shows the secure login interface for customers and restaurants.
Figure 2: Menu Browsing – displays restaurant menus with categories and prices.
Figure 3: Order Cart – allows users to add/remove items before checkout.
Figure 4: Payment Page – provides multiple payment options.
Figure 5: Admin Dashboard – enables management of users, restaurants, and reports.
---
⚡ Tip: If it’s a college submission, make sure the screenshots are real outputs (not blank templates). Always number and label them properly.
---
👉 Do you want me to draft the Results &amp; Screenshot section text for your specific project title, so you can just paste your own screenshots in?
</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744" name=""/>
          <p:cNvSpPr>
            <a:spLocks noGrp="1"/>
          </p:cNvSpPr>
          <p:nvPr>
            <p:ph type="title"/>
          </p:nvPr>
        </p:nvSpPr>
        <p:spPr>
          <a:xfrm>
            <a:off x="0" y="0"/>
            <a:ext cx="10681335" cy="1447800"/>
          </a:xfrm>
        </p:spPr>
        <p:txBody>
          <a:bodyPr/>
          <a:p>
            <a:r>
              <a:rPr lang="en-US"/>
              <a:t>C</a:t>
            </a:r>
            <a:r>
              <a:rPr lang="en-US"/>
              <a:t>O</a:t>
            </a:r>
            <a:r>
              <a:rPr lang="en-US"/>
              <a:t>N</a:t>
            </a:r>
            <a:r>
              <a:rPr lang="en-US"/>
              <a:t>C</a:t>
            </a:r>
            <a:r>
              <a:rPr lang="en-US"/>
              <a:t>L</a:t>
            </a:r>
            <a:r>
              <a:rPr lang="en-US"/>
              <a:t>USION </a:t>
            </a:r>
            <a:br>
              <a:rPr lang="en-US"/>
            </a:br>
            <a:endParaRPr lang="en-IN"/>
          </a:p>
        </p:txBody>
      </p:sp>
      <p:sp>
        <p:nvSpPr>
          <p:cNvPr id="1048782" name=""/>
          <p:cNvSpPr txBox="1"/>
          <p:nvPr/>
        </p:nvSpPr>
        <p:spPr>
          <a:xfrm rot="16695">
            <a:off x="183520" y="874150"/>
            <a:ext cx="10314296" cy="5958840"/>
          </a:xfrm>
          <a:prstGeom prst="rect"/>
        </p:spPr>
        <p:txBody>
          <a:bodyPr rtlCol="0" wrap="square">
            <a:spAutoFit/>
          </a:bodyPr>
          <a:p>
            <a:r>
              <a:rPr sz="2800" lang="en-IN">
                <a:solidFill>
                  <a:srgbClr val="000000"/>
                </a:solidFill>
              </a:rPr>
              <a:t>Conclusion
The project “Online Food Ordering System” was successfully developed and implemented, fulfilling its primary objectives of providing a convenient and efficient platform for customers to browse restaurants, place orders, and make payments online. The system also benefits restaurants by streamlining order management and reducing manual errors.
This project demonstrates the importance of digital solutions in modern business operations. By integrating features such as real-time order tracking, secure payments, and an admin dashboard, the system enhances user experience and ensures smooth functioning for all stakeholders.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9" name=""/>
        <p:cNvGrpSpPr/>
        <p:nvPr/>
      </p:nvGrpSpPr>
      <p:grpSpPr>
        <a:xfrm>
          <a:off x="0" y="0"/>
          <a:ext cx="0" cy="0"/>
          <a:chOff x="0" y="0"/>
          <a:chExt cx="0" cy="0"/>
        </a:xfrm>
      </p:grpSpPr>
      <p:sp>
        <p:nvSpPr>
          <p:cNvPr id="1048595"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p:txBody>
      </p:sp>
      <p:grpSp>
        <p:nvGrpSpPr>
          <p:cNvPr id="20" name="object 3"/>
          <p:cNvGrpSpPr/>
          <p:nvPr/>
        </p:nvGrpSpPr>
        <p:grpSpPr>
          <a:xfrm>
            <a:off x="7443849" y="0"/>
            <a:ext cx="4752975" cy="6863080"/>
            <a:chOff x="7443849" y="0"/>
            <a:chExt cx="4752975" cy="6863080"/>
          </a:xfrm>
        </p:grpSpPr>
        <p:sp>
          <p:nvSpPr>
            <p:cNvPr id="104859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9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9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9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0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0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0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0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0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06"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7"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8"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09" name="object 17"/>
          <p:cNvSpPr txBox="1">
            <a:spLocks noGrp="1"/>
          </p:cNvSpPr>
          <p:nvPr>
            <p:ph type="title"/>
          </p:nvPr>
        </p:nvSpPr>
        <p:spPr>
          <a:xfrm>
            <a:off x="739775" y="829627"/>
            <a:ext cx="7866899" cy="31280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br>
              <a:rPr dirty="0" sz="4250" lang="en-US" spc="25"/>
            </a:br>
            <a:br>
              <a:rPr dirty="0" sz="4250" lang="en-US" spc="25"/>
            </a:br>
            <a:br>
              <a:rPr dirty="0" sz="4250" lang="en-US" spc="25"/>
            </a:br>
            <a:br>
              <a:rPr dirty="0" sz="4250" lang="en-US" spc="25"/>
            </a:br>
            <a:r>
              <a:rPr dirty="0" sz="4250" lang="en-US" spc="25"/>
              <a:t>S</a:t>
            </a:r>
            <a:r>
              <a:rPr dirty="0" sz="4250" lang="en-US" spc="25"/>
              <a:t>T</a:t>
            </a:r>
            <a:r>
              <a:rPr dirty="0" sz="4250" lang="en-US" spc="25"/>
              <a:t>U</a:t>
            </a:r>
            <a:r>
              <a:rPr dirty="0" sz="4250" lang="en-US" spc="25"/>
              <a:t>D</a:t>
            </a:r>
            <a:r>
              <a:rPr dirty="0" sz="4250" lang="en-US" spc="25"/>
              <a:t>ENT </a:t>
            </a:r>
            <a:r>
              <a:rPr dirty="0" sz="4250" lang="en-US" spc="25"/>
              <a:t>P</a:t>
            </a:r>
            <a:r>
              <a:rPr dirty="0" sz="4250" lang="en-US" spc="25"/>
              <a:t>ORTFOLIO </a:t>
            </a:r>
            <a:r>
              <a:rPr dirty="0" sz="4250" lang="en-US" spc="25"/>
              <a:t>WEBSITE </a:t>
            </a:r>
            <a:endParaRPr sz="4250"/>
          </a:p>
        </p:txBody>
      </p:sp>
      <p:grpSp>
        <p:nvGrpSpPr>
          <p:cNvPr id="21" name="object 18"/>
          <p:cNvGrpSpPr/>
          <p:nvPr/>
        </p:nvGrpSpPr>
        <p:grpSpPr>
          <a:xfrm>
            <a:off x="466725" y="6410325"/>
            <a:ext cx="3705225" cy="295275"/>
            <a:chOff x="466725" y="6410325"/>
            <a:chExt cx="3705225" cy="295275"/>
          </a:xfrm>
        </p:grpSpPr>
        <p:pic>
          <p:nvPicPr>
            <p:cNvPr id="2097152"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3"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1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3" name=""/>
        <p:cNvGrpSpPr/>
        <p:nvPr/>
      </p:nvGrpSpPr>
      <p:grpSpPr>
        <a:xfrm>
          <a:off x="0" y="0"/>
          <a:ext cx="0" cy="0"/>
          <a:chOff x="0" y="0"/>
          <a:chExt cx="0" cy="0"/>
        </a:xfrm>
      </p:grpSpPr>
      <p:sp>
        <p:nvSpPr>
          <p:cNvPr id="1048611"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4" name="object 3"/>
          <p:cNvGrpSpPr/>
          <p:nvPr/>
        </p:nvGrpSpPr>
        <p:grpSpPr>
          <a:xfrm>
            <a:off x="7443849" y="0"/>
            <a:ext cx="4752975" cy="6863080"/>
            <a:chOff x="7443849" y="0"/>
            <a:chExt cx="4752975" cy="6863080"/>
          </a:xfrm>
        </p:grpSpPr>
        <p:sp>
          <p:nvSpPr>
            <p:cNvPr id="104861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2"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2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4"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5" name="object 18"/>
          <p:cNvGrpSpPr/>
          <p:nvPr/>
        </p:nvGrpSpPr>
        <p:grpSpPr>
          <a:xfrm>
            <a:off x="47625" y="3819523"/>
            <a:ext cx="4124325" cy="3009900"/>
            <a:chOff x="47625" y="3819523"/>
            <a:chExt cx="4124325" cy="3009900"/>
          </a:xfrm>
        </p:grpSpPr>
        <p:pic>
          <p:nvPicPr>
            <p:cNvPr id="2097155"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6"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25"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2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27"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10117879" y="2933700"/>
            <a:ext cx="1812743"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676274" y="252853"/>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1" name=""/>
          <p:cNvSpPr txBox="1"/>
          <p:nvPr/>
        </p:nvSpPr>
        <p:spPr>
          <a:xfrm rot="21600000">
            <a:off x="676273" y="1857375"/>
            <a:ext cx="8844183" cy="19370040"/>
          </a:xfrm>
          <a:prstGeom prst="rect"/>
        </p:spPr>
        <p:txBody>
          <a:bodyPr rtlCol="0" wrap="square">
            <a:spAutoFit/>
          </a:bodyPr>
          <a:p>
            <a:r>
              <a:rPr sz="2800" lang="en-IN">
                <a:solidFill>
                  <a:srgbClr val="000000"/>
                </a:solidFill>
              </a:rPr>
              <a:t>Could you tell me a bit more about what kind of problem statement you need?
For example:
Is it for a school/college project (like computer science, research, engineering)?
Or for a business/problem-solving case study?
Or something like a research paper or thesis?
A general structure of a problem statement looks like this:
1. Background / Context – Briefly describe the situation or area of concern.
2. The Problem – What exact issue or gap exists?
3. Why It Matters – Why is it important to solve this problem (impact, consequences)?
4. Proposed Direction – Indicate what your project/research/solution will aim to do.
👉 Example (for a software project):
"Despite the wide availability of online learning platforms, many students face difficulties in maintaining motivation and consistent progress. Current platforms lack features that adapt learning paths to individual student behavior. Therefore, there is a need for an intelligent system that personalizes the learning experience to improve engagement and outcomes."
Do you want me to draft a generic problem statement template you can fill in, or should I create a ready-made one for your specific project/topic?
</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9528809" y="2647950"/>
            <a:ext cx="2663191"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1059598" y="0"/>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04" name=""/>
          <p:cNvSpPr txBox="1"/>
          <p:nvPr/>
        </p:nvSpPr>
        <p:spPr>
          <a:xfrm>
            <a:off x="1059599" y="638810"/>
            <a:ext cx="8847015" cy="7216139"/>
          </a:xfrm>
          <a:prstGeom prst="rect"/>
        </p:spPr>
        <p:txBody>
          <a:bodyPr rtlCol="0" wrap="square">
            <a:spAutoFit/>
          </a:bodyPr>
          <a:p>
            <a:r>
              <a:rPr sz="2800" lang="en-IN">
                <a:solidFill>
                  <a:srgbClr val="000000"/>
                </a:solidFill>
              </a:rPr>
              <a:t>Project Overview
Title: [Write your project title here]
Introduction:
This project focuses on addressing [state the problem area briefly]. It aims to provide an effective solution by [explain the main idea of the project in 2–3 lines].
Objectives:
To [first goal]
To [second goal]
To [third goal]
</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3"/>
          <p:cNvSpPr/>
          <p:nvPr/>
        </p:nvSpPr>
        <p:spPr>
          <a:xfrm>
            <a:off x="8679069" y="938278"/>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11274" y="0"/>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5" name=""/>
          <p:cNvSpPr txBox="1"/>
          <p:nvPr/>
        </p:nvSpPr>
        <p:spPr>
          <a:xfrm>
            <a:off x="328120" y="-3630783"/>
            <a:ext cx="9115916" cy="20208241"/>
          </a:xfrm>
          <a:prstGeom prst="rect"/>
        </p:spPr>
        <p:txBody>
          <a:bodyPr rtlCol="0" wrap="square">
            <a:spAutoFit/>
          </a:bodyPr>
          <a:p>
            <a:r>
              <a:rPr sz="2800" lang="en-IN">
                <a:solidFill>
                  <a:srgbClr val="000000"/>
                </a:solidFill>
              </a:rPr>
              <a:t>Great question 👍
End users are the people who will directly use your project/product/service once it’s completed. They are the final audience who benefit from or interact with the system, not just the developers, managers, or testers.
---
Examples of End Users
For a School Management System → Students, Teachers, Parents, and Admin staff.
For an Online Food Delivery App → Customers ordering food, Restaurant owners, Delivery partners.
For a Smart Irrigation System → Farmers and agricultural workers.
For an E-commerce Website → Shoppers/customers, Sellers/vendors.
For a Hospital Management System → Patients, Doctors, Nurses, Hospital staff.
---
👉 To identify your end users, ask:
Who will use this system on a daily basis?
Who will benefit from the solution the most?
Who interacts with the output of the project?
---
Would you like me to list the end users for your specific project? If yes, just tell me your project title, and I’ll map out the end users clearly for you.
</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7644628" y="3225312"/>
            <a:ext cx="1650722" cy="3248025"/>
          </a:xfrm>
          <a:prstGeom prst="rect"/>
        </p:spPr>
      </p:pic>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6" name=""/>
          <p:cNvSpPr txBox="1"/>
          <p:nvPr/>
        </p:nvSpPr>
        <p:spPr>
          <a:xfrm rot="13469">
            <a:off x="621286" y="-3188246"/>
            <a:ext cx="6031941" cy="21884638"/>
          </a:xfrm>
          <a:prstGeom prst="rect"/>
        </p:spPr>
        <p:txBody>
          <a:bodyPr rtlCol="0" wrap="square">
            <a:spAutoFit/>
          </a:bodyPr>
          <a:p>
            <a:r>
              <a:rPr sz="2800" lang="en-IN">
                <a:solidFill>
                  <a:srgbClr val="000000"/>
                </a:solidFill>
              </a:rPr>
              <a:t>Got it 👍
In a project report, the section “Tools &amp; Techniques” explains what software, hardware, methods, or approaches you’ll use to build and complete the project.
---
✅ General Structure
1. Tools (Technologies/Resources):
Programming languages (e.g., Python, Java, C++)
Frameworks (e.g., React, Django, Spring Boot)
Databases (e.g., MySQL, MongoDB, Oracle)
Development tools (e.g., GitHub, VS Code, Eclipse)
Hardware (if applicable – IoT devices, sensors, servers)
2. Techniques (Methods/Approach):
Software Development Life Cycle (SDLC) models (e.g., Agile, Waterfall, Spiral)
Project management techniques (e.g., Gantt Chart, PERT Chart, Kanban boards)
Data collection techniques (e.g., surveys, interviews, experiments)
Analysis techniques (e.g., SWOT analysis, Requirement analysis, Data mining)
Testing techniques (e.g., Unit testing, Integration testing, Black-box testing)
</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5"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7" name=""/>
          <p:cNvSpPr txBox="1"/>
          <p:nvPr/>
        </p:nvSpPr>
        <p:spPr>
          <a:xfrm rot="21589974">
            <a:off x="753941" y="998860"/>
            <a:ext cx="11341427" cy="9730739"/>
          </a:xfrm>
          <a:prstGeom prst="rect"/>
        </p:spPr>
        <p:txBody>
          <a:bodyPr rtlCol="0" wrap="square">
            <a:spAutoFit/>
          </a:bodyPr>
          <a:p>
            <a:r>
              <a:rPr sz="2800" lang="en-IN">
                <a:solidFill>
                  <a:srgbClr val="000000"/>
                </a:solidFill>
              </a:rPr>
              <a:t>Key Elements of a Portfolio Layout
1. Cover Page
Your name, title (e.g., “Final Year Project Portfolio” / “Design Portfolio”), and contact details.
A simple, professional design (logo or relevant graphic if needed).
2. Table of Contents
Easy navigation (page numbers or clickable links in digital version).
3. Introduction/About Me
Short bio or profile.
Educational background / professional summary.
Skills overview.
</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a:xfrm>
            <a:off x="755332" y="385444"/>
            <a:ext cx="10681335" cy="723901"/>
          </a:xfrm>
        </p:spPr>
        <p:txBody>
          <a:bodyPr/>
          <a:p>
            <a:r>
              <a:rPr dirty="0" lang="en-IN"/>
              <a:t>FEATURES AND FUNCTIONALITY</a:t>
            </a:r>
          </a:p>
        </p:txBody>
      </p:sp>
      <p:sp>
        <p:nvSpPr>
          <p:cNvPr id="1048708" name=""/>
          <p:cNvSpPr txBox="1"/>
          <p:nvPr/>
        </p:nvSpPr>
        <p:spPr>
          <a:xfrm rot="21582302">
            <a:off x="617863" y="-2286478"/>
            <a:ext cx="7699648" cy="47030644"/>
          </a:xfrm>
          <a:prstGeom prst="rect"/>
        </p:spPr>
        <p:txBody>
          <a:bodyPr rtlCol="0" wrap="square">
            <a:spAutoFit/>
          </a:bodyPr>
          <a:p>
            <a:r>
              <a:rPr sz="2800" lang="en-IN">
                <a:solidFill>
                  <a:srgbClr val="000000"/>
                </a:solidFill>
              </a:rPr>
              <a:t>Perfect 👍
In a project report or portfolio, the section “Features and Functionality” explains what the system/project does (features) and how it works (functionality).
---
🔹 How to Write Features &amp; Functionality
Features → “What the system has”
These are the main modules or characteristics of the project.
Example: Login system, Dashboard, Search option, Notifications, Reports, etc.
Functionality → “What the system does”
Explains how each feature works for the user.
Example: The login system allows registered users to securely access their accounts using email and password.
---
👉 Example (for an Online Food Ordering System)
Features &amp; Functionality
1. User Authentication
Feature: Secure login and signup for customers and restaurants.
Functionality: Customers create accounts, log in with credentials, and manage profiles securely.
2. Restaurant &amp; Menu Browsing
Feature: Browse restaurants and their menus.
Functionality: Users can search restaurants by name, cuisine, or location, and view detailed menus.
3. Order Placement
Feature: Add items to cart and place orders.
Functionality: Customers can select food items, customize them, and confirm their orders online.
4. Payment Integration
Feature: Multiple payment options.
Functionality: Customers can pay via credit/debit cards, UPI, or cash on delivery.
5. Order Tracking
Feature: Real-time order tracking.
Functionality: Customers can track their food status (accepted, cooking, out for delivery, delivered).
6. Admin Panel
Feature: Admin management system.
Functionality: Admin can manage restaurants, users, orders, and generate reports.
---
⚡ Tip: Always connect feature → functionality so it’s clear how each feature benefits the end users.
---
👉 Do you want me to prepare a Features &amp; Functionality section specifically for your project? If yes, please tell me your project title.
</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2024-03-28T17:07:22Z</dcterms:created>
  <dcterms:modified xsi:type="dcterms:W3CDTF">2025-08-25T08:52:50Z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46626dcb87c94859a3fd4f731539ab7d</vt:lpwstr>
  </property>
</Properties>
</file>