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8333" lnSpcReduction="20000"/>
          </a:bodyPr>
          <a:p>
            <a:r>
              <a:rPr altLang="zh-CN" lang="en-US"/>
              <a:t>What is HTML?</a:t>
            </a:r>
            <a:endParaRPr altLang="zh-CN" lang="en-US"/>
          </a:p>
          <a:p>
            <a:r>
              <a:rPr altLang="zh-CN" lang="en-US"/>
              <a:t>HTML stands for Hyper Text Markup Language</a:t>
            </a:r>
            <a:endParaRPr altLang="zh-CN" lang="en-US"/>
          </a:p>
          <a:p>
            <a:r>
              <a:rPr altLang="zh-CN" lang="en-US"/>
              <a:t>HTML is the standard markup language for creating Web pages</a:t>
            </a:r>
            <a:endParaRPr altLang="zh-CN" lang="en-US"/>
          </a:p>
          <a:p>
            <a:r>
              <a:rPr altLang="zh-CN" lang="en-US"/>
              <a:t>HTML describes the structure of a Web page</a:t>
            </a:r>
            <a:endParaRPr altLang="zh-CN" lang="en-US"/>
          </a:p>
          <a:p>
            <a:r>
              <a:rPr altLang="zh-CN" lang="en-US"/>
              <a:t>HTML consists of a series of elements</a:t>
            </a:r>
            <a:endParaRPr altLang="zh-CN" lang="en-US"/>
          </a:p>
          <a:p>
            <a:r>
              <a:rPr altLang="zh-CN" lang="en-US"/>
              <a:t>HTML elements tell the browser how to display the content</a:t>
            </a:r>
            <a:endParaRPr altLang="zh-CN" lang="en-US"/>
          </a:p>
          <a:p>
            <a:r>
              <a:rPr altLang="zh-CN" lang="en-US"/>
              <a:t>HTML elements label pieces of content such as "this is a heading", "this is a paragraph", "this is a link", etc.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833" lnSpcReduction="20000"/>
          </a:bodyPr>
          <a:p>
            <a:r>
              <a:rPr lang="en-IN"/>
              <a:t>JavaScript Data Types</a:t>
            </a:r>
            <a:endParaRPr lang="en-IN"/>
          </a:p>
          <a:p>
            <a:r>
              <a:rPr lang="en-IN"/>
              <a:t>JavaScript variables can hold numbers like 100 and text values like "John Doe".</a:t>
            </a:r>
            <a:endParaRPr lang="en-IN"/>
          </a:p>
          <a:p>
            <a:r>
              <a:rPr lang="en-IN"/>
              <a:t>In programming, text values are called text strings.</a:t>
            </a:r>
            <a:endParaRPr lang="en-IN"/>
          </a:p>
          <a:p>
            <a:r>
              <a:rPr lang="en-IN"/>
              <a:t>JavaScript can handle many types of data, but for now, just think of numbers and strings.</a:t>
            </a:r>
            <a:endParaRPr lang="en-IN"/>
          </a:p>
          <a:p>
            <a:r>
              <a:rPr lang="en-IN"/>
              <a:t>Strings are written inside double or single quotes. Numbers are written without quotes.</a:t>
            </a:r>
            <a:endParaRPr lang="en-IN"/>
          </a:p>
          <a:p>
            <a:r>
              <a:rPr lang="en-IN"/>
              <a:t>If you put a number in quotes, it will be treated as a text string.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const pi = 3.14;</a:t>
            </a:r>
            <a:endParaRPr lang="en-IN"/>
          </a:p>
          <a:p>
            <a:r>
              <a:rPr lang="en-IN"/>
              <a:t>let person = "John Doe";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833" lnSpcReduction="20000"/>
          </a:bodyPr>
          <a:p>
            <a:r>
              <a:rPr lang="en-IN"/>
              <a:t>Example Explained</a:t>
            </a:r>
            <a:endParaRPr lang="en-IN"/>
          </a:p>
          <a:p>
            <a:r>
              <a:rPr lang="en-IN"/>
              <a:t>The &lt;!DOCTYPE html&gt; declaration defines that this document is an HTML5 document</a:t>
            </a:r>
            <a:endParaRPr lang="en-IN"/>
          </a:p>
          <a:p>
            <a:r>
              <a:rPr lang="en-IN"/>
              <a:t>The &lt;html&gt; element is the root element of an HTML page</a:t>
            </a:r>
            <a:endParaRPr lang="en-IN"/>
          </a:p>
          <a:p>
            <a:r>
              <a:rPr lang="en-IN"/>
              <a:t>The &lt;head&gt; element contains meta information about the HTML page</a:t>
            </a:r>
            <a:endParaRPr lang="en-IN"/>
          </a:p>
          <a:p>
            <a:r>
              <a:rPr lang="en-IN"/>
              <a:t>The &lt;title&gt; element specifies a title for the HTML page (which is shown in the browser's title bar or in the page's tab)</a:t>
            </a:r>
            <a:endParaRPr lang="en-IN"/>
          </a:p>
          <a:p>
            <a:r>
              <a:rPr lang="en-IN"/>
              <a:t>The &lt;body&gt; element defines the document's body, and is a container for all the visible contents, such as headings, paragraphs, images, hyperlinks, tables, lists, etc.</a:t>
            </a:r>
            <a:endParaRPr lang="en-IN"/>
          </a:p>
          <a:p>
            <a:r>
              <a:rPr lang="en-IN"/>
              <a:t>The &lt;h1&gt; element defines a large heading</a:t>
            </a:r>
            <a:endParaRPr lang="en-IN"/>
          </a:p>
          <a:p>
            <a:r>
              <a:rPr lang="en-IN"/>
              <a:t>The &lt;p&gt; element defines a paragraph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0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1667" lnSpcReduction="20000"/>
          </a:bodyPr>
          <a:p>
            <a:r>
              <a:rPr lang="en-IN"/>
              <a:t>What is an HTML Element?</a:t>
            </a:r>
            <a:endParaRPr lang="en-IN"/>
          </a:p>
          <a:p>
            <a:r>
              <a:rPr lang="en-IN"/>
              <a:t>An HTML element is defined by a start tag, some content, and an end tag:</a:t>
            </a:r>
            <a:endParaRPr lang="en-IN"/>
          </a:p>
          <a:p>
            <a:r>
              <a:rPr lang="en-IN"/>
              <a:t>&lt;tagname&gt; Content goes here... &lt;/tagname&gt;</a:t>
            </a:r>
            <a:endParaRPr lang="en-IN"/>
          </a:p>
          <a:p>
            <a:r>
              <a:rPr lang="en-IN"/>
              <a:t>The HTML element is everything from the start tag to the end tag:</a:t>
            </a:r>
            <a:endParaRPr lang="en-IN"/>
          </a:p>
          <a:p>
            <a:r>
              <a:rPr lang="en-IN"/>
              <a:t>&lt;h1&gt;My First Heading&lt;/h1&gt;</a:t>
            </a:r>
            <a:endParaRPr lang="en-IN"/>
          </a:p>
          <a:p>
            <a:r>
              <a:rPr lang="en-IN"/>
              <a:t>&lt;p&gt;My first paragraph.&lt;/p&gt;</a:t>
            </a:r>
            <a:endParaRPr lang="en-IN"/>
          </a:p>
          <a:p>
            <a:r>
              <a:rPr lang="en-IN"/>
              <a:t>Start tag	Element content	End tag</a:t>
            </a:r>
            <a:endParaRPr lang="en-IN"/>
          </a:p>
          <a:p>
            <a:r>
              <a:rPr lang="en-IN"/>
              <a:t>&lt;h1&gt;	My First Heading	&lt;/h1&gt;</a:t>
            </a:r>
            <a:endParaRPr lang="en-IN"/>
          </a:p>
          <a:p>
            <a:r>
              <a:rPr lang="en-IN"/>
              <a:t>&lt;p&gt;	My first paragraph.	&lt;/p&gt;</a:t>
            </a:r>
            <a:endParaRPr lang="en-IN"/>
          </a:p>
          <a:p>
            <a:r>
              <a:rPr lang="en-IN"/>
              <a:t>&lt;br&gt;	none	none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1667" lnSpcReduction="20000"/>
          </a:bodyPr>
          <a:p>
            <a:r>
              <a:rPr lang="en-IN"/>
              <a:t>HTML Documents</a:t>
            </a:r>
            <a:endParaRPr lang="en-IN"/>
          </a:p>
          <a:p>
            <a:r>
              <a:rPr lang="en-IN"/>
              <a:t>All HTML documents must start with a document type declaration: &lt;!DOCTYPE html&gt;.</a:t>
            </a:r>
            <a:endParaRPr lang="en-IN"/>
          </a:p>
          <a:p>
            <a:r>
              <a:rPr lang="en-IN"/>
              <a:t>The HTML document itself begins with &lt;html&gt; and ends with &lt;/html&gt;.</a:t>
            </a:r>
            <a:endParaRPr lang="en-IN"/>
          </a:p>
          <a:p>
            <a:r>
              <a:rPr lang="en-IN"/>
              <a:t>The visible part of the HTML document is between &lt;body&gt; and &lt;/body&gt;.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&lt;!DOCTYPE html&gt;</a:t>
            </a:r>
            <a:endParaRPr lang="en-IN"/>
          </a:p>
          <a:p>
            <a:r>
              <a:rPr lang="en-IN"/>
              <a:t>&lt;html&gt;</a:t>
            </a:r>
            <a:endParaRPr lang="en-IN"/>
          </a:p>
          <a:p>
            <a:r>
              <a:rPr lang="en-IN"/>
              <a:t>&lt;body&gt;</a:t>
            </a:r>
            <a:endParaRPr lang="en-IN"/>
          </a:p>
          <a:p>
            <a:r>
              <a:rPr lang="en-IN"/>
              <a:t>&lt;h1&gt;My First Heading&lt;/h1&gt;</a:t>
            </a:r>
            <a:endParaRPr lang="en-IN"/>
          </a:p>
          <a:p>
            <a:r>
              <a:rPr lang="en-IN"/>
              <a:t>&lt;p&gt;My first paragraph.&lt;/p&gt;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6667" lnSpcReduction="20000"/>
          </a:bodyPr>
          <a:p>
            <a:r>
              <a:rPr lang="en-IN"/>
              <a:t>HTML Images</a:t>
            </a:r>
            <a:endParaRPr lang="en-IN"/>
          </a:p>
          <a:p>
            <a:r>
              <a:rPr lang="en-IN"/>
              <a:t>HTML images are defined with the &lt;img&gt; tag.</a:t>
            </a:r>
            <a:endParaRPr lang="en-IN"/>
          </a:p>
          <a:p>
            <a:r>
              <a:rPr lang="en-IN"/>
              <a:t>The source file (src), alternative text (alt), width, and height are provided as attributes: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&lt;img src="w3schools.jpg" alt="W3Schools.com" width="104" height="142"&gt;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833" lnSpcReduction="20000"/>
          </a:bodyPr>
          <a:p>
            <a:r>
              <a:rPr lang="en-IN"/>
              <a:t>What is JavaScript?</a:t>
            </a:r>
            <a:endParaRPr lang="en-IN"/>
          </a:p>
          <a:p>
            <a:r>
              <a:rPr lang="en-IN"/>
              <a:t>JavaScript is the programming language of the web.</a:t>
            </a:r>
            <a:endParaRPr lang="en-IN"/>
          </a:p>
          <a:p>
            <a:r>
              <a:rPr lang="en-IN"/>
              <a:t>It can update and change both HTML and CSS.</a:t>
            </a:r>
            <a:endParaRPr lang="en-IN"/>
          </a:p>
          <a:p>
            <a:r>
              <a:rPr lang="en-IN"/>
              <a:t>It can calculate, manipulate and validate data.</a:t>
            </a:r>
            <a:endParaRPr lang="en-IN"/>
          </a:p>
          <a:p>
            <a:r>
              <a:rPr lang="en-IN"/>
              <a:t>Why Study JavaScript?</a:t>
            </a:r>
            <a:endParaRPr lang="en-IN"/>
          </a:p>
          <a:p>
            <a:r>
              <a:rPr lang="en-IN"/>
              <a:t>JavaScript is one of the 3 languages all web developers must learn:</a:t>
            </a:r>
            <a:endParaRPr lang="en-IN"/>
          </a:p>
          <a:p>
            <a:r>
              <a:rPr lang="en-IN"/>
              <a:t>   1. HTML to define the content of web pages</a:t>
            </a:r>
            <a:endParaRPr lang="en-IN"/>
          </a:p>
          <a:p>
            <a:r>
              <a:rPr lang="en-IN"/>
              <a:t>   2. CSS to specify the layout of web pages</a:t>
            </a:r>
            <a:endParaRPr lang="en-IN"/>
          </a:p>
          <a:p>
            <a:r>
              <a:rPr lang="en-IN"/>
              <a:t>   3. JavaScript to program the behavior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58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833" lnSpcReduction="20000"/>
          </a:bodyPr>
          <a:p>
            <a:r>
              <a:rPr lang="en-IN"/>
              <a:t>JavaScript Can Change HTML Content</a:t>
            </a:r>
            <a:endParaRPr lang="en-IN"/>
          </a:p>
          <a:p>
            <a:r>
              <a:rPr lang="en-IN"/>
              <a:t>One of many JavaScript HTML methods is getElementById().</a:t>
            </a:r>
            <a:endParaRPr lang="en-IN"/>
          </a:p>
          <a:p>
            <a:r>
              <a:rPr lang="en-IN"/>
              <a:t>The example below "finds" an HTML element (with id="demo"), and changes the element content (innerHTML) to "Hello JavaScript":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document.getElementById("demo").innerHTML = "Hello JavaScript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8333" lnSpcReduction="20000"/>
          </a:bodyPr>
          <a:p>
            <a:r>
              <a:rPr lang="en-IN"/>
              <a:t>JavaScript Variables</a:t>
            </a:r>
            <a:endParaRPr lang="en-IN"/>
          </a:p>
          <a:p>
            <a:r>
              <a:rPr lang="en-IN"/>
              <a:t>JavaScript variables are containers for storing data values.</a:t>
            </a:r>
            <a:endParaRPr lang="en-IN"/>
          </a:p>
          <a:p>
            <a:r>
              <a:rPr lang="en-IN"/>
              <a:t>In this example, x, y, and z, are variables: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var x = 5;</a:t>
            </a:r>
            <a:endParaRPr lang="en-IN"/>
          </a:p>
          <a:p>
            <a:r>
              <a:rPr lang="en-IN"/>
              <a:t>var y = 6;</a:t>
            </a:r>
            <a:endParaRPr lang="en-IN"/>
          </a:p>
          <a:p>
            <a:r>
              <a:rPr lang="en-IN"/>
              <a:t>var z = x + y;</a:t>
            </a: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8333" lnSpcReduction="20000"/>
          </a:bodyPr>
          <a:p>
            <a:r>
              <a:rPr lang="en-IN"/>
              <a:t>The Assignment Operator</a:t>
            </a:r>
            <a:endParaRPr lang="en-IN"/>
          </a:p>
          <a:p>
            <a:r>
              <a:rPr lang="en-IN"/>
              <a:t>In JavaScript, the equal sign (=) is an "assignment" operator, not an "equal to" operator.</a:t>
            </a:r>
            <a:endParaRPr lang="en-IN"/>
          </a:p>
          <a:p>
            <a:r>
              <a:rPr lang="en-IN"/>
              <a:t>This is different from algebra. The following does not make sense in algebra:</a:t>
            </a:r>
            <a:endParaRPr lang="en-IN"/>
          </a:p>
          <a:p>
            <a:r>
              <a:rPr lang="en-IN"/>
              <a:t>x = x + 5</a:t>
            </a:r>
            <a:endParaRPr lang="en-IN"/>
          </a:p>
          <a:p>
            <a:r>
              <a:rPr lang="en-IN"/>
              <a:t>In JavaScript, however, it makes perfect sense: it assigns the value of x + 5 to x.</a:t>
            </a:r>
            <a:endParaRPr lang="en-IN"/>
          </a:p>
          <a:p>
            <a:r>
              <a:rPr lang="en-IN"/>
              <a:t>(It calculates the value of x + 5 and puts the result into x. The value of x is incremented by 5.)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M2006C3MII</dc:creator>
  <dcterms:created xsi:type="dcterms:W3CDTF">2015-05-11T22:30:45Z</dcterms:created>
  <dcterms:modified xsi:type="dcterms:W3CDTF">2025-08-25T05:04:18Z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bb92f6eba2ea4424a4e936615302cb48</vt:lpwstr>
  </property>
</Properties>
</file>