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0" r:id="rId5"/>
    <p:sldId id="286" r:id="rId6"/>
    <p:sldId id="287" r:id="rId7"/>
    <p:sldId id="293" r:id="rId8"/>
    <p:sldId id="268" r:id="rId9"/>
    <p:sldId id="294" r:id="rId10"/>
    <p:sldId id="295" r:id="rId11"/>
    <p:sldId id="288" r:id="rId12"/>
    <p:sldId id="289" r:id="rId13"/>
    <p:sldId id="290" r:id="rId14"/>
    <p:sldId id="291" r:id="rId15"/>
    <p:sldId id="292" r:id="rId16"/>
    <p:sldId id="282" r:id="rId17"/>
    <p:sldId id="284" r:id="rId18"/>
    <p:sldId id="285"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p:scale>
          <a:sx n="33" d="100"/>
          <a:sy n="33" d="100"/>
        </p:scale>
        <p:origin x="446" y="9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C813E-1E94-45F7-A972-3B41C1567888}"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59533-5363-48D0-9FF1-C00787EAE180}" type="slidenum">
              <a:rPr lang="en-IN" smtClean="0"/>
              <a:t>‹#›</a:t>
            </a:fld>
            <a:endParaRPr lang="en-IN"/>
          </a:p>
        </p:txBody>
      </p:sp>
    </p:spTree>
    <p:extLst>
      <p:ext uri="{BB962C8B-B14F-4D97-AF65-F5344CB8AC3E}">
        <p14:creationId xmlns:p14="http://schemas.microsoft.com/office/powerpoint/2010/main" val="90257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DC78-9D8B-B8EC-2131-A4AA60442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713FBD-A74C-A6F8-A353-A24C63DBD3A9}"/>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6D33E8-29B8-B39E-50AA-F91D1D80B0DB}"/>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284F561C-D8F2-24AA-3BCA-507809BD8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D8660-8C1B-435F-8E9E-8B3D44DFCC9D}"/>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230599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61F2-73A3-B610-26A7-A42A38C44A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88B6A-5E4A-8484-4C2E-F9A9E2BEB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B249D-AEA2-B7BC-E0AE-D1107BFEDA8A}"/>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156B3683-F57D-D6C6-75BD-569C1422A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92294-F7C8-786E-487D-346D420F0C98}"/>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345331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5F3D7-5A0A-4C8B-E34D-D652B869A7DF}"/>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0C7717-9C32-5C01-685E-A43EABCD1DD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07877-0245-4A28-8DF8-B6D2C78A7636}"/>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43E2051C-0AF5-D36B-78FC-570433D04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A2AB2-AF9D-C8CE-FE3B-3221CD1F7FF4}"/>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350420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D305-2DB3-BD77-4D67-D7277475B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3463C-C869-7AC5-D8D7-B67AB60EE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93B1B-9106-17B0-3632-7A5B70023CF5}"/>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AE9A6764-DBEA-06DD-F004-62CDC87F4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7B6D2-ECC9-E5D3-5E52-68F6DC16AB7D}"/>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119450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D99D-5B79-AE84-A9CB-31544D20C36E}"/>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3304EC-64F7-3EFF-F7AF-E0A25A757AC4}"/>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5DD4C-30E3-DC9D-6D06-06B60B25025B}"/>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131657F9-3D21-51CD-87CB-A8965AB7D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1C3AA-6C00-5426-A692-2B0A5E644B1E}"/>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136591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A2C7-5EBD-AF63-3A25-14992DFA1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75E163-36EC-49FD-C804-4E3D657CC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44B3B-8889-9052-CC70-16CA7A6A6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EF7BA7-2B90-D47B-3343-DF5885B19081}"/>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6" name="Footer Placeholder 5">
            <a:extLst>
              <a:ext uri="{FF2B5EF4-FFF2-40B4-BE49-F238E27FC236}">
                <a16:creationId xmlns:a16="http://schemas.microsoft.com/office/drawing/2014/main" id="{F768892C-195A-9D88-167A-9A4EB06F8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18CA25-AD76-F221-E777-011A047389D3}"/>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182244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342C-B097-141C-12F5-98C42C14B5D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71B26D-32EF-5570-7CB2-71097F80069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561D8-F16D-FD84-DEC7-BCF89215000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48EF5C-216B-E80C-C1C4-C53A0DB2C13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A5C4E-4D54-9166-B895-620B4BA9DAA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12760-3F2F-E5E0-1288-B9A9EF26989F}"/>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8" name="Footer Placeholder 7">
            <a:extLst>
              <a:ext uri="{FF2B5EF4-FFF2-40B4-BE49-F238E27FC236}">
                <a16:creationId xmlns:a16="http://schemas.microsoft.com/office/drawing/2014/main" id="{0994A8FC-31D4-EEF7-4F51-CDF619BCD6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B5EBE9-66DE-13B6-DF91-BDE7E8334B41}"/>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407675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5C52-28B5-306B-00B6-EE5CEB632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850CAA-2482-BA82-807A-4A8EEE8EC541}"/>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4" name="Footer Placeholder 3">
            <a:extLst>
              <a:ext uri="{FF2B5EF4-FFF2-40B4-BE49-F238E27FC236}">
                <a16:creationId xmlns:a16="http://schemas.microsoft.com/office/drawing/2014/main" id="{25A1D2DB-D403-5102-B5CA-95D3A44CB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EAB06A-D2F0-AF6E-BE76-EE9E6B388274}"/>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292879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15A95-2521-F582-A6A9-0042A82C7FF9}"/>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3" name="Footer Placeholder 2">
            <a:extLst>
              <a:ext uri="{FF2B5EF4-FFF2-40B4-BE49-F238E27FC236}">
                <a16:creationId xmlns:a16="http://schemas.microsoft.com/office/drawing/2014/main" id="{B3B762FC-488B-32BC-60FD-3E1E25B834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55716B-E220-4DDA-4C4A-07314D70C5D4}"/>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404216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8380-A794-7900-0DB1-163825B9A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C3B6E0-2FCE-15D9-989E-224CA8E92423}"/>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43A529-234D-FAE1-F59A-6C800B843B6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E9F3B-8B50-93CD-AF55-3D05294C514B}"/>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6" name="Footer Placeholder 5">
            <a:extLst>
              <a:ext uri="{FF2B5EF4-FFF2-40B4-BE49-F238E27FC236}">
                <a16:creationId xmlns:a16="http://schemas.microsoft.com/office/drawing/2014/main" id="{9EFC6C20-35A7-8341-527A-094D8F447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5E5707-D819-C63A-7FD8-7EFABB95011A}"/>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54938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2367-2C99-E362-6A31-0C91006D5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8302B2-6C1F-A142-EDE5-595D1CF0E1A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B6A88C88-EC17-488E-C0ED-12C00BFEEF7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71AE7-E551-83D5-E4EA-BC9538924B1A}"/>
              </a:ext>
            </a:extLst>
          </p:cNvPr>
          <p:cNvSpPr>
            <a:spLocks noGrp="1"/>
          </p:cNvSpPr>
          <p:nvPr>
            <p:ph type="dt" sz="half" idx="10"/>
          </p:nvPr>
        </p:nvSpPr>
        <p:spPr/>
        <p:txBody>
          <a:bodyPr/>
          <a:lstStyle/>
          <a:p>
            <a:fld id="{108B713E-7481-4FF5-8A33-8596D0C0AECB}" type="datetimeFigureOut">
              <a:rPr lang="en-IN" smtClean="0"/>
              <a:t>27-05-2025</a:t>
            </a:fld>
            <a:endParaRPr lang="en-IN"/>
          </a:p>
        </p:txBody>
      </p:sp>
      <p:sp>
        <p:nvSpPr>
          <p:cNvPr id="6" name="Footer Placeholder 5">
            <a:extLst>
              <a:ext uri="{FF2B5EF4-FFF2-40B4-BE49-F238E27FC236}">
                <a16:creationId xmlns:a16="http://schemas.microsoft.com/office/drawing/2014/main" id="{0DB5EC2F-B63E-91EF-9593-53BDFF68F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F53F0-4284-CAEB-512E-70C689FD182A}"/>
              </a:ext>
            </a:extLst>
          </p:cNvPr>
          <p:cNvSpPr>
            <a:spLocks noGrp="1"/>
          </p:cNvSpPr>
          <p:nvPr>
            <p:ph type="sldNum" sz="quarter" idx="12"/>
          </p:nvPr>
        </p:nvSpPr>
        <p:spPr/>
        <p:txBody>
          <a:bodyPr/>
          <a:lstStyle/>
          <a:p>
            <a:fld id="{371AA11A-80E5-4A47-9AFA-889271AECFD1}" type="slidenum">
              <a:rPr lang="en-IN" smtClean="0"/>
              <a:t>‹#›</a:t>
            </a:fld>
            <a:endParaRPr lang="en-IN"/>
          </a:p>
        </p:txBody>
      </p:sp>
    </p:spTree>
    <p:extLst>
      <p:ext uri="{BB962C8B-B14F-4D97-AF65-F5344CB8AC3E}">
        <p14:creationId xmlns:p14="http://schemas.microsoft.com/office/powerpoint/2010/main" val="208046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3BBEF-07A6-75F8-5815-CA8B1F2646B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9BBD62-E35F-135C-2001-4D6F65ABF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29FFB-B302-500D-B65B-627896715D6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B713E-7481-4FF5-8A33-8596D0C0AECB}" type="datetimeFigureOut">
              <a:rPr lang="en-IN" smtClean="0"/>
              <a:t>27-05-2025</a:t>
            </a:fld>
            <a:endParaRPr lang="en-IN"/>
          </a:p>
        </p:txBody>
      </p:sp>
      <p:sp>
        <p:nvSpPr>
          <p:cNvPr id="5" name="Footer Placeholder 4">
            <a:extLst>
              <a:ext uri="{FF2B5EF4-FFF2-40B4-BE49-F238E27FC236}">
                <a16:creationId xmlns:a16="http://schemas.microsoft.com/office/drawing/2014/main" id="{F7BE20EE-12D1-03DC-E816-B753153FBB8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9BC836-773E-DD2D-F315-F20DFFF0B86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AA11A-80E5-4A47-9AFA-889271AECFD1}" type="slidenum">
              <a:rPr lang="en-IN" smtClean="0"/>
              <a:t>‹#›</a:t>
            </a:fld>
            <a:endParaRPr lang="en-IN"/>
          </a:p>
        </p:txBody>
      </p:sp>
    </p:spTree>
    <p:extLst>
      <p:ext uri="{BB962C8B-B14F-4D97-AF65-F5344CB8AC3E}">
        <p14:creationId xmlns:p14="http://schemas.microsoft.com/office/powerpoint/2010/main" val="71062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5AEC3D-F72B-ED1B-344D-E8426E0D78B2}"/>
              </a:ext>
            </a:extLst>
          </p:cNvPr>
          <p:cNvSpPr>
            <a:spLocks noGrp="1"/>
          </p:cNvSpPr>
          <p:nvPr>
            <p:ph type="ctrTitle"/>
          </p:nvPr>
        </p:nvSpPr>
        <p:spPr>
          <a:xfrm>
            <a:off x="409170" y="1767840"/>
            <a:ext cx="5310910" cy="2235200"/>
          </a:xfrm>
        </p:spPr>
        <p:txBody>
          <a:bodyPr>
            <a:noAutofit/>
          </a:bodyPr>
          <a:lstStyle/>
          <a:p>
            <a:pPr algn="l">
              <a:lnSpc>
                <a:spcPct val="150000"/>
              </a:lnSpc>
            </a:pPr>
            <a:r>
              <a:rPr lang="en-US" sz="2000" dirty="0">
                <a:latin typeface="Times New Roman" panose="02020603050405020304" pitchFamily="18" charset="0"/>
                <a:cs typeface="Times New Roman" panose="02020603050405020304" pitchFamily="18" charset="0"/>
              </a:rPr>
              <a:t>1.620821243020  - DANISH RAJA 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2.620821243048	- KALAIYARASAN J</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3.620821243023	- DHAKSHINAMOORTHY 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4.620821243053	- KAVIYARASAN K</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F4C5CBC-CEE0-ECA1-DE23-D70DC74F57D9}"/>
              </a:ext>
            </a:extLst>
          </p:cNvPr>
          <p:cNvSpPr txBox="1"/>
          <p:nvPr/>
        </p:nvSpPr>
        <p:spPr>
          <a:xfrm>
            <a:off x="1495829" y="465911"/>
            <a:ext cx="9403542"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Sentiment Analysis For Social Media Using BERT Model &amp;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t>
            </a:r>
          </a:p>
          <a:p>
            <a:pPr algn="ctr"/>
            <a:endParaRPr lang="en-US"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BDCE71B-7C69-680D-3EBA-89A02E65DB0D}"/>
              </a:ext>
            </a:extLst>
          </p:cNvPr>
          <p:cNvSpPr txBox="1"/>
          <p:nvPr/>
        </p:nvSpPr>
        <p:spPr>
          <a:xfrm>
            <a:off x="6096000" y="4937760"/>
            <a:ext cx="4128656" cy="1938992"/>
          </a:xfrm>
          <a:prstGeom prst="rect">
            <a:avLst/>
          </a:prstGeom>
          <a:noFill/>
        </p:spPr>
        <p:txBody>
          <a:bodyPr wrap="square" rtlCol="0">
            <a:spAutoFit/>
          </a:bodyPr>
          <a:lstStyle/>
          <a:p>
            <a:pPr algn="just"/>
            <a:endParaRPr lang="en-IN" altLang="en-US" sz="2000" b="1" dirty="0">
              <a:solidFill>
                <a:srgbClr val="002060"/>
              </a:solidFill>
              <a:latin typeface="Times New Roman" panose="02020603050405020304" pitchFamily="18" charset="0"/>
              <a:cs typeface="Times New Roman" panose="02020603050405020304" pitchFamily="18" charset="0"/>
            </a:endParaRPr>
          </a:p>
          <a:p>
            <a:pPr algn="just"/>
            <a:r>
              <a:rPr lang="en-IN" altLang="en-US" sz="2000" b="1" dirty="0">
                <a:solidFill>
                  <a:srgbClr val="002060"/>
                </a:solidFill>
                <a:latin typeface="Times New Roman" panose="02020603050405020304" pitchFamily="18" charset="0"/>
                <a:cs typeface="Times New Roman" panose="02020603050405020304" pitchFamily="18" charset="0"/>
              </a:rPr>
              <a:t>Mr   A.JEEVA</a:t>
            </a:r>
          </a:p>
          <a:p>
            <a:pPr algn="just">
              <a:buClr>
                <a:srgbClr val="000000"/>
              </a:buClr>
              <a:buSzPts val="1800"/>
            </a:pPr>
            <a:r>
              <a:rPr lang="en-US" altLang="en-US" sz="2000" b="1" dirty="0">
                <a:solidFill>
                  <a:srgbClr val="002060"/>
                </a:solidFill>
                <a:latin typeface="Times New Roman" panose="02020603050405020304" pitchFamily="18" charset="0"/>
                <a:cs typeface="Times New Roman" panose="02020603050405020304" pitchFamily="18" charset="0"/>
                <a:sym typeface="Arial" panose="020B0604020202020204" pitchFamily="34" charset="0"/>
              </a:rPr>
              <a:t>Assistant Professor / AI&amp;DS</a:t>
            </a:r>
          </a:p>
          <a:p>
            <a:pPr algn="just">
              <a:buClr>
                <a:srgbClr val="000000"/>
              </a:buClr>
              <a:buSzPts val="1800"/>
            </a:pPr>
            <a:r>
              <a:rPr lang="en-US" altLang="en-US" sz="2000" b="1" dirty="0">
                <a:solidFill>
                  <a:srgbClr val="002060"/>
                </a:solidFill>
                <a:latin typeface="Times New Roman" panose="02020603050405020304" pitchFamily="18" charset="0"/>
                <a:cs typeface="Times New Roman" panose="02020603050405020304" pitchFamily="18" charset="0"/>
              </a:rPr>
              <a:t>Gnanamani College of Technology, </a:t>
            </a:r>
          </a:p>
          <a:p>
            <a:pPr algn="just">
              <a:buClr>
                <a:srgbClr val="000000"/>
              </a:buClr>
              <a:buSzPts val="1800"/>
            </a:pPr>
            <a:r>
              <a:rPr lang="en-US" altLang="en-US" sz="2000" b="1" dirty="0" err="1">
                <a:solidFill>
                  <a:srgbClr val="002060"/>
                </a:solidFill>
                <a:latin typeface="Times New Roman" panose="02020603050405020304" pitchFamily="18" charset="0"/>
                <a:cs typeface="Times New Roman" panose="02020603050405020304" pitchFamily="18" charset="0"/>
              </a:rPr>
              <a:t>Namakkal,Tamilnadu,India</a:t>
            </a:r>
            <a:endParaRPr lang="en-US" altLang="en-US" sz="2000" b="1" dirty="0">
              <a:solidFill>
                <a:srgbClr val="002060"/>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4736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2AF0-A062-F2BA-4AB9-4F2CE592051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Outcome of Module 1</a:t>
            </a:r>
            <a:endParaRPr lang="en-IN" dirty="0"/>
          </a:p>
        </p:txBody>
      </p:sp>
      <p:pic>
        <p:nvPicPr>
          <p:cNvPr id="4" name="Content Placeholder 4">
            <a:extLst>
              <a:ext uri="{FF2B5EF4-FFF2-40B4-BE49-F238E27FC236}">
                <a16:creationId xmlns:a16="http://schemas.microsoft.com/office/drawing/2014/main" id="{64747033-E3AC-84DE-252F-889739357C66}"/>
              </a:ext>
            </a:extLst>
          </p:cNvPr>
          <p:cNvPicPr>
            <a:picLocks noGrp="1" noChangeAspect="1"/>
          </p:cNvPicPr>
          <p:nvPr>
            <p:ph idx="1"/>
          </p:nvPr>
        </p:nvPicPr>
        <p:blipFill>
          <a:blip r:embed="rId2"/>
          <a:stretch>
            <a:fillRect/>
          </a:stretch>
        </p:blipFill>
        <p:spPr>
          <a:xfrm>
            <a:off x="838200" y="2289906"/>
            <a:ext cx="10515600" cy="3422775"/>
          </a:xfrm>
        </p:spPr>
      </p:pic>
    </p:spTree>
    <p:extLst>
      <p:ext uri="{BB962C8B-B14F-4D97-AF65-F5344CB8AC3E}">
        <p14:creationId xmlns:p14="http://schemas.microsoft.com/office/powerpoint/2010/main" val="356686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97F8-1D24-0549-A0C4-D17CC2C0B8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MODULE 2 </a:t>
            </a:r>
            <a:endParaRPr lang="en-IN" dirty="0"/>
          </a:p>
        </p:txBody>
      </p:sp>
      <p:sp>
        <p:nvSpPr>
          <p:cNvPr id="3" name="Content Placeholder 2">
            <a:extLst>
              <a:ext uri="{FF2B5EF4-FFF2-40B4-BE49-F238E27FC236}">
                <a16:creationId xmlns:a16="http://schemas.microsoft.com/office/drawing/2014/main" id="{CFAD5450-80B9-4236-98DE-5E03710F5DD2}"/>
              </a:ext>
            </a:extLst>
          </p:cNvPr>
          <p:cNvSpPr>
            <a:spLocks noGrp="1"/>
          </p:cNvSpPr>
          <p:nvPr>
            <p:ph idx="1"/>
          </p:nvPr>
        </p:nvSpPr>
        <p:spPr/>
        <p:txBody>
          <a:bodyPr>
            <a:normAutofit fontScale="70000" lnSpcReduction="20000"/>
          </a:bodyPr>
          <a:lstStyle/>
          <a:p>
            <a:pPr algn="just">
              <a:lnSpc>
                <a:spcPct val="100000"/>
              </a:lnSpc>
            </a:pPr>
            <a:endParaRPr lang="en-US" sz="2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800" dirty="0">
                <a:latin typeface="Times New Roman" panose="02020603050405020304" pitchFamily="18" charset="0"/>
                <a:cs typeface="Times New Roman" panose="02020603050405020304" pitchFamily="18" charset="0"/>
              </a:rPr>
              <a:t>Data Preprocessing  </a:t>
            </a:r>
          </a:p>
          <a:p>
            <a:pPr algn="just">
              <a:lnSpc>
                <a:spcPct val="100000"/>
              </a:lnSpc>
            </a:pPr>
            <a:r>
              <a:rPr lang="en-US" sz="2800" dirty="0">
                <a:latin typeface="Times New Roman" panose="02020603050405020304" pitchFamily="18" charset="0"/>
                <a:cs typeface="Times New Roman" panose="02020603050405020304" pitchFamily="18" charset="0"/>
              </a:rPr>
              <a:t>Data preprocessing involves cleaning and structuring raw social media data for analysis. Key steps include removing noise (e.g., special characters, URLs, stop words), handling missing data, normalizing text, and detecting languages. Tokenization and lemmatization are applied to convert text into a structured format, enabling effective sentiment classification.</a:t>
            </a:r>
          </a:p>
          <a:p>
            <a:pPr algn="just">
              <a:lnSpc>
                <a:spcPct val="100000"/>
              </a:lnSpc>
            </a:pPr>
            <a:endParaRPr lang="en-US" sz="2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800" dirty="0">
                <a:latin typeface="Times New Roman" panose="02020603050405020304" pitchFamily="18" charset="0"/>
                <a:cs typeface="Times New Roman" panose="02020603050405020304" pitchFamily="18" charset="0"/>
              </a:rPr>
              <a:t>Feature Extraction </a:t>
            </a:r>
          </a:p>
          <a:p>
            <a:pPr algn="just">
              <a:lnSpc>
                <a:spcPct val="100000"/>
              </a:lnSpc>
            </a:pPr>
            <a:r>
              <a:rPr lang="en-US" sz="2800" dirty="0">
                <a:latin typeface="Times New Roman" panose="02020603050405020304" pitchFamily="18" charset="0"/>
                <a:cs typeface="Times New Roman" panose="02020603050405020304" pitchFamily="18" charset="0"/>
              </a:rPr>
              <a:t>Feature extraction identifies crucial elements for sentiment analysis. Techniques include generating word embeddings (e.g., Word2Vec, </a:t>
            </a:r>
            <a:r>
              <a:rPr lang="en-US" sz="2800" dirty="0" err="1">
                <a:latin typeface="Times New Roman" panose="02020603050405020304" pitchFamily="18" charset="0"/>
                <a:cs typeface="Times New Roman" panose="02020603050405020304" pitchFamily="18" charset="0"/>
              </a:rPr>
              <a:t>GloVe</a:t>
            </a:r>
            <a:r>
              <a:rPr lang="en-US" sz="2800" dirty="0">
                <a:latin typeface="Times New Roman" panose="02020603050405020304" pitchFamily="18" charset="0"/>
                <a:cs typeface="Times New Roman" panose="02020603050405020304" pitchFamily="18" charset="0"/>
              </a:rPr>
              <a:t>) to capture semantic meaning, using N-grams for phrase analysis, and employing sentiment-specific features like emoji and hashtag detection. Advanced methods like TF-IDF or deep learning embeddings enhance the representation of text for model training.</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05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09F4-8B36-7980-0D20-3D20E49AFF2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 2 Output</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E008143-8346-E9DE-28C4-4A6B186CE10F}"/>
              </a:ext>
            </a:extLst>
          </p:cNvPr>
          <p:cNvPicPr>
            <a:picLocks noGrp="1" noChangeAspect="1"/>
          </p:cNvPicPr>
          <p:nvPr>
            <p:ph idx="1"/>
          </p:nvPr>
        </p:nvPicPr>
        <p:blipFill>
          <a:blip r:embed="rId2"/>
          <a:stretch>
            <a:fillRect/>
          </a:stretch>
        </p:blipFill>
        <p:spPr>
          <a:xfrm>
            <a:off x="2611865" y="1825625"/>
            <a:ext cx="6968269" cy="4351338"/>
          </a:xfrm>
          <a:prstGeom prst="rect">
            <a:avLst/>
          </a:prstGeom>
        </p:spPr>
      </p:pic>
    </p:spTree>
    <p:extLst>
      <p:ext uri="{BB962C8B-B14F-4D97-AF65-F5344CB8AC3E}">
        <p14:creationId xmlns:p14="http://schemas.microsoft.com/office/powerpoint/2010/main" val="255345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5F7E-BB52-D52D-44DB-855BE7414F11}"/>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Module</a:t>
            </a: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3 &amp; 4</a:t>
            </a:r>
            <a:endParaRPr lang="en-IN" dirty="0"/>
          </a:p>
        </p:txBody>
      </p:sp>
      <p:sp>
        <p:nvSpPr>
          <p:cNvPr id="3" name="Content Placeholder 2">
            <a:extLst>
              <a:ext uri="{FF2B5EF4-FFF2-40B4-BE49-F238E27FC236}">
                <a16:creationId xmlns:a16="http://schemas.microsoft.com/office/drawing/2014/main" id="{08FAD3C7-4D8D-786A-4D2F-BE676346023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Methodology</a:t>
            </a:r>
          </a:p>
          <a:p>
            <a:pPr marL="457189" lvl="1" indent="0" algn="just">
              <a:lnSpc>
                <a:spcPct val="100000"/>
              </a:lnSpc>
              <a:buNone/>
            </a:pPr>
            <a:r>
              <a:rPr lang="en-IN" dirty="0">
                <a:latin typeface="Times New Roman" panose="02020603050405020304" pitchFamily="18" charset="0"/>
                <a:cs typeface="Times New Roman" panose="02020603050405020304" pitchFamily="18" charset="0"/>
              </a:rPr>
              <a:t>Feature Extraction:</a:t>
            </a:r>
          </a:p>
          <a:p>
            <a:pPr lvl="2" algn="just">
              <a:lnSpc>
                <a:spcPct val="100000"/>
              </a:lnSpc>
            </a:pPr>
            <a:r>
              <a:rPr lang="en-IN" dirty="0">
                <a:latin typeface="Times New Roman" panose="02020603050405020304" pitchFamily="18" charset="0"/>
                <a:cs typeface="Times New Roman" panose="02020603050405020304" pitchFamily="18" charset="0"/>
              </a:rPr>
              <a:t>BERT extracts semantic nuances, ensuring depth in sentiment 		detection.</a:t>
            </a:r>
          </a:p>
          <a:p>
            <a:pPr lvl="2" algn="just">
              <a:lnSpc>
                <a:spcPct val="100000"/>
              </a:lnSpc>
            </a:pPr>
            <a:r>
              <a:rPr lang="en-IN" dirty="0">
                <a:latin typeface="Times New Roman" panose="02020603050405020304" pitchFamily="18" charset="0"/>
                <a:cs typeface="Times New Roman" panose="02020603050405020304" pitchFamily="18" charset="0"/>
              </a:rPr>
              <a:t>Advanced embeddings surpass traditional word representations.</a:t>
            </a:r>
          </a:p>
          <a:p>
            <a:pPr lvl="1" algn="just">
              <a:lnSpc>
                <a:spcPct val="100000"/>
              </a:lnSpc>
            </a:pPr>
            <a:endParaRPr lang="en-IN" dirty="0">
              <a:latin typeface="Times New Roman" panose="02020603050405020304" pitchFamily="18" charset="0"/>
              <a:cs typeface="Times New Roman" panose="02020603050405020304" pitchFamily="18" charset="0"/>
            </a:endParaRPr>
          </a:p>
          <a:p>
            <a:pPr marL="457189" lvl="1" indent="0" algn="just">
              <a:lnSpc>
                <a:spcPct val="100000"/>
              </a:lnSpc>
              <a:buNone/>
            </a:pPr>
            <a:r>
              <a:rPr lang="en-IN" dirty="0">
                <a:latin typeface="Times New Roman" panose="02020603050405020304" pitchFamily="18" charset="0"/>
                <a:cs typeface="Times New Roman" panose="02020603050405020304" pitchFamily="18" charset="0"/>
              </a:rPr>
              <a:t>Classification:</a:t>
            </a:r>
          </a:p>
          <a:p>
            <a:pPr lvl="2" algn="just">
              <a:lnSpc>
                <a:spcPct val="100000"/>
              </a:lnSpc>
            </a:pPr>
            <a:r>
              <a:rPr lang="en-IN" dirty="0">
                <a:latin typeface="Times New Roman" panose="02020603050405020304" pitchFamily="18" charset="0"/>
                <a:cs typeface="Times New Roman" panose="02020603050405020304" pitchFamily="18" charset="0"/>
              </a:rPr>
              <a:t>XGBoost handles imbalanced datasets efficiently.</a:t>
            </a:r>
          </a:p>
          <a:p>
            <a:pPr lvl="2" algn="just">
              <a:lnSpc>
                <a:spcPct val="100000"/>
              </a:lnSpc>
            </a:pPr>
            <a:r>
              <a:rPr lang="en-IN" dirty="0">
                <a:latin typeface="Times New Roman" panose="02020603050405020304" pitchFamily="18" charset="0"/>
                <a:cs typeface="Times New Roman" panose="02020603050405020304" pitchFamily="18" charset="0"/>
              </a:rPr>
              <a:t>Hyperparameter tuning optimizes performance.</a:t>
            </a:r>
          </a:p>
          <a:p>
            <a:endParaRPr lang="en-IN" dirty="0"/>
          </a:p>
          <a:p>
            <a:endParaRPr lang="en-IN" dirty="0"/>
          </a:p>
        </p:txBody>
      </p:sp>
    </p:spTree>
    <p:extLst>
      <p:ext uri="{BB962C8B-B14F-4D97-AF65-F5344CB8AC3E}">
        <p14:creationId xmlns:p14="http://schemas.microsoft.com/office/powerpoint/2010/main" val="48901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3399-16DF-FF5C-6988-735BA001BB9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Validation Metrics</a:t>
            </a:r>
            <a:endParaRPr lang="en-IN" dirty="0"/>
          </a:p>
        </p:txBody>
      </p:sp>
      <p:sp>
        <p:nvSpPr>
          <p:cNvPr id="3" name="Content Placeholder 2">
            <a:extLst>
              <a:ext uri="{FF2B5EF4-FFF2-40B4-BE49-F238E27FC236}">
                <a16:creationId xmlns:a16="http://schemas.microsoft.com/office/drawing/2014/main" id="{38C9CDFA-0FA1-73E7-E9E3-3D5E1EFF172C}"/>
              </a:ext>
            </a:extLst>
          </p:cNvPr>
          <p:cNvSpPr>
            <a:spLocks noGrp="1"/>
          </p:cNvSpPr>
          <p:nvPr>
            <p:ph idx="1"/>
          </p:nvPr>
        </p:nvSpPr>
        <p:spPr>
          <a:xfrm>
            <a:off x="462988" y="2187615"/>
            <a:ext cx="3009417" cy="3422187"/>
          </a:xfrm>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Precision, recall, and F1-scores calculated for model evaluation.</a:t>
            </a:r>
          </a:p>
          <a:p>
            <a:pPr algn="just">
              <a:lnSpc>
                <a:spcPct val="150000"/>
              </a:lnSpc>
            </a:pPr>
            <a:r>
              <a:rPr lang="en-US" dirty="0">
                <a:latin typeface="Times New Roman" panose="02020603050405020304" pitchFamily="18" charset="0"/>
                <a:cs typeface="Times New Roman" panose="02020603050405020304" pitchFamily="18" charset="0"/>
              </a:rPr>
              <a:t>Confusion matrix derived to assess misclassification behavior.</a:t>
            </a:r>
          </a:p>
          <a:p>
            <a:endParaRPr lang="en-IN" dirty="0"/>
          </a:p>
        </p:txBody>
      </p:sp>
      <p:pic>
        <p:nvPicPr>
          <p:cNvPr id="4" name="Picture 2">
            <a:extLst>
              <a:ext uri="{FF2B5EF4-FFF2-40B4-BE49-F238E27FC236}">
                <a16:creationId xmlns:a16="http://schemas.microsoft.com/office/drawing/2014/main" id="{7DB09797-16F0-BF0B-0F1C-ACB999F0A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155" y="1464946"/>
            <a:ext cx="4847807" cy="4030016"/>
          </a:xfrm>
          <a:prstGeom prst="roundRect">
            <a:avLst>
              <a:gd name="adj" fmla="val 6917"/>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0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6530-846F-4B37-5DEC-2992D315C6A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Efficiency Analysis</a:t>
            </a:r>
            <a:endParaRPr lang="en-IN" dirty="0"/>
          </a:p>
        </p:txBody>
      </p:sp>
      <p:sp>
        <p:nvSpPr>
          <p:cNvPr id="3" name="Content Placeholder 2">
            <a:extLst>
              <a:ext uri="{FF2B5EF4-FFF2-40B4-BE49-F238E27FC236}">
                <a16:creationId xmlns:a16="http://schemas.microsoft.com/office/drawing/2014/main" id="{F6AA111B-4DD3-DE2B-E8B4-5A5DC19D4BC9}"/>
              </a:ext>
            </a:extLst>
          </p:cNvPr>
          <p:cNvSpPr>
            <a:spLocks noGrp="1"/>
          </p:cNvSpPr>
          <p:nvPr>
            <p:ph idx="1"/>
          </p:nvPr>
        </p:nvSpPr>
        <p:spPr>
          <a:xfrm>
            <a:off x="838200" y="1825625"/>
            <a:ext cx="4199965" cy="4351338"/>
          </a:xfrm>
        </p:spPr>
        <p:txBody>
          <a:bodyPr>
            <a:normAutofit fontScale="70000" lnSpcReduction="20000"/>
          </a:bodyPr>
          <a:lstStyle/>
          <a:p>
            <a:pPr marL="0" indent="0" algn="just">
              <a:lnSpc>
                <a:spcPct val="120000"/>
              </a:lnSpc>
              <a:buNone/>
            </a:pPr>
            <a:r>
              <a:rPr lang="en-US" b="1" dirty="0">
                <a:latin typeface="Times New Roman" panose="02020603050405020304" pitchFamily="18" charset="0"/>
                <a:cs typeface="Times New Roman" panose="02020603050405020304" pitchFamily="18" charset="0"/>
              </a:rPr>
              <a:t>Time Complexity:</a:t>
            </a:r>
          </a:p>
          <a:p>
            <a:pPr lvl="1" algn="just">
              <a:lnSpc>
                <a:spcPct val="120000"/>
              </a:lnSpc>
            </a:pPr>
            <a:r>
              <a:rPr lang="en-US" sz="2800" dirty="0">
                <a:latin typeface="Times New Roman" panose="02020603050405020304" pitchFamily="18" charset="0"/>
                <a:cs typeface="Times New Roman" panose="02020603050405020304" pitchFamily="18" charset="0"/>
              </a:rPr>
              <a:t>BERT embeddings: High computational cost balanced by batch processing.</a:t>
            </a:r>
          </a:p>
          <a:p>
            <a:pPr lvl="1" algn="just">
              <a:lnSpc>
                <a:spcPct val="120000"/>
              </a:lnSpc>
            </a:pPr>
            <a:r>
              <a:rPr lang="en-US" sz="2800" dirty="0">
                <a:latin typeface="Times New Roman" panose="02020603050405020304" pitchFamily="18" charset="0"/>
                <a:cs typeface="Times New Roman" panose="02020603050405020304" pitchFamily="18" charset="0"/>
              </a:rPr>
              <a:t>XGBoost: Optimal training time with tree-based architecture.</a:t>
            </a:r>
          </a:p>
          <a:p>
            <a:pPr lvl="1" algn="just">
              <a:lnSpc>
                <a:spcPct val="120000"/>
              </a:lnSpc>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b="1" dirty="0">
                <a:latin typeface="Times New Roman" panose="02020603050405020304" pitchFamily="18" charset="0"/>
                <a:cs typeface="Times New Roman" panose="02020603050405020304" pitchFamily="18" charset="0"/>
              </a:rPr>
              <a:t>Space Complexity:</a:t>
            </a:r>
          </a:p>
          <a:p>
            <a:pPr lvl="1" algn="just">
              <a:lnSpc>
                <a:spcPct val="120000"/>
              </a:lnSpc>
            </a:pPr>
            <a:r>
              <a:rPr lang="en-US" sz="3000" dirty="0">
                <a:latin typeface="Times New Roman" panose="02020603050405020304" pitchFamily="18" charset="0"/>
                <a:cs typeface="Times New Roman" panose="02020603050405020304" pitchFamily="18" charset="0"/>
              </a:rPr>
              <a:t>Memory-intensive embeddings contrasted with lightweight classification.</a:t>
            </a:r>
          </a:p>
          <a:p>
            <a:endParaRPr lang="en-IN" dirty="0"/>
          </a:p>
        </p:txBody>
      </p:sp>
      <p:pic>
        <p:nvPicPr>
          <p:cNvPr id="4" name="Picture 3">
            <a:extLst>
              <a:ext uri="{FF2B5EF4-FFF2-40B4-BE49-F238E27FC236}">
                <a16:creationId xmlns:a16="http://schemas.microsoft.com/office/drawing/2014/main" id="{2D424D1B-5EA8-3573-2CC7-8AD33066C026}"/>
              </a:ext>
            </a:extLst>
          </p:cNvPr>
          <p:cNvPicPr>
            <a:picLocks noChangeAspect="1"/>
          </p:cNvPicPr>
          <p:nvPr/>
        </p:nvPicPr>
        <p:blipFill>
          <a:blip r:embed="rId2"/>
          <a:stretch>
            <a:fillRect/>
          </a:stretch>
        </p:blipFill>
        <p:spPr>
          <a:xfrm>
            <a:off x="6106919" y="1919754"/>
            <a:ext cx="5246881" cy="3392487"/>
          </a:xfrm>
          <a:prstGeom prst="roundRect">
            <a:avLst>
              <a:gd name="adj" fmla="val 5586"/>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403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9951720" cy="1325563"/>
          </a:xfrm>
        </p:spPr>
        <p:txBody>
          <a:bodyPr/>
          <a:lstStyle/>
          <a:p>
            <a:pPr algn="ctr"/>
            <a:r>
              <a:rPr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411480" y="1679098"/>
            <a:ext cx="4373880" cy="4351338"/>
          </a:xfrm>
        </p:spPr>
        <p:txBody>
          <a:bodyPr>
            <a:normAutofit fontScale="77500" lnSpcReduction="20000"/>
          </a:bodyPr>
          <a:lstStyle/>
          <a:p>
            <a:pPr marL="0" indent="0">
              <a:lnSpc>
                <a:spcPct val="120000"/>
              </a:lnSpc>
              <a:buNone/>
            </a:pPr>
            <a:r>
              <a:rPr sz="3000" b="1" dirty="0">
                <a:latin typeface="Times New Roman" panose="02020603050405020304" pitchFamily="18" charset="0"/>
                <a:cs typeface="Times New Roman" panose="02020603050405020304" pitchFamily="18" charset="0"/>
              </a:rPr>
              <a:t>Accuracy: </a:t>
            </a:r>
            <a:endParaRPr lang="en-US" sz="3000" b="1" dirty="0">
              <a:latin typeface="Times New Roman" panose="02020603050405020304" pitchFamily="18" charset="0"/>
              <a:cs typeface="Times New Roman" panose="02020603050405020304" pitchFamily="18" charset="0"/>
            </a:endParaRPr>
          </a:p>
          <a:p>
            <a:pPr marL="0" indent="0">
              <a:lnSpc>
                <a:spcPct val="120000"/>
              </a:lnSpc>
              <a:buNone/>
            </a:pPr>
            <a:r>
              <a:rPr lang="en-US" sz="30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 model achieved an impressive 93% accuracy in sentiment classification.</a:t>
            </a:r>
          </a:p>
          <a:p>
            <a:pPr marL="0" indent="0" algn="just">
              <a:lnSpc>
                <a:spcPct val="120000"/>
              </a:lnSpc>
              <a:buNone/>
            </a:pPr>
            <a:r>
              <a:rPr sz="3000" b="1" dirty="0">
                <a:latin typeface="Times New Roman" panose="02020603050405020304" pitchFamily="18" charset="0"/>
                <a:cs typeface="Times New Roman" panose="02020603050405020304" pitchFamily="18" charset="0"/>
              </a:rPr>
              <a:t>Insights:</a:t>
            </a:r>
          </a:p>
          <a:p>
            <a:pPr lvl="2" algn="just">
              <a:lnSpc>
                <a:spcPct val="110000"/>
              </a:lnSpc>
            </a:pPr>
            <a:r>
              <a:rPr sz="2800" dirty="0">
                <a:latin typeface="Times New Roman" panose="02020603050405020304" pitchFamily="18" charset="0"/>
                <a:cs typeface="Times New Roman" panose="02020603050405020304" pitchFamily="18" charset="0"/>
              </a:rPr>
              <a:t>Sarcasm</a:t>
            </a:r>
            <a:r>
              <a:rPr lang="en-US"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detection validated through confusion matrix analysis.</a:t>
            </a:r>
          </a:p>
          <a:p>
            <a:pPr lvl="2" algn="just">
              <a:lnSpc>
                <a:spcPct val="110000"/>
              </a:lnSpc>
            </a:pPr>
            <a:r>
              <a:rPr sz="2800" dirty="0">
                <a:latin typeface="Times New Roman" panose="02020603050405020304" pitchFamily="18" charset="0"/>
                <a:cs typeface="Times New Roman" panose="02020603050405020304" pitchFamily="18" charset="0"/>
              </a:rPr>
              <a:t>Balanced distribution across sentiment categories confirmed.</a:t>
            </a:r>
          </a:p>
        </p:txBody>
      </p:sp>
      <p:graphicFrame>
        <p:nvGraphicFramePr>
          <p:cNvPr id="9" name="Table 8">
            <a:extLst>
              <a:ext uri="{FF2B5EF4-FFF2-40B4-BE49-F238E27FC236}">
                <a16:creationId xmlns:a16="http://schemas.microsoft.com/office/drawing/2014/main" id="{D8FC1AFF-ED8D-9326-23CC-16BCC4552ACE}"/>
              </a:ext>
            </a:extLst>
          </p:cNvPr>
          <p:cNvGraphicFramePr>
            <a:graphicFrameLocks noGrp="1"/>
          </p:cNvGraphicFramePr>
          <p:nvPr>
            <p:extLst>
              <p:ext uri="{D42A27DB-BD31-4B8C-83A1-F6EECF244321}">
                <p14:modId xmlns:p14="http://schemas.microsoft.com/office/powerpoint/2010/main" val="3438694093"/>
              </p:ext>
            </p:extLst>
          </p:nvPr>
        </p:nvGraphicFramePr>
        <p:xfrm>
          <a:off x="5445497" y="1745645"/>
          <a:ext cx="6685280" cy="4497500"/>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1671320">
                  <a:extLst>
                    <a:ext uri="{9D8B030D-6E8A-4147-A177-3AD203B41FA5}">
                      <a16:colId xmlns:a16="http://schemas.microsoft.com/office/drawing/2014/main" val="1294787704"/>
                    </a:ext>
                  </a:extLst>
                </a:gridCol>
                <a:gridCol w="1671320">
                  <a:extLst>
                    <a:ext uri="{9D8B030D-6E8A-4147-A177-3AD203B41FA5}">
                      <a16:colId xmlns:a16="http://schemas.microsoft.com/office/drawing/2014/main" val="3122689873"/>
                    </a:ext>
                  </a:extLst>
                </a:gridCol>
                <a:gridCol w="1671320">
                  <a:extLst>
                    <a:ext uri="{9D8B030D-6E8A-4147-A177-3AD203B41FA5}">
                      <a16:colId xmlns:a16="http://schemas.microsoft.com/office/drawing/2014/main" val="877002376"/>
                    </a:ext>
                  </a:extLst>
                </a:gridCol>
                <a:gridCol w="1671320">
                  <a:extLst>
                    <a:ext uri="{9D8B030D-6E8A-4147-A177-3AD203B41FA5}">
                      <a16:colId xmlns:a16="http://schemas.microsoft.com/office/drawing/2014/main" val="2243962921"/>
                    </a:ext>
                  </a:extLst>
                </a:gridCol>
              </a:tblGrid>
              <a:tr h="390448">
                <a:tc>
                  <a:txBody>
                    <a:bodyPr/>
                    <a:lstStyle/>
                    <a:p>
                      <a:pPr algn="ctr" fontAlgn="ctr"/>
                      <a:r>
                        <a:rPr lang="en-IN" sz="1800" u="none" strike="noStrike" dirty="0">
                          <a:solidFill>
                            <a:schemeClr val="bg1"/>
                          </a:solidFill>
                          <a:effectLst/>
                          <a:latin typeface="Times New Roman" panose="02020603050405020304" pitchFamily="18" charset="0"/>
                          <a:cs typeface="Times New Roman" panose="02020603050405020304" pitchFamily="18" charset="0"/>
                        </a:rPr>
                        <a:t>Sentiment</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IN" sz="1800" u="none" strike="noStrike" dirty="0">
                          <a:solidFill>
                            <a:schemeClr val="bg1"/>
                          </a:solidFill>
                          <a:effectLst/>
                          <a:latin typeface="Times New Roman" panose="02020603050405020304" pitchFamily="18" charset="0"/>
                          <a:cs typeface="Times New Roman" panose="02020603050405020304" pitchFamily="18" charset="0"/>
                        </a:rPr>
                        <a:t>Precision</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IN" sz="1800" u="none" strike="noStrike" dirty="0">
                          <a:solidFill>
                            <a:schemeClr val="bg1"/>
                          </a:solidFill>
                          <a:effectLst/>
                          <a:latin typeface="Times New Roman" panose="02020603050405020304" pitchFamily="18" charset="0"/>
                          <a:cs typeface="Times New Roman" panose="02020603050405020304" pitchFamily="18" charset="0"/>
                        </a:rPr>
                        <a:t>Recall</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IN" sz="1800" u="none" strike="noStrike" dirty="0">
                          <a:solidFill>
                            <a:schemeClr val="bg1"/>
                          </a:solidFill>
                          <a:effectLst/>
                          <a:latin typeface="Times New Roman" panose="02020603050405020304" pitchFamily="18" charset="0"/>
                          <a:cs typeface="Times New Roman" panose="02020603050405020304" pitchFamily="18" charset="0"/>
                        </a:rPr>
                        <a:t>F1-Score</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8553862"/>
                  </a:ext>
                </a:extLst>
              </a:tr>
              <a:tr h="390448">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Happy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0639579"/>
                  </a:ext>
                </a:extLst>
              </a:tr>
              <a:tr h="408262">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Sad</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0.88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9115784"/>
                  </a:ext>
                </a:extLst>
              </a:tr>
              <a:tr h="390448">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Sarcasm</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4676458"/>
                  </a:ext>
                </a:extLst>
              </a:tr>
              <a:tr h="450921">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Irony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1.00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5214210"/>
                  </a:ext>
                </a:extLst>
              </a:tr>
              <a:tr h="935420">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Accuracy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9963593"/>
                  </a:ext>
                </a:extLst>
              </a:tr>
              <a:tr h="861849">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Macro </a:t>
                      </a:r>
                      <a:r>
                        <a:rPr lang="en-IN" sz="1800" u="none" strike="noStrike" dirty="0" err="1">
                          <a:effectLst/>
                          <a:latin typeface="Times New Roman" panose="02020603050405020304" pitchFamily="18" charset="0"/>
                          <a:cs typeface="Times New Roman" panose="02020603050405020304" pitchFamily="18" charset="0"/>
                        </a:rPr>
                        <a:t>Avg</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0561508"/>
                  </a:ext>
                </a:extLst>
              </a:tr>
              <a:tr h="669704">
                <a:tc>
                  <a:txBody>
                    <a:bodyPr/>
                    <a:lstStyle/>
                    <a:p>
                      <a:pPr algn="l" fontAlgn="ctr"/>
                      <a:r>
                        <a:rPr lang="en-IN" sz="1800" u="none" strike="noStrike" dirty="0">
                          <a:effectLst/>
                          <a:latin typeface="Times New Roman" panose="02020603050405020304" pitchFamily="18" charset="0"/>
                          <a:cs typeface="Times New Roman" panose="02020603050405020304" pitchFamily="18" charset="0"/>
                        </a:rPr>
                        <a:t>Weighted </a:t>
                      </a:r>
                      <a:r>
                        <a:rPr lang="en-IN" sz="1800" u="none" strike="noStrike" dirty="0" err="1">
                          <a:effectLst/>
                          <a:latin typeface="Times New Roman" panose="02020603050405020304" pitchFamily="18" charset="0"/>
                          <a:cs typeface="Times New Roman" panose="02020603050405020304" pitchFamily="18" charset="0"/>
                        </a:rPr>
                        <a:t>Avg</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0.93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90013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1581-4C75-7E76-1367-EC46402813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MODEL DEPLOYMENT</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013CF15-9DFA-BA30-1EB4-EA0B8A4EC62C}"/>
              </a:ext>
            </a:extLst>
          </p:cNvPr>
          <p:cNvGraphicFramePr>
            <a:graphicFrameLocks noGrp="1"/>
          </p:cNvGraphicFramePr>
          <p:nvPr>
            <p:ph idx="1"/>
            <p:extLst>
              <p:ext uri="{D42A27DB-BD31-4B8C-83A1-F6EECF244321}">
                <p14:modId xmlns:p14="http://schemas.microsoft.com/office/powerpoint/2010/main" val="1617173489"/>
              </p:ext>
            </p:extLst>
          </p:nvPr>
        </p:nvGraphicFramePr>
        <p:xfrm>
          <a:off x="838200" y="2583974"/>
          <a:ext cx="10515600" cy="2560320"/>
        </p:xfrm>
        <a:graphic>
          <a:graphicData uri="http://schemas.openxmlformats.org/drawingml/2006/table">
            <a:tbl>
              <a:tblPr/>
              <a:tblGrid>
                <a:gridCol w="5257800">
                  <a:extLst>
                    <a:ext uri="{9D8B030D-6E8A-4147-A177-3AD203B41FA5}">
                      <a16:colId xmlns:a16="http://schemas.microsoft.com/office/drawing/2014/main" val="1865177299"/>
                    </a:ext>
                  </a:extLst>
                </a:gridCol>
                <a:gridCol w="5257800">
                  <a:extLst>
                    <a:ext uri="{9D8B030D-6E8A-4147-A177-3AD203B41FA5}">
                      <a16:colId xmlns:a16="http://schemas.microsoft.com/office/drawing/2014/main" val="624285903"/>
                    </a:ext>
                  </a:extLst>
                </a:gridCol>
              </a:tblGrid>
              <a:tr h="0">
                <a:tc>
                  <a:txBody>
                    <a:bodyPr/>
                    <a:lstStyle/>
                    <a:p>
                      <a:r>
                        <a:rPr lang="en-IN" dirty="0"/>
                        <a:t>Component</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617559421"/>
                  </a:ext>
                </a:extLst>
              </a:tr>
              <a:tr h="0">
                <a:tc>
                  <a:txBody>
                    <a:bodyPr/>
                    <a:lstStyle/>
                    <a:p>
                      <a:r>
                        <a:rPr lang="en-IN" b="1"/>
                        <a:t>Frontend</a:t>
                      </a:r>
                      <a:endParaRPr lang="en-IN"/>
                    </a:p>
                  </a:txBody>
                  <a:tcPr anchor="ctr">
                    <a:lnL>
                      <a:noFill/>
                    </a:lnL>
                    <a:lnR>
                      <a:noFill/>
                    </a:lnR>
                    <a:lnT>
                      <a:noFill/>
                    </a:lnT>
                    <a:lnB>
                      <a:noFill/>
                    </a:lnB>
                    <a:noFill/>
                  </a:tcPr>
                </a:tc>
                <a:tc>
                  <a:txBody>
                    <a:bodyPr/>
                    <a:lstStyle/>
                    <a:p>
                      <a:r>
                        <a:rPr lang="en-IN"/>
                        <a:t>HTML, CSS, JavaScript</a:t>
                      </a:r>
                    </a:p>
                  </a:txBody>
                  <a:tcPr anchor="ctr">
                    <a:lnL>
                      <a:noFill/>
                    </a:lnL>
                    <a:lnR>
                      <a:noFill/>
                    </a:lnR>
                    <a:lnT>
                      <a:noFill/>
                    </a:lnT>
                    <a:lnB>
                      <a:noFill/>
                    </a:lnB>
                    <a:noFill/>
                  </a:tcPr>
                </a:tc>
                <a:extLst>
                  <a:ext uri="{0D108BD9-81ED-4DB2-BD59-A6C34878D82A}">
                    <a16:rowId xmlns:a16="http://schemas.microsoft.com/office/drawing/2014/main" val="3947932416"/>
                  </a:ext>
                </a:extLst>
              </a:tr>
              <a:tr h="0">
                <a:tc>
                  <a:txBody>
                    <a:bodyPr/>
                    <a:lstStyle/>
                    <a:p>
                      <a:r>
                        <a:rPr lang="en-IN" b="1"/>
                        <a:t>Backend</a:t>
                      </a:r>
                      <a:endParaRPr lang="en-IN"/>
                    </a:p>
                  </a:txBody>
                  <a:tcPr anchor="ctr">
                    <a:lnL>
                      <a:noFill/>
                    </a:lnL>
                    <a:lnR>
                      <a:noFill/>
                    </a:lnR>
                    <a:lnT>
                      <a:noFill/>
                    </a:lnT>
                    <a:lnB>
                      <a:noFill/>
                    </a:lnB>
                    <a:noFill/>
                  </a:tcPr>
                </a:tc>
                <a:tc>
                  <a:txBody>
                    <a:bodyPr/>
                    <a:lstStyle/>
                    <a:p>
                      <a:r>
                        <a:rPr lang="en-IN" dirty="0"/>
                        <a:t>Node.js</a:t>
                      </a:r>
                    </a:p>
                  </a:txBody>
                  <a:tcPr anchor="ctr">
                    <a:lnL>
                      <a:noFill/>
                    </a:lnL>
                    <a:lnR>
                      <a:noFill/>
                    </a:lnR>
                    <a:lnT>
                      <a:noFill/>
                    </a:lnT>
                    <a:lnB>
                      <a:noFill/>
                    </a:lnB>
                    <a:noFill/>
                  </a:tcPr>
                </a:tc>
                <a:extLst>
                  <a:ext uri="{0D108BD9-81ED-4DB2-BD59-A6C34878D82A}">
                    <a16:rowId xmlns:a16="http://schemas.microsoft.com/office/drawing/2014/main" val="3579948417"/>
                  </a:ext>
                </a:extLst>
              </a:tr>
              <a:tr h="0">
                <a:tc>
                  <a:txBody>
                    <a:bodyPr/>
                    <a:lstStyle/>
                    <a:p>
                      <a:r>
                        <a:rPr lang="en-IN" b="1"/>
                        <a:t>Model API</a:t>
                      </a:r>
                      <a:endParaRPr lang="en-IN"/>
                    </a:p>
                  </a:txBody>
                  <a:tcPr anchor="ctr">
                    <a:lnL>
                      <a:noFill/>
                    </a:lnL>
                    <a:lnR>
                      <a:noFill/>
                    </a:lnR>
                    <a:lnT>
                      <a:noFill/>
                    </a:lnT>
                    <a:lnB>
                      <a:noFill/>
                    </a:lnB>
                    <a:noFill/>
                  </a:tcPr>
                </a:tc>
                <a:tc>
                  <a:txBody>
                    <a:bodyPr/>
                    <a:lstStyle/>
                    <a:p>
                      <a:r>
                        <a:rPr lang="en-IN"/>
                        <a:t>OpenAI API (GPT-3.5/GPT-4)</a:t>
                      </a:r>
                    </a:p>
                  </a:txBody>
                  <a:tcPr anchor="ctr">
                    <a:lnL>
                      <a:noFill/>
                    </a:lnL>
                    <a:lnR>
                      <a:noFill/>
                    </a:lnR>
                    <a:lnT>
                      <a:noFill/>
                    </a:lnT>
                    <a:lnB>
                      <a:noFill/>
                    </a:lnB>
                    <a:noFill/>
                  </a:tcPr>
                </a:tc>
                <a:extLst>
                  <a:ext uri="{0D108BD9-81ED-4DB2-BD59-A6C34878D82A}">
                    <a16:rowId xmlns:a16="http://schemas.microsoft.com/office/drawing/2014/main" val="1083459236"/>
                  </a:ext>
                </a:extLst>
              </a:tr>
              <a:tr h="0">
                <a:tc>
                  <a:txBody>
                    <a:bodyPr/>
                    <a:lstStyle/>
                    <a:p>
                      <a:r>
                        <a:rPr lang="en-IN" b="1"/>
                        <a:t>Visualization</a:t>
                      </a:r>
                      <a:endParaRPr lang="en-IN"/>
                    </a:p>
                  </a:txBody>
                  <a:tcPr anchor="ctr">
                    <a:lnL>
                      <a:noFill/>
                    </a:lnL>
                    <a:lnR>
                      <a:noFill/>
                    </a:lnR>
                    <a:lnT>
                      <a:noFill/>
                    </a:lnT>
                    <a:lnB>
                      <a:noFill/>
                    </a:lnB>
                    <a:noFill/>
                  </a:tcPr>
                </a:tc>
                <a:tc>
                  <a:txBody>
                    <a:bodyPr/>
                    <a:lstStyle/>
                    <a:p>
                      <a:r>
                        <a:rPr lang="en-IN" dirty="0"/>
                        <a:t>Chart.js</a:t>
                      </a:r>
                    </a:p>
                  </a:txBody>
                  <a:tcPr anchor="ctr">
                    <a:lnL>
                      <a:noFill/>
                    </a:lnL>
                    <a:lnR>
                      <a:noFill/>
                    </a:lnR>
                    <a:lnT>
                      <a:noFill/>
                    </a:lnT>
                    <a:lnB>
                      <a:noFill/>
                    </a:lnB>
                    <a:noFill/>
                  </a:tcPr>
                </a:tc>
                <a:extLst>
                  <a:ext uri="{0D108BD9-81ED-4DB2-BD59-A6C34878D82A}">
                    <a16:rowId xmlns:a16="http://schemas.microsoft.com/office/drawing/2014/main" val="547593859"/>
                  </a:ext>
                </a:extLst>
              </a:tr>
              <a:tr h="0">
                <a:tc>
                  <a:txBody>
                    <a:bodyPr/>
                    <a:lstStyle/>
                    <a:p>
                      <a:r>
                        <a:rPr lang="en-IN" b="1"/>
                        <a:t>Hosting</a:t>
                      </a:r>
                      <a:endParaRPr lang="en-IN"/>
                    </a:p>
                  </a:txBody>
                  <a:tcPr anchor="ctr">
                    <a:lnL>
                      <a:noFill/>
                    </a:lnL>
                    <a:lnR>
                      <a:noFill/>
                    </a:lnR>
                    <a:lnT>
                      <a:noFill/>
                    </a:lnT>
                    <a:lnB>
                      <a:noFill/>
                    </a:lnB>
                    <a:noFill/>
                  </a:tcPr>
                </a:tc>
                <a:tc>
                  <a:txBody>
                    <a:bodyPr/>
                    <a:lstStyle/>
                    <a:p>
                      <a:r>
                        <a:rPr lang="en-US" dirty="0"/>
                        <a:t>AWS</a:t>
                      </a:r>
                    </a:p>
                  </a:txBody>
                  <a:tcPr anchor="ctr">
                    <a:lnL>
                      <a:noFill/>
                    </a:lnL>
                    <a:lnR>
                      <a:noFill/>
                    </a:lnR>
                    <a:lnT>
                      <a:noFill/>
                    </a:lnT>
                    <a:lnB>
                      <a:noFill/>
                    </a:lnB>
                    <a:noFill/>
                  </a:tcPr>
                </a:tc>
                <a:extLst>
                  <a:ext uri="{0D108BD9-81ED-4DB2-BD59-A6C34878D82A}">
                    <a16:rowId xmlns:a16="http://schemas.microsoft.com/office/drawing/2014/main" val="1584496932"/>
                  </a:ext>
                </a:extLst>
              </a:tr>
              <a:tr h="0">
                <a:tc>
                  <a:txBody>
                    <a:bodyPr/>
                    <a:lstStyle/>
                    <a:p>
                      <a:r>
                        <a:rPr lang="en-IN" b="1"/>
                        <a:t>Database (optional)</a:t>
                      </a:r>
                      <a:endParaRPr lang="en-IN"/>
                    </a:p>
                  </a:txBody>
                  <a:tcPr anchor="ctr">
                    <a:lnL>
                      <a:noFill/>
                    </a:lnL>
                    <a:lnR>
                      <a:noFill/>
                    </a:lnR>
                    <a:lnT>
                      <a:noFill/>
                    </a:lnT>
                    <a:lnB>
                      <a:noFill/>
                    </a:lnB>
                    <a:noFill/>
                  </a:tcPr>
                </a:tc>
                <a:tc>
                  <a:txBody>
                    <a:bodyPr/>
                    <a:lstStyle/>
                    <a:p>
                      <a:r>
                        <a:rPr lang="en-IN"/>
                        <a:t>MongoDB</a:t>
                      </a:r>
                      <a:endParaRPr lang="en-IN" dirty="0"/>
                    </a:p>
                  </a:txBody>
                  <a:tcPr anchor="ctr">
                    <a:lnL>
                      <a:noFill/>
                    </a:lnL>
                    <a:lnR>
                      <a:noFill/>
                    </a:lnR>
                    <a:lnT>
                      <a:noFill/>
                    </a:lnT>
                    <a:lnB>
                      <a:noFill/>
                    </a:lnB>
                    <a:noFill/>
                  </a:tcPr>
                </a:tc>
                <a:extLst>
                  <a:ext uri="{0D108BD9-81ED-4DB2-BD59-A6C34878D82A}">
                    <a16:rowId xmlns:a16="http://schemas.microsoft.com/office/drawing/2014/main" val="2092710908"/>
                  </a:ext>
                </a:extLst>
              </a:tr>
            </a:tbl>
          </a:graphicData>
        </a:graphic>
      </p:graphicFrame>
    </p:spTree>
    <p:extLst>
      <p:ext uri="{BB962C8B-B14F-4D97-AF65-F5344CB8AC3E}">
        <p14:creationId xmlns:p14="http://schemas.microsoft.com/office/powerpoint/2010/main" val="273084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C224-F397-931F-107E-EC8BF60A503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98DD937-4211-1B87-4FF6-E9D42D15D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80" y="88265"/>
            <a:ext cx="5411240" cy="2807335"/>
          </a:xfrm>
        </p:spPr>
      </p:pic>
      <p:pic>
        <p:nvPicPr>
          <p:cNvPr id="7" name="Picture 6">
            <a:extLst>
              <a:ext uri="{FF2B5EF4-FFF2-40B4-BE49-F238E27FC236}">
                <a16:creationId xmlns:a16="http://schemas.microsoft.com/office/drawing/2014/main" id="{832958AE-2026-DE80-15E5-AD3D92E77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719" y="3251960"/>
            <a:ext cx="5933439" cy="3040246"/>
          </a:xfrm>
          <a:prstGeom prst="rect">
            <a:avLst/>
          </a:prstGeom>
        </p:spPr>
      </p:pic>
      <p:pic>
        <p:nvPicPr>
          <p:cNvPr id="9" name="Picture 8">
            <a:extLst>
              <a:ext uri="{FF2B5EF4-FFF2-40B4-BE49-F238E27FC236}">
                <a16:creationId xmlns:a16="http://schemas.microsoft.com/office/drawing/2014/main" id="{98AE943A-816A-6012-9DC4-934D0D46B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439" y="88265"/>
            <a:ext cx="5593641" cy="2886833"/>
          </a:xfrm>
          <a:prstGeom prst="rect">
            <a:avLst/>
          </a:prstGeom>
        </p:spPr>
      </p:pic>
    </p:spTree>
    <p:extLst>
      <p:ext uri="{BB962C8B-B14F-4D97-AF65-F5344CB8AC3E}">
        <p14:creationId xmlns:p14="http://schemas.microsoft.com/office/powerpoint/2010/main" val="362649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B698-951D-7A1D-88F9-1DD3BB0AA78D}"/>
              </a:ext>
            </a:extLst>
          </p:cNvPr>
          <p:cNvSpPr>
            <a:spLocks noGrp="1"/>
          </p:cNvSpPr>
          <p:nvPr>
            <p:ph type="title"/>
          </p:nvPr>
        </p:nvSpPr>
        <p:spPr>
          <a:xfrm>
            <a:off x="838200" y="0"/>
            <a:ext cx="10515600" cy="1325563"/>
          </a:xfrm>
        </p:spPr>
        <p:txBody>
          <a:bodyPr/>
          <a:lstStyle/>
          <a:p>
            <a:pPr algn="ctr"/>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E35B9-3115-6674-8D54-BEA17308B7FE}"/>
              </a:ext>
            </a:extLst>
          </p:cNvPr>
          <p:cNvSpPr>
            <a:spLocks noGrp="1"/>
          </p:cNvSpPr>
          <p:nvPr>
            <p:ph idx="1"/>
          </p:nvPr>
        </p:nvSpPr>
        <p:spPr>
          <a:xfrm>
            <a:off x="309880" y="1070930"/>
            <a:ext cx="11140440" cy="6132510"/>
          </a:xfrm>
        </p:spPr>
        <p:txBody>
          <a:bodyPr>
            <a:noAutofit/>
          </a:bodyPr>
          <a:lstStyle/>
          <a:p>
            <a:pPr algn="just"/>
            <a:r>
              <a:rPr lang="en-IN" sz="1800" dirty="0">
                <a:latin typeface="Times New Roman" panose="02020603050405020304" pitchFamily="18" charset="0"/>
                <a:cs typeface="Times New Roman" panose="02020603050405020304" pitchFamily="18" charset="0"/>
              </a:rPr>
              <a:t>I. Kurniawan and A. Susanto, “</a:t>
            </a:r>
            <a:r>
              <a:rPr lang="en-IN" sz="1800" dirty="0" err="1">
                <a:latin typeface="Times New Roman" panose="02020603050405020304" pitchFamily="18" charset="0"/>
                <a:cs typeface="Times New Roman" panose="02020603050405020304" pitchFamily="18" charset="0"/>
              </a:rPr>
              <a:t>Implementasi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Metode</a:t>
            </a:r>
            <a:r>
              <a:rPr lang="en-IN" sz="1800" dirty="0">
                <a:latin typeface="Times New Roman" panose="02020603050405020304" pitchFamily="18" charset="0"/>
                <a:cs typeface="Times New Roman" panose="02020603050405020304" pitchFamily="18" charset="0"/>
              </a:rPr>
              <a:t> K-Means dan Naïve Bayes Classifier </a:t>
            </a:r>
            <a:r>
              <a:rPr lang="en-IN" sz="1800" dirty="0" err="1">
                <a:latin typeface="Times New Roman" panose="02020603050405020304" pitchFamily="18" charset="0"/>
                <a:cs typeface="Times New Roman" panose="02020603050405020304" pitchFamily="18" charset="0"/>
              </a:rPr>
              <a:t>untuk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Analisis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Sentimen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Pemilihan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Presiden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Pilpres</a:t>
            </a:r>
            <a:r>
              <a:rPr lang="en-IN" sz="1800" dirty="0">
                <a:latin typeface="Times New Roman" panose="02020603050405020304" pitchFamily="18" charset="0"/>
                <a:cs typeface="Times New Roman" panose="02020603050405020304" pitchFamily="18" charset="0"/>
              </a:rPr>
              <a:t>) 2019,” </a:t>
            </a:r>
            <a:r>
              <a:rPr lang="en-IN" sz="1800" dirty="0" err="1">
                <a:latin typeface="Times New Roman" panose="02020603050405020304" pitchFamily="18" charset="0"/>
                <a:cs typeface="Times New Roman" panose="02020603050405020304" pitchFamily="18" charset="0"/>
              </a:rPr>
              <a:t>Eksplora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Informatika</a:t>
            </a:r>
            <a:r>
              <a:rPr lang="en-IN" sz="1800" dirty="0">
                <a:latin typeface="Times New Roman" panose="02020603050405020304" pitchFamily="18" charset="0"/>
                <a:cs typeface="Times New Roman" panose="02020603050405020304" pitchFamily="18" charset="0"/>
              </a:rPr>
              <a:t>, vol. 9, no. 1, pp. 1–10, Sep. 2019,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10.30864/eksplora.v9i1.237.</a:t>
            </a:r>
          </a:p>
          <a:p>
            <a:pPr algn="just"/>
            <a:r>
              <a:rPr lang="en-IN" sz="1800" dirty="0">
                <a:latin typeface="Times New Roman" panose="02020603050405020304" pitchFamily="18" charset="0"/>
                <a:cs typeface="Times New Roman" panose="02020603050405020304" pitchFamily="18" charset="0"/>
              </a:rPr>
              <a:t> A. F. </a:t>
            </a:r>
            <a:r>
              <a:rPr lang="en-IN" sz="1800" dirty="0" err="1">
                <a:latin typeface="Times New Roman" panose="02020603050405020304" pitchFamily="18" charset="0"/>
                <a:cs typeface="Times New Roman" panose="02020603050405020304" pitchFamily="18" charset="0"/>
              </a:rPr>
              <a:t>Sabily</a:t>
            </a:r>
            <a:r>
              <a:rPr lang="en-IN" sz="1800" dirty="0">
                <a:latin typeface="Times New Roman" panose="02020603050405020304" pitchFamily="18" charset="0"/>
                <a:cs typeface="Times New Roman" panose="02020603050405020304" pitchFamily="18" charset="0"/>
              </a:rPr>
              <a:t>, P. P. </a:t>
            </a:r>
            <a:r>
              <a:rPr lang="en-IN" sz="1800" dirty="0" err="1">
                <a:latin typeface="Times New Roman" panose="02020603050405020304" pitchFamily="18" charset="0"/>
                <a:cs typeface="Times New Roman" panose="02020603050405020304" pitchFamily="18" charset="0"/>
              </a:rPr>
              <a:t>Adikara</a:t>
            </a:r>
            <a:r>
              <a:rPr lang="en-IN" sz="1800" dirty="0">
                <a:latin typeface="Times New Roman" panose="02020603050405020304" pitchFamily="18" charset="0"/>
                <a:cs typeface="Times New Roman" panose="02020603050405020304" pitchFamily="18" charset="0"/>
              </a:rPr>
              <a:t>, and M. A. </a:t>
            </a:r>
            <a:r>
              <a:rPr lang="en-IN" sz="1800" dirty="0" err="1">
                <a:latin typeface="Times New Roman" panose="02020603050405020304" pitchFamily="18" charset="0"/>
                <a:cs typeface="Times New Roman" panose="02020603050405020304" pitchFamily="18" charset="0"/>
              </a:rPr>
              <a:t>Fauzi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Analisis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Sentimen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Pemilihan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Presiden</a:t>
            </a:r>
            <a:r>
              <a:rPr lang="en-IN" sz="1800" dirty="0">
                <a:latin typeface="Times New Roman" panose="02020603050405020304" pitchFamily="18" charset="0"/>
                <a:cs typeface="Times New Roman" panose="02020603050405020304" pitchFamily="18" charset="0"/>
              </a:rPr>
              <a:t> 2019 pada Twitter </a:t>
            </a:r>
            <a:r>
              <a:rPr lang="en-IN" sz="1800" dirty="0" err="1">
                <a:latin typeface="Times New Roman" panose="02020603050405020304" pitchFamily="18" charset="0"/>
                <a:cs typeface="Times New Roman" panose="02020603050405020304" pitchFamily="18" charset="0"/>
              </a:rPr>
              <a:t>menggunakan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Metode</a:t>
            </a:r>
            <a:r>
              <a:rPr lang="en-IN" sz="1800" dirty="0">
                <a:latin typeface="Times New Roman" panose="02020603050405020304" pitchFamily="18" charset="0"/>
                <a:cs typeface="Times New Roman" panose="02020603050405020304" pitchFamily="18" charset="0"/>
              </a:rPr>
              <a:t> Maximum Entropy,” </a:t>
            </a:r>
            <a:r>
              <a:rPr lang="en-IN" sz="1800" dirty="0" err="1">
                <a:latin typeface="Times New Roman" panose="02020603050405020304" pitchFamily="18" charset="0"/>
                <a:cs typeface="Times New Roman" panose="02020603050405020304" pitchFamily="18" charset="0"/>
              </a:rPr>
              <a:t>Jurnal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Pengembangan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Teknologi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Informasi</a:t>
            </a:r>
            <a:r>
              <a:rPr lang="en-IN" sz="1800" dirty="0">
                <a:latin typeface="Times New Roman" panose="02020603050405020304" pitchFamily="18" charset="0"/>
                <a:cs typeface="Times New Roman" panose="02020603050405020304" pitchFamily="18" charset="0"/>
              </a:rPr>
              <a:t> dan </a:t>
            </a:r>
            <a:r>
              <a:rPr lang="en-IN" sz="1800" dirty="0" err="1">
                <a:latin typeface="Times New Roman" panose="02020603050405020304" pitchFamily="18" charset="0"/>
                <a:cs typeface="Times New Roman" panose="02020603050405020304" pitchFamily="18" charset="0"/>
              </a:rPr>
              <a:t>Ilmu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Komputer</a:t>
            </a:r>
            <a:r>
              <a:rPr lang="en-IN" sz="1800" dirty="0">
                <a:latin typeface="Times New Roman" panose="02020603050405020304" pitchFamily="18" charset="0"/>
                <a:cs typeface="Times New Roman" panose="02020603050405020304" pitchFamily="18" charset="0"/>
              </a:rPr>
              <a:t> , vol. 3, pp. 4204–4209, May 2019.</a:t>
            </a:r>
          </a:p>
          <a:p>
            <a:pPr algn="just"/>
            <a:r>
              <a:rPr lang="en-IN" sz="1800" dirty="0">
                <a:latin typeface="Times New Roman" panose="02020603050405020304" pitchFamily="18" charset="0"/>
                <a:cs typeface="Times New Roman" panose="02020603050405020304" pitchFamily="18" charset="0"/>
              </a:rPr>
              <a:t> M. M. Ismail and K. M. </a:t>
            </a:r>
            <a:r>
              <a:rPr lang="en-IN" sz="1800" dirty="0" err="1">
                <a:latin typeface="Times New Roman" panose="02020603050405020304" pitchFamily="18" charset="0"/>
                <a:cs typeface="Times New Roman" panose="02020603050405020304" pitchFamily="18" charset="0"/>
              </a:rPr>
              <a:t>Lhaksamana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Sentimen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Analisis</a:t>
            </a:r>
            <a:r>
              <a:rPr lang="en-IN" sz="1800" dirty="0">
                <a:latin typeface="Times New Roman" panose="02020603050405020304" pitchFamily="18" charset="0"/>
                <a:cs typeface="Times New Roman" panose="02020603050405020304" pitchFamily="18" charset="0"/>
              </a:rPr>
              <a:t> Pada Media Online </a:t>
            </a:r>
            <a:r>
              <a:rPr lang="en-IN" sz="1800" dirty="0" err="1">
                <a:latin typeface="Times New Roman" panose="02020603050405020304" pitchFamily="18" charset="0"/>
                <a:cs typeface="Times New Roman" panose="02020603050405020304" pitchFamily="18" charset="0"/>
              </a:rPr>
              <a:t>Mengenai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Pemilihan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Presiden</a:t>
            </a:r>
            <a:r>
              <a:rPr lang="en-IN" sz="1800" dirty="0">
                <a:latin typeface="Times New Roman" panose="02020603050405020304" pitchFamily="18" charset="0"/>
                <a:cs typeface="Times New Roman" panose="02020603050405020304" pitchFamily="18" charset="0"/>
              </a:rPr>
              <a:t> 2019 </a:t>
            </a:r>
            <a:r>
              <a:rPr lang="en-IN" sz="1800" dirty="0" err="1">
                <a:latin typeface="Times New Roman" panose="02020603050405020304" pitchFamily="18" charset="0"/>
                <a:cs typeface="Times New Roman" panose="02020603050405020304" pitchFamily="18" charset="0"/>
              </a:rPr>
              <a:t>Dengan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Menggunakan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Metode</a:t>
            </a:r>
            <a:r>
              <a:rPr lang="en-IN" sz="1800" dirty="0">
                <a:latin typeface="Times New Roman" panose="02020603050405020304" pitchFamily="18" charset="0"/>
                <a:cs typeface="Times New Roman" panose="02020603050405020304" pitchFamily="18" charset="0"/>
              </a:rPr>
              <a:t> Naive Bayes,” e-Proceeding of Engineering, vol. 6, pp. 9997–10004, Aug. 2019. </a:t>
            </a:r>
          </a:p>
          <a:p>
            <a:pPr algn="just"/>
            <a:r>
              <a:rPr lang="en-IN" sz="1800" dirty="0">
                <a:latin typeface="Times New Roman" panose="02020603050405020304" pitchFamily="18" charset="0"/>
                <a:cs typeface="Times New Roman" panose="02020603050405020304" pitchFamily="18" charset="0"/>
              </a:rPr>
              <a:t>Hoang M, </a:t>
            </a:r>
            <a:r>
              <a:rPr lang="en-IN" sz="1800" dirty="0" err="1">
                <a:latin typeface="Times New Roman" panose="02020603050405020304" pitchFamily="18" charset="0"/>
                <a:cs typeface="Times New Roman" panose="02020603050405020304" pitchFamily="18" charset="0"/>
              </a:rPr>
              <a:t>Bihorac</a:t>
            </a:r>
            <a:r>
              <a:rPr lang="en-IN" sz="1800" dirty="0">
                <a:latin typeface="Times New Roman" panose="02020603050405020304" pitchFamily="18" charset="0"/>
                <a:cs typeface="Times New Roman" panose="02020603050405020304" pitchFamily="18" charset="0"/>
              </a:rPr>
              <a:t> O A, </a:t>
            </a:r>
            <a:r>
              <a:rPr lang="en-IN" sz="1800" dirty="0" err="1">
                <a:latin typeface="Times New Roman" panose="02020603050405020304" pitchFamily="18" charset="0"/>
                <a:cs typeface="Times New Roman" panose="02020603050405020304" pitchFamily="18" charset="0"/>
              </a:rPr>
              <a:t>Rouces</a:t>
            </a:r>
            <a:r>
              <a:rPr lang="en-IN" sz="1800" dirty="0">
                <a:latin typeface="Times New Roman" panose="02020603050405020304" pitchFamily="18" charset="0"/>
                <a:cs typeface="Times New Roman" panose="02020603050405020304" pitchFamily="18" charset="0"/>
              </a:rPr>
              <a:t> J. Aspect-based sentiment analysis using </a:t>
            </a:r>
            <a:r>
              <a:rPr lang="en-IN" sz="1800" dirty="0" err="1">
                <a:latin typeface="Times New Roman" panose="02020603050405020304" pitchFamily="18" charset="0"/>
                <a:cs typeface="Times New Roman" panose="02020603050405020304" pitchFamily="18" charset="0"/>
              </a:rPr>
              <a:t>bert</a:t>
            </a:r>
            <a:r>
              <a:rPr lang="en-IN" sz="1800" dirty="0">
                <a:latin typeface="Times New Roman" panose="02020603050405020304" pitchFamily="18" charset="0"/>
                <a:cs typeface="Times New Roman" panose="02020603050405020304" pitchFamily="18" charset="0"/>
              </a:rPr>
              <a:t>[C]//Proceedings of the 22nd </a:t>
            </a:r>
            <a:r>
              <a:rPr lang="en-IN" sz="1800" dirty="0" err="1">
                <a:latin typeface="Times New Roman" panose="02020603050405020304" pitchFamily="18" charset="0"/>
                <a:cs typeface="Times New Roman" panose="02020603050405020304" pitchFamily="18" charset="0"/>
              </a:rPr>
              <a:t>nordic</a:t>
            </a:r>
            <a:r>
              <a:rPr lang="en-IN" sz="1800" dirty="0">
                <a:latin typeface="Times New Roman" panose="02020603050405020304" pitchFamily="18" charset="0"/>
                <a:cs typeface="Times New Roman" panose="02020603050405020304" pitchFamily="18" charset="0"/>
              </a:rPr>
              <a:t> conference on computational linguistics. 2019: 187-196. </a:t>
            </a:r>
          </a:p>
          <a:p>
            <a:pPr algn="just"/>
            <a:r>
              <a:rPr lang="en-IN" sz="1800" dirty="0">
                <a:latin typeface="Times New Roman" panose="02020603050405020304" pitchFamily="18" charset="0"/>
                <a:cs typeface="Times New Roman" panose="02020603050405020304" pitchFamily="18" charset="0"/>
              </a:rPr>
              <a:t>Xu H, Liu B, Shu L, et al. BERT post-training for review reading comprehension and aspect-based sentiment analysis[J].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preprint arXiv:1904.02232, 2019.</a:t>
            </a:r>
          </a:p>
          <a:p>
            <a:pPr algn="just"/>
            <a:r>
              <a:rPr lang="en-IN" sz="1800" dirty="0">
                <a:latin typeface="Times New Roman" panose="02020603050405020304" pitchFamily="18" charset="0"/>
                <a:cs typeface="Times New Roman" panose="02020603050405020304" pitchFamily="18" charset="0"/>
              </a:rPr>
              <a:t>Li X, Bing L, Zhang W, et al. Exploiting BERT for end-to-end aspect-based sentiment analysis[J].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preprint arXiv:1910.00883, 2019. </a:t>
            </a:r>
          </a:p>
          <a:p>
            <a:pPr algn="just"/>
            <a:r>
              <a:rPr lang="en-IN" sz="1800" dirty="0">
                <a:latin typeface="Times New Roman" panose="02020603050405020304" pitchFamily="18" charset="0"/>
                <a:cs typeface="Times New Roman" panose="02020603050405020304" pitchFamily="18" charset="0"/>
              </a:rPr>
              <a:t>Singh M, Jakhar A K, Pandey S. Sentiment analysis on the impact of coronavirus in social life using the BERT model[J]. Social Network Analysis and Mining, 2021, 11(1): 33. </a:t>
            </a:r>
          </a:p>
          <a:p>
            <a:pPr algn="just"/>
            <a:r>
              <a:rPr lang="en-IN" sz="1800" dirty="0" err="1">
                <a:latin typeface="Times New Roman" panose="02020603050405020304" pitchFamily="18" charset="0"/>
                <a:cs typeface="Times New Roman" panose="02020603050405020304" pitchFamily="18" charset="0"/>
              </a:rPr>
              <a:t>Samih</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Ghadi</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Fennan</a:t>
            </a:r>
            <a:r>
              <a:rPr lang="en-IN" sz="1800" dirty="0">
                <a:latin typeface="Times New Roman" panose="02020603050405020304" pitchFamily="18" charset="0"/>
                <a:cs typeface="Times New Roman" panose="02020603050405020304" pitchFamily="18" charset="0"/>
              </a:rPr>
              <a:t> A. Enhanced sentiment analysis based on improved word embeddings and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[J]. International Journal of Electrical &amp; Computer Engineering (2088-8708), 2023, 13(2). </a:t>
            </a:r>
          </a:p>
        </p:txBody>
      </p:sp>
    </p:spTree>
    <p:extLst>
      <p:ext uri="{BB962C8B-B14F-4D97-AF65-F5344CB8AC3E}">
        <p14:creationId xmlns:p14="http://schemas.microsoft.com/office/powerpoint/2010/main" val="31660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1F86-A632-42D2-DAF0-7539D1B51673}"/>
              </a:ext>
            </a:extLst>
          </p:cNvPr>
          <p:cNvSpPr>
            <a:spLocks noGrp="1"/>
          </p:cNvSpPr>
          <p:nvPr>
            <p:ph type="title"/>
          </p:nvPr>
        </p:nvSpPr>
        <p:spPr>
          <a:xfrm>
            <a:off x="838200" y="599440"/>
            <a:ext cx="10515600" cy="65436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39B14-0493-61C2-CBD1-71CDC6395C33}"/>
              </a:ext>
            </a:extLst>
          </p:cNvPr>
          <p:cNvSpPr>
            <a:spLocks noGrp="1"/>
          </p:cNvSpPr>
          <p:nvPr>
            <p:ph idx="1"/>
          </p:nvPr>
        </p:nvSpPr>
        <p:spPr>
          <a:xfrm>
            <a:off x="838200" y="1570443"/>
            <a:ext cx="10515600" cy="435133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This project aims to develop a sentiment analysis system for social media platforms using BERT (Bidirectional Encoder Representations from Transformers)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(Extreme Gradient Boosting) models. The system will analyze user-generated content, such as tweets and posts, to determine the sentiment expressed (sad, happy, sarcasm, irony). BERT will be used for feature extraction due to its powerful contextual understanding of text, while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will be employed for classification due to its efficiency and accuracy. The integration of these models will enhance the system's ability to accurately classify sentiments, providing valuable insights for businesses, researchers, and policymakers. This project will leverage state-of-the-art machine learning techniques to create a robust and scalable sentiment analysis solution for social media data.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90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BE27-3020-B489-1300-948DF8EC6929}"/>
              </a:ext>
            </a:extLst>
          </p:cNvPr>
          <p:cNvSpPr>
            <a:spLocks noGrp="1"/>
          </p:cNvSpPr>
          <p:nvPr>
            <p:ph type="title"/>
          </p:nvPr>
        </p:nvSpPr>
        <p:spPr>
          <a:xfrm>
            <a:off x="838200" y="1"/>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28AF2-AC3E-CA22-FEEA-81F6612226E5}"/>
              </a:ext>
            </a:extLst>
          </p:cNvPr>
          <p:cNvSpPr>
            <a:spLocks noGrp="1"/>
          </p:cNvSpPr>
          <p:nvPr>
            <p:ph idx="1"/>
          </p:nvPr>
        </p:nvSpPr>
        <p:spPr>
          <a:xfrm>
            <a:off x="838200" y="1582261"/>
            <a:ext cx="10515600" cy="3531552"/>
          </a:xfrm>
        </p:spPr>
        <p:txBody>
          <a:bodyPr>
            <a:normAutofit fontScale="85000" lnSpcReduction="20000"/>
          </a:bodyPr>
          <a:lstStyle/>
          <a:p>
            <a:pPr algn="just">
              <a:lnSpc>
                <a:spcPct val="160000"/>
              </a:lnSpc>
            </a:pPr>
            <a:r>
              <a:rPr lang="en-US" sz="2400" b="1" dirty="0">
                <a:latin typeface="Times New Roman" panose="02020603050405020304" pitchFamily="18" charset="0"/>
                <a:cs typeface="Times New Roman" panose="02020603050405020304" pitchFamily="18" charset="0"/>
              </a:rPr>
              <a:t>Accurate Sentiment Classification: </a:t>
            </a:r>
            <a:r>
              <a:rPr lang="en-US" sz="2400" dirty="0">
                <a:latin typeface="Times New Roman" panose="02020603050405020304" pitchFamily="18" charset="0"/>
                <a:cs typeface="Times New Roman" panose="02020603050405020304" pitchFamily="18" charset="0"/>
              </a:rPr>
              <a:t>Develop a system to classify social media posts into various sentiment categories such as sad, irony, sarcasm, and happy. </a:t>
            </a:r>
          </a:p>
          <a:p>
            <a:pPr algn="just">
              <a:lnSpc>
                <a:spcPct val="160000"/>
              </a:lnSpc>
            </a:pPr>
            <a:r>
              <a:rPr lang="en-US" sz="2400" b="1" dirty="0">
                <a:latin typeface="Times New Roman" panose="02020603050405020304" pitchFamily="18" charset="0"/>
                <a:cs typeface="Times New Roman" panose="02020603050405020304" pitchFamily="18" charset="0"/>
              </a:rPr>
              <a:t>Enhanced Text Understanding: </a:t>
            </a:r>
            <a:r>
              <a:rPr lang="en-US" sz="2400" dirty="0">
                <a:latin typeface="Times New Roman" panose="02020603050405020304" pitchFamily="18" charset="0"/>
                <a:cs typeface="Times New Roman" panose="02020603050405020304" pitchFamily="18" charset="0"/>
              </a:rPr>
              <a:t>Utilize BERT's contextual understanding to capture the nuances and context of social media text. </a:t>
            </a:r>
          </a:p>
          <a:p>
            <a:pPr algn="just">
              <a:lnSpc>
                <a:spcPct val="160000"/>
              </a:lnSpc>
            </a:pPr>
            <a:r>
              <a:rPr lang="en-US" sz="2400" b="1" dirty="0">
                <a:latin typeface="Times New Roman" panose="02020603050405020304" pitchFamily="18" charset="0"/>
                <a:cs typeface="Times New Roman" panose="02020603050405020304" pitchFamily="18" charset="0"/>
              </a:rPr>
              <a:t>Efficient Classification: </a:t>
            </a:r>
            <a:r>
              <a:rPr lang="en-US" sz="2400" dirty="0">
                <a:latin typeface="Times New Roman" panose="02020603050405020304" pitchFamily="18" charset="0"/>
                <a:cs typeface="Times New Roman" panose="02020603050405020304" pitchFamily="18" charset="0"/>
              </a:rPr>
              <a:t>Implement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for efficient and accurate sentiment classification. </a:t>
            </a:r>
          </a:p>
          <a:p>
            <a:pPr algn="just">
              <a:lnSpc>
                <a:spcPct val="160000"/>
              </a:lnSpc>
            </a:pPr>
            <a:r>
              <a:rPr lang="en-US" sz="2400" b="1" dirty="0">
                <a:latin typeface="Times New Roman" panose="02020603050405020304" pitchFamily="18" charset="0"/>
                <a:cs typeface="Times New Roman" panose="02020603050405020304" pitchFamily="18" charset="0"/>
              </a:rPr>
              <a:t>Actionable Insights: </a:t>
            </a:r>
            <a:r>
              <a:rPr lang="en-US" sz="2400" dirty="0">
                <a:latin typeface="Times New Roman" panose="02020603050405020304" pitchFamily="18" charset="0"/>
                <a:cs typeface="Times New Roman" panose="02020603050405020304" pitchFamily="18" charset="0"/>
              </a:rPr>
              <a:t>Provide valuable insights for businesses, researchers, and policymakers to enable data-driven decision-making.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69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45F2-23B6-E1DF-9F1D-7A8548A22C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00F769-0D21-F32F-AA2B-7191ED255C9B}"/>
              </a:ext>
            </a:extLst>
          </p:cNvPr>
          <p:cNvSpPr>
            <a:spLocks noGrp="1"/>
          </p:cNvSpPr>
          <p:nvPr>
            <p:ph idx="1"/>
          </p:nvPr>
        </p:nvSpPr>
        <p:spPr>
          <a:xfrm>
            <a:off x="675640" y="949124"/>
            <a:ext cx="10515600" cy="5220181"/>
          </a:xfrm>
        </p:spPr>
        <p:txBody>
          <a:bodyPr>
            <a:normAutofit/>
          </a:bodyPr>
          <a:lstStyle/>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Social media brims with emotions, from jubilant celebrations to heated debates, but analyzing this vast data to extract meaningful insights is challenging. Informal language, sarcasm, emojis, and multilingual content complicate sentiment analysis.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 Real-time processing at scale is essential for businesses, governments, and researchers to understand public opinions, monitor trends, and make data-driven decisions. A robust framework for accurate, scalable sentiment analysis can unlock actionable insights from this digital conversation ecosystem.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84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2453-F393-F45E-5553-9A7DE0D804CA}"/>
              </a:ext>
            </a:extLst>
          </p:cNvPr>
          <p:cNvSpPr>
            <a:spLocks noGrp="1"/>
          </p:cNvSpPr>
          <p:nvPr>
            <p:ph type="title"/>
          </p:nvPr>
        </p:nvSpPr>
        <p:spPr/>
        <p:txBody>
          <a:bodyPr/>
          <a:lstStyle/>
          <a:p>
            <a:pPr algn="ct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2CC0F387-ADFF-F41A-6B96-42F293C686B2}"/>
              </a:ext>
            </a:extLst>
          </p:cNvPr>
          <p:cNvSpPr>
            <a:spLocks noGrp="1"/>
          </p:cNvSpPr>
          <p:nvPr>
            <p:ph idx="1"/>
          </p:nvPr>
        </p:nvSpPr>
        <p:spPr/>
        <p:txBody>
          <a:bodyPr>
            <a:normAutofit lnSpcReduction="10000"/>
          </a:bodyPr>
          <a:lstStyle/>
          <a:p>
            <a:pPr marL="514338" indent="-514338" algn="just">
              <a:lnSpc>
                <a:spcPct val="100000"/>
              </a:lnSpc>
              <a:buFont typeface="+mj-lt"/>
              <a:buAutoNum type="romanUcPeriod"/>
            </a:pPr>
            <a:r>
              <a:rPr lang="en-US" sz="2000" b="1" dirty="0">
                <a:latin typeface="Times New Roman" panose="02020603050405020304" pitchFamily="18" charset="0"/>
                <a:cs typeface="Times New Roman" panose="02020603050405020304" pitchFamily="18" charset="0"/>
              </a:rPr>
              <a:t>Traditional Machine Learning Approaches</a:t>
            </a: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dirty="0">
                <a:latin typeface="Times New Roman" panose="02020603050405020304" pitchFamily="18" charset="0"/>
                <a:cs typeface="Times New Roman" panose="02020603050405020304" pitchFamily="18" charset="0"/>
              </a:rPr>
              <a:t>Sentiment analysis has traditionally been performed using models like </a:t>
            </a:r>
            <a:r>
              <a:rPr lang="en-US" sz="2000" b="1" dirty="0">
                <a:latin typeface="Times New Roman" panose="02020603050405020304" pitchFamily="18" charset="0"/>
                <a:cs typeface="Times New Roman" panose="02020603050405020304" pitchFamily="18" charset="0"/>
              </a:rPr>
              <a:t>Support Vector Machines (SVM)</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Naïve Bayes</a:t>
            </a:r>
            <a:r>
              <a:rPr lang="en-US" sz="2000" dirty="0">
                <a:latin typeface="Times New Roman" panose="02020603050405020304" pitchFamily="18" charset="0"/>
                <a:cs typeface="Times New Roman" panose="02020603050405020304" pitchFamily="18" charset="0"/>
              </a:rPr>
              <a:t>.</a:t>
            </a:r>
          </a:p>
          <a:p>
            <a:pPr lvl="1" algn="just">
              <a:lnSpc>
                <a:spcPct val="100000"/>
              </a:lnSpc>
            </a:pPr>
            <a:r>
              <a:rPr lang="en-US" sz="2000" dirty="0">
                <a:latin typeface="Times New Roman" panose="02020603050405020304" pitchFamily="18" charset="0"/>
                <a:cs typeface="Times New Roman" panose="02020603050405020304" pitchFamily="18" charset="0"/>
              </a:rPr>
              <a:t>These methods rely on </a:t>
            </a: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techniques such as </a:t>
            </a:r>
            <a:r>
              <a:rPr lang="en-US" sz="2000" b="1" dirty="0">
                <a:latin typeface="Times New Roman" panose="02020603050405020304" pitchFamily="18" charset="0"/>
                <a:cs typeface="Times New Roman" panose="02020603050405020304" pitchFamily="18" charset="0"/>
              </a:rPr>
              <a:t>TF-IDF (Term Frequency-Inverse Document Frequency)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word embeddings (</a:t>
            </a:r>
            <a:r>
              <a:rPr lang="en-US" sz="2000" b="1" dirty="0" err="1">
                <a:latin typeface="Times New Roman" panose="02020603050405020304" pitchFamily="18" charset="0"/>
                <a:cs typeface="Times New Roman" panose="02020603050405020304" pitchFamily="18" charset="0"/>
              </a:rPr>
              <a:t>FastText</a:t>
            </a:r>
            <a:r>
              <a:rPr lang="en-US" sz="2000" b="1" dirty="0">
                <a:latin typeface="Times New Roman" panose="02020603050405020304" pitchFamily="18" charset="0"/>
                <a:cs typeface="Times New Roman" panose="02020603050405020304" pitchFamily="18" charset="0"/>
              </a:rPr>
              <a:t>, Word2Vec).</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marL="514338" indent="-514338" algn="just">
              <a:lnSpc>
                <a:spcPct val="100000"/>
              </a:lnSpc>
              <a:buFont typeface="+mj-lt"/>
              <a:buAutoNum type="romanUcPeriod"/>
            </a:pPr>
            <a:r>
              <a:rPr lang="en-US" sz="2000" b="1" dirty="0">
                <a:latin typeface="Times New Roman" panose="02020603050405020304" pitchFamily="18" charset="0"/>
                <a:cs typeface="Times New Roman" panose="02020603050405020304" pitchFamily="18" charset="0"/>
              </a:rPr>
              <a:t>Challenges in Existing Systems</a:t>
            </a: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Feature Extraction Dependency:</a:t>
            </a:r>
            <a:r>
              <a:rPr lang="en-US" sz="2000" dirty="0">
                <a:latin typeface="Times New Roman" panose="02020603050405020304" pitchFamily="18" charset="0"/>
                <a:cs typeface="Times New Roman" panose="02020603050405020304" pitchFamily="18" charset="0"/>
              </a:rPr>
              <a:t> Traditional ML models rely on manually designed feature extraction, which may not capture deep semantic meanings.</a:t>
            </a:r>
          </a:p>
          <a:p>
            <a:pPr lvl="1" algn="just">
              <a:lnSpc>
                <a:spcPct val="100000"/>
              </a:lnSpc>
            </a:pPr>
            <a:r>
              <a:rPr lang="en-US" sz="2000" b="1" dirty="0">
                <a:latin typeface="Times New Roman" panose="02020603050405020304" pitchFamily="18" charset="0"/>
                <a:cs typeface="Times New Roman" panose="02020603050405020304" pitchFamily="18" charset="0"/>
              </a:rPr>
              <a:t>Limited Context Understanding:</a:t>
            </a:r>
            <a:r>
              <a:rPr lang="en-US" sz="2000" dirty="0">
                <a:latin typeface="Times New Roman" panose="02020603050405020304" pitchFamily="18" charset="0"/>
                <a:cs typeface="Times New Roman" panose="02020603050405020304" pitchFamily="18" charset="0"/>
              </a:rPr>
              <a:t> Methods like SVM struggle with </a:t>
            </a:r>
            <a:r>
              <a:rPr lang="en-US" sz="2000" b="1" dirty="0">
                <a:latin typeface="Times New Roman" panose="02020603050405020304" pitchFamily="18" charset="0"/>
                <a:cs typeface="Times New Roman" panose="02020603050405020304" pitchFamily="18" charset="0"/>
              </a:rPr>
              <a:t>contextual understanding</a:t>
            </a:r>
            <a:r>
              <a:rPr lang="en-US" sz="2000" dirty="0">
                <a:latin typeface="Times New Roman" panose="02020603050405020304" pitchFamily="18" charset="0"/>
                <a:cs typeface="Times New Roman" panose="02020603050405020304" pitchFamily="18" charset="0"/>
              </a:rPr>
              <a:t> of words, leading to misclassification.</a:t>
            </a:r>
          </a:p>
          <a:p>
            <a:pPr lvl="1" algn="just">
              <a:lnSpc>
                <a:spcPct val="100000"/>
              </a:lnSpc>
            </a:pPr>
            <a:r>
              <a:rPr lang="en-US" sz="2000" b="1" dirty="0">
                <a:latin typeface="Times New Roman" panose="02020603050405020304" pitchFamily="18" charset="0"/>
                <a:cs typeface="Times New Roman" panose="02020603050405020304" pitchFamily="18" charset="0"/>
              </a:rPr>
              <a:t>Performance Bottleneck:</a:t>
            </a:r>
            <a:r>
              <a:rPr lang="en-US" sz="2000" dirty="0">
                <a:latin typeface="Times New Roman" panose="02020603050405020304" pitchFamily="18" charset="0"/>
                <a:cs typeface="Times New Roman" panose="02020603050405020304" pitchFamily="18" charset="0"/>
              </a:rPr>
              <a:t> Traditional models may achieve high accuracy but are not robust to unseen words or domain-specific slang in social media data.</a:t>
            </a:r>
          </a:p>
          <a:p>
            <a:pPr algn="just">
              <a:lnSpc>
                <a:spcPct val="100000"/>
              </a:lnSpc>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988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C69F-DD8D-8125-E7B3-5104526395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F7668E01-E624-FDF7-64F0-F657F699AC01}"/>
              </a:ext>
            </a:extLst>
          </p:cNvPr>
          <p:cNvSpPr>
            <a:spLocks noGrp="1"/>
          </p:cNvSpPr>
          <p:nvPr>
            <p:ph idx="1"/>
          </p:nvPr>
        </p:nvSpPr>
        <p:spPr/>
        <p:txBody>
          <a:bodyPr/>
          <a:lstStyle/>
          <a:p>
            <a:pPr marL="514338" indent="-514338" algn="just" eaLnBrk="0" fontAlgn="base" hangingPunct="0">
              <a:lnSpc>
                <a:spcPct val="100000"/>
              </a:lnSpc>
              <a:spcBef>
                <a:spcPct val="0"/>
              </a:spcBef>
              <a:spcAft>
                <a:spcPct val="0"/>
              </a:spcAft>
              <a:buFont typeface="+mj-lt"/>
              <a:buAutoNum type="romanUcPeriod"/>
            </a:pPr>
            <a:r>
              <a:rPr lang="en-US" altLang="en-US" sz="2000" b="1" dirty="0">
                <a:latin typeface="Times New Roman" panose="02020603050405020304" pitchFamily="18" charset="0"/>
                <a:cs typeface="Times New Roman" panose="02020603050405020304" pitchFamily="18" charset="0"/>
              </a:rPr>
              <a:t>Deep Learning Integration with BERT &amp; XGBoost</a:t>
            </a:r>
          </a:p>
          <a:p>
            <a:pPr marL="514338" indent="-514338" algn="just" eaLnBrk="0" fontAlgn="base" hangingPunct="0">
              <a:lnSpc>
                <a:spcPct val="100000"/>
              </a:lnSpc>
              <a:spcBef>
                <a:spcPct val="0"/>
              </a:spcBef>
              <a:spcAft>
                <a:spcPct val="0"/>
              </a:spcAft>
              <a:buFont typeface="+mj-lt"/>
              <a:buAutoNum type="romanUcPeriod"/>
            </a:pPr>
            <a:endParaRPr lang="en-US" altLang="en-US" sz="2000" dirty="0">
              <a:latin typeface="Times New Roman" panose="02020603050405020304" pitchFamily="18" charset="0"/>
              <a:cs typeface="Times New Roman" panose="02020603050405020304" pitchFamily="18" charset="0"/>
            </a:endParaRPr>
          </a:p>
          <a:p>
            <a:pPr lvl="1" algn="just"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BERT (Bidirectional Encoder Representations from Transformers)</a:t>
            </a:r>
            <a:r>
              <a:rPr lang="en-US" altLang="en-US" sz="1800" dirty="0">
                <a:latin typeface="Times New Roman" panose="02020603050405020304" pitchFamily="18" charset="0"/>
                <a:cs typeface="Times New Roman" panose="02020603050405020304" pitchFamily="18" charset="0"/>
              </a:rPr>
              <a:t> will be used for </a:t>
            </a:r>
            <a:r>
              <a:rPr lang="en-US" altLang="en-US" sz="1800" b="1" dirty="0">
                <a:latin typeface="Times New Roman" panose="02020603050405020304" pitchFamily="18" charset="0"/>
                <a:cs typeface="Times New Roman" panose="02020603050405020304" pitchFamily="18" charset="0"/>
              </a:rPr>
              <a:t>text     representation</a:t>
            </a:r>
            <a:r>
              <a:rPr lang="en-US" altLang="en-US" sz="1800" dirty="0">
                <a:latin typeface="Times New Roman" panose="02020603050405020304" pitchFamily="18" charset="0"/>
                <a:cs typeface="Times New Roman" panose="02020603050405020304" pitchFamily="18" charset="0"/>
              </a:rPr>
              <a:t>, capturing deeper semantic relationships.</a:t>
            </a:r>
          </a:p>
          <a:p>
            <a:pPr lvl="1" algn="just"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XGBoost (Extreme Gradient Boosting)</a:t>
            </a:r>
            <a:r>
              <a:rPr lang="en-US" altLang="en-US" sz="1800" dirty="0">
                <a:latin typeface="Times New Roman" panose="02020603050405020304" pitchFamily="18" charset="0"/>
                <a:cs typeface="Times New Roman" panose="02020603050405020304" pitchFamily="18" charset="0"/>
              </a:rPr>
              <a:t> will be used as the classifier for sentiment prediction, leveraging BERT embeddings as input.</a:t>
            </a:r>
          </a:p>
          <a:p>
            <a:pPr lvl="1" algn="just" eaLnBrk="0" fontAlgn="base" hangingPunct="0">
              <a:lnSpc>
                <a:spcPct val="100000"/>
              </a:lnSpc>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a:p>
            <a:pPr marL="514338" indent="-514338" algn="just" eaLnBrk="0" fontAlgn="base" hangingPunct="0">
              <a:lnSpc>
                <a:spcPct val="100000"/>
              </a:lnSpc>
              <a:spcBef>
                <a:spcPct val="0"/>
              </a:spcBef>
              <a:spcAft>
                <a:spcPct val="0"/>
              </a:spcAft>
              <a:buFont typeface="+mj-lt"/>
              <a:buAutoNum type="romanUcPeriod"/>
            </a:pPr>
            <a:r>
              <a:rPr lang="en-US" altLang="en-US" sz="2000" b="1" dirty="0">
                <a:latin typeface="Times New Roman" panose="02020603050405020304" pitchFamily="18" charset="0"/>
                <a:cs typeface="Times New Roman" panose="02020603050405020304" pitchFamily="18" charset="0"/>
              </a:rPr>
              <a:t>Advantages of the Proposed System</a:t>
            </a:r>
          </a:p>
          <a:p>
            <a:pPr marL="514338" indent="-514338" algn="just" eaLnBrk="0" fontAlgn="base" hangingPunct="0">
              <a:lnSpc>
                <a:spcPct val="100000"/>
              </a:lnSpc>
              <a:spcBef>
                <a:spcPct val="0"/>
              </a:spcBef>
              <a:spcAft>
                <a:spcPct val="0"/>
              </a:spcAft>
              <a:buFont typeface="+mj-lt"/>
              <a:buAutoNum type="romanUcPeriod"/>
            </a:pPr>
            <a:endParaRPr lang="en-US" altLang="en-US" sz="2000" dirty="0">
              <a:latin typeface="Times New Roman" panose="02020603050405020304" pitchFamily="18" charset="0"/>
              <a:cs typeface="Times New Roman" panose="02020603050405020304" pitchFamily="18" charset="0"/>
            </a:endParaRPr>
          </a:p>
          <a:p>
            <a:pPr lvl="1" algn="just"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Contextual Understanding:</a:t>
            </a:r>
            <a:r>
              <a:rPr lang="en-US" altLang="en-US" sz="1800" dirty="0">
                <a:latin typeface="Times New Roman" panose="02020603050405020304" pitchFamily="18" charset="0"/>
                <a:cs typeface="Times New Roman" panose="02020603050405020304" pitchFamily="18" charset="0"/>
              </a:rPr>
              <a:t> BERT can grasp </a:t>
            </a:r>
            <a:r>
              <a:rPr lang="en-US" altLang="en-US" sz="1800" b="1" dirty="0">
                <a:latin typeface="Times New Roman" panose="02020603050405020304" pitchFamily="18" charset="0"/>
                <a:cs typeface="Times New Roman" panose="02020603050405020304" pitchFamily="18" charset="0"/>
              </a:rPr>
              <a:t>word meaning in context</a:t>
            </a:r>
            <a:r>
              <a:rPr lang="en-US" altLang="en-US" sz="1800" dirty="0">
                <a:latin typeface="Times New Roman" panose="02020603050405020304" pitchFamily="18" charset="0"/>
                <a:cs typeface="Times New Roman" panose="02020603050405020304" pitchFamily="18" charset="0"/>
              </a:rPr>
              <a:t>, reducing misclassification due to polysemy (words with multiple meanings).</a:t>
            </a:r>
          </a:p>
          <a:p>
            <a:pPr lvl="1" algn="just"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Feature Learning:</a:t>
            </a:r>
            <a:r>
              <a:rPr lang="en-US" altLang="en-US" sz="1800" dirty="0">
                <a:latin typeface="Times New Roman" panose="02020603050405020304" pitchFamily="18" charset="0"/>
                <a:cs typeface="Times New Roman" panose="02020603050405020304" pitchFamily="18" charset="0"/>
              </a:rPr>
              <a:t> No need for </a:t>
            </a:r>
            <a:r>
              <a:rPr lang="en-US" altLang="en-US" sz="1800" b="1" dirty="0">
                <a:latin typeface="Times New Roman" panose="02020603050405020304" pitchFamily="18" charset="0"/>
                <a:cs typeface="Times New Roman" panose="02020603050405020304" pitchFamily="18" charset="0"/>
              </a:rPr>
              <a:t>manual feature extraction</a:t>
            </a:r>
            <a:r>
              <a:rPr lang="en-US" altLang="en-US" sz="1800" dirty="0">
                <a:latin typeface="Times New Roman" panose="02020603050405020304" pitchFamily="18" charset="0"/>
                <a:cs typeface="Times New Roman" panose="02020603050405020304" pitchFamily="18" charset="0"/>
              </a:rPr>
              <a:t> as BERT automatically generates deep word representations.</a:t>
            </a:r>
          </a:p>
          <a:p>
            <a:pPr lvl="1" algn="just"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Boosted Performance:</a:t>
            </a:r>
            <a:r>
              <a:rPr lang="en-US" altLang="en-US" sz="1800" dirty="0">
                <a:latin typeface="Times New Roman" panose="02020603050405020304" pitchFamily="18" charset="0"/>
                <a:cs typeface="Times New Roman" panose="02020603050405020304" pitchFamily="18" charset="0"/>
              </a:rPr>
              <a:t> XGBoost optimizes decision boundaries and enhances classification performance, outperforming traditional ML models.</a:t>
            </a:r>
          </a:p>
          <a:p>
            <a:pPr marL="0" indent="0" algn="just"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861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247A0-02D8-0F10-9D16-EE98EA4A6189}"/>
              </a:ext>
            </a:extLst>
          </p:cNvPr>
          <p:cNvSpPr>
            <a:spLocks noGrp="1"/>
          </p:cNvSpPr>
          <p:nvPr>
            <p:ph idx="1"/>
          </p:nvPr>
        </p:nvSpPr>
        <p:spPr>
          <a:xfrm>
            <a:off x="838199" y="717176"/>
            <a:ext cx="10959353" cy="4581246"/>
          </a:xfrm>
        </p:spPr>
        <p:txBody>
          <a:bodyPr>
            <a:normAutofit fontScale="92500"/>
          </a:bodyPr>
          <a:lstStyle/>
          <a:p>
            <a:pPr marL="0" indent="0">
              <a:buNone/>
            </a:pPr>
            <a:r>
              <a:rPr lang="en-US" sz="2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Role of BERT and XGBoost in Sentiment Analysis</a:t>
            </a:r>
            <a:endParaRPr lang="en-US" sz="2000"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BERT (Bidirectional Encoder Representations from Transformers)</a:t>
            </a:r>
          </a:p>
          <a:p>
            <a:pPr lvl="1"/>
            <a:r>
              <a:rPr lang="en-US" sz="1800" dirty="0">
                <a:latin typeface="Times New Roman" panose="02020603050405020304" pitchFamily="18" charset="0"/>
                <a:cs typeface="Times New Roman" panose="02020603050405020304" pitchFamily="18" charset="0"/>
              </a:rPr>
              <a:t>Developed by Google as a state-of-the-art NLP model.</a:t>
            </a:r>
          </a:p>
          <a:p>
            <a:pPr lvl="1"/>
            <a:r>
              <a:rPr lang="en-US" sz="1800" dirty="0">
                <a:latin typeface="Times New Roman" panose="02020603050405020304" pitchFamily="18" charset="0"/>
                <a:cs typeface="Times New Roman" panose="02020603050405020304" pitchFamily="18" charset="0"/>
              </a:rPr>
              <a:t>Pre-trained on a large text corpus and fine-tuned for specific tasks like sentiment analysis.</a:t>
            </a:r>
          </a:p>
          <a:p>
            <a:pPr lvl="1"/>
            <a:r>
              <a:rPr lang="en-US" sz="1800" dirty="0">
                <a:latin typeface="Times New Roman" panose="02020603050405020304" pitchFamily="18" charset="0"/>
                <a:cs typeface="Times New Roman" panose="02020603050405020304" pitchFamily="18" charset="0"/>
              </a:rPr>
              <a:t>Captures </a:t>
            </a:r>
            <a:r>
              <a:rPr lang="en-US" sz="1800" b="1" dirty="0">
                <a:latin typeface="Times New Roman" panose="02020603050405020304" pitchFamily="18" charset="0"/>
                <a:cs typeface="Times New Roman" panose="02020603050405020304" pitchFamily="18" charset="0"/>
              </a:rPr>
              <a:t>context from both left-to-right and right-to-left</a:t>
            </a:r>
            <a:r>
              <a:rPr lang="en-US" sz="1800" dirty="0">
                <a:latin typeface="Times New Roman" panose="02020603050405020304" pitchFamily="18" charset="0"/>
                <a:cs typeface="Times New Roman" panose="02020603050405020304" pitchFamily="18" charset="0"/>
              </a:rPr>
              <a:t> in a sentence.</a:t>
            </a:r>
          </a:p>
          <a:p>
            <a:pPr lvl="1"/>
            <a:r>
              <a:rPr lang="en-US" sz="1800" dirty="0">
                <a:latin typeface="Times New Roman" panose="02020603050405020304" pitchFamily="18" charset="0"/>
                <a:cs typeface="Times New Roman" panose="02020603050405020304" pitchFamily="18" charset="0"/>
              </a:rPr>
              <a:t>Highly effective for understanding sentiment.</a:t>
            </a:r>
          </a:p>
          <a:p>
            <a:pPr lvl="1"/>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XGBoost (Extreme Gradient Boosting)</a:t>
            </a:r>
          </a:p>
          <a:p>
            <a:pPr lvl="1"/>
            <a:r>
              <a:rPr lang="en-US" sz="1800" dirty="0">
                <a:latin typeface="Times New Roman" panose="02020603050405020304" pitchFamily="18" charset="0"/>
                <a:cs typeface="Times New Roman" panose="02020603050405020304" pitchFamily="18" charset="0"/>
              </a:rPr>
              <a:t>A powerful machine learning algorithm known for </a:t>
            </a:r>
            <a:r>
              <a:rPr lang="en-US" sz="1800" b="1" dirty="0">
                <a:latin typeface="Times New Roman" panose="02020603050405020304" pitchFamily="18" charset="0"/>
                <a:cs typeface="Times New Roman" panose="02020603050405020304" pitchFamily="18" charset="0"/>
              </a:rPr>
              <a:t>speed and performance</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Used for </a:t>
            </a:r>
            <a:r>
              <a:rPr lang="en-US" sz="1800" b="1" dirty="0">
                <a:latin typeface="Times New Roman" panose="02020603050405020304" pitchFamily="18" charset="0"/>
                <a:cs typeface="Times New Roman" panose="02020603050405020304" pitchFamily="18" charset="0"/>
              </a:rPr>
              <a:t>classification and regression tasks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In sentiment analysis, it classifies sentiment based on </a:t>
            </a:r>
            <a:r>
              <a:rPr lang="en-US" sz="1800" b="1" dirty="0">
                <a:latin typeface="Times New Roman" panose="02020603050405020304" pitchFamily="18" charset="0"/>
                <a:cs typeface="Times New Roman" panose="02020603050405020304" pitchFamily="18" charset="0"/>
              </a:rPr>
              <a:t>features extracted by models like BERT</a:t>
            </a:r>
            <a:r>
              <a:rPr lang="en-US" sz="1800" dirty="0">
                <a:latin typeface="Times New Roman" panose="02020603050405020304" pitchFamily="18" charset="0"/>
                <a:cs typeface="Times New Roman" panose="02020603050405020304" pitchFamily="18" charset="0"/>
              </a:rPr>
              <a:t>.</a:t>
            </a:r>
          </a:p>
          <a:p>
            <a:pPr marL="0" indent="0">
              <a:buNone/>
            </a:pPr>
            <a:endParaRPr lang="en-IN" sz="1800" dirty="0"/>
          </a:p>
          <a:p>
            <a:endParaRPr lang="en-IN" dirty="0"/>
          </a:p>
          <a:p>
            <a:endParaRPr lang="en-IN" dirty="0"/>
          </a:p>
        </p:txBody>
      </p:sp>
    </p:spTree>
    <p:extLst>
      <p:ext uri="{BB962C8B-B14F-4D97-AF65-F5344CB8AC3E}">
        <p14:creationId xmlns:p14="http://schemas.microsoft.com/office/powerpoint/2010/main" val="213723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B1908-3074-5DB9-AE87-7DC8B1070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0324" y="0"/>
            <a:ext cx="6564156" cy="6688595"/>
          </a:xfrm>
        </p:spPr>
      </p:pic>
      <p:sp>
        <p:nvSpPr>
          <p:cNvPr id="2" name="Title 1">
            <a:extLst>
              <a:ext uri="{FF2B5EF4-FFF2-40B4-BE49-F238E27FC236}">
                <a16:creationId xmlns:a16="http://schemas.microsoft.com/office/drawing/2014/main" id="{7CB2F723-A29E-2D82-5014-82DE476C0CF4}"/>
              </a:ext>
            </a:extLst>
          </p:cNvPr>
          <p:cNvSpPr>
            <a:spLocks noGrp="1"/>
          </p:cNvSpPr>
          <p:nvPr>
            <p:ph type="title"/>
          </p:nvPr>
        </p:nvSpPr>
        <p:spPr>
          <a:xfrm>
            <a:off x="838199" y="0"/>
            <a:ext cx="4638041" cy="959170"/>
          </a:xfrm>
        </p:spPr>
        <p:txBody>
          <a:bodyPr/>
          <a:lstStyle/>
          <a:p>
            <a:pPr algn="ctr"/>
            <a:r>
              <a:rPr lang="en-US" dirty="0">
                <a:latin typeface="Times New Roman" panose="02020603050405020304" pitchFamily="18" charset="0"/>
                <a:cs typeface="Times New Roman" panose="02020603050405020304" pitchFamily="18" charset="0"/>
              </a:rPr>
              <a:t>Module Overview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01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0B38-060C-9167-41FA-EF7A7EE1A2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 1</a:t>
            </a:r>
            <a:endParaRPr lang="en-IN" dirty="0"/>
          </a:p>
        </p:txBody>
      </p:sp>
      <p:sp>
        <p:nvSpPr>
          <p:cNvPr id="3" name="Content Placeholder 2">
            <a:extLst>
              <a:ext uri="{FF2B5EF4-FFF2-40B4-BE49-F238E27FC236}">
                <a16:creationId xmlns:a16="http://schemas.microsoft.com/office/drawing/2014/main" id="{EC3E0317-8F0C-DF76-74CB-96BF65847C47}"/>
              </a:ext>
            </a:extLst>
          </p:cNvPr>
          <p:cNvSpPr>
            <a:spLocks noGrp="1"/>
          </p:cNvSpPr>
          <p:nvPr>
            <p:ph idx="1"/>
          </p:nvPr>
        </p:nvSpPr>
        <p:spPr/>
        <p:txBody>
          <a:bodyPr>
            <a:normAutofit fontScale="85000" lnSpcReduction="20000"/>
          </a:bodyPr>
          <a:lstStyle/>
          <a:p>
            <a:pPr marL="0" indent="0">
              <a:buNone/>
            </a:pPr>
            <a:r>
              <a:rPr lang="en-US" sz="2800" b="1" dirty="0">
                <a:latin typeface="Times New Roman" panose="02020603050405020304" pitchFamily="18" charset="0"/>
                <a:cs typeface="Times New Roman" panose="02020603050405020304" pitchFamily="18" charset="0"/>
              </a:rPr>
              <a:t>Data Collection</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dataset used in this study consists of </a:t>
            </a:r>
            <a:r>
              <a:rPr lang="en-US" sz="2800" b="1" dirty="0">
                <a:latin typeface="Times New Roman" panose="02020603050405020304" pitchFamily="18" charset="0"/>
                <a:cs typeface="Times New Roman" panose="02020603050405020304" pitchFamily="18" charset="0"/>
              </a:rPr>
              <a:t>Twitter-based airline reviews</a:t>
            </a:r>
            <a:r>
              <a:rPr lang="en-US" sz="2800" dirty="0">
                <a:latin typeface="Times New Roman" panose="02020603050405020304" pitchFamily="18" charset="0"/>
                <a:cs typeface="Times New Roman" panose="02020603050405020304" pitchFamily="18" charset="0"/>
              </a:rPr>
              <a:t>, containing various attributes relevant to sentiment analysis. </a:t>
            </a:r>
          </a:p>
          <a:p>
            <a:pPr>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tweet_id</a:t>
            </a:r>
            <a:r>
              <a:rPr lang="en-US" sz="2800" dirty="0">
                <a:latin typeface="Times New Roman" panose="02020603050405020304" pitchFamily="18" charset="0"/>
                <a:cs typeface="Times New Roman" panose="02020603050405020304" pitchFamily="18" charset="0"/>
              </a:rPr>
              <a:t> – Unique identifier for each tweet.</a:t>
            </a:r>
          </a:p>
          <a:p>
            <a:pPr>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airline_review_sentiment</a:t>
            </a:r>
            <a:r>
              <a:rPr lang="en-US" sz="2800" dirty="0">
                <a:latin typeface="Times New Roman" panose="02020603050405020304" pitchFamily="18" charset="0"/>
                <a:cs typeface="Times New Roman" panose="02020603050405020304" pitchFamily="18" charset="0"/>
              </a:rPr>
              <a:t> – Sentiment classification of the tweet (</a:t>
            </a:r>
            <a:r>
              <a:rPr lang="en-US" sz="2800" i="1" dirty="0">
                <a:latin typeface="Times New Roman" panose="02020603050405020304" pitchFamily="18" charset="0"/>
                <a:cs typeface="Times New Roman" panose="02020603050405020304" pitchFamily="18" charset="0"/>
              </a:rPr>
              <a:t>positive, negative, or neutral</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airline_ review_ </a:t>
            </a:r>
            <a:r>
              <a:rPr lang="en-US" sz="2800" b="1" dirty="0" err="1">
                <a:latin typeface="Times New Roman" panose="02020603050405020304" pitchFamily="18" charset="0"/>
                <a:cs typeface="Times New Roman" panose="02020603050405020304" pitchFamily="18" charset="0"/>
              </a:rPr>
              <a:t>sentiment_confidence</a:t>
            </a:r>
            <a:r>
              <a:rPr lang="en-US" sz="2800" dirty="0">
                <a:latin typeface="Times New Roman" panose="02020603050405020304" pitchFamily="18" charset="0"/>
                <a:cs typeface="Times New Roman" panose="02020603050405020304" pitchFamily="18" charset="0"/>
              </a:rPr>
              <a:t> – Confidence score associated with the sentiment prediction.</a:t>
            </a:r>
          </a:p>
          <a:p>
            <a:pPr>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negativereason</a:t>
            </a:r>
            <a:r>
              <a:rPr lang="en-US" sz="2800" dirty="0">
                <a:latin typeface="Times New Roman" panose="02020603050405020304" pitchFamily="18" charset="0"/>
                <a:cs typeface="Times New Roman" panose="02020603050405020304" pitchFamily="18" charset="0"/>
              </a:rPr>
              <a:t> – Specific reason for negative sentiment (if applicable).</a:t>
            </a:r>
          </a:p>
          <a:p>
            <a:pPr>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negativereason_confidence</a:t>
            </a:r>
            <a:r>
              <a:rPr lang="en-US" sz="2800" dirty="0">
                <a:latin typeface="Times New Roman" panose="02020603050405020304" pitchFamily="18" charset="0"/>
                <a:cs typeface="Times New Roman" panose="02020603050405020304" pitchFamily="18" charset="0"/>
              </a:rPr>
              <a:t> – Confidence score for the identified negative reason.</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text</a:t>
            </a:r>
            <a:r>
              <a:rPr lang="en-US" sz="2800" dirty="0">
                <a:latin typeface="Times New Roman" panose="02020603050405020304" pitchFamily="18" charset="0"/>
                <a:cs typeface="Times New Roman" panose="02020603050405020304" pitchFamily="18" charset="0"/>
              </a:rPr>
              <a:t> – Content of the tweet.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32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1928</TotalTime>
  <Words>1436</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1.620821243020  - DANISH RAJA M 2.620821243048 - KALAIYARASAN J 3.620821243023 - DHAKSHINAMOORTHY M 4.620821243053 - KAVIYARASAN K</vt:lpstr>
      <vt:lpstr>Abstract </vt:lpstr>
      <vt:lpstr>Objectives</vt:lpstr>
      <vt:lpstr>             PROBLEM STATEMENT</vt:lpstr>
      <vt:lpstr> Existing system</vt:lpstr>
      <vt:lpstr>Proposed system</vt:lpstr>
      <vt:lpstr>PowerPoint Presentation</vt:lpstr>
      <vt:lpstr>Module Overview </vt:lpstr>
      <vt:lpstr>Module 1</vt:lpstr>
      <vt:lpstr>Outcome of Module 1</vt:lpstr>
      <vt:lpstr> MODULE 2 </vt:lpstr>
      <vt:lpstr>Module 2 Output</vt:lpstr>
      <vt:lpstr>Module 3 &amp; 4</vt:lpstr>
      <vt:lpstr>Validation Metrics</vt:lpstr>
      <vt:lpstr>Efficiency Analysis</vt:lpstr>
      <vt:lpstr>Results</vt:lpstr>
      <vt:lpstr>           MODEL DEPLOYMENT</vt:lpstr>
      <vt:lpstr>PowerPoint Presentation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Danish Raja</dc:creator>
  <cp:lastModifiedBy>Danish Raja</cp:lastModifiedBy>
  <cp:revision>35</cp:revision>
  <dcterms:created xsi:type="dcterms:W3CDTF">2025-01-29T14:55:33Z</dcterms:created>
  <dcterms:modified xsi:type="dcterms:W3CDTF">2025-05-27T05:27:29Z</dcterms:modified>
</cp:coreProperties>
</file>