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5D44CB-88A4-4FCC-B17A-B7F50E4D4D15}">
          <p14:sldIdLst>
            <p14:sldId id="256"/>
            <p14:sldId id="258"/>
            <p14:sldId id="259"/>
            <p14:sldId id="260"/>
            <p14:sldId id="261"/>
            <p14:sldId id="262"/>
            <p14:sldId id="263"/>
            <p14:sldId id="264"/>
            <p14:sldId id="265"/>
            <p14:sldId id="267"/>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D980A-04A4-448C-9405-FB4B90390D64}" v="186" dt="2024-03-29T11:47:26.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660"/>
  </p:normalViewPr>
  <p:slideViewPr>
    <p:cSldViewPr snapToGrid="0">
      <p:cViewPr varScale="1">
        <p:scale>
          <a:sx n="68" d="100"/>
          <a:sy n="68" d="100"/>
        </p:scale>
        <p:origin x="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98A0168-EB40-45AF-89A1-87DE0A55FFC6}" type="datetime1">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00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CA68F-747D-436A-B5BB-2EBC3ED499E4}" type="datetime1">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53194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8DC11-9E39-40A0-B3DC-E3F2AD04A616}" type="datetime1">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07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A88F0-556B-4BB7-8AAB-D63AEB65C662}" type="datetime1">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803775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05506-6815-4E0E-B1DE-ECA35C2016DF}" type="datetime1">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54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E85F7-A724-48A4-9D33-CEBC5174E865}" type="datetime1">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43287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06E7A-BDD3-46A3-BEE2-EB821F9236B4}" type="datetime1">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93452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1540C-9440-4E7A-B71A-BEFEE06869E3}" type="datetime1">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6282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18DDB-88AC-4039-B59C-B05DC4C9C16C}" type="datetime1">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06577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2ABFB-60E7-4BA1-866A-7059F058065B}" type="datetime1">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83894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94112F-55F4-4776-A323-7418930321C8}" type="datetime1">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7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BEA57F-793F-4683-BD8A-741FD4B89154}" type="datetime1">
              <a:rPr lang="en-US" smtClean="0"/>
              <a:t>5/1/2024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D2C36F-4504-47C0-B82F-A167342A2754}"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96371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descr="Cloudy oil paint art">
            <a:extLst>
              <a:ext uri="{FF2B5EF4-FFF2-40B4-BE49-F238E27FC236}">
                <a16:creationId xmlns:a16="http://schemas.microsoft.com/office/drawing/2014/main" id="{07368895-DEBA-806E-8BF4-27ADC99AB244}"/>
              </a:ext>
            </a:extLst>
          </p:cNvPr>
          <p:cNvPicPr>
            <a:picLocks noChangeAspect="1"/>
          </p:cNvPicPr>
          <p:nvPr/>
        </p:nvPicPr>
        <p:blipFill rotWithShape="1">
          <a:blip r:embed="rId2"/>
          <a:srcRect t="7865" b="7865"/>
          <a:stretch/>
        </p:blipFill>
        <p:spPr>
          <a:xfrm>
            <a:off x="20" y="-12683"/>
            <a:ext cx="12191980" cy="6858000"/>
          </a:xfrm>
          <a:prstGeom prst="rect">
            <a:avLst/>
          </a:prstGeom>
          <a:pattFill prst="dotDmnd">
            <a:fgClr>
              <a:schemeClr val="accent1">
                <a:lumMod val="20000"/>
                <a:lumOff val="80000"/>
              </a:schemeClr>
            </a:fgClr>
            <a:bgClr>
              <a:schemeClr val="bg1"/>
            </a:bgClr>
          </a:pattFill>
        </p:spPr>
      </p:pic>
      <p:sp>
        <p:nvSpPr>
          <p:cNvPr id="106" name="Rectangle 105">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90B9E-C2D2-CC85-4F3E-EBEFC7A60500}"/>
              </a:ext>
            </a:extLst>
          </p:cNvPr>
          <p:cNvSpPr>
            <a:spLocks noGrp="1"/>
          </p:cNvSpPr>
          <p:nvPr>
            <p:ph type="ctrTitle"/>
          </p:nvPr>
        </p:nvSpPr>
        <p:spPr>
          <a:xfrm>
            <a:off x="926048" y="1846570"/>
            <a:ext cx="3205641" cy="2275054"/>
          </a:xfrm>
        </p:spPr>
        <p:txBody>
          <a:bodyPr anchor="b">
            <a:normAutofit fontScale="90000"/>
          </a:bodyPr>
          <a:lstStyle/>
          <a:p>
            <a:r>
              <a:rPr lang="en-US" sz="3500" dirty="0">
                <a:solidFill>
                  <a:schemeClr val="bg1"/>
                </a:solidFill>
              </a:rPr>
              <a:t>CAPSTONE PROJECT</a:t>
            </a:r>
            <a:br>
              <a:rPr lang="en-US" sz="3500" dirty="0">
                <a:solidFill>
                  <a:schemeClr val="bg1"/>
                </a:solidFill>
              </a:rPr>
            </a:br>
            <a:br>
              <a:rPr lang="en-US" sz="3500" dirty="0">
                <a:solidFill>
                  <a:schemeClr val="bg1"/>
                </a:solidFill>
              </a:rPr>
            </a:br>
            <a:r>
              <a:rPr lang="en-US" sz="3500" dirty="0">
                <a:solidFill>
                  <a:schemeClr val="bg1"/>
                </a:solidFill>
              </a:rPr>
              <a:t>Fandango Movie Rating Discrepancy Analysis</a:t>
            </a:r>
            <a:br>
              <a:rPr lang="en-US" sz="3500" dirty="0">
                <a:solidFill>
                  <a:schemeClr val="bg1"/>
                </a:solidFill>
              </a:rPr>
            </a:br>
            <a:endParaRPr lang="en-US" sz="3500" dirty="0">
              <a:solidFill>
                <a:schemeClr val="bg1"/>
              </a:solidFill>
            </a:endParaRPr>
          </a:p>
        </p:txBody>
      </p:sp>
      <p:sp>
        <p:nvSpPr>
          <p:cNvPr id="3" name="Subtitle 2">
            <a:extLst>
              <a:ext uri="{FF2B5EF4-FFF2-40B4-BE49-F238E27FC236}">
                <a16:creationId xmlns:a16="http://schemas.microsoft.com/office/drawing/2014/main" id="{830F92B5-CF95-9771-2FFA-26044C23B83B}"/>
              </a:ext>
            </a:extLst>
          </p:cNvPr>
          <p:cNvSpPr>
            <a:spLocks noGrp="1"/>
          </p:cNvSpPr>
          <p:nvPr>
            <p:ph type="subTitle" idx="1"/>
          </p:nvPr>
        </p:nvSpPr>
        <p:spPr>
          <a:xfrm>
            <a:off x="0" y="5420985"/>
            <a:ext cx="12192000" cy="1450669"/>
          </a:xfrm>
          <a:solidFill>
            <a:schemeClr val="accent1">
              <a:lumMod val="20000"/>
              <a:lumOff val="80000"/>
              <a:alpha val="68000"/>
            </a:schemeClr>
          </a:solidFill>
        </p:spPr>
        <p:txBody>
          <a:bodyPr anchor="t">
            <a:normAutofit/>
          </a:bodyPr>
          <a:lstStyle/>
          <a:p>
            <a:r>
              <a:rPr lang="en-US" sz="2300" b="1" dirty="0">
                <a:solidFill>
                  <a:srgbClr val="002060"/>
                </a:solidFill>
              </a:rPr>
              <a:t>PRESENTED BY 	: S.KALAI SELVAN</a:t>
            </a:r>
          </a:p>
          <a:p>
            <a:r>
              <a:rPr lang="en-US" sz="2300" b="1" dirty="0">
                <a:solidFill>
                  <a:srgbClr val="002060"/>
                </a:solidFill>
              </a:rPr>
              <a:t>INSTITUTION 		: 9611- LORD JEGANNATH COLLEGE OF ENGINEERING AND TECHNOLOGY</a:t>
            </a:r>
          </a:p>
          <a:p>
            <a:r>
              <a:rPr lang="en-US" sz="2300" b="1" dirty="0">
                <a:solidFill>
                  <a:srgbClr val="002060"/>
                </a:solidFill>
              </a:rPr>
              <a:t>BRANCH 		: B.E CIVIL ENGINEERING.</a:t>
            </a:r>
          </a:p>
        </p:txBody>
      </p:sp>
      <p:cxnSp>
        <p:nvCxnSpPr>
          <p:cNvPr id="107" name="Straight Connector 10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3FC0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90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bg/>
                                          </p:spTgt>
                                        </p:tgtEl>
                                        <p:attrNameLst>
                                          <p:attrName>style.visibility</p:attrName>
                                        </p:attrNameLst>
                                      </p:cBhvr>
                                      <p:to>
                                        <p:strVal val="visible"/>
                                      </p:to>
                                    </p:set>
                                    <p:animEffect transition="in" filter="fade">
                                      <p:cBhvr>
                                        <p:cTn id="10" dur="7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7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7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r>
              <a:rPr lang="en-US" sz="4000" dirty="0">
                <a:solidFill>
                  <a:schemeClr val="tx1"/>
                </a:solidFill>
              </a:rPr>
              <a:t>CONSLUSION</a:t>
            </a:r>
            <a:endParaRPr lang="en-US" sz="4000" i="0" dirty="0">
              <a:solidFill>
                <a:schemeClr val="tx1"/>
              </a:solidFill>
              <a:effectLst/>
            </a:endParaRP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2048256"/>
            <a:ext cx="8800289" cy="4023360"/>
          </a:xfrm>
        </p:spPr>
        <p:txBody>
          <a:bodyPr>
            <a:noAutofit/>
          </a:bodyPr>
          <a:lstStyle/>
          <a:p>
            <a:r>
              <a:rPr lang="en-US" sz="2000" dirty="0">
                <a:latin typeface="+mj-lt"/>
              </a:rPr>
              <a:t>W</a:t>
            </a:r>
            <a:r>
              <a:rPr lang="en-US" sz="2000" i="0" dirty="0">
                <a:effectLst/>
                <a:latin typeface="+mj-lt"/>
              </a:rPr>
              <a:t>e utilized a movie dataset for binary sentiment classification, which notably exceeded the scale of previous benchmark datasets. Our dataset comprised 25,000 highly polar movie reviews for both training and testing purposes. By employing classification or deep learning algorithms, we successfully predicted the number of positive and negative reviews, achieving significant advancements in sentiment analysis for movie reviews.</a:t>
            </a: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130245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br>
              <a:rPr lang="en-US" sz="4000" i="0" dirty="0">
                <a:solidFill>
                  <a:schemeClr val="tx1"/>
                </a:solidFill>
                <a:effectLst/>
              </a:rPr>
            </a:br>
            <a:r>
              <a:rPr lang="en-US" sz="4000" i="0" dirty="0">
                <a:solidFill>
                  <a:schemeClr val="tx1"/>
                </a:solidFill>
                <a:effectLst/>
              </a:rPr>
              <a:t>Future scope</a:t>
            </a:r>
            <a:br>
              <a:rPr lang="en-US" sz="4000" i="0" dirty="0">
                <a:solidFill>
                  <a:schemeClr val="tx1"/>
                </a:solidFill>
                <a:effectLst/>
              </a:rPr>
            </a:br>
            <a:endParaRPr lang="en-US" sz="4000" i="0" dirty="0">
              <a:solidFill>
                <a:schemeClr val="tx1"/>
              </a:solidFill>
              <a:effectLst/>
            </a:endParaRP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1517904"/>
            <a:ext cx="8800289" cy="4553712"/>
          </a:xfrm>
        </p:spPr>
        <p:txBody>
          <a:bodyPr>
            <a:noAutofit/>
          </a:bodyPr>
          <a:lstStyle/>
          <a:p>
            <a:pPr marL="0" indent="0">
              <a:buNone/>
            </a:pPr>
            <a:endParaRPr lang="en-US" sz="2000" i="0" dirty="0">
              <a:effectLst/>
              <a:latin typeface="+mj-lt"/>
            </a:endParaRPr>
          </a:p>
          <a:p>
            <a:pPr>
              <a:buFont typeface="Wingdings" panose="05000000000000000000" pitchFamily="2" charset="2"/>
              <a:buChar char="Ø"/>
            </a:pPr>
            <a:r>
              <a:rPr lang="en-US" sz="2000" i="0" dirty="0">
                <a:effectLst/>
                <a:latin typeface="+mj-lt"/>
              </a:rPr>
              <a:t>Handling Imbalanced Data</a:t>
            </a:r>
          </a:p>
          <a:p>
            <a:pPr>
              <a:buFont typeface="Wingdings" panose="05000000000000000000" pitchFamily="2" charset="2"/>
              <a:buChar char="Ø"/>
            </a:pPr>
            <a:r>
              <a:rPr lang="en-US" sz="2000" i="0" dirty="0">
                <a:effectLst/>
                <a:latin typeface="+mj-lt"/>
              </a:rPr>
              <a:t>Model Improvement and Tuning</a:t>
            </a:r>
          </a:p>
          <a:p>
            <a:pPr>
              <a:buFont typeface="Wingdings" panose="05000000000000000000" pitchFamily="2" charset="2"/>
              <a:buChar char="Ø"/>
            </a:pPr>
            <a:r>
              <a:rPr lang="en-US" sz="2000" i="0" dirty="0">
                <a:effectLst/>
                <a:latin typeface="+mj-lt"/>
              </a:rPr>
              <a:t>Transfer Learning and Pretrained Models</a:t>
            </a:r>
          </a:p>
          <a:p>
            <a:pPr>
              <a:buFont typeface="Wingdings" panose="05000000000000000000" pitchFamily="2" charset="2"/>
              <a:buChar char="Ø"/>
            </a:pPr>
            <a:r>
              <a:rPr lang="en-US" sz="2000" i="0" dirty="0">
                <a:effectLst/>
                <a:latin typeface="+mj-lt"/>
              </a:rPr>
              <a:t>Multi-Modal Analysis</a:t>
            </a: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11</a:t>
            </a:fld>
            <a:endParaRPr lang="en-US">
              <a:solidFill>
                <a:srgbClr val="FFFFFF"/>
              </a:solidFill>
            </a:endParaRPr>
          </a:p>
        </p:txBody>
      </p:sp>
    </p:spTree>
    <p:extLst>
      <p:ext uri="{BB962C8B-B14F-4D97-AF65-F5344CB8AC3E}">
        <p14:creationId xmlns:p14="http://schemas.microsoft.com/office/powerpoint/2010/main" val="412181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r>
              <a:rPr lang="en-US" sz="4000" i="0" dirty="0">
                <a:solidFill>
                  <a:schemeClr val="tx1"/>
                </a:solidFill>
                <a:effectLst/>
              </a:rPr>
              <a:t>REFERENCES</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1926852"/>
            <a:ext cx="8800289" cy="4144764"/>
          </a:xfrm>
        </p:spPr>
        <p:txBody>
          <a:bodyPr>
            <a:noAutofit/>
          </a:bodyPr>
          <a:lstStyle/>
          <a:p>
            <a:pPr marL="0" indent="0">
              <a:buNone/>
            </a:pPr>
            <a:r>
              <a:rPr lang="en-US" sz="2000" i="0" dirty="0">
                <a:effectLst/>
                <a:latin typeface="+mj-lt"/>
              </a:rPr>
              <a:t>1. Maas, A. L., Daly, R. E., Pham, P. T., Huang, D., Ng, A. Y., &amp; Potts, C. (2011). Learning Word Vectors for Sentiment Analysis. In Proceedings of the 49th Annual Meeting of the Association for Computational Linguistics: Human Language Technologies.</a:t>
            </a:r>
          </a:p>
          <a:p>
            <a:pPr marL="0" indent="0">
              <a:buNone/>
            </a:pPr>
            <a:r>
              <a:rPr lang="en-US" sz="2000" i="0" dirty="0">
                <a:effectLst/>
                <a:latin typeface="+mj-lt"/>
              </a:rPr>
              <a:t>2. Pang, B., &amp; Lee, L. (2004). A Sentimental Education: Sentiment Analysis Using Subjectivity Summarization Based on Minimum Cuts. In Proceedings of the 42nd Annual Meeting of the Association for Computational Linguistics (ACL'04).</a:t>
            </a:r>
          </a:p>
          <a:p>
            <a:pPr marL="0" indent="0">
              <a:buNone/>
            </a:pPr>
            <a:r>
              <a:rPr lang="en-US" sz="2000" i="0" dirty="0">
                <a:effectLst/>
                <a:latin typeface="+mj-lt"/>
              </a:rPr>
              <a:t>3. Bo Pang and Lillian Lee. (2005). Seeing stars: Exploiting class relationships for sentiment categorization with respect to rating scales. In Proceedings of the 43rd Annual Meeting of the Association for Computational Linguistics (ACL'05).</a:t>
            </a: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12</a:t>
            </a:fld>
            <a:endParaRPr lang="en-US">
              <a:solidFill>
                <a:srgbClr val="FFFFFF"/>
              </a:solidFill>
            </a:endParaRPr>
          </a:p>
        </p:txBody>
      </p:sp>
    </p:spTree>
    <p:extLst>
      <p:ext uri="{BB962C8B-B14F-4D97-AF65-F5344CB8AC3E}">
        <p14:creationId xmlns:p14="http://schemas.microsoft.com/office/powerpoint/2010/main" val="281610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3218688"/>
            <a:ext cx="8800289" cy="2852928"/>
          </a:xfrm>
        </p:spPr>
        <p:txBody>
          <a:bodyPr>
            <a:noAutofit/>
          </a:bodyPr>
          <a:lstStyle/>
          <a:p>
            <a:pPr marL="0" indent="0">
              <a:buNone/>
            </a:pPr>
            <a:r>
              <a:rPr lang="en-US" sz="5000" i="0" dirty="0">
                <a:effectLst/>
                <a:latin typeface="+mj-lt"/>
              </a:rPr>
              <a:t>                           THANK YOU </a:t>
            </a: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13</a:t>
            </a:fld>
            <a:endParaRPr lang="en-US">
              <a:solidFill>
                <a:srgbClr val="FFFFFF"/>
              </a:solidFill>
            </a:endParaRPr>
          </a:p>
        </p:txBody>
      </p:sp>
    </p:spTree>
    <p:extLst>
      <p:ext uri="{BB962C8B-B14F-4D97-AF65-F5344CB8AC3E}">
        <p14:creationId xmlns:p14="http://schemas.microsoft.com/office/powerpoint/2010/main" val="284985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091"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841327" y="554736"/>
            <a:ext cx="6066816" cy="1499616"/>
          </a:xfrm>
        </p:spPr>
        <p:txBody>
          <a:bodyPr>
            <a:normAutofit/>
          </a:bodyPr>
          <a:lstStyle/>
          <a:p>
            <a:r>
              <a:rPr lang="en-US" dirty="0">
                <a:solidFill>
                  <a:srgbClr val="000000"/>
                </a:solidFill>
              </a:rPr>
              <a:t>OUTLINE</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841327" y="2048256"/>
            <a:ext cx="8720962" cy="4023360"/>
          </a:xfrm>
        </p:spPr>
        <p:txBody>
          <a:bodyPr>
            <a:normAutofit/>
          </a:bodyPr>
          <a:lstStyle/>
          <a:p>
            <a:pPr>
              <a:buFont typeface="Wingdings" panose="05000000000000000000" pitchFamily="2" charset="2"/>
              <a:buChar char="Ø"/>
            </a:pPr>
            <a:r>
              <a:rPr lang="en-US" sz="2400" dirty="0">
                <a:latin typeface="Arial"/>
                <a:ea typeface="+mn-lt"/>
                <a:cs typeface="Arial"/>
              </a:rPr>
              <a:t>Problem Statement </a:t>
            </a:r>
          </a:p>
          <a:p>
            <a:pPr>
              <a:buFont typeface="Wingdings" panose="05000000000000000000" pitchFamily="2" charset="2"/>
              <a:buChar char="Ø"/>
            </a:pPr>
            <a:r>
              <a:rPr lang="en-US" sz="2400" dirty="0">
                <a:latin typeface="Arial"/>
                <a:ea typeface="+mn-lt"/>
                <a:cs typeface="Arial"/>
              </a:rPr>
              <a:t>Proposed System/Solution</a:t>
            </a:r>
            <a:endParaRPr lang="en-US" dirty="0">
              <a:latin typeface="Arial"/>
              <a:cs typeface="Arial"/>
            </a:endParaRPr>
          </a:p>
          <a:p>
            <a:pPr>
              <a:buFont typeface="Wingdings" panose="05000000000000000000" pitchFamily="2" charset="2"/>
              <a:buChar char="Ø"/>
            </a:pPr>
            <a:r>
              <a:rPr lang="en-US" sz="2400" dirty="0">
                <a:latin typeface="Arial"/>
                <a:ea typeface="+mn-lt"/>
                <a:cs typeface="Calibri"/>
              </a:rPr>
              <a:t>System </a:t>
            </a:r>
            <a:r>
              <a:rPr lang="en-US" sz="2400" dirty="0">
                <a:latin typeface="Arial"/>
                <a:ea typeface="+mn-lt"/>
                <a:cs typeface="+mn-lt"/>
              </a:rPr>
              <a:t>Development Approach</a:t>
            </a:r>
            <a:endParaRPr lang="en-US" dirty="0">
              <a:latin typeface="Arial"/>
              <a:ea typeface="+mn-lt"/>
              <a:cs typeface="+mn-lt"/>
            </a:endParaRPr>
          </a:p>
          <a:p>
            <a:pPr>
              <a:buFont typeface="Wingdings" panose="05000000000000000000" pitchFamily="2" charset="2"/>
              <a:buChar char="Ø"/>
            </a:pPr>
            <a:r>
              <a:rPr lang="en-US" sz="2400" dirty="0">
                <a:latin typeface="Arial"/>
                <a:ea typeface="+mn-lt"/>
                <a:cs typeface="+mn-lt"/>
              </a:rPr>
              <a:t>Algorithm &amp; Deployment  </a:t>
            </a:r>
            <a:endParaRPr lang="en-US" dirty="0">
              <a:latin typeface="Arial"/>
              <a:cs typeface="Calibri"/>
            </a:endParaRPr>
          </a:p>
          <a:p>
            <a:pPr>
              <a:buFont typeface="Wingdings" panose="05000000000000000000" pitchFamily="2" charset="2"/>
              <a:buChar char="Ø"/>
            </a:pPr>
            <a:r>
              <a:rPr lang="en-US" sz="2400" dirty="0">
                <a:latin typeface="Arial"/>
                <a:ea typeface="+mn-lt"/>
                <a:cs typeface="Arial"/>
              </a:rPr>
              <a:t>Result </a:t>
            </a:r>
          </a:p>
          <a:p>
            <a:pPr>
              <a:buFont typeface="Wingdings" panose="05000000000000000000" pitchFamily="2" charset="2"/>
              <a:buChar char="Ø"/>
            </a:pPr>
            <a:r>
              <a:rPr lang="en-US" sz="2400" dirty="0">
                <a:latin typeface="Arial"/>
                <a:ea typeface="+mn-lt"/>
                <a:cs typeface="Arial"/>
              </a:rPr>
              <a:t>Conclusion</a:t>
            </a:r>
            <a:endParaRPr lang="en-US" dirty="0">
              <a:latin typeface="Arial"/>
              <a:cs typeface="Arial"/>
            </a:endParaRPr>
          </a:p>
          <a:p>
            <a:pPr>
              <a:buFont typeface="Wingdings" panose="05000000000000000000" pitchFamily="2" charset="2"/>
              <a:buChar char="Ø"/>
            </a:pPr>
            <a:r>
              <a:rPr lang="en-US" sz="2400" dirty="0">
                <a:latin typeface="Arial"/>
                <a:ea typeface="+mn-lt"/>
                <a:cs typeface="Arial"/>
              </a:rPr>
              <a:t>Future Scope</a:t>
            </a:r>
          </a:p>
          <a:p>
            <a:pPr>
              <a:buFont typeface="Wingdings" panose="05000000000000000000" pitchFamily="2" charset="2"/>
              <a:buChar char="Ø"/>
            </a:pPr>
            <a:r>
              <a:rPr lang="en-US" sz="2400" dirty="0">
                <a:latin typeface="Arial"/>
                <a:ea typeface="+mn-lt"/>
                <a:cs typeface="Arial"/>
              </a:rPr>
              <a:t>References</a:t>
            </a:r>
            <a:endParaRPr lang="en-US" dirty="0">
              <a:latin typeface="Arial"/>
              <a:cs typeface="Arial"/>
            </a:endParaRPr>
          </a:p>
          <a:p>
            <a:pPr>
              <a:buFont typeface="Wingdings" panose="05000000000000000000" pitchFamily="2" charset="2"/>
              <a:buChar char="Ø"/>
            </a:pPr>
            <a:endParaRPr lang="en-US" i="0" dirty="0">
              <a:effectLst/>
              <a:latin typeface="Söhne"/>
            </a:endParaRP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288846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841327" y="1005840"/>
            <a:ext cx="6066816" cy="658368"/>
          </a:xfrm>
        </p:spPr>
        <p:txBody>
          <a:bodyPr>
            <a:noAutofit/>
          </a:bodyPr>
          <a:lstStyle/>
          <a:p>
            <a:r>
              <a:rPr lang="en-US" sz="4000" dirty="0">
                <a:solidFill>
                  <a:schemeClr val="tx1"/>
                </a:solidFill>
              </a:rPr>
              <a:t>Problem Statement</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841327" y="2048256"/>
            <a:ext cx="8720962" cy="4023360"/>
          </a:xfrm>
        </p:spPr>
        <p:txBody>
          <a:bodyPr>
            <a:normAutofit/>
          </a:bodyPr>
          <a:lstStyle/>
          <a:p>
            <a:pPr marL="0" indent="0" algn="l">
              <a:buNone/>
            </a:pPr>
            <a:r>
              <a:rPr lang="en-US" dirty="0"/>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a:p>
            <a:pPr marL="0" indent="0" algn="l">
              <a:buNone/>
            </a:pPr>
            <a:endParaRPr lang="en-US" dirty="0"/>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363743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r>
              <a:rPr lang="en-US" sz="4000" i="0" dirty="0">
                <a:solidFill>
                  <a:schemeClr val="tx1"/>
                </a:solidFill>
                <a:effectLst/>
              </a:rPr>
              <a:t>Proposed Solution</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2048256"/>
            <a:ext cx="8800289" cy="4023360"/>
          </a:xfrm>
        </p:spPr>
        <p:txBody>
          <a:bodyPr>
            <a:noAutofit/>
          </a:bodyPr>
          <a:lstStyle/>
          <a:p>
            <a:pPr>
              <a:buFont typeface="Wingdings" pitchFamily="2" charset="2"/>
              <a:buChar char="v"/>
            </a:pPr>
            <a:r>
              <a:rPr lang="en-US" sz="2000" dirty="0"/>
              <a:t>Data Preparation:</a:t>
            </a:r>
          </a:p>
          <a:p>
            <a:pPr>
              <a:buFont typeface="Wingdings" pitchFamily="2" charset="2"/>
              <a:buChar char="v"/>
            </a:pPr>
            <a:r>
              <a:rPr lang="en-US" sz="2000" dirty="0"/>
              <a:t>Text Preprocessing</a:t>
            </a:r>
          </a:p>
          <a:p>
            <a:pPr>
              <a:buFont typeface="Wingdings" pitchFamily="2" charset="2"/>
              <a:buChar char="v"/>
            </a:pPr>
            <a:r>
              <a:rPr lang="en-US" sz="2000" dirty="0"/>
              <a:t>Feature Extraction</a:t>
            </a:r>
          </a:p>
          <a:p>
            <a:pPr>
              <a:buFont typeface="Wingdings" pitchFamily="2" charset="2"/>
              <a:buChar char="v"/>
            </a:pPr>
            <a:r>
              <a:rPr lang="en-US" sz="2000" dirty="0"/>
              <a:t>Model Training</a:t>
            </a:r>
          </a:p>
          <a:p>
            <a:pPr>
              <a:buFont typeface="Wingdings" pitchFamily="2" charset="2"/>
              <a:buChar char="v"/>
            </a:pPr>
            <a:r>
              <a:rPr lang="en-US" sz="2000" dirty="0"/>
              <a:t>Model Evaluation</a:t>
            </a:r>
          </a:p>
          <a:p>
            <a:pPr marL="0" indent="0">
              <a:buNone/>
            </a:pPr>
            <a:endParaRPr lang="en-US" sz="2000" dirty="0"/>
          </a:p>
          <a:p>
            <a:endParaRPr lang="en-US" sz="2000" i="0" dirty="0">
              <a:effectLst/>
              <a:latin typeface="+mj-lt"/>
            </a:endParaRP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142847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r>
              <a:rPr lang="en-US" sz="4000" i="0" dirty="0">
                <a:solidFill>
                  <a:schemeClr val="tx1"/>
                </a:solidFill>
                <a:effectLst/>
              </a:rPr>
              <a:t>System  Approach</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2048256"/>
            <a:ext cx="8800289" cy="4023360"/>
          </a:xfrm>
        </p:spPr>
        <p:txBody>
          <a:bodyPr>
            <a:noAutofit/>
          </a:bodyPr>
          <a:lstStyle/>
          <a:p>
            <a:pPr marL="0" indent="0">
              <a:buFont typeface="Wingdings" pitchFamily="2" charset="2"/>
              <a:buChar char="v"/>
            </a:pPr>
            <a:r>
              <a:rPr lang="en-US" sz="2000" dirty="0"/>
              <a:t>Traditional Machine Learning Approach </a:t>
            </a:r>
          </a:p>
          <a:p>
            <a:pPr marL="0" indent="0">
              <a:buFont typeface="Wingdings" pitchFamily="2" charset="2"/>
              <a:buChar char="v"/>
            </a:pPr>
            <a:r>
              <a:rPr lang="en-US" sz="2000" dirty="0"/>
              <a:t>Deep Learning Approach</a:t>
            </a:r>
            <a:endParaRPr lang="en-IN" sz="2000" dirty="0">
              <a:solidFill>
                <a:srgbClr val="0F0F0F"/>
              </a:solidFill>
            </a:endParaRPr>
          </a:p>
          <a:p>
            <a:pPr marL="0" indent="0">
              <a:buNone/>
            </a:pPr>
            <a:endParaRPr lang="en-US" sz="2000" i="0" dirty="0">
              <a:effectLst/>
              <a:latin typeface="+mj-lt"/>
            </a:endParaRP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89755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0"/>
            <a:ext cx="6066816" cy="1100528"/>
          </a:xfrm>
        </p:spPr>
        <p:txBody>
          <a:bodyPr>
            <a:noAutofit/>
          </a:bodyPr>
          <a:lstStyle/>
          <a:p>
            <a:pPr algn="l"/>
            <a:r>
              <a:rPr lang="en-US" sz="4000" i="0" dirty="0">
                <a:solidFill>
                  <a:schemeClr val="tx1"/>
                </a:solidFill>
                <a:effectLst/>
              </a:rPr>
              <a:t>Algorithm &amp; Deployment</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691380"/>
            <a:ext cx="8800289" cy="5916484"/>
          </a:xfrm>
        </p:spPr>
        <p:txBody>
          <a:bodyPr>
            <a:noAutofit/>
          </a:bodyPr>
          <a:lstStyle/>
          <a:p>
            <a:pPr>
              <a:buNone/>
            </a:pPr>
            <a:r>
              <a:rPr lang="en-US" sz="1200" dirty="0"/>
              <a:t>import </a:t>
            </a:r>
            <a:r>
              <a:rPr lang="en-US" sz="1200" dirty="0" err="1"/>
              <a:t>numpy</a:t>
            </a:r>
            <a:r>
              <a:rPr lang="en-US" sz="1200" dirty="0"/>
              <a:t> as np</a:t>
            </a:r>
          </a:p>
          <a:p>
            <a:pPr>
              <a:buNone/>
            </a:pPr>
            <a:r>
              <a:rPr lang="en-US" sz="1200" dirty="0"/>
              <a:t>import pandas as pd</a:t>
            </a:r>
          </a:p>
          <a:p>
            <a:pPr>
              <a:buNone/>
            </a:pPr>
            <a:r>
              <a:rPr lang="en-US" sz="1200" dirty="0"/>
              <a:t>import </a:t>
            </a:r>
            <a:r>
              <a:rPr lang="en-US" sz="1200" dirty="0" err="1"/>
              <a:t>matplotlib.pyplot</a:t>
            </a:r>
            <a:r>
              <a:rPr lang="en-US" sz="1200" dirty="0"/>
              <a:t> as </a:t>
            </a:r>
            <a:r>
              <a:rPr lang="en-US" sz="1200" dirty="0" err="1"/>
              <a:t>plt</a:t>
            </a:r>
            <a:endParaRPr lang="en-US" sz="1200" dirty="0"/>
          </a:p>
          <a:p>
            <a:pPr>
              <a:buNone/>
            </a:pPr>
            <a:r>
              <a:rPr lang="en-US" sz="1200" dirty="0"/>
              <a:t>import seaborn as </a:t>
            </a:r>
            <a:r>
              <a:rPr lang="en-US" sz="1200" dirty="0" err="1"/>
              <a:t>sns</a:t>
            </a:r>
            <a:endParaRPr lang="en-US" sz="1200" dirty="0"/>
          </a:p>
          <a:p>
            <a:pPr>
              <a:buNone/>
            </a:pPr>
            <a:r>
              <a:rPr lang="en-US" sz="1200" dirty="0"/>
              <a:t>from </a:t>
            </a:r>
            <a:r>
              <a:rPr lang="en-US" sz="1200" dirty="0" err="1"/>
              <a:t>sklearn.feature_extraction.text</a:t>
            </a:r>
            <a:r>
              <a:rPr lang="en-US" sz="1200" dirty="0"/>
              <a:t> import </a:t>
            </a:r>
            <a:r>
              <a:rPr lang="en-US" sz="1200" dirty="0" err="1"/>
              <a:t>CountVectorizer</a:t>
            </a:r>
            <a:endParaRPr lang="en-US" sz="1200" dirty="0"/>
          </a:p>
          <a:p>
            <a:pPr>
              <a:buNone/>
            </a:pPr>
            <a:r>
              <a:rPr lang="en-US" sz="1200" dirty="0"/>
              <a:t>from </a:t>
            </a:r>
            <a:r>
              <a:rPr lang="en-US" sz="1200" dirty="0" err="1"/>
              <a:t>sklearn.linear_model</a:t>
            </a:r>
            <a:r>
              <a:rPr lang="en-US" sz="1200" dirty="0"/>
              <a:t> import </a:t>
            </a:r>
            <a:r>
              <a:rPr lang="en-US" sz="1200" dirty="0" err="1"/>
              <a:t>LogisticRegression</a:t>
            </a:r>
            <a:endParaRPr lang="en-US" sz="1200" dirty="0"/>
          </a:p>
          <a:p>
            <a:pPr>
              <a:buNone/>
            </a:pPr>
            <a:r>
              <a:rPr lang="en-US" sz="1200" dirty="0"/>
              <a:t>from </a:t>
            </a:r>
            <a:r>
              <a:rPr lang="en-US" sz="1200" dirty="0" err="1"/>
              <a:t>sklearn.ensemble</a:t>
            </a:r>
            <a:r>
              <a:rPr lang="en-US" sz="1200" dirty="0"/>
              <a:t> import </a:t>
            </a:r>
            <a:r>
              <a:rPr lang="en-US" sz="1200" dirty="0" err="1"/>
              <a:t>RandomForestClassifier</a:t>
            </a:r>
            <a:endParaRPr lang="en-US" sz="1200" dirty="0"/>
          </a:p>
          <a:p>
            <a:pPr>
              <a:buNone/>
            </a:pPr>
            <a:r>
              <a:rPr lang="en-US" sz="1200" dirty="0"/>
              <a:t>from </a:t>
            </a:r>
            <a:r>
              <a:rPr lang="en-US" sz="1200" dirty="0" err="1"/>
              <a:t>sklearn.tree</a:t>
            </a:r>
            <a:r>
              <a:rPr lang="en-US" sz="1200" dirty="0"/>
              <a:t> import </a:t>
            </a:r>
            <a:r>
              <a:rPr lang="en-US" sz="1200" dirty="0" err="1"/>
              <a:t>DecisionTreeClassifier</a:t>
            </a:r>
            <a:endParaRPr lang="en-US" sz="1200" dirty="0"/>
          </a:p>
          <a:p>
            <a:pPr>
              <a:buNone/>
            </a:pPr>
            <a:r>
              <a:rPr lang="en-US" sz="1200" dirty="0"/>
              <a:t>from </a:t>
            </a:r>
            <a:r>
              <a:rPr lang="en-US" sz="1200" dirty="0" err="1"/>
              <a:t>sklearn.metrics</a:t>
            </a:r>
            <a:r>
              <a:rPr lang="en-US" sz="1200" dirty="0"/>
              <a:t> import </a:t>
            </a:r>
            <a:r>
              <a:rPr lang="en-US" sz="1200" dirty="0" err="1"/>
              <a:t>roc_auc_score</a:t>
            </a:r>
            <a:r>
              <a:rPr lang="en-US" sz="1200" dirty="0"/>
              <a:t>, f1_score, </a:t>
            </a:r>
            <a:r>
              <a:rPr lang="en-US" sz="1200" dirty="0" err="1"/>
              <a:t>accuracy_score</a:t>
            </a:r>
            <a:endParaRPr lang="en-US" sz="1200" dirty="0"/>
          </a:p>
          <a:p>
            <a:pPr>
              <a:buNone/>
            </a:pPr>
            <a:r>
              <a:rPr lang="en-US" sz="1200" dirty="0"/>
              <a:t>from bs4 import </a:t>
            </a:r>
            <a:r>
              <a:rPr lang="en-US" sz="1200" dirty="0" err="1"/>
              <a:t>BeautifulSoup</a:t>
            </a:r>
            <a:endParaRPr lang="en-US" sz="1200" dirty="0"/>
          </a:p>
          <a:p>
            <a:pPr>
              <a:buNone/>
            </a:pPr>
            <a:r>
              <a:rPr lang="en-US" sz="1200" dirty="0"/>
              <a:t>import re</a:t>
            </a:r>
          </a:p>
          <a:p>
            <a:pPr>
              <a:buNone/>
            </a:pPr>
            <a:r>
              <a:rPr lang="en-US" sz="1200" dirty="0"/>
              <a:t>import </a:t>
            </a:r>
            <a:r>
              <a:rPr lang="en-US" sz="1200" dirty="0" err="1"/>
              <a:t>nltk</a:t>
            </a:r>
            <a:endParaRPr lang="en-US" sz="1200" dirty="0"/>
          </a:p>
          <a:p>
            <a:pPr>
              <a:buNone/>
            </a:pPr>
            <a:r>
              <a:rPr lang="en-US" sz="1200" dirty="0"/>
              <a:t>from </a:t>
            </a:r>
            <a:r>
              <a:rPr lang="en-US" sz="1200" dirty="0" err="1"/>
              <a:t>sklearn.model_selection</a:t>
            </a:r>
            <a:r>
              <a:rPr lang="en-US" sz="1200" dirty="0"/>
              <a:t> import </a:t>
            </a:r>
            <a:r>
              <a:rPr lang="en-US" sz="1200" dirty="0" err="1"/>
              <a:t>train_test_split</a:t>
            </a:r>
            <a:endParaRPr lang="en-US" sz="1200" dirty="0"/>
          </a:p>
          <a:p>
            <a:pPr>
              <a:buNone/>
            </a:pPr>
            <a:r>
              <a:rPr lang="en-US" sz="1200" dirty="0"/>
              <a:t>from </a:t>
            </a:r>
            <a:r>
              <a:rPr lang="en-US" sz="1200" dirty="0" err="1"/>
              <a:t>sklearn.utils</a:t>
            </a:r>
            <a:r>
              <a:rPr lang="en-US" sz="1200" dirty="0"/>
              <a:t> import shuffle</a:t>
            </a:r>
          </a:p>
          <a:p>
            <a:pPr>
              <a:buNone/>
            </a:pPr>
            <a:r>
              <a:rPr lang="en-US" sz="1200" dirty="0"/>
              <a:t>from </a:t>
            </a:r>
            <a:r>
              <a:rPr lang="en-US" sz="1200" dirty="0" err="1"/>
              <a:t>nltk.corpus</a:t>
            </a:r>
            <a:r>
              <a:rPr lang="en-US" sz="1200" dirty="0"/>
              <a:t> import </a:t>
            </a:r>
            <a:r>
              <a:rPr lang="en-US" sz="1200" dirty="0" err="1"/>
              <a:t>stopwords</a:t>
            </a:r>
            <a:endParaRPr lang="en-US" sz="1200" dirty="0"/>
          </a:p>
          <a:p>
            <a:pPr>
              <a:buNone/>
            </a:pPr>
            <a:br>
              <a:rPr lang="en-US" sz="1200" dirty="0"/>
            </a:br>
            <a:r>
              <a:rPr lang="en-US" sz="1200" dirty="0"/>
              <a:t>import warnings</a:t>
            </a:r>
          </a:p>
          <a:p>
            <a:pPr>
              <a:buNone/>
            </a:pPr>
            <a:r>
              <a:rPr lang="en-US" sz="1200" dirty="0" err="1"/>
              <a:t>warnings.filterwarnings</a:t>
            </a:r>
            <a:r>
              <a:rPr lang="en-US" sz="1200" dirty="0"/>
              <a:t>("ignore")</a:t>
            </a:r>
          </a:p>
          <a:p>
            <a:pPr marL="305435" indent="-305435"/>
            <a:endParaRPr lang="en-IN" sz="1200" dirty="0"/>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285864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182880"/>
            <a:ext cx="8800289" cy="5888736"/>
          </a:xfrm>
        </p:spPr>
        <p:txBody>
          <a:bodyPr>
            <a:noAutofit/>
          </a:bodyPr>
          <a:lstStyle/>
          <a:p>
            <a:pPr>
              <a:buNone/>
            </a:pPr>
            <a:r>
              <a:rPr lang="en-US" sz="1200" dirty="0"/>
              <a:t>from </a:t>
            </a:r>
            <a:r>
              <a:rPr lang="en-US" sz="1200" dirty="0" err="1"/>
              <a:t>sklearn.utils</a:t>
            </a:r>
            <a:r>
              <a:rPr lang="en-US" sz="1200" dirty="0"/>
              <a:t> import shuffle</a:t>
            </a:r>
          </a:p>
          <a:p>
            <a:pPr>
              <a:buNone/>
            </a:pPr>
            <a:r>
              <a:rPr lang="en-US" sz="1200" dirty="0"/>
              <a:t>from </a:t>
            </a:r>
            <a:r>
              <a:rPr lang="en-US" sz="1200" dirty="0" err="1"/>
              <a:t>nltk.corpus</a:t>
            </a:r>
            <a:r>
              <a:rPr lang="en-US" sz="1200" dirty="0"/>
              <a:t> import </a:t>
            </a:r>
            <a:r>
              <a:rPr lang="en-US" sz="1200" dirty="0" err="1"/>
              <a:t>stopwords</a:t>
            </a:r>
            <a:endParaRPr lang="en-US" sz="1200" dirty="0"/>
          </a:p>
          <a:p>
            <a:pPr>
              <a:buNone/>
            </a:pPr>
            <a:br>
              <a:rPr lang="en-US" sz="1200" dirty="0"/>
            </a:br>
            <a:r>
              <a:rPr lang="en-US" sz="1200" dirty="0"/>
              <a:t>import warnings</a:t>
            </a:r>
          </a:p>
          <a:p>
            <a:pPr>
              <a:buNone/>
            </a:pPr>
            <a:r>
              <a:rPr lang="en-US" sz="1200" dirty="0" err="1"/>
              <a:t>warnings.filterwarnings</a:t>
            </a:r>
            <a:r>
              <a:rPr lang="en-US" sz="1200" dirty="0"/>
              <a:t>("ignore")</a:t>
            </a:r>
          </a:p>
          <a:p>
            <a:pPr>
              <a:buNone/>
            </a:pPr>
            <a:r>
              <a:rPr lang="en-US" sz="1200" dirty="0" err="1"/>
              <a:t>df</a:t>
            </a:r>
            <a:r>
              <a:rPr lang="en-US" sz="1200" dirty="0"/>
              <a:t>_ = </a:t>
            </a:r>
            <a:r>
              <a:rPr lang="en-US" sz="1200" dirty="0" err="1"/>
              <a:t>pd.read_csv</a:t>
            </a:r>
            <a:r>
              <a:rPr lang="en-US" sz="1200" dirty="0"/>
              <a:t>('IMDB Dataset.csv')</a:t>
            </a:r>
          </a:p>
          <a:p>
            <a:pPr>
              <a:buNone/>
            </a:pPr>
            <a:r>
              <a:rPr lang="en-US" sz="1200" dirty="0"/>
              <a:t> </a:t>
            </a:r>
            <a:r>
              <a:rPr lang="en-US" sz="1200" dirty="0" err="1"/>
              <a:t>df</a:t>
            </a:r>
            <a:r>
              <a:rPr lang="en-US" sz="1200" dirty="0"/>
              <a:t> = </a:t>
            </a:r>
            <a:r>
              <a:rPr lang="en-US" sz="1200" dirty="0" err="1"/>
              <a:t>df</a:t>
            </a:r>
            <a:r>
              <a:rPr lang="en-US" sz="1200" dirty="0"/>
              <a:t>_.copy()</a:t>
            </a:r>
          </a:p>
          <a:p>
            <a:pPr>
              <a:buNone/>
            </a:pPr>
            <a:r>
              <a:rPr lang="en-US" sz="1200" dirty="0"/>
              <a:t>def </a:t>
            </a:r>
            <a:r>
              <a:rPr lang="en-US" sz="1200" dirty="0" err="1"/>
              <a:t>missing_values_analysis</a:t>
            </a:r>
            <a:r>
              <a:rPr lang="en-US" sz="1200" dirty="0"/>
              <a:t>(</a:t>
            </a:r>
            <a:r>
              <a:rPr lang="en-US" sz="1200" dirty="0" err="1"/>
              <a:t>df</a:t>
            </a:r>
            <a:r>
              <a:rPr lang="en-US" sz="1200" dirty="0"/>
              <a:t>):</a:t>
            </a:r>
          </a:p>
          <a:p>
            <a:pPr>
              <a:buNone/>
            </a:pPr>
            <a:r>
              <a:rPr lang="en-US" sz="1200" dirty="0"/>
              <a:t>    </a:t>
            </a:r>
            <a:r>
              <a:rPr lang="en-US" sz="1200" dirty="0" err="1"/>
              <a:t>na_columns</a:t>
            </a:r>
            <a:r>
              <a:rPr lang="en-US" sz="1200" dirty="0"/>
              <a:t>_ = [col for col in </a:t>
            </a:r>
            <a:r>
              <a:rPr lang="en-US" sz="1200" dirty="0" err="1"/>
              <a:t>df.columns</a:t>
            </a:r>
            <a:r>
              <a:rPr lang="en-US" sz="1200" dirty="0"/>
              <a:t> if </a:t>
            </a:r>
            <a:r>
              <a:rPr lang="en-US" sz="1200" dirty="0" err="1"/>
              <a:t>df</a:t>
            </a:r>
            <a:r>
              <a:rPr lang="en-US" sz="1200" dirty="0"/>
              <a:t>[col].</a:t>
            </a:r>
            <a:r>
              <a:rPr lang="en-US" sz="1200" dirty="0" err="1"/>
              <a:t>isnull</a:t>
            </a:r>
            <a:r>
              <a:rPr lang="en-US" sz="1200" dirty="0"/>
              <a:t>().sum() &gt; 0]</a:t>
            </a:r>
          </a:p>
          <a:p>
            <a:pPr>
              <a:buNone/>
            </a:pPr>
            <a:r>
              <a:rPr lang="en-US" sz="1200" dirty="0"/>
              <a:t>    </a:t>
            </a:r>
            <a:r>
              <a:rPr lang="en-US" sz="1200" dirty="0" err="1"/>
              <a:t>n_miss</a:t>
            </a:r>
            <a:r>
              <a:rPr lang="en-US" sz="1200" dirty="0"/>
              <a:t> = </a:t>
            </a:r>
            <a:r>
              <a:rPr lang="en-US" sz="1200" dirty="0" err="1"/>
              <a:t>df</a:t>
            </a:r>
            <a:r>
              <a:rPr lang="en-US" sz="1200" dirty="0"/>
              <a:t>[</a:t>
            </a:r>
            <a:r>
              <a:rPr lang="en-US" sz="1200" dirty="0" err="1"/>
              <a:t>na_columns</a:t>
            </a:r>
            <a:r>
              <a:rPr lang="en-US" sz="1200" dirty="0"/>
              <a:t>_].</a:t>
            </a:r>
            <a:r>
              <a:rPr lang="en-US" sz="1200" dirty="0" err="1"/>
              <a:t>isnull</a:t>
            </a:r>
            <a:r>
              <a:rPr lang="en-US" sz="1200" dirty="0"/>
              <a:t>().sum().</a:t>
            </a:r>
            <a:r>
              <a:rPr lang="en-US" sz="1200" dirty="0" err="1"/>
              <a:t>sort_values</a:t>
            </a:r>
            <a:r>
              <a:rPr lang="en-US" sz="1200" dirty="0"/>
              <a:t>(ascending=True)</a:t>
            </a:r>
          </a:p>
          <a:p>
            <a:pPr>
              <a:buNone/>
            </a:pPr>
            <a:r>
              <a:rPr lang="en-US" sz="1200" dirty="0"/>
              <a:t>    ratio_ = (</a:t>
            </a:r>
            <a:r>
              <a:rPr lang="en-US" sz="1200" dirty="0" err="1"/>
              <a:t>df</a:t>
            </a:r>
            <a:r>
              <a:rPr lang="en-US" sz="1200" dirty="0"/>
              <a:t>[</a:t>
            </a:r>
            <a:r>
              <a:rPr lang="en-US" sz="1200" dirty="0" err="1"/>
              <a:t>na_columns</a:t>
            </a:r>
            <a:r>
              <a:rPr lang="en-US" sz="1200" dirty="0"/>
              <a:t>_].</a:t>
            </a:r>
            <a:r>
              <a:rPr lang="en-US" sz="1200" dirty="0" err="1"/>
              <a:t>isnull</a:t>
            </a:r>
            <a:r>
              <a:rPr lang="en-US" sz="1200" dirty="0"/>
              <a:t>().sum() / </a:t>
            </a:r>
            <a:r>
              <a:rPr lang="en-US" sz="1200" dirty="0" err="1"/>
              <a:t>df.shape</a:t>
            </a:r>
            <a:r>
              <a:rPr lang="en-US" sz="1200" dirty="0"/>
              <a:t>[0] * 100).</a:t>
            </a:r>
            <a:r>
              <a:rPr lang="en-US" sz="1200" dirty="0" err="1"/>
              <a:t>sort_values</a:t>
            </a:r>
            <a:r>
              <a:rPr lang="en-US" sz="1200" dirty="0"/>
              <a:t>(ascending=True)</a:t>
            </a:r>
          </a:p>
          <a:p>
            <a:pPr>
              <a:buNone/>
            </a:pPr>
            <a:r>
              <a:rPr lang="en-US" sz="1200" dirty="0"/>
              <a:t>    </a:t>
            </a:r>
            <a:r>
              <a:rPr lang="en-US" sz="1200" dirty="0" err="1"/>
              <a:t>missing_df</a:t>
            </a:r>
            <a:r>
              <a:rPr lang="en-US" sz="1200" dirty="0"/>
              <a:t> = </a:t>
            </a:r>
            <a:r>
              <a:rPr lang="en-US" sz="1200" dirty="0" err="1"/>
              <a:t>pd.concat</a:t>
            </a:r>
            <a:r>
              <a:rPr lang="en-US" sz="1200" dirty="0"/>
              <a:t>([</a:t>
            </a:r>
            <a:r>
              <a:rPr lang="en-US" sz="1200" dirty="0" err="1"/>
              <a:t>n_miss</a:t>
            </a:r>
            <a:r>
              <a:rPr lang="en-US" sz="1200" dirty="0"/>
              <a:t>, </a:t>
            </a:r>
            <a:r>
              <a:rPr lang="en-US" sz="1200" dirty="0" err="1"/>
              <a:t>np.round</a:t>
            </a:r>
            <a:r>
              <a:rPr lang="en-US" sz="1200" dirty="0"/>
              <a:t>(ratio_, 2)], axis=1, keys=['Total Missing Values', 'Ratio'])</a:t>
            </a:r>
          </a:p>
          <a:p>
            <a:pPr>
              <a:buNone/>
            </a:pPr>
            <a:r>
              <a:rPr lang="en-US" sz="1200" dirty="0"/>
              <a:t>    </a:t>
            </a:r>
            <a:r>
              <a:rPr lang="en-US" sz="1200" dirty="0" err="1"/>
              <a:t>missing_df</a:t>
            </a:r>
            <a:r>
              <a:rPr lang="en-US" sz="1200" dirty="0"/>
              <a:t> = </a:t>
            </a:r>
            <a:r>
              <a:rPr lang="en-US" sz="1200" dirty="0" err="1"/>
              <a:t>pd.DataFrame</a:t>
            </a:r>
            <a:r>
              <a:rPr lang="en-US" sz="1200" dirty="0"/>
              <a:t>(</a:t>
            </a:r>
            <a:r>
              <a:rPr lang="en-US" sz="1200" dirty="0" err="1"/>
              <a:t>missing_df</a:t>
            </a:r>
            <a:r>
              <a:rPr lang="en-US" sz="1200" dirty="0"/>
              <a:t>)</a:t>
            </a:r>
          </a:p>
          <a:p>
            <a:pPr>
              <a:buNone/>
            </a:pPr>
            <a:r>
              <a:rPr lang="en-US" sz="1200" dirty="0"/>
              <a:t>    return </a:t>
            </a:r>
            <a:r>
              <a:rPr lang="en-US" sz="1200" dirty="0" err="1"/>
              <a:t>missing_df</a:t>
            </a:r>
            <a:endParaRPr lang="en-US" sz="1200" dirty="0"/>
          </a:p>
          <a:p>
            <a:pPr>
              <a:buNone/>
            </a:pPr>
            <a:br>
              <a:rPr lang="en-US" sz="1200" dirty="0"/>
            </a:br>
            <a:r>
              <a:rPr lang="en-US" sz="1200" dirty="0"/>
              <a:t>def </a:t>
            </a:r>
            <a:r>
              <a:rPr lang="en-US" sz="1200" dirty="0" err="1"/>
              <a:t>check_df</a:t>
            </a:r>
            <a:r>
              <a:rPr lang="en-US" sz="1200" dirty="0"/>
              <a:t>(</a:t>
            </a:r>
            <a:r>
              <a:rPr lang="en-US" sz="1200" dirty="0" err="1"/>
              <a:t>df</a:t>
            </a:r>
            <a:r>
              <a:rPr lang="en-US" sz="1200" dirty="0"/>
              <a:t>, head=5):</a:t>
            </a:r>
          </a:p>
          <a:p>
            <a:pPr>
              <a:buNone/>
            </a:pPr>
            <a:r>
              <a:rPr lang="en-US" sz="1200" dirty="0"/>
              <a:t>    print("--------------------- Shape --------------------")</a:t>
            </a:r>
          </a:p>
          <a:p>
            <a:pPr>
              <a:buNone/>
            </a:pPr>
            <a:r>
              <a:rPr lang="en-US" sz="1200" dirty="0"/>
              <a:t>    print(</a:t>
            </a:r>
            <a:r>
              <a:rPr lang="en-US" sz="1200" dirty="0" err="1"/>
              <a:t>df.shape</a:t>
            </a:r>
            <a:r>
              <a:rPr lang="en-US" sz="1200" dirty="0"/>
              <a:t>)</a:t>
            </a:r>
          </a:p>
          <a:p>
            <a:pPr>
              <a:buNone/>
            </a:pPr>
            <a:r>
              <a:rPr lang="en-US" sz="1200" dirty="0"/>
              <a:t>    print("-------------------- Types ---------------------")</a:t>
            </a:r>
          </a:p>
          <a:p>
            <a:pPr>
              <a:buNone/>
            </a:pPr>
            <a:r>
              <a:rPr lang="en-US" sz="1200" dirty="0"/>
              <a:t>    print(</a:t>
            </a:r>
            <a:r>
              <a:rPr lang="en-US" sz="1200" dirty="0" err="1"/>
              <a:t>df.dtypes</a:t>
            </a:r>
            <a:r>
              <a:rPr lang="en-US" sz="1200" dirty="0"/>
              <a:t>)</a:t>
            </a:r>
          </a:p>
          <a:p>
            <a:pPr>
              <a:buNone/>
            </a:pPr>
            <a:endParaRPr lang="en-US" sz="1200" dirty="0"/>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68498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182880"/>
            <a:ext cx="8800289" cy="5888736"/>
          </a:xfrm>
        </p:spPr>
        <p:txBody>
          <a:bodyPr>
            <a:noAutofit/>
          </a:bodyPr>
          <a:lstStyle/>
          <a:p>
            <a:pPr>
              <a:buNone/>
            </a:pPr>
            <a:r>
              <a:rPr lang="en-US" sz="1200" dirty="0"/>
              <a:t> print("----------------- </a:t>
            </a:r>
            <a:r>
              <a:rPr lang="en-US" sz="1200" dirty="0" err="1"/>
              <a:t>NaN</a:t>
            </a:r>
            <a:r>
              <a:rPr lang="en-US" sz="1200" dirty="0"/>
              <a:t> Analysis -----------------")</a:t>
            </a:r>
          </a:p>
          <a:p>
            <a:pPr>
              <a:buNone/>
            </a:pPr>
            <a:r>
              <a:rPr lang="en-US" sz="1200" dirty="0"/>
              <a:t> print(</a:t>
            </a:r>
            <a:r>
              <a:rPr lang="en-US" sz="1200" dirty="0" err="1"/>
              <a:t>missing_values_analysis</a:t>
            </a:r>
            <a:r>
              <a:rPr lang="en-US" sz="1200" dirty="0"/>
              <a:t>(</a:t>
            </a:r>
            <a:r>
              <a:rPr lang="en-US" sz="1200" dirty="0" err="1"/>
              <a:t>df</a:t>
            </a:r>
            <a:r>
              <a:rPr lang="en-US" sz="1200" dirty="0"/>
              <a:t>))</a:t>
            </a:r>
          </a:p>
          <a:p>
            <a:pPr>
              <a:buNone/>
            </a:pPr>
            <a:r>
              <a:rPr lang="en-US" sz="1200" dirty="0"/>
              <a:t> print("--------------------- Head ---------------------")</a:t>
            </a:r>
          </a:p>
          <a:p>
            <a:pPr>
              <a:buNone/>
            </a:pPr>
            <a:r>
              <a:rPr lang="en-US" sz="1200" dirty="0"/>
              <a:t> print(</a:t>
            </a:r>
            <a:r>
              <a:rPr lang="en-US" sz="1200" dirty="0" err="1"/>
              <a:t>df.head</a:t>
            </a:r>
            <a:r>
              <a:rPr lang="en-US" sz="1200" dirty="0"/>
              <a:t>())</a:t>
            </a:r>
          </a:p>
          <a:p>
            <a:pPr>
              <a:buNone/>
            </a:pPr>
            <a:r>
              <a:rPr lang="en-US" sz="1200" dirty="0" err="1"/>
              <a:t>check_df</a:t>
            </a:r>
            <a:r>
              <a:rPr lang="en-US" sz="1200" dirty="0"/>
              <a:t>(</a:t>
            </a:r>
            <a:r>
              <a:rPr lang="en-US" sz="1200" dirty="0" err="1"/>
              <a:t>df</a:t>
            </a:r>
            <a:r>
              <a:rPr lang="en-US" sz="1200" dirty="0"/>
              <a:t>)</a:t>
            </a:r>
          </a:p>
          <a:p>
            <a:pPr>
              <a:buNone/>
            </a:pPr>
            <a:r>
              <a:rPr lang="en-US" sz="1200" dirty="0"/>
              <a:t>a , ax = </a:t>
            </a:r>
            <a:r>
              <a:rPr lang="en-US" sz="1200" dirty="0" err="1"/>
              <a:t>plt.subplots</a:t>
            </a:r>
            <a:r>
              <a:rPr lang="en-US" sz="1200" dirty="0"/>
              <a:t>(1,2,figsize=(22,9))</a:t>
            </a:r>
          </a:p>
          <a:p>
            <a:pPr>
              <a:buNone/>
            </a:pPr>
            <a:r>
              <a:rPr lang="en-US" sz="1200" dirty="0" err="1"/>
              <a:t>df</a:t>
            </a:r>
            <a:r>
              <a:rPr lang="en-US" sz="1200" dirty="0"/>
              <a:t>['sentiment'].</a:t>
            </a:r>
            <a:r>
              <a:rPr lang="en-US" sz="1200" dirty="0" err="1"/>
              <a:t>value_counts</a:t>
            </a:r>
            <a:r>
              <a:rPr lang="en-US" sz="1200" dirty="0"/>
              <a:t>().</a:t>
            </a:r>
            <a:r>
              <a:rPr lang="en-US" sz="1200" dirty="0" err="1"/>
              <a:t>plot.pie</a:t>
            </a:r>
            <a:r>
              <a:rPr lang="en-US" sz="1200" dirty="0"/>
              <a:t>(explode=[0,0.1], </a:t>
            </a:r>
            <a:r>
              <a:rPr lang="en-US" sz="1200" dirty="0" err="1"/>
              <a:t>autopct</a:t>
            </a:r>
            <a:r>
              <a:rPr lang="en-US" sz="1200" dirty="0"/>
              <a:t>='%1.2f%%',ax=ax[0],shadow=True, </a:t>
            </a:r>
            <a:r>
              <a:rPr lang="en-US" sz="1200" dirty="0" err="1"/>
              <a:t>startangle</a:t>
            </a:r>
            <a:r>
              <a:rPr lang="en-US" sz="1200" dirty="0"/>
              <a:t>=300, colors = ["#</a:t>
            </a:r>
            <a:r>
              <a:rPr lang="en-US" sz="1200" dirty="0" err="1"/>
              <a:t>bcbddc</a:t>
            </a:r>
            <a:r>
              <a:rPr lang="en-US" sz="1200" dirty="0"/>
              <a:t>", "#efedf5"])</a:t>
            </a:r>
          </a:p>
          <a:p>
            <a:pPr>
              <a:buNone/>
            </a:pPr>
            <a:r>
              <a:rPr lang="en-US" sz="1200" dirty="0"/>
              <a:t>ax[0].</a:t>
            </a:r>
            <a:r>
              <a:rPr lang="en-US" sz="1200" dirty="0" err="1"/>
              <a:t>set_title</a:t>
            </a:r>
            <a:r>
              <a:rPr lang="en-US" sz="1200" dirty="0"/>
              <a:t>('Distribution of Positive / Negative Emotions')</a:t>
            </a:r>
          </a:p>
          <a:p>
            <a:pPr>
              <a:buNone/>
            </a:pPr>
            <a:r>
              <a:rPr lang="en-US" sz="1200" dirty="0"/>
              <a:t>ax[0].</a:t>
            </a:r>
            <a:r>
              <a:rPr lang="en-US" sz="1200" dirty="0" err="1"/>
              <a:t>set_ylabel</a:t>
            </a:r>
            <a:r>
              <a:rPr lang="en-US" sz="1200" dirty="0"/>
              <a:t>('')</a:t>
            </a:r>
          </a:p>
          <a:p>
            <a:pPr>
              <a:buNone/>
            </a:pPr>
            <a:r>
              <a:rPr lang="en-US" sz="1200" dirty="0" err="1"/>
              <a:t>sns.countplot</a:t>
            </a:r>
            <a:r>
              <a:rPr lang="en-US" sz="1200" dirty="0"/>
              <a:t>('sentiment', data = </a:t>
            </a:r>
            <a:r>
              <a:rPr lang="en-US" sz="1200" dirty="0" err="1"/>
              <a:t>df</a:t>
            </a:r>
            <a:r>
              <a:rPr lang="en-US" sz="1200" dirty="0"/>
              <a:t> ,ax=ax[1], palette=["#</a:t>
            </a:r>
            <a:r>
              <a:rPr lang="en-US" sz="1200" dirty="0" err="1"/>
              <a:t>bcbddc</a:t>
            </a:r>
            <a:r>
              <a:rPr lang="en-US" sz="1200" dirty="0"/>
              <a:t>", "#efedf5"])</a:t>
            </a:r>
          </a:p>
          <a:p>
            <a:pPr>
              <a:buNone/>
            </a:pPr>
            <a:r>
              <a:rPr lang="en-US" sz="1200" dirty="0"/>
              <a:t>ax[1].</a:t>
            </a:r>
            <a:r>
              <a:rPr lang="en-US" sz="1200" dirty="0" err="1"/>
              <a:t>set_title</a:t>
            </a:r>
            <a:r>
              <a:rPr lang="en-US" sz="1200" dirty="0"/>
              <a:t>('Distribution of Positive / Negative Emotions')</a:t>
            </a:r>
          </a:p>
          <a:p>
            <a:pPr>
              <a:buNone/>
            </a:pPr>
            <a:r>
              <a:rPr lang="en-US" sz="1200" dirty="0" err="1"/>
              <a:t>plt.show</a:t>
            </a:r>
            <a:r>
              <a:rPr lang="en-US" sz="1200" dirty="0"/>
              <a:t>()</a:t>
            </a:r>
          </a:p>
          <a:p>
            <a:pPr>
              <a:buNone/>
            </a:pPr>
            <a:r>
              <a:rPr lang="en-US" sz="1200" dirty="0" err="1"/>
              <a:t>plt.show</a:t>
            </a:r>
            <a:r>
              <a:rPr lang="en-US" sz="1200" dirty="0"/>
              <a:t>()</a:t>
            </a:r>
          </a:p>
          <a:p>
            <a:pPr>
              <a:buNone/>
            </a:pPr>
            <a:r>
              <a:rPr lang="en-US" sz="1200" dirty="0" err="1"/>
              <a:t>df.groupby</a:t>
            </a:r>
            <a:r>
              <a:rPr lang="en-US" sz="1200" dirty="0"/>
              <a:t>(['sentiment'])[['sentiment']].count()</a:t>
            </a:r>
          </a:p>
          <a:p>
            <a:pPr>
              <a:buNone/>
            </a:pPr>
            <a:endParaRPr lang="en-US" sz="1200" dirty="0"/>
          </a:p>
          <a:p>
            <a:pPr>
              <a:buNone/>
            </a:pPr>
            <a:endParaRPr lang="en-US" sz="1200" dirty="0"/>
          </a:p>
          <a:p>
            <a:pPr>
              <a:buNone/>
            </a:pPr>
            <a:endParaRPr lang="en-US" sz="1050" dirty="0"/>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1574816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r>
              <a:rPr lang="en-US" sz="4000" i="0" dirty="0">
                <a:solidFill>
                  <a:schemeClr val="tx1"/>
                </a:solidFill>
                <a:effectLst/>
              </a:rPr>
              <a:t>Result</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2048256"/>
            <a:ext cx="8800289" cy="4023360"/>
          </a:xfrm>
        </p:spPr>
        <p:txBody>
          <a:bodyPr>
            <a:noAutofit/>
          </a:bodyPr>
          <a:lstStyle/>
          <a:p>
            <a:r>
              <a:rPr lang="en-US" sz="2000" i="0" dirty="0">
                <a:effectLst/>
                <a:latin typeface="+mj-lt"/>
              </a:rPr>
              <a:t>Sentiment</a:t>
            </a:r>
          </a:p>
          <a:p>
            <a:r>
              <a:rPr lang="en-US" sz="2000" i="0" dirty="0">
                <a:effectLst/>
                <a:latin typeface="+mj-lt"/>
              </a:rPr>
              <a:t>Negative 25000                </a:t>
            </a:r>
          </a:p>
          <a:p>
            <a:r>
              <a:rPr lang="en-US" sz="2000" i="0" dirty="0">
                <a:effectLst/>
                <a:latin typeface="+mj-lt"/>
              </a:rPr>
              <a:t>Positive  25000</a:t>
            </a:r>
          </a:p>
          <a:p>
            <a:endParaRPr lang="en-US" sz="2000" dirty="0">
              <a:latin typeface="+mj-lt"/>
            </a:endParaRPr>
          </a:p>
          <a:p>
            <a:endParaRPr lang="en-US" sz="2000" dirty="0">
              <a:latin typeface="+mj-lt"/>
            </a:endParaRPr>
          </a:p>
          <a:p>
            <a:endParaRPr lang="en-US" sz="2000" dirty="0">
              <a:latin typeface="+mj-lt"/>
            </a:endParaRPr>
          </a:p>
          <a:p>
            <a:pPr>
              <a:buFont typeface="Wingdings" panose="05000000000000000000" pitchFamily="2" charset="2"/>
              <a:buChar char="Ø"/>
            </a:pPr>
            <a:r>
              <a:rPr lang="en-US" sz="2000" i="0" dirty="0">
                <a:effectLst/>
                <a:latin typeface="+mj-lt"/>
              </a:rPr>
              <a:t>50 % negative and 50 % positive</a:t>
            </a:r>
          </a:p>
          <a:p>
            <a:pPr>
              <a:buFont typeface="Wingdings" panose="05000000000000000000" pitchFamily="2" charset="2"/>
              <a:buChar char="Ø"/>
            </a:pPr>
            <a:endParaRPr lang="en-US" sz="2000" i="0" dirty="0">
              <a:effectLst/>
              <a:latin typeface="+mj-lt"/>
            </a:endParaRPr>
          </a:p>
          <a:p>
            <a:endParaRPr lang="en-US" sz="2000" i="0" dirty="0">
              <a:effectLst/>
              <a:latin typeface="+mj-lt"/>
            </a:endParaRPr>
          </a:p>
          <a:p>
            <a:endParaRPr lang="en-US" sz="2000" i="0" dirty="0">
              <a:effectLst/>
              <a:latin typeface="+mj-lt"/>
            </a:endParaRP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9</a:t>
            </a:fld>
            <a:endParaRPr lang="en-US">
              <a:solidFill>
                <a:srgbClr val="FFFFFF"/>
              </a:solidFill>
            </a:endParaRPr>
          </a:p>
        </p:txBody>
      </p:sp>
      <p:pic>
        <p:nvPicPr>
          <p:cNvPr id="4" name="Picture 3" descr="Screenshot (221).png">
            <a:extLst>
              <a:ext uri="{FF2B5EF4-FFF2-40B4-BE49-F238E27FC236}">
                <a16:creationId xmlns:a16="http://schemas.microsoft.com/office/drawing/2014/main" id="{D07D0EAC-D803-F19B-3FFC-5E1CF8B3923D}"/>
              </a:ext>
            </a:extLst>
          </p:cNvPr>
          <p:cNvPicPr>
            <a:picLocks noChangeAspect="1"/>
          </p:cNvPicPr>
          <p:nvPr/>
        </p:nvPicPr>
        <p:blipFill>
          <a:blip r:embed="rId3"/>
          <a:srcRect l="26130" t="19125" r="47258" b="20846"/>
          <a:stretch>
            <a:fillRect/>
          </a:stretch>
        </p:blipFill>
        <p:spPr>
          <a:xfrm>
            <a:off x="4125826" y="636072"/>
            <a:ext cx="4188439" cy="5422720"/>
          </a:xfrm>
          <a:prstGeom prst="rect">
            <a:avLst/>
          </a:prstGeom>
        </p:spPr>
      </p:pic>
    </p:spTree>
    <p:extLst>
      <p:ext uri="{BB962C8B-B14F-4D97-AF65-F5344CB8AC3E}">
        <p14:creationId xmlns:p14="http://schemas.microsoft.com/office/powerpoint/2010/main" val="2143173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121</TotalTime>
  <Words>893</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Söhne</vt:lpstr>
      <vt:lpstr>Tw Cen MT</vt:lpstr>
      <vt:lpstr>Tw Cen MT Condensed</vt:lpstr>
      <vt:lpstr>Wingdings</vt:lpstr>
      <vt:lpstr>Wingdings 3</vt:lpstr>
      <vt:lpstr>Integral</vt:lpstr>
      <vt:lpstr>CAPSTONE PROJECT  Fandango Movie Rating Discrepancy Analysis </vt:lpstr>
      <vt:lpstr>OUTLINE</vt:lpstr>
      <vt:lpstr>Problem Statement</vt:lpstr>
      <vt:lpstr>Proposed Solution</vt:lpstr>
      <vt:lpstr>System  Approach</vt:lpstr>
      <vt:lpstr>Algorithm &amp; Deployment</vt:lpstr>
      <vt:lpstr>PowerPoint Presentation</vt:lpstr>
      <vt:lpstr>PowerPoint Presentation</vt:lpstr>
      <vt:lpstr>Result</vt:lpstr>
      <vt:lpstr>CONSLUSION</vt:lpstr>
      <vt:lpstr>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STORE</dc:title>
  <dc:creator>SR.GABRIEL BOBBINSON</dc:creator>
  <cp:lastModifiedBy>kalai selvan</cp:lastModifiedBy>
  <cp:revision>9</cp:revision>
  <dcterms:created xsi:type="dcterms:W3CDTF">2024-03-29T11:09:31Z</dcterms:created>
  <dcterms:modified xsi:type="dcterms:W3CDTF">2024-05-01T06:03:03Z</dcterms:modified>
</cp:coreProperties>
</file>