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3"/>
    <p:sldId id="257" r:id="rId4"/>
    <p:sldId id="258" r:id="rId5"/>
    <p:sldId id="269" r:id="rId6"/>
    <p:sldId id="259" r:id="rId7"/>
    <p:sldId id="261" r:id="rId8"/>
    <p:sldId id="262" r:id="rId9"/>
    <p:sldId id="263" r:id="rId10"/>
    <p:sldId id="266" r:id="rId11"/>
    <p:sldId id="267" r:id="rId12"/>
    <p:sldId id="264" r:id="rId13"/>
    <p:sldId id="265" r:id="rId14"/>
    <p:sldId id="268"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91" autoAdjust="0"/>
    <p:restoredTop sz="94660"/>
  </p:normalViewPr>
  <p:slideViewPr>
    <p:cSldViewPr snapToGrid="0">
      <p:cViewPr varScale="1">
        <p:scale>
          <a:sx n="77" d="100"/>
          <a:sy n="77" d="100"/>
        </p:scale>
        <p:origin x="108" y="27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18C79C5D-2A6F-F04D-97DA-BEF2467B64E4}"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8DFA1846-DA80-1C48-A609-854EA85C59AD}"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endParaRPr lang="en-US"/>
          </a:p>
        </p:txBody>
      </p:sp>
      <p:sp>
        <p:nvSpPr>
          <p:cNvPr id="2" name="Date Placeholder 1"/>
          <p:cNvSpPr>
            <a:spLocks noGrp="1"/>
          </p:cNvSpPr>
          <p:nvPr>
            <p:ph type="dt" sz="half" idx="10"/>
          </p:nvPr>
        </p:nvSpPr>
        <p:spPr/>
        <p:txBody>
          <a:bodyPr/>
          <a:lstStyle/>
          <a:p>
            <a:fld id="{FBF54567-0DE4-3F47-BF90-CB84690072F9}" type="datetimeFigureOut">
              <a:rPr lang="en-US" dirty="0"/>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8DFA1846-DA80-1C48-A609-854EA85C59AD}"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D0DF5E60-9974-AC48-9591-99C2BB44B7CF}"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ln>
          <a:effectLst/>
        </p:spPr>
        <p:txBody>
          <a:bodyPr wrap="square" numCol="1" anchor="t" anchorCtr="0" compatLnSpc="1">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panose="05020102010507070707"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panose="05020102010507070707"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panose="05020102010507070707"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panose="05020102010507070707"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panose="05020102010507070707" charset="2"/>
        <a:buChar char=""/>
        <a:defRPr sz="1200" kern="1200">
          <a:solidFill>
            <a:schemeClr val="tx1"/>
          </a:solidFill>
          <a:latin typeface="+mn-lt"/>
          <a:ea typeface="+mn-ea"/>
          <a:cs typeface="+mn-cs"/>
        </a:defRPr>
      </a:lvl5pPr>
      <a:lvl6pPr marL="2400300" indent="-228600" algn="l" defTabSz="457200" rtl="0" eaLnBrk="1" latinLnBrk="0" hangingPunct="1">
        <a:spcBef>
          <a:spcPct val="20000"/>
        </a:spcBef>
        <a:spcAft>
          <a:spcPts val="600"/>
        </a:spcAft>
        <a:buClr>
          <a:schemeClr val="accent1"/>
        </a:buClr>
        <a:buFont typeface="Wingdings 2" panose="05020102010507070707" charset="2"/>
        <a:buChar char=""/>
        <a:defRPr sz="1200" kern="1200">
          <a:solidFill>
            <a:schemeClr val="tx1"/>
          </a:solidFill>
          <a:latin typeface="+mn-lt"/>
          <a:ea typeface="+mn-ea"/>
          <a:cs typeface="+mn-cs"/>
        </a:defRPr>
      </a:lvl6pPr>
      <a:lvl7pPr marL="2799715" indent="-228600" algn="l" defTabSz="457200" rtl="0" eaLnBrk="1" latinLnBrk="0" hangingPunct="1">
        <a:spcBef>
          <a:spcPct val="20000"/>
        </a:spcBef>
        <a:spcAft>
          <a:spcPts val="600"/>
        </a:spcAft>
        <a:buClr>
          <a:schemeClr val="accent1"/>
        </a:buClr>
        <a:buFont typeface="Wingdings 2" panose="05020102010507070707" charset="2"/>
        <a:buChar char=""/>
        <a:defRPr sz="1200" kern="1200">
          <a:solidFill>
            <a:schemeClr val="tx1"/>
          </a:solidFill>
          <a:latin typeface="+mn-lt"/>
          <a:ea typeface="+mn-ea"/>
          <a:cs typeface="+mn-cs"/>
        </a:defRPr>
      </a:lvl7pPr>
      <a:lvl8pPr marL="3199765" indent="-228600" algn="l" defTabSz="457200" rtl="0" eaLnBrk="1" latinLnBrk="0" hangingPunct="1">
        <a:spcBef>
          <a:spcPct val="20000"/>
        </a:spcBef>
        <a:spcAft>
          <a:spcPts val="600"/>
        </a:spcAft>
        <a:buClr>
          <a:schemeClr val="accent1"/>
        </a:buClr>
        <a:buFont typeface="Wingdings 2" panose="05020102010507070707" charset="2"/>
        <a:buChar char=""/>
        <a:defRPr sz="1200" kern="1200">
          <a:solidFill>
            <a:schemeClr val="tx1"/>
          </a:solidFill>
          <a:latin typeface="+mn-lt"/>
          <a:ea typeface="+mn-ea"/>
          <a:cs typeface="+mn-cs"/>
        </a:defRPr>
      </a:lvl8pPr>
      <a:lvl9pPr marL="3599815" indent="-228600" algn="l" defTabSz="457200" rtl="0" eaLnBrk="1" latinLnBrk="0" hangingPunct="1">
        <a:spcBef>
          <a:spcPct val="20000"/>
        </a:spcBef>
        <a:spcAft>
          <a:spcPts val="600"/>
        </a:spcAft>
        <a:buClr>
          <a:schemeClr val="accent1"/>
        </a:buClr>
        <a:buFont typeface="Wingdings 2" panose="05020102010507070707"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7.jpe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8.jpe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2.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3.jpe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4.jpe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IST LIBRARY MANAGEMENT</a:t>
            </a:r>
            <a:endParaRPr lang="en-US" dirty="0"/>
          </a:p>
        </p:txBody>
      </p:sp>
      <p:sp>
        <p:nvSpPr>
          <p:cNvPr id="3" name="Subtitle 2"/>
          <p:cNvSpPr>
            <a:spLocks noGrp="1"/>
          </p:cNvSpPr>
          <p:nvPr>
            <p:ph type="subTitle" idx="1"/>
          </p:nvPr>
        </p:nvSpPr>
        <p:spPr>
          <a:xfrm>
            <a:off x="810001" y="5280847"/>
            <a:ext cx="10636394" cy="1143311"/>
          </a:xfrm>
        </p:spPr>
        <p:txBody>
          <a:bodyPr>
            <a:normAutofit lnSpcReduction="10000"/>
          </a:bodyPr>
          <a:lstStyle/>
          <a:p>
            <a:r>
              <a:rPr lang="en-US" dirty="0"/>
              <a:t>PROJECT GUIDE: P.S.APIRAJITHA                                                       NAME: KALAISELVAN.J</a:t>
            </a:r>
            <a:endParaRPr lang="en-US" dirty="0"/>
          </a:p>
          <a:p>
            <a:r>
              <a:rPr lang="en-US" dirty="0"/>
              <a:t>                                                                                                              ROLLNO: 2019202022 - R</a:t>
            </a:r>
            <a:endParaRPr lang="en-US" dirty="0"/>
          </a:p>
          <a:p>
            <a:r>
              <a:rPr lang="en-US" dirty="0"/>
              <a:t>                                                                                                              BATCH: 2</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1"/>
          <a:stretch>
            <a:fillRect/>
          </a:stretch>
        </p:blipFill>
        <p:spPr>
          <a:xfrm>
            <a:off x="570963" y="726905"/>
            <a:ext cx="11039339" cy="5307597"/>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3.FACULTY HOMEPAGE</a:t>
            </a:r>
            <a:endParaRPr lang="en-US" dirty="0"/>
          </a:p>
        </p:txBody>
      </p:sp>
      <p:pic>
        <p:nvPicPr>
          <p:cNvPr id="3" name="Picture 3"/>
          <p:cNvPicPr>
            <a:picLocks noChangeAspect="1"/>
          </p:cNvPicPr>
          <p:nvPr/>
        </p:nvPicPr>
        <p:blipFill>
          <a:blip r:embed="rId1"/>
          <a:stretch>
            <a:fillRect/>
          </a:stretch>
        </p:blipFill>
        <p:spPr>
          <a:xfrm>
            <a:off x="646092" y="2377194"/>
            <a:ext cx="10738831" cy="402471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1"/>
          <a:stretch>
            <a:fillRect/>
          </a:stretch>
        </p:blipFill>
        <p:spPr>
          <a:xfrm>
            <a:off x="817809" y="822068"/>
            <a:ext cx="10438326" cy="5213864"/>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4.LIBRARIAN LOGIN</a:t>
            </a:r>
            <a:endParaRPr lang="en-US" dirty="0"/>
          </a:p>
        </p:txBody>
      </p:sp>
      <p:pic>
        <p:nvPicPr>
          <p:cNvPr id="3" name="Picture 3"/>
          <p:cNvPicPr>
            <a:picLocks noChangeAspect="1"/>
          </p:cNvPicPr>
          <p:nvPr/>
        </p:nvPicPr>
        <p:blipFill>
          <a:blip r:embed="rId1"/>
          <a:stretch>
            <a:fillRect/>
          </a:stretch>
        </p:blipFill>
        <p:spPr>
          <a:xfrm>
            <a:off x="850006" y="2260601"/>
            <a:ext cx="10416861" cy="4375954"/>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724399" y="3050146"/>
            <a:ext cx="2743200"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sz="2800" b="1" dirty="0"/>
              <a:t>THANK YOU</a:t>
            </a:r>
            <a:endParaRPr lang="en-US" sz="2800" b="1"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9746" y="930146"/>
            <a:ext cx="10571998" cy="970450"/>
          </a:xfrm>
        </p:spPr>
        <p:txBody>
          <a:bodyPr/>
          <a:lstStyle/>
          <a:p>
            <a:r>
              <a:rPr lang="en-US" b="0">
                <a:ea typeface="+mj-lt"/>
                <a:cs typeface="+mj-lt"/>
              </a:rPr>
              <a:t>MOTIVATION &amp; OBJECTIVE</a:t>
            </a:r>
            <a:endParaRPr lang="en-US">
              <a:ea typeface="+mj-lt"/>
              <a:cs typeface="+mj-lt"/>
            </a:endParaRPr>
          </a:p>
          <a:p>
            <a:endParaRPr lang="en-US" dirty="0"/>
          </a:p>
        </p:txBody>
      </p:sp>
      <p:sp>
        <p:nvSpPr>
          <p:cNvPr id="3" name="TextBox 2"/>
          <p:cNvSpPr txBox="1"/>
          <p:nvPr/>
        </p:nvSpPr>
        <p:spPr>
          <a:xfrm>
            <a:off x="978795" y="2524260"/>
            <a:ext cx="10116354" cy="2523768"/>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dirty="0"/>
              <a:t>               </a:t>
            </a:r>
            <a:r>
              <a:rPr lang="en-US" sz="2800" dirty="0"/>
              <a:t>IST</a:t>
            </a:r>
            <a:r>
              <a:rPr lang="en-US" sz="2800" dirty="0">
                <a:ea typeface="+mn-lt"/>
                <a:cs typeface="+mn-lt"/>
              </a:rPr>
              <a:t> Library management system is an infrastructure that allows users/faculty to search books and book content and borrow books from the library. It helps the Librarian to manage books and retrieval of books from the users. </a:t>
            </a:r>
            <a:endParaRPr lang="en-US" sz="2800" dirty="0"/>
          </a:p>
          <a:p>
            <a:pPr algn="l"/>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7549" y="876484"/>
            <a:ext cx="10571998" cy="970450"/>
          </a:xfrm>
        </p:spPr>
        <p:txBody>
          <a:bodyPr/>
          <a:lstStyle/>
          <a:p>
            <a:r>
              <a:rPr lang="en-US" b="0" dirty="0">
                <a:ea typeface="+mj-lt"/>
                <a:cs typeface="+mj-lt"/>
              </a:rPr>
              <a:t>INTRODUCTION</a:t>
            </a:r>
            <a:endParaRPr lang="en-US" dirty="0"/>
          </a:p>
          <a:p>
            <a:endParaRPr lang="en-US" dirty="0"/>
          </a:p>
        </p:txBody>
      </p:sp>
      <p:sp>
        <p:nvSpPr>
          <p:cNvPr id="3" name="TextBox 2"/>
          <p:cNvSpPr txBox="1"/>
          <p:nvPr/>
        </p:nvSpPr>
        <p:spPr>
          <a:xfrm>
            <a:off x="549500" y="2577922"/>
            <a:ext cx="10942748" cy="3754874"/>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dirty="0">
                <a:ea typeface="+mn-lt"/>
                <a:cs typeface="+mn-lt"/>
              </a:rPr>
              <a:t>          </a:t>
            </a:r>
            <a:r>
              <a:rPr lang="en-US" sz="1900" dirty="0">
                <a:ea typeface="+mn-lt"/>
                <a:cs typeface="+mn-lt"/>
              </a:rPr>
              <a:t> </a:t>
            </a:r>
            <a:r>
              <a:rPr lang="en-US" sz="2000" dirty="0">
                <a:ea typeface="+mn-lt"/>
                <a:cs typeface="+mn-lt"/>
              </a:rPr>
              <a:t>In IST, this project will be useful for managing books in the Department Library. The Library Management System is an application for assisting a librarian in managing a book library in a university. The system would provide basic set of features to add/update members, add/update books, and manage check in specifications for the systems based on the client’s statement of need. </a:t>
            </a:r>
            <a:endParaRPr lang="en-US" sz="2000"/>
          </a:p>
          <a:p>
            <a:endParaRPr lang="en-US" sz="2000" dirty="0">
              <a:ea typeface="+mn-lt"/>
              <a:cs typeface="+mn-lt"/>
            </a:endParaRPr>
          </a:p>
          <a:p>
            <a:r>
              <a:rPr lang="en-US" sz="2000" dirty="0">
                <a:ea typeface="+mn-lt"/>
                <a:cs typeface="+mn-lt"/>
              </a:rPr>
              <a:t>           Library management system is a typical management Information system (MIS), its Development include the establishment and maintenance of back-end database and front-end application development aspects. For the former require the establishment of data consistency and integrity of the strong data security and good libraries. As for the latter requires the application fully functional, easy to use and so on. </a:t>
            </a:r>
            <a:endParaRPr lang="en-US" sz="2000"/>
          </a:p>
          <a:p>
            <a:pPr algn="l"/>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0000" y="1284315"/>
            <a:ext cx="10571998" cy="970450"/>
          </a:xfrm>
        </p:spPr>
        <p:txBody>
          <a:bodyPr/>
          <a:lstStyle/>
          <a:p>
            <a:r>
              <a:rPr lang="en-US" b="0" dirty="0">
                <a:ea typeface="+mj-lt"/>
                <a:cs typeface="+mj-lt"/>
              </a:rPr>
              <a:t>IMPLEMENTATION PLATFORM / FRAMEWORK</a:t>
            </a:r>
            <a:endParaRPr lang="en-US" dirty="0">
              <a:ea typeface="+mj-lt"/>
              <a:cs typeface="+mj-lt"/>
            </a:endParaRPr>
          </a:p>
          <a:p>
            <a:endParaRPr lang="en-US" dirty="0"/>
          </a:p>
        </p:txBody>
      </p:sp>
      <p:sp>
        <p:nvSpPr>
          <p:cNvPr id="3" name="TextBox 2"/>
          <p:cNvSpPr txBox="1"/>
          <p:nvPr/>
        </p:nvSpPr>
        <p:spPr>
          <a:xfrm>
            <a:off x="1171978" y="3329189"/>
            <a:ext cx="6113171" cy="2215991"/>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sz="2400" dirty="0">
                <a:ea typeface="+mn-lt"/>
                <a:cs typeface="+mn-lt"/>
              </a:rPr>
              <a:t>Frontend: Flutter </a:t>
            </a:r>
            <a:endParaRPr lang="en-US" sz="2400" dirty="0"/>
          </a:p>
          <a:p>
            <a:endParaRPr lang="en-US" sz="2400" dirty="0">
              <a:ea typeface="+mn-lt"/>
              <a:cs typeface="+mn-lt"/>
            </a:endParaRPr>
          </a:p>
          <a:p>
            <a:r>
              <a:rPr lang="en-US" sz="2400" dirty="0">
                <a:ea typeface="+mn-lt"/>
                <a:cs typeface="+mn-lt"/>
              </a:rPr>
              <a:t>Backend: Django REST Framework</a:t>
            </a:r>
            <a:endParaRPr lang="en-US" sz="2400" dirty="0">
              <a:ea typeface="+mn-lt"/>
              <a:cs typeface="+mn-lt"/>
            </a:endParaRPr>
          </a:p>
          <a:p>
            <a:endParaRPr lang="en-US" sz="2400" dirty="0">
              <a:ea typeface="+mn-lt"/>
              <a:cs typeface="+mn-lt"/>
            </a:endParaRPr>
          </a:p>
          <a:p>
            <a:r>
              <a:rPr lang="en-US" sz="2400" dirty="0">
                <a:ea typeface="+mn-lt"/>
                <a:cs typeface="+mn-lt"/>
              </a:rPr>
              <a:t>Database: MySQL </a:t>
            </a:r>
            <a:endParaRPr lang="en-US"/>
          </a:p>
          <a:p>
            <a:pPr algn="l"/>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ea typeface="+mj-lt"/>
                <a:cs typeface="+mj-lt"/>
              </a:rPr>
              <a:t>OVERALL ARCHITECTURE </a:t>
            </a:r>
            <a:endParaRPr lang="en-US" dirty="0"/>
          </a:p>
        </p:txBody>
      </p:sp>
      <p:pic>
        <p:nvPicPr>
          <p:cNvPr id="3" name="Picture 3"/>
          <p:cNvPicPr>
            <a:picLocks noChangeAspect="1"/>
          </p:cNvPicPr>
          <p:nvPr/>
        </p:nvPicPr>
        <p:blipFill>
          <a:blip r:embed="rId1"/>
          <a:stretch>
            <a:fillRect/>
          </a:stretch>
        </p:blipFill>
        <p:spPr>
          <a:xfrm>
            <a:off x="592429" y="2368717"/>
            <a:ext cx="10996410" cy="3988003"/>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LIST OF MODULES</a:t>
            </a:r>
            <a:endParaRPr lang="en-US" dirty="0"/>
          </a:p>
        </p:txBody>
      </p:sp>
      <p:sp>
        <p:nvSpPr>
          <p:cNvPr id="3" name="Content Placeholder 2"/>
          <p:cNvSpPr>
            <a:spLocks noGrp="1"/>
          </p:cNvSpPr>
          <p:nvPr>
            <p:ph sz="half" idx="1"/>
          </p:nvPr>
        </p:nvSpPr>
        <p:spPr>
          <a:xfrm>
            <a:off x="807980" y="2447667"/>
            <a:ext cx="5185873" cy="3638763"/>
          </a:xfrm>
        </p:spPr>
        <p:txBody>
          <a:bodyPr>
            <a:normAutofit/>
          </a:bodyPr>
          <a:lstStyle/>
          <a:p>
            <a:pPr>
              <a:spcBef>
                <a:spcPts val="600"/>
              </a:spcBef>
              <a:spcAft>
                <a:spcPts val="200"/>
              </a:spcAft>
            </a:pPr>
            <a:r>
              <a:rPr lang="en-US" b="1" dirty="0"/>
              <a:t>1. </a:t>
            </a:r>
            <a:r>
              <a:rPr lang="en-US" dirty="0"/>
              <a:t>ADMIN/LIBRARIAN </a:t>
            </a:r>
            <a:endParaRPr lang="en-US" dirty="0">
              <a:ea typeface="+mn-lt"/>
              <a:cs typeface="+mn-lt"/>
            </a:endParaRPr>
          </a:p>
          <a:p>
            <a:pPr>
              <a:spcBef>
                <a:spcPts val="600"/>
              </a:spcBef>
              <a:spcAft>
                <a:spcPts val="200"/>
              </a:spcAft>
            </a:pPr>
            <a:endParaRPr lang="en-US" dirty="0">
              <a:ea typeface="+mn-lt"/>
              <a:cs typeface="+mn-lt"/>
            </a:endParaRPr>
          </a:p>
          <a:p>
            <a:pPr>
              <a:spcBef>
                <a:spcPts val="600"/>
              </a:spcBef>
              <a:spcAft>
                <a:spcPts val="200"/>
              </a:spcAft>
            </a:pPr>
            <a:r>
              <a:rPr lang="en-US" dirty="0"/>
              <a:t>          • Login </a:t>
            </a:r>
            <a:endParaRPr lang="en-US" dirty="0">
              <a:ea typeface="+mn-lt"/>
              <a:cs typeface="+mn-lt"/>
            </a:endParaRPr>
          </a:p>
          <a:p>
            <a:pPr>
              <a:spcBef>
                <a:spcPts val="600"/>
              </a:spcBef>
              <a:spcAft>
                <a:spcPts val="200"/>
              </a:spcAft>
            </a:pPr>
            <a:r>
              <a:rPr lang="en-US" dirty="0"/>
              <a:t>          • Book Information </a:t>
            </a:r>
            <a:endParaRPr lang="en-US" dirty="0">
              <a:ea typeface="+mn-lt"/>
              <a:cs typeface="+mn-lt"/>
            </a:endParaRPr>
          </a:p>
          <a:p>
            <a:pPr>
              <a:spcBef>
                <a:spcPts val="600"/>
              </a:spcBef>
              <a:spcAft>
                <a:spcPts val="200"/>
              </a:spcAft>
            </a:pPr>
            <a:r>
              <a:rPr lang="en-US" dirty="0"/>
              <a:t>          • Add/Delete Book </a:t>
            </a:r>
            <a:endParaRPr lang="en-US" dirty="0">
              <a:ea typeface="+mn-lt"/>
              <a:cs typeface="+mn-lt"/>
            </a:endParaRPr>
          </a:p>
          <a:p>
            <a:pPr>
              <a:spcBef>
                <a:spcPts val="600"/>
              </a:spcBef>
              <a:spcAft>
                <a:spcPts val="200"/>
              </a:spcAft>
            </a:pPr>
            <a:r>
              <a:rPr lang="en-US" dirty="0"/>
              <a:t>          • Renewal/Return/Issue Books </a:t>
            </a:r>
            <a:endParaRPr lang="en-US" dirty="0"/>
          </a:p>
          <a:p>
            <a:pPr>
              <a:spcBef>
                <a:spcPts val="600"/>
              </a:spcBef>
              <a:spcAft>
                <a:spcPts val="200"/>
              </a:spcAft>
            </a:pPr>
            <a:r>
              <a:rPr lang="en-US" dirty="0"/>
              <a:t>          • Search Tool</a:t>
            </a:r>
            <a:endParaRPr lang="en-US" dirty="0">
              <a:ea typeface="+mn-lt"/>
              <a:cs typeface="+mn-lt"/>
            </a:endParaRPr>
          </a:p>
          <a:p>
            <a:pPr marL="0" indent="0">
              <a:spcBef>
                <a:spcPts val="600"/>
              </a:spcBef>
              <a:spcAft>
                <a:spcPts val="200"/>
              </a:spcAft>
              <a:buNone/>
            </a:pPr>
            <a:r>
              <a:rPr lang="en-US" dirty="0">
                <a:ea typeface="+mn-lt"/>
                <a:cs typeface="+mn-lt"/>
              </a:rPr>
              <a:t>           </a:t>
            </a:r>
            <a:endParaRPr lang="en-US" dirty="0">
              <a:ea typeface="+mn-lt"/>
              <a:cs typeface="+mn-lt"/>
            </a:endParaRPr>
          </a:p>
          <a:p>
            <a:pPr>
              <a:spcBef>
                <a:spcPts val="300"/>
              </a:spcBef>
              <a:spcAft>
                <a:spcPts val="100"/>
              </a:spcAft>
            </a:pPr>
            <a:endParaRPr lang="en-US" dirty="0"/>
          </a:p>
          <a:p>
            <a:endParaRPr lang="en-US" dirty="0"/>
          </a:p>
        </p:txBody>
      </p:sp>
      <p:sp>
        <p:nvSpPr>
          <p:cNvPr id="4" name="Content Placeholder 3"/>
          <p:cNvSpPr>
            <a:spLocks noGrp="1"/>
          </p:cNvSpPr>
          <p:nvPr>
            <p:ph sz="half" idx="2"/>
          </p:nvPr>
        </p:nvSpPr>
        <p:spPr>
          <a:xfrm>
            <a:off x="6101556" y="1953977"/>
            <a:ext cx="5194583" cy="3638764"/>
          </a:xfrm>
        </p:spPr>
        <p:txBody>
          <a:bodyPr>
            <a:normAutofit/>
          </a:bodyPr>
          <a:lstStyle/>
          <a:p>
            <a:pPr>
              <a:lnSpc>
                <a:spcPct val="120000"/>
              </a:lnSpc>
              <a:spcBef>
                <a:spcPts val="0"/>
              </a:spcBef>
              <a:spcAft>
                <a:spcPts val="0"/>
              </a:spcAft>
            </a:pPr>
            <a:r>
              <a:rPr lang="en-US" b="1" dirty="0">
                <a:ea typeface="+mn-lt"/>
                <a:cs typeface="+mn-lt"/>
              </a:rPr>
              <a:t>2. </a:t>
            </a:r>
            <a:r>
              <a:rPr lang="en-US" dirty="0">
                <a:ea typeface="+mn-lt"/>
                <a:cs typeface="+mn-lt"/>
              </a:rPr>
              <a:t>USER/FACULTY</a:t>
            </a:r>
            <a:endParaRPr lang="en-US"/>
          </a:p>
          <a:p>
            <a:pPr marL="0" indent="0">
              <a:lnSpc>
                <a:spcPct val="120000"/>
              </a:lnSpc>
              <a:spcBef>
                <a:spcPts val="0"/>
              </a:spcBef>
              <a:spcAft>
                <a:spcPts val="0"/>
              </a:spcAft>
              <a:buNone/>
            </a:pPr>
            <a:endParaRPr lang="en-US"/>
          </a:p>
          <a:p>
            <a:pPr>
              <a:lnSpc>
                <a:spcPct val="120000"/>
              </a:lnSpc>
              <a:spcBef>
                <a:spcPts val="0"/>
              </a:spcBef>
              <a:spcAft>
                <a:spcPts val="0"/>
              </a:spcAft>
            </a:pPr>
            <a:r>
              <a:rPr lang="en-US" dirty="0">
                <a:ea typeface="+mn-lt"/>
                <a:cs typeface="+mn-lt"/>
              </a:rPr>
              <a:t>           • Login </a:t>
            </a:r>
            <a:endParaRPr lang="en-US" dirty="0">
              <a:ea typeface="+mn-lt"/>
              <a:cs typeface="+mn-lt"/>
            </a:endParaRPr>
          </a:p>
          <a:p>
            <a:pPr>
              <a:lnSpc>
                <a:spcPct val="120000"/>
              </a:lnSpc>
              <a:spcBef>
                <a:spcPts val="0"/>
              </a:spcBef>
              <a:spcAft>
                <a:spcPts val="0"/>
              </a:spcAft>
            </a:pPr>
            <a:r>
              <a:rPr lang="en-US" dirty="0">
                <a:ea typeface="+mn-lt"/>
                <a:cs typeface="+mn-lt"/>
              </a:rPr>
              <a:t>           • Signup </a:t>
            </a:r>
            <a:endParaRPr lang="en-US" dirty="0"/>
          </a:p>
          <a:p>
            <a:pPr>
              <a:lnSpc>
                <a:spcPct val="120000"/>
              </a:lnSpc>
              <a:spcBef>
                <a:spcPts val="0"/>
              </a:spcBef>
              <a:spcAft>
                <a:spcPts val="0"/>
              </a:spcAft>
            </a:pPr>
            <a:r>
              <a:rPr lang="en-US" dirty="0">
                <a:ea typeface="+mn-lt"/>
                <a:cs typeface="+mn-lt"/>
              </a:rPr>
              <a:t>           • Book Information </a:t>
            </a:r>
            <a:endParaRPr lang="en-US" dirty="0"/>
          </a:p>
          <a:p>
            <a:pPr>
              <a:lnSpc>
                <a:spcPct val="120000"/>
              </a:lnSpc>
              <a:spcBef>
                <a:spcPts val="0"/>
              </a:spcBef>
              <a:spcAft>
                <a:spcPts val="0"/>
              </a:spcAft>
            </a:pPr>
            <a:r>
              <a:rPr lang="en-US" dirty="0">
                <a:ea typeface="+mn-lt"/>
                <a:cs typeface="+mn-lt"/>
              </a:rPr>
              <a:t>           • Search Tool </a:t>
            </a:r>
            <a:endParaRPr lang="en-US" dirty="0"/>
          </a:p>
          <a:p>
            <a:pPr>
              <a:lnSpc>
                <a:spcPct val="120000"/>
              </a:lnSpc>
              <a:spcBef>
                <a:spcPts val="0"/>
              </a:spcBef>
              <a:spcAft>
                <a:spcPts val="0"/>
              </a:spcAft>
            </a:pPr>
            <a:r>
              <a:rPr lang="en-US" dirty="0">
                <a:ea typeface="+mn-lt"/>
                <a:cs typeface="+mn-lt"/>
              </a:rPr>
              <a:t>           • Checkout/History/Renew Book</a:t>
            </a:r>
            <a:endParaRPr lang="en-US" dirty="0"/>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6338" y="651103"/>
            <a:ext cx="10571998" cy="970450"/>
          </a:xfrm>
        </p:spPr>
        <p:txBody>
          <a:bodyPr/>
          <a:lstStyle/>
          <a:p>
            <a:r>
              <a:rPr lang="en-US" b="0" dirty="0">
                <a:ea typeface="+mj-lt"/>
                <a:cs typeface="+mj-lt"/>
              </a:rPr>
              <a:t>Detailed design of each module with block diagram</a:t>
            </a:r>
            <a:endParaRPr lang="en-US" dirty="0">
              <a:ea typeface="+mj-lt"/>
              <a:cs typeface="+mj-lt"/>
            </a:endParaRPr>
          </a:p>
        </p:txBody>
      </p:sp>
      <p:pic>
        <p:nvPicPr>
          <p:cNvPr id="3" name="Picture 3"/>
          <p:cNvPicPr>
            <a:picLocks noChangeAspect="1"/>
          </p:cNvPicPr>
          <p:nvPr/>
        </p:nvPicPr>
        <p:blipFill>
          <a:blip r:embed="rId1"/>
          <a:stretch>
            <a:fillRect/>
          </a:stretch>
        </p:blipFill>
        <p:spPr>
          <a:xfrm>
            <a:off x="1150513" y="2255651"/>
            <a:ext cx="9880240" cy="437512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8282" y="661836"/>
            <a:ext cx="10571998" cy="970450"/>
          </a:xfrm>
        </p:spPr>
        <p:txBody>
          <a:bodyPr/>
          <a:lstStyle/>
          <a:p>
            <a:r>
              <a:rPr lang="en-US" b="0" dirty="0">
                <a:ea typeface="+mj-lt"/>
                <a:cs typeface="+mj-lt"/>
              </a:rPr>
              <a:t>MODULE BASED OUTPUT SCREENSHOTS</a:t>
            </a:r>
            <a:endParaRPr lang="en-US" dirty="0"/>
          </a:p>
          <a:p>
            <a:r>
              <a:rPr lang="en-US" dirty="0"/>
              <a:t>1.FACULTY LOGIN</a:t>
            </a:r>
            <a:endParaRPr lang="en-US" dirty="0"/>
          </a:p>
        </p:txBody>
      </p:sp>
      <p:pic>
        <p:nvPicPr>
          <p:cNvPr id="3" name="Picture 3"/>
          <p:cNvPicPr>
            <a:picLocks noChangeAspect="1"/>
          </p:cNvPicPr>
          <p:nvPr/>
        </p:nvPicPr>
        <p:blipFill>
          <a:blip r:embed="rId1"/>
          <a:stretch>
            <a:fillRect/>
          </a:stretch>
        </p:blipFill>
        <p:spPr>
          <a:xfrm>
            <a:off x="1290034" y="2324604"/>
            <a:ext cx="9601199" cy="4215751"/>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2.FACULTY SIGNUP</a:t>
            </a:r>
            <a:endParaRPr lang="en-US" dirty="0"/>
          </a:p>
        </p:txBody>
      </p:sp>
      <p:pic>
        <p:nvPicPr>
          <p:cNvPr id="3" name="Picture 3"/>
          <p:cNvPicPr>
            <a:picLocks noChangeAspect="1"/>
          </p:cNvPicPr>
          <p:nvPr/>
        </p:nvPicPr>
        <p:blipFill>
          <a:blip r:embed="rId1"/>
          <a:stretch>
            <a:fillRect/>
          </a:stretch>
        </p:blipFill>
        <p:spPr>
          <a:xfrm>
            <a:off x="742682" y="2302445"/>
            <a:ext cx="10577846" cy="4163475"/>
          </a:xfrm>
          <a:prstGeom prst="rect">
            <a:avLst/>
          </a:prstGeo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Quotable</Template>
  <TotalTime>0</TotalTime>
  <Words>2064</Words>
  <Application>WPS Presentation</Application>
  <PresentationFormat>Widescreen</PresentationFormat>
  <Paragraphs>67</Paragraphs>
  <Slides>14</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14</vt:i4>
      </vt:variant>
    </vt:vector>
  </HeadingPairs>
  <TitlesOfParts>
    <vt:vector size="23" baseType="lpstr">
      <vt:lpstr>Arial</vt:lpstr>
      <vt:lpstr>SimSun</vt:lpstr>
      <vt:lpstr>Wingdings</vt:lpstr>
      <vt:lpstr>Wingdings 2</vt:lpstr>
      <vt:lpstr>Century Gothic</vt:lpstr>
      <vt:lpstr>Microsoft YaHei</vt:lpstr>
      <vt:lpstr>Arial Unicode MS</vt:lpstr>
      <vt:lpstr>Calibri</vt:lpstr>
      <vt:lpstr>Quotable</vt:lpstr>
      <vt:lpstr>IST LIBRARY MANAGEMENT</vt:lpstr>
      <vt:lpstr>MOTIVATION &amp; OBJECTIVE</vt:lpstr>
      <vt:lpstr>INTRODUCTION</vt:lpstr>
      <vt:lpstr>IMPLEMENTATION PLATFORM / FRAMEWORK</vt:lpstr>
      <vt:lpstr>OVERALL ARCHITECTURE </vt:lpstr>
      <vt:lpstr>LIST OF MODULES</vt:lpstr>
      <vt:lpstr>Detailed design of each module with block diagram</vt:lpstr>
      <vt:lpstr>1.FACULTY LOGIN</vt:lpstr>
      <vt:lpstr>2.FACULTY SIGNUP</vt:lpstr>
      <vt:lpstr>PowerPoint 演示文稿</vt:lpstr>
      <vt:lpstr>3.FACULTY HOMEPAGE</vt:lpstr>
      <vt:lpstr>PowerPoint 演示文稿</vt:lpstr>
      <vt:lpstr>4.LIBRARIAN LOGIN</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Kalaiselvan</cp:lastModifiedBy>
  <cp:revision>219</cp:revision>
  <dcterms:created xsi:type="dcterms:W3CDTF">2022-04-24T13:14:00Z</dcterms:created>
  <dcterms:modified xsi:type="dcterms:W3CDTF">2022-04-24T14:22:26Z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D7FEE11F1AA34D3997EB28EB85C4FDB4</vt:lpwstr>
  </property>
  <property fmtid="{D5CDD505-2E9C-101B-9397-08002B2CF9AE}" pid="3" name="KSOProductBuildVer">
    <vt:lpwstr>1033-11.2.0.11074</vt:lpwstr>
  </property>
</Properties>
</file>