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4660"/>
  </p:normalViewPr>
  <p:slideViewPr>
    <p:cSldViewPr>
      <p:cViewPr varScale="1">
        <p:scale>
          <a:sx n="70" d="100"/>
          <a:sy n="70" d="100"/>
        </p:scale>
        <p:origin x="62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ownloads\employee_data_1_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ownloads\employee_data_1_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[employee_data_1_.xlsx]Sheet1!PivotTable1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1881242117462589E-2"/>
          <c:y val="0.14474040632054175"/>
          <c:w val="0.79259535739850695"/>
          <c:h val="0.785437869927658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13</c:v>
                </c:pt>
                <c:pt idx="1">
                  <c:v>10</c:v>
                </c:pt>
                <c:pt idx="2">
                  <c:v>8</c:v>
                </c:pt>
                <c:pt idx="3">
                  <c:v>6</c:v>
                </c:pt>
                <c:pt idx="4">
                  <c:v>10</c:v>
                </c:pt>
                <c:pt idx="5">
                  <c:v>5</c:v>
                </c:pt>
                <c:pt idx="6">
                  <c:v>6</c:v>
                </c:pt>
                <c:pt idx="7">
                  <c:v>16</c:v>
                </c:pt>
                <c:pt idx="8">
                  <c:v>7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26-41F9-A921-F0EE7715D74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13</c:v>
                </c:pt>
                <c:pt idx="3">
                  <c:v>10</c:v>
                </c:pt>
                <c:pt idx="4">
                  <c:v>10</c:v>
                </c:pt>
                <c:pt idx="5">
                  <c:v>14</c:v>
                </c:pt>
                <c:pt idx="6">
                  <c:v>15</c:v>
                </c:pt>
                <c:pt idx="7">
                  <c:v>11</c:v>
                </c:pt>
                <c:pt idx="8">
                  <c:v>16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26-41F9-A921-F0EE7715D74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27</c:v>
                </c:pt>
                <c:pt idx="1">
                  <c:v>26</c:v>
                </c:pt>
                <c:pt idx="2">
                  <c:v>29</c:v>
                </c:pt>
                <c:pt idx="3">
                  <c:v>39</c:v>
                </c:pt>
                <c:pt idx="4">
                  <c:v>26</c:v>
                </c:pt>
                <c:pt idx="5">
                  <c:v>19</c:v>
                </c:pt>
                <c:pt idx="6">
                  <c:v>33</c:v>
                </c:pt>
                <c:pt idx="7">
                  <c:v>21</c:v>
                </c:pt>
                <c:pt idx="8">
                  <c:v>21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26-41F9-A921-F0EE7715D74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8</c:v>
                </c:pt>
                <c:pt idx="5">
                  <c:v>4</c:v>
                </c:pt>
                <c:pt idx="6">
                  <c:v>7</c:v>
                </c:pt>
                <c:pt idx="7">
                  <c:v>5</c:v>
                </c:pt>
                <c:pt idx="8">
                  <c:v>2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126-41F9-A921-F0EE7715D747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51</c:v>
                </c:pt>
                <c:pt idx="1">
                  <c:v>61</c:v>
                </c:pt>
                <c:pt idx="2">
                  <c:v>45</c:v>
                </c:pt>
                <c:pt idx="3">
                  <c:v>47</c:v>
                </c:pt>
                <c:pt idx="4">
                  <c:v>46</c:v>
                </c:pt>
                <c:pt idx="5">
                  <c:v>63</c:v>
                </c:pt>
                <c:pt idx="6">
                  <c:v>47</c:v>
                </c:pt>
                <c:pt idx="7">
                  <c:v>43</c:v>
                </c:pt>
                <c:pt idx="8">
                  <c:v>53</c:v>
                </c:pt>
                <c:pt idx="9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26-41F9-A921-F0EE7715D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1672944"/>
        <c:axId val="381671184"/>
      </c:barChart>
      <c:catAx>
        <c:axId val="38167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671184"/>
        <c:crosses val="autoZero"/>
        <c:auto val="1"/>
        <c:lblAlgn val="ctr"/>
        <c:lblOffset val="100"/>
        <c:noMultiLvlLbl val="0"/>
      </c:catAx>
      <c:valAx>
        <c:axId val="38167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67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[employee_data_1_.xlsx]Sheet1!PivotTable1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0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0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0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0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0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0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0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0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0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1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1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1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1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1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15"/>
        <c:spPr>
          <a:solidFill>
            <a:schemeClr val="accent1"/>
          </a:solidFill>
          <a:ln>
            <a:noFill/>
          </a:ln>
          <a:effectLst/>
          <a:sp3d/>
        </c:spPr>
      </c:pivotFmt>
    </c:pivotFmts>
    <c:view3D>
      <c:rotX val="15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9444444444444445E-2"/>
          <c:y val="0.16708333333333336"/>
          <c:w val="0.82248162729658791"/>
          <c:h val="0.77736111111111106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2CA3-4CCE-BCB7-524BEE1D2A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2CA3-4CCE-BCB7-524BEE1D2A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2CA3-4CCE-BCB7-524BEE1D2A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2CA3-4CCE-BCB7-524BEE1D2A8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2CA3-4CCE-BCB7-524BEE1D2A8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2CA3-4CCE-BCB7-524BEE1D2A8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D-2CA3-4CCE-BCB7-524BEE1D2A8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F-2CA3-4CCE-BCB7-524BEE1D2A8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1-2CA3-4CCE-BCB7-524BEE1D2A8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3-2CA3-4CCE-BCB7-524BEE1D2A8F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13</c:v>
                </c:pt>
                <c:pt idx="1">
                  <c:v>10</c:v>
                </c:pt>
                <c:pt idx="2">
                  <c:v>8</c:v>
                </c:pt>
                <c:pt idx="3">
                  <c:v>6</c:v>
                </c:pt>
                <c:pt idx="4">
                  <c:v>10</c:v>
                </c:pt>
                <c:pt idx="5">
                  <c:v>5</c:v>
                </c:pt>
                <c:pt idx="6">
                  <c:v>6</c:v>
                </c:pt>
                <c:pt idx="7">
                  <c:v>16</c:v>
                </c:pt>
                <c:pt idx="8">
                  <c:v>7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CA3-4CCE-BCB7-524BEE1D2A8F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6-2CA3-4CCE-BCB7-524BEE1D2A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8-2CA3-4CCE-BCB7-524BEE1D2A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A-2CA3-4CCE-BCB7-524BEE1D2A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C-2CA3-4CCE-BCB7-524BEE1D2A8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E-2CA3-4CCE-BCB7-524BEE1D2A8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0-2CA3-4CCE-BCB7-524BEE1D2A8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2-2CA3-4CCE-BCB7-524BEE1D2A8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4-2CA3-4CCE-BCB7-524BEE1D2A8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6-2CA3-4CCE-BCB7-524BEE1D2A8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8-2CA3-4CCE-BCB7-524BEE1D2A8F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13</c:v>
                </c:pt>
                <c:pt idx="3">
                  <c:v>10</c:v>
                </c:pt>
                <c:pt idx="4">
                  <c:v>10</c:v>
                </c:pt>
                <c:pt idx="5">
                  <c:v>14</c:v>
                </c:pt>
                <c:pt idx="6">
                  <c:v>15</c:v>
                </c:pt>
                <c:pt idx="7">
                  <c:v>11</c:v>
                </c:pt>
                <c:pt idx="8">
                  <c:v>16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2CA3-4CCE-BCB7-524BEE1D2A8F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B-2CA3-4CCE-BCB7-524BEE1D2A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D-2CA3-4CCE-BCB7-524BEE1D2A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F-2CA3-4CCE-BCB7-524BEE1D2A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1-2CA3-4CCE-BCB7-524BEE1D2A8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3-2CA3-4CCE-BCB7-524BEE1D2A8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5-2CA3-4CCE-BCB7-524BEE1D2A8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7-2CA3-4CCE-BCB7-524BEE1D2A8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9-2CA3-4CCE-BCB7-524BEE1D2A8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B-2CA3-4CCE-BCB7-524BEE1D2A8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D-2CA3-4CCE-BCB7-524BEE1D2A8F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27</c:v>
                </c:pt>
                <c:pt idx="1">
                  <c:v>26</c:v>
                </c:pt>
                <c:pt idx="2">
                  <c:v>29</c:v>
                </c:pt>
                <c:pt idx="3">
                  <c:v>39</c:v>
                </c:pt>
                <c:pt idx="4">
                  <c:v>26</c:v>
                </c:pt>
                <c:pt idx="5">
                  <c:v>19</c:v>
                </c:pt>
                <c:pt idx="6">
                  <c:v>33</c:v>
                </c:pt>
                <c:pt idx="7">
                  <c:v>21</c:v>
                </c:pt>
                <c:pt idx="8">
                  <c:v>21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2CA3-4CCE-BCB7-524BEE1D2A8F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0-2CA3-4CCE-BCB7-524BEE1D2A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2-2CA3-4CCE-BCB7-524BEE1D2A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4-2CA3-4CCE-BCB7-524BEE1D2A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6-2CA3-4CCE-BCB7-524BEE1D2A8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8-2CA3-4CCE-BCB7-524BEE1D2A8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A-2CA3-4CCE-BCB7-524BEE1D2A8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C-2CA3-4CCE-BCB7-524BEE1D2A8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E-2CA3-4CCE-BCB7-524BEE1D2A8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50-2CA3-4CCE-BCB7-524BEE1D2A8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52-2CA3-4CCE-BCB7-524BEE1D2A8F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8</c:v>
                </c:pt>
                <c:pt idx="5">
                  <c:v>4</c:v>
                </c:pt>
                <c:pt idx="6">
                  <c:v>7</c:v>
                </c:pt>
                <c:pt idx="7">
                  <c:v>5</c:v>
                </c:pt>
                <c:pt idx="8">
                  <c:v>2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2CA3-4CCE-BCB7-524BEE1D2A8F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(blank)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55-2CA3-4CCE-BCB7-524BEE1D2A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57-2CA3-4CCE-BCB7-524BEE1D2A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59-2CA3-4CCE-BCB7-524BEE1D2A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5B-2CA3-4CCE-BCB7-524BEE1D2A8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5D-2CA3-4CCE-BCB7-524BEE1D2A8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5F-2CA3-4CCE-BCB7-524BEE1D2A8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61-2CA3-4CCE-BCB7-524BEE1D2A8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63-2CA3-4CCE-BCB7-524BEE1D2A8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65-2CA3-4CCE-BCB7-524BEE1D2A8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67-2CA3-4CCE-BCB7-524BEE1D2A8F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51</c:v>
                </c:pt>
                <c:pt idx="1">
                  <c:v>61</c:v>
                </c:pt>
                <c:pt idx="2">
                  <c:v>45</c:v>
                </c:pt>
                <c:pt idx="3">
                  <c:v>47</c:v>
                </c:pt>
                <c:pt idx="4">
                  <c:v>46</c:v>
                </c:pt>
                <c:pt idx="5">
                  <c:v>63</c:v>
                </c:pt>
                <c:pt idx="6">
                  <c:v>47</c:v>
                </c:pt>
                <c:pt idx="7">
                  <c:v>43</c:v>
                </c:pt>
                <c:pt idx="8">
                  <c:v>53</c:v>
                </c:pt>
                <c:pt idx="9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2CA3-4CCE-BCB7-524BEE1D2A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b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1600" y="2057400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KALAI SELVI 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312216777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B.COM ACCOUNTING &amp;FINANCE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SHRI KRISHNASWAMY COLLEGE          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Algerian" panose="04020705040A02060702" pitchFamily="82" charset="0"/>
                <a:cs typeface="Trebuchet MS"/>
              </a:rPr>
              <a:t>M</a:t>
            </a:r>
            <a:r>
              <a:rPr sz="4800" b="1" dirty="0">
                <a:latin typeface="Algerian" panose="04020705040A02060702" pitchFamily="82" charset="0"/>
                <a:cs typeface="Trebuchet MS"/>
              </a:rPr>
              <a:t>O</a:t>
            </a:r>
            <a:r>
              <a:rPr sz="4800" b="1" spc="-15" dirty="0">
                <a:latin typeface="Algerian" panose="04020705040A02060702" pitchFamily="82" charset="0"/>
                <a:cs typeface="Trebuchet MS"/>
              </a:rPr>
              <a:t>D</a:t>
            </a:r>
            <a:r>
              <a:rPr sz="4800" b="1" spc="-35" dirty="0">
                <a:latin typeface="Algerian" panose="04020705040A02060702" pitchFamily="82" charset="0"/>
                <a:cs typeface="Trebuchet MS"/>
              </a:rPr>
              <a:t>E</a:t>
            </a:r>
            <a:r>
              <a:rPr sz="4800" b="1" spc="-30" dirty="0">
                <a:latin typeface="Algerian" panose="04020705040A02060702" pitchFamily="82" charset="0"/>
                <a:cs typeface="Trebuchet MS"/>
              </a:rPr>
              <a:t>LL</a:t>
            </a:r>
            <a:r>
              <a:rPr sz="4800" b="1" spc="-5" dirty="0">
                <a:latin typeface="Algerian" panose="04020705040A02060702" pitchFamily="82" charset="0"/>
                <a:cs typeface="Trebuchet MS"/>
              </a:rPr>
              <a:t>I</a:t>
            </a:r>
            <a:r>
              <a:rPr sz="4800" b="1" spc="30" dirty="0">
                <a:latin typeface="Algerian" panose="04020705040A02060702" pitchFamily="82" charset="0"/>
                <a:cs typeface="Trebuchet MS"/>
              </a:rPr>
              <a:t>N</a:t>
            </a:r>
            <a:r>
              <a:rPr sz="4800" b="1" spc="5" dirty="0">
                <a:latin typeface="Algerian" panose="04020705040A02060702" pitchFamily="82" charset="0"/>
                <a:cs typeface="Trebuchet MS"/>
              </a:rPr>
              <a:t>G</a:t>
            </a:r>
            <a:endParaRPr sz="4800" dirty="0">
              <a:latin typeface="Algerian" panose="04020705040A02060702" pitchFamily="82" charset="0"/>
              <a:cs typeface="Trebuchet M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DC2DB7-37B9-D600-569D-56D727BD4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219200"/>
            <a:ext cx="10287000" cy="5661600"/>
          </a:xfrm>
        </p:spPr>
        <p:txBody>
          <a:bodyPr/>
          <a:lstStyle/>
          <a:p>
            <a:pPr algn="just"/>
            <a:r>
              <a:rPr lang="en-US" sz="2000" dirty="0"/>
              <a:t>Employee dataset modeling involves creating a structured representation of data related to employees in an organization. This can include:</a:t>
            </a:r>
          </a:p>
          <a:p>
            <a:pPr marL="342900" indent="-342900" algn="just">
              <a:buAutoNum type="arabicPeriod"/>
            </a:pPr>
            <a:endParaRPr lang="en-US" sz="2000" b="1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Personal details:</a:t>
            </a:r>
          </a:p>
          <a:p>
            <a:pPr algn="just"/>
            <a:r>
              <a:rPr lang="en-US" sz="2000" dirty="0"/>
              <a:t>             name, ID, age, gender, address, contact info</a:t>
            </a:r>
          </a:p>
          <a:p>
            <a:pPr algn="just"/>
            <a:r>
              <a:rPr lang="en-US" sz="2000" b="1" dirty="0"/>
              <a:t>2. Job details</a:t>
            </a:r>
          </a:p>
          <a:p>
            <a:pPr algn="just"/>
            <a:r>
              <a:rPr lang="en-US" sz="2000" dirty="0"/>
              <a:t>              job title, department, location, supervisor, job description</a:t>
            </a:r>
          </a:p>
          <a:p>
            <a:pPr algn="just"/>
            <a:r>
              <a:rPr lang="en-US" sz="2000" b="1" dirty="0"/>
              <a:t>3. Work history</a:t>
            </a:r>
            <a:r>
              <a:rPr lang="en-US" sz="2000" dirty="0"/>
              <a:t>:</a:t>
            </a:r>
          </a:p>
          <a:p>
            <a:pPr algn="just"/>
            <a:r>
              <a:rPr lang="en-US" sz="2000" dirty="0"/>
              <a:t>              hire date, promotion dates, job changes, performance reviews</a:t>
            </a:r>
          </a:p>
          <a:p>
            <a:pPr algn="just"/>
            <a:r>
              <a:rPr lang="en-US" sz="2000" b="1" dirty="0"/>
              <a:t>4. Skills and qualifications: </a:t>
            </a:r>
          </a:p>
          <a:p>
            <a:pPr algn="just"/>
            <a:r>
              <a:rPr lang="en-US" sz="2000" b="1" dirty="0"/>
              <a:t>	</a:t>
            </a:r>
            <a:r>
              <a:rPr lang="en-US" sz="2000" dirty="0"/>
              <a:t>education, certifications, training, languages spoken</a:t>
            </a:r>
          </a:p>
          <a:p>
            <a:pPr algn="just"/>
            <a:r>
              <a:rPr lang="en-US" sz="2000" b="1" dirty="0"/>
              <a:t>5. Attendance and leave: </a:t>
            </a:r>
          </a:p>
          <a:p>
            <a:pPr lvl="1" algn="just"/>
            <a:r>
              <a:rPr lang="en-US" sz="2000" dirty="0"/>
              <a:t>absences, vacation days, sick leave, holidays</a:t>
            </a:r>
          </a:p>
          <a:p>
            <a:pPr algn="just"/>
            <a:r>
              <a:rPr lang="en-US" sz="2000" b="1" dirty="0"/>
              <a:t>6. Performance metrics: </a:t>
            </a:r>
          </a:p>
          <a:p>
            <a:pPr lvl="1" algn="just"/>
            <a:r>
              <a:rPr lang="en-US" sz="2000" dirty="0"/>
              <a:t>sales numbers, customer satisfaction ratings, productivity scores</a:t>
            </a:r>
          </a:p>
          <a:p>
            <a:pPr algn="just"/>
            <a:r>
              <a:rPr lang="en-US" sz="2000" b="1" dirty="0"/>
              <a:t>7. Compensation and benefits: </a:t>
            </a:r>
          </a:p>
          <a:p>
            <a:pPr lvl="1" algn="just"/>
            <a:r>
              <a:rPr lang="en-US" sz="2000" dirty="0"/>
              <a:t>salary, bonuses, health insurance, retirement plans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5BF8DB-B899-B2F2-7696-2CC705FF9247}"/>
              </a:ext>
            </a:extLst>
          </p:cNvPr>
          <p:cNvSpPr txBox="1"/>
          <p:nvPr/>
        </p:nvSpPr>
        <p:spPr>
          <a:xfrm>
            <a:off x="685800" y="533400"/>
            <a:ext cx="846502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By creating a well-structured employee dataset, organizations can:</a:t>
            </a:r>
          </a:p>
          <a:p>
            <a:pPr algn="just"/>
            <a:endParaRPr lang="en-US" sz="2000" dirty="0"/>
          </a:p>
          <a:p>
            <a:pPr marL="342900" indent="-342900" algn="just">
              <a:buAutoNum type="arabicPeriod"/>
            </a:pPr>
            <a:r>
              <a:rPr lang="en-US" sz="2000" dirty="0"/>
              <a:t>Improve data management and analysis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Enhance HR decision-making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Identify trends and patterns in employee data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Support strategic workforce planning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Ensure compliance with labor laws and regulations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Some common data modeling techniques used for employee dataset modeling include:</a:t>
            </a:r>
          </a:p>
          <a:p>
            <a:pPr algn="just"/>
            <a:endParaRPr lang="en-US" sz="2000" dirty="0"/>
          </a:p>
          <a:p>
            <a:pPr marL="342900" indent="-342900" algn="just">
              <a:buAutoNum type="arabicPeriod"/>
            </a:pPr>
            <a:r>
              <a:rPr lang="en-US" sz="2000" dirty="0"/>
              <a:t>Entity-Relationship Modeling (ERM)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Object-Relational Mapping (ORM)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Data Warehousing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Dimensional Modeling</a:t>
            </a:r>
          </a:p>
        </p:txBody>
      </p:sp>
    </p:spTree>
    <p:extLst>
      <p:ext uri="{BB962C8B-B14F-4D97-AF65-F5344CB8AC3E}">
        <p14:creationId xmlns:p14="http://schemas.microsoft.com/office/powerpoint/2010/main" val="568202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3140393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lgerian" panose="04020705040A02060702" pitchFamily="82" charset="0"/>
              </a:rPr>
              <a:t>R</a:t>
            </a:r>
            <a:r>
              <a:rPr spc="-40" dirty="0">
                <a:latin typeface="Algerian" panose="04020705040A02060702" pitchFamily="82" charset="0"/>
              </a:rPr>
              <a:t>E</a:t>
            </a:r>
            <a:r>
              <a:rPr spc="15" dirty="0">
                <a:latin typeface="Algerian" panose="04020705040A02060702" pitchFamily="82" charset="0"/>
              </a:rPr>
              <a:t>S</a:t>
            </a:r>
            <a:r>
              <a:rPr spc="-30" dirty="0">
                <a:latin typeface="Algerian" panose="04020705040A02060702" pitchFamily="82" charset="0"/>
              </a:rPr>
              <a:t>U</a:t>
            </a:r>
            <a:r>
              <a:rPr spc="-405" dirty="0">
                <a:latin typeface="Algerian" panose="04020705040A02060702" pitchFamily="82" charset="0"/>
              </a:rPr>
              <a:t>L</a:t>
            </a:r>
            <a:r>
              <a:rPr dirty="0">
                <a:latin typeface="Algerian" panose="04020705040A02060702" pitchFamily="82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754485A-ABFD-2281-1E35-970BAB4028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764890"/>
              </p:ext>
            </p:extLst>
          </p:nvPr>
        </p:nvGraphicFramePr>
        <p:xfrm>
          <a:off x="685800" y="1509444"/>
          <a:ext cx="5105400" cy="3893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754485A-ABFD-2281-1E35-970BAB4028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267764"/>
              </p:ext>
            </p:extLst>
          </p:nvPr>
        </p:nvGraphicFramePr>
        <p:xfrm>
          <a:off x="6096000" y="2019300"/>
          <a:ext cx="3714750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DCCD6-6B11-3D1F-3407-865B19ADF7A0}"/>
              </a:ext>
            </a:extLst>
          </p:cNvPr>
          <p:cNvSpPr txBox="1"/>
          <p:nvPr/>
        </p:nvSpPr>
        <p:spPr>
          <a:xfrm>
            <a:off x="755332" y="1371600"/>
            <a:ext cx="884586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"In conclusion, the employee dataset provides a comprehensive and structured representation of our organization's workforce data. The dataset contains [number] records and [number] attributes, covering various aspects of employee information, including personal details, job characteristics, work history, skills, performance, and compensation.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dataset can be utilized for various purposes, such as:-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Workforce analytics and reporting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 Talent management and development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 Strategic workforce planning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Diversity, equity, and inclusion initiatives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 Compliance and regulatory reporting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employee dataset is a valuable asset for our organization, enabling data-driven decision-making and insights to drive business outcomes. By maintaining and updating this dataset, we can continue to leverage our workforce data to drive success and competitiveness.“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conclusion summarizes the key aspects of the employee dataset and highlights its potential uses and benefits for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914399"/>
            <a:ext cx="8102069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74163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 </a:t>
            </a:r>
          </a:p>
          <a:p>
            <a:pPr algn="ctr"/>
            <a:r>
              <a:rPr lang="en-US" sz="4400" b="1" dirty="0">
                <a:solidFill>
                  <a:srgbClr val="0F0F0F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Employee </a:t>
            </a:r>
          </a:p>
          <a:p>
            <a:pPr algn="ctr"/>
            <a:r>
              <a:rPr lang="en-US" sz="4400" b="1" dirty="0">
                <a:solidFill>
                  <a:srgbClr val="0F0F0F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Performance Analysis                               using Excel</a:t>
            </a:r>
            <a:endParaRPr lang="en-IN" sz="2800" dirty="0">
              <a:solidFill>
                <a:srgbClr val="7030A0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1464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Algerian" panose="04020705040A02060702" pitchFamily="82" charset="0"/>
              </a:rPr>
              <a:t>A</a:t>
            </a:r>
            <a:r>
              <a:rPr spc="-5" dirty="0">
                <a:latin typeface="Algerian" panose="04020705040A02060702" pitchFamily="82" charset="0"/>
              </a:rPr>
              <a:t>G</a:t>
            </a:r>
            <a:r>
              <a:rPr spc="-35" dirty="0">
                <a:latin typeface="Algerian" panose="04020705040A02060702" pitchFamily="82" charset="0"/>
              </a:rPr>
              <a:t>E</a:t>
            </a:r>
            <a:r>
              <a:rPr spc="15" dirty="0">
                <a:latin typeface="Algerian" panose="04020705040A02060702" pitchFamily="82" charset="0"/>
              </a:rPr>
              <a:t>N</a:t>
            </a:r>
            <a:r>
              <a:rPr dirty="0">
                <a:latin typeface="Algerian" panose="04020705040A02060702" pitchFamily="82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atin typeface="Algerian" panose="04020705040A02060702" pitchFamily="82" charset="0"/>
              </a:rPr>
              <a:t>P</a:t>
            </a:r>
            <a:r>
              <a:rPr sz="4250" spc="15" dirty="0">
                <a:latin typeface="Algerian" panose="04020705040A02060702" pitchFamily="82" charset="0"/>
              </a:rPr>
              <a:t>ROB</a:t>
            </a:r>
            <a:r>
              <a:rPr sz="4250" spc="55" dirty="0">
                <a:latin typeface="Algerian" panose="04020705040A02060702" pitchFamily="82" charset="0"/>
              </a:rPr>
              <a:t>L</a:t>
            </a:r>
            <a:r>
              <a:rPr sz="4250" spc="-20" dirty="0">
                <a:latin typeface="Algerian" panose="04020705040A02060702" pitchFamily="82" charset="0"/>
              </a:rPr>
              <a:t>E</a:t>
            </a:r>
            <a:r>
              <a:rPr sz="4250" spc="20" dirty="0">
                <a:latin typeface="Algerian" panose="04020705040A02060702" pitchFamily="82" charset="0"/>
              </a:rPr>
              <a:t>M</a:t>
            </a:r>
            <a:r>
              <a:rPr sz="4250" dirty="0">
                <a:latin typeface="Algerian" panose="04020705040A02060702" pitchFamily="82" charset="0"/>
              </a:rPr>
              <a:t>	</a:t>
            </a:r>
            <a:r>
              <a:rPr sz="4250" spc="10" dirty="0">
                <a:latin typeface="Algerian" panose="04020705040A02060702" pitchFamily="82" charset="0"/>
              </a:rPr>
              <a:t>S</a:t>
            </a:r>
            <a:r>
              <a:rPr sz="4250" spc="-370" dirty="0">
                <a:latin typeface="Algerian" panose="04020705040A02060702" pitchFamily="82" charset="0"/>
              </a:rPr>
              <a:t>T</a:t>
            </a:r>
            <a:r>
              <a:rPr sz="4250" spc="-375" dirty="0">
                <a:latin typeface="Algerian" panose="04020705040A02060702" pitchFamily="82" charset="0"/>
              </a:rPr>
              <a:t>A</a:t>
            </a:r>
            <a:r>
              <a:rPr sz="4250" spc="15" dirty="0">
                <a:latin typeface="Algerian" panose="04020705040A02060702" pitchFamily="82" charset="0"/>
              </a:rPr>
              <a:t>T</a:t>
            </a:r>
            <a:r>
              <a:rPr sz="4250" spc="-10" dirty="0">
                <a:latin typeface="Algerian" panose="04020705040A02060702" pitchFamily="82" charset="0"/>
              </a:rPr>
              <a:t>E</a:t>
            </a:r>
            <a:r>
              <a:rPr sz="4250" spc="-20" dirty="0">
                <a:latin typeface="Algerian" panose="04020705040A02060702" pitchFamily="82" charset="0"/>
              </a:rPr>
              <a:t>ME</a:t>
            </a:r>
            <a:r>
              <a:rPr sz="4250" spc="10" dirty="0">
                <a:latin typeface="Algerian" panose="04020705040A02060702" pitchFamily="82" charset="0"/>
              </a:rPr>
              <a:t>NT</a:t>
            </a:r>
            <a:endParaRPr sz="4250" dirty="0">
              <a:latin typeface="Algerian" panose="04020705040A02060702" pitchFamily="82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E0EE07-0772-E166-4BF7-E0092D6B0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1676400"/>
            <a:ext cx="7381874" cy="3257550"/>
          </a:xfrm>
        </p:spPr>
        <p:txBody>
          <a:bodyPr/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problem statement on employee performance can help identify gaps in evaluating employee performance and their potential impacts.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difficult to evaluate employee performance . It may lead to increased errors ,higher turnover , or a reduced ability to manage improvements.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Algerian" panose="04020705040A02060702" pitchFamily="82" charset="0"/>
              </a:rPr>
              <a:t>PROJECT	</a:t>
            </a:r>
            <a:r>
              <a:rPr sz="4250" spc="-20" dirty="0">
                <a:latin typeface="Algerian" panose="04020705040A02060702" pitchFamily="82" charset="0"/>
              </a:rPr>
              <a:t>OVERVIEW</a:t>
            </a:r>
            <a:endParaRPr sz="4250" dirty="0">
              <a:latin typeface="Algerian" panose="04020705040A02060702" pitchFamily="82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135CF7-859F-2707-558A-CAF868D16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600" y="1505583"/>
            <a:ext cx="9229725" cy="4009391"/>
          </a:xfrm>
        </p:spPr>
        <p:txBody>
          <a:bodyPr/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dataset contains various employee attributes such as employee id ,name , date of birth, gender ,education qualification, salary etc.,.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attendance patterns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2.Determine the count of employees by department and gender – use a bar chart to show the count of employees in each department, split by gender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3.Understand employee experience and salary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4.Investigate employee age and nationality.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5.Monitor employee performance by position –use a table to display employee details such as position, name, and sum of salary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43697A-50FE-0122-F46C-52E439C7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4419600" cy="147732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Researchers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Data analysts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HR professionals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managers</a:t>
            </a:r>
            <a:endParaRPr lang="en-IN" sz="24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1028" name="Picture 4" descr="Organization Chart Tree Company Corporate Hierarchy Chairman CEO Manager Staff  Employee Worker Stick Figure Pictogram Icon. 349231 Vector Art at Vecteezy">
            <a:extLst>
              <a:ext uri="{FF2B5EF4-FFF2-40B4-BE49-F238E27FC236}">
                <a16:creationId xmlns:a16="http://schemas.microsoft.com/office/drawing/2014/main" id="{F4BD4917-067A-412F-7611-FA2D0B233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516" y="1219834"/>
            <a:ext cx="427228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latin typeface="Algerian" panose="04020705040A02060702" pitchFamily="82" charset="0"/>
              </a:rPr>
              <a:t>O</a:t>
            </a:r>
            <a:r>
              <a:rPr sz="3600" spc="25" dirty="0">
                <a:latin typeface="Algerian" panose="04020705040A02060702" pitchFamily="82" charset="0"/>
              </a:rPr>
              <a:t>U</a:t>
            </a:r>
            <a:r>
              <a:rPr sz="3600" dirty="0">
                <a:latin typeface="Algerian" panose="04020705040A02060702" pitchFamily="82" charset="0"/>
              </a:rPr>
              <a:t>R</a:t>
            </a:r>
            <a:r>
              <a:rPr sz="3600" spc="5" dirty="0">
                <a:latin typeface="Algerian" panose="04020705040A02060702" pitchFamily="82" charset="0"/>
              </a:rPr>
              <a:t> </a:t>
            </a:r>
            <a:r>
              <a:rPr sz="3600" spc="25" dirty="0">
                <a:latin typeface="Algerian" panose="04020705040A02060702" pitchFamily="82" charset="0"/>
              </a:rPr>
              <a:t>S</a:t>
            </a:r>
            <a:r>
              <a:rPr sz="3600" spc="10" dirty="0">
                <a:latin typeface="Algerian" panose="04020705040A02060702" pitchFamily="82" charset="0"/>
              </a:rPr>
              <a:t>O</a:t>
            </a:r>
            <a:r>
              <a:rPr sz="3600" spc="25" dirty="0">
                <a:latin typeface="Algerian" panose="04020705040A02060702" pitchFamily="82" charset="0"/>
              </a:rPr>
              <a:t>LU</a:t>
            </a:r>
            <a:r>
              <a:rPr sz="3600" spc="-35" dirty="0">
                <a:latin typeface="Algerian" panose="04020705040A02060702" pitchFamily="82" charset="0"/>
              </a:rPr>
              <a:t>T</a:t>
            </a:r>
            <a:r>
              <a:rPr sz="3600" spc="-30" dirty="0">
                <a:latin typeface="Algerian" panose="04020705040A02060702" pitchFamily="82" charset="0"/>
              </a:rPr>
              <a:t>I</a:t>
            </a:r>
            <a:r>
              <a:rPr sz="3600" spc="10" dirty="0">
                <a:latin typeface="Algerian" panose="04020705040A02060702" pitchFamily="82" charset="0"/>
              </a:rPr>
              <a:t>O</a:t>
            </a:r>
            <a:r>
              <a:rPr sz="3600" dirty="0">
                <a:latin typeface="Algerian" panose="04020705040A02060702" pitchFamily="82" charset="0"/>
              </a:rPr>
              <a:t>N</a:t>
            </a:r>
            <a:r>
              <a:rPr sz="3600" spc="-345" dirty="0">
                <a:latin typeface="Algerian" panose="04020705040A02060702" pitchFamily="82" charset="0"/>
              </a:rPr>
              <a:t> </a:t>
            </a:r>
            <a:r>
              <a:rPr sz="3600" spc="-35" dirty="0">
                <a:latin typeface="Algerian" panose="04020705040A02060702" pitchFamily="82" charset="0"/>
              </a:rPr>
              <a:t>A</a:t>
            </a:r>
            <a:r>
              <a:rPr sz="3600" spc="-5" dirty="0">
                <a:latin typeface="Algerian" panose="04020705040A02060702" pitchFamily="82" charset="0"/>
              </a:rPr>
              <a:t>N</a:t>
            </a:r>
            <a:r>
              <a:rPr sz="3600" dirty="0">
                <a:latin typeface="Algerian" panose="04020705040A02060702" pitchFamily="82" charset="0"/>
              </a:rPr>
              <a:t>D</a:t>
            </a:r>
            <a:r>
              <a:rPr sz="3600" spc="35" dirty="0">
                <a:latin typeface="Algerian" panose="04020705040A02060702" pitchFamily="82" charset="0"/>
              </a:rPr>
              <a:t> </a:t>
            </a:r>
            <a:r>
              <a:rPr sz="3600" spc="-30" dirty="0">
                <a:latin typeface="Algerian" panose="04020705040A02060702" pitchFamily="82" charset="0"/>
              </a:rPr>
              <a:t>I</a:t>
            </a:r>
            <a:r>
              <a:rPr sz="3600" spc="-35" dirty="0">
                <a:latin typeface="Algerian" panose="04020705040A02060702" pitchFamily="82" charset="0"/>
              </a:rPr>
              <a:t>T</a:t>
            </a:r>
            <a:r>
              <a:rPr sz="3600" dirty="0">
                <a:latin typeface="Algerian" panose="04020705040A02060702" pitchFamily="82" charset="0"/>
              </a:rPr>
              <a:t>S</a:t>
            </a:r>
            <a:r>
              <a:rPr sz="3600" spc="60" dirty="0">
                <a:latin typeface="Algerian" panose="04020705040A02060702" pitchFamily="82" charset="0"/>
              </a:rPr>
              <a:t> </a:t>
            </a:r>
            <a:r>
              <a:rPr sz="3600" spc="-295" dirty="0">
                <a:latin typeface="Algerian" panose="04020705040A02060702" pitchFamily="82" charset="0"/>
              </a:rPr>
              <a:t>V</a:t>
            </a:r>
            <a:r>
              <a:rPr sz="3600" spc="-35" dirty="0">
                <a:latin typeface="Algerian" panose="04020705040A02060702" pitchFamily="82" charset="0"/>
              </a:rPr>
              <a:t>A</a:t>
            </a:r>
            <a:r>
              <a:rPr sz="3600" spc="25" dirty="0">
                <a:latin typeface="Algerian" panose="04020705040A02060702" pitchFamily="82" charset="0"/>
              </a:rPr>
              <a:t>LU</a:t>
            </a:r>
            <a:r>
              <a:rPr sz="3600" dirty="0">
                <a:latin typeface="Algerian" panose="04020705040A02060702" pitchFamily="82" charset="0"/>
              </a:rPr>
              <a:t>E</a:t>
            </a:r>
            <a:r>
              <a:rPr sz="3600" spc="-65" dirty="0">
                <a:latin typeface="Algerian" panose="04020705040A02060702" pitchFamily="82" charset="0"/>
              </a:rPr>
              <a:t> </a:t>
            </a:r>
            <a:r>
              <a:rPr sz="3600" spc="-15" dirty="0">
                <a:latin typeface="Algerian" panose="04020705040A02060702" pitchFamily="82" charset="0"/>
              </a:rPr>
              <a:t>P</a:t>
            </a:r>
            <a:r>
              <a:rPr sz="3600" spc="-30" dirty="0">
                <a:latin typeface="Algerian" panose="04020705040A02060702" pitchFamily="82" charset="0"/>
              </a:rPr>
              <a:t>R</a:t>
            </a:r>
            <a:r>
              <a:rPr sz="3600" spc="10" dirty="0">
                <a:latin typeface="Algerian" panose="04020705040A02060702" pitchFamily="82" charset="0"/>
              </a:rPr>
              <a:t>O</a:t>
            </a:r>
            <a:r>
              <a:rPr sz="3600" spc="-15" dirty="0">
                <a:latin typeface="Algerian" panose="04020705040A02060702" pitchFamily="82" charset="0"/>
              </a:rPr>
              <a:t>P</a:t>
            </a:r>
            <a:r>
              <a:rPr sz="3600" spc="10" dirty="0">
                <a:latin typeface="Algerian" panose="04020705040A02060702" pitchFamily="82" charset="0"/>
              </a:rPr>
              <a:t>O</a:t>
            </a:r>
            <a:r>
              <a:rPr sz="3600" spc="25" dirty="0">
                <a:latin typeface="Algerian" panose="04020705040A02060702" pitchFamily="82" charset="0"/>
              </a:rPr>
              <a:t>S</a:t>
            </a:r>
            <a:r>
              <a:rPr sz="3600" spc="-30" dirty="0">
                <a:latin typeface="Algerian" panose="04020705040A02060702" pitchFamily="82" charset="0"/>
              </a:rPr>
              <a:t>I</a:t>
            </a:r>
            <a:r>
              <a:rPr sz="3600" spc="-35" dirty="0">
                <a:latin typeface="Algerian" panose="04020705040A02060702" pitchFamily="82" charset="0"/>
              </a:rPr>
              <a:t>T</a:t>
            </a:r>
            <a:r>
              <a:rPr sz="3600" spc="-30" dirty="0">
                <a:latin typeface="Algerian" panose="04020705040A02060702" pitchFamily="82" charset="0"/>
              </a:rPr>
              <a:t>I</a:t>
            </a:r>
            <a:r>
              <a:rPr sz="3600" spc="10" dirty="0">
                <a:latin typeface="Algerian" panose="04020705040A02060702" pitchFamily="82" charset="0"/>
              </a:rPr>
              <a:t>O</a:t>
            </a:r>
            <a:r>
              <a:rPr sz="3600" dirty="0"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18B1746-CEE0-2284-0C7A-46403B521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400" y="1476375"/>
            <a:ext cx="5229225" cy="353943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Filter-remove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Formula-performance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</a:t>
            </a:r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8CCF4-AE91-69C1-A37B-6E03BFE1B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1064" y="1577340"/>
            <a:ext cx="10681336" cy="360098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Employee-Kaggle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id-number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, female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099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371600" y="237650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level=IFS(Z8&gt;=5,”VERY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HIGH”,Z8&gt;=4,”HIGH”,Z8&gt;=3,”MEDIUM”,TRUE,”LOW”)</a:t>
            </a:r>
            <a:endParaRPr lang="en-IN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667</Words>
  <Application>Microsoft Office PowerPoint</Application>
  <PresentationFormat>Widescreen</PresentationFormat>
  <Paragraphs>121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 Employee Data Analysis using Excel  </vt:lpstr>
      <vt:lpstr>  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tamil s</cp:lastModifiedBy>
  <cp:revision>14</cp:revision>
  <dcterms:created xsi:type="dcterms:W3CDTF">2024-03-29T15:07:22Z</dcterms:created>
  <dcterms:modified xsi:type="dcterms:W3CDTF">2024-08-30T00:01:48Z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