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7" r:id="rId7"/>
    <p:sldId id="268" r:id="rId8"/>
    <p:sldId id="269"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Bharathy" initials="" lastIdx="2" clrIdx="0">
    <p:extLst>
      <p:ext uri="{19B8F6BF-5375-455C-9EA6-DF929625EA0E}">
        <p15:presenceInfo xmlns:p15="http://schemas.microsoft.com/office/powerpoint/2012/main" userId="e647972088d418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B0864-5243-C849-A837-49F1CD4A923A}"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C3F3E-2C24-E544-8F6C-F54D9960069F}" type="slidenum">
              <a:rPr lang="en-US" smtClean="0"/>
              <a:t>‹#›</a:t>
            </a:fld>
            <a:endParaRPr lang="en-US"/>
          </a:p>
        </p:txBody>
      </p:sp>
    </p:spTree>
    <p:extLst>
      <p:ext uri="{BB962C8B-B14F-4D97-AF65-F5344CB8AC3E}">
        <p14:creationId xmlns:p14="http://schemas.microsoft.com/office/powerpoint/2010/main" val="142663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Cloud data warehouse provide more powerful</a:t>
            </a:r>
          </a:p>
          <a:p>
            <a:r>
              <a:rPr lang="en-US" dirty="0"/>
              <a:t>Computing that supports streaming data, allowing</a:t>
            </a:r>
          </a:p>
          <a:p>
            <a:r>
              <a:rPr lang="en-US" dirty="0"/>
              <a:t>Query data in real </a:t>
            </a:r>
            <a:r>
              <a:rPr lang="en-US" dirty="0" err="1"/>
              <a:t>time.As</a:t>
            </a:r>
            <a:r>
              <a:rPr lang="en-US" dirty="0"/>
              <a:t> a result you can access</a:t>
            </a:r>
          </a:p>
          <a:p>
            <a:r>
              <a:rPr lang="en-US" dirty="0"/>
              <a:t>And use data much faster than with an on premise data </a:t>
            </a:r>
            <a:r>
              <a:rPr lang="en-US" dirty="0" err="1"/>
              <a:t>warehouse.allowing</a:t>
            </a:r>
            <a:r>
              <a:rPr lang="en-US" dirty="0"/>
              <a:t> you to get more accurate insights faster and make more informed</a:t>
            </a:r>
          </a:p>
          <a:p>
            <a:r>
              <a:rPr lang="en-US" dirty="0"/>
              <a:t>Business decisions</a:t>
            </a:r>
          </a:p>
          <a:p>
            <a:endParaRPr lang="en-US" dirty="0"/>
          </a:p>
          <a:p>
            <a:endParaRPr lang="en-US" dirty="0"/>
          </a:p>
        </p:txBody>
      </p:sp>
      <p:sp>
        <p:nvSpPr>
          <p:cNvPr id="4" name="Slide Number Placeholder 3"/>
          <p:cNvSpPr>
            <a:spLocks noGrp="1"/>
          </p:cNvSpPr>
          <p:nvPr>
            <p:ph type="sldNum" sz="quarter" idx="5"/>
          </p:nvPr>
        </p:nvSpPr>
        <p:spPr/>
        <p:txBody>
          <a:bodyPr/>
          <a:lstStyle/>
          <a:p>
            <a:fld id="{91BC3F3E-2C24-E544-8F6C-F54D9960069F}" type="slidenum">
              <a:rPr lang="en-US" smtClean="0"/>
              <a:t>2</a:t>
            </a:fld>
            <a:endParaRPr lang="en-US"/>
          </a:p>
        </p:txBody>
      </p:sp>
    </p:spTree>
    <p:extLst>
      <p:ext uri="{BB962C8B-B14F-4D97-AF65-F5344CB8AC3E}">
        <p14:creationId xmlns:p14="http://schemas.microsoft.com/office/powerpoint/2010/main" val="354577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Architecture of cloud data warehouse </a:t>
            </a:r>
          </a:p>
        </p:txBody>
      </p:sp>
      <p:sp>
        <p:nvSpPr>
          <p:cNvPr id="4" name="Slide Number Placeholder 3"/>
          <p:cNvSpPr>
            <a:spLocks noGrp="1"/>
          </p:cNvSpPr>
          <p:nvPr>
            <p:ph type="sldNum" sz="quarter" idx="5"/>
          </p:nvPr>
        </p:nvSpPr>
        <p:spPr/>
        <p:txBody>
          <a:bodyPr/>
          <a:lstStyle/>
          <a:p>
            <a:fld id="{91BC3F3E-2C24-E544-8F6C-F54D9960069F}" type="slidenum">
              <a:rPr lang="en-US" smtClean="0"/>
              <a:t>6</a:t>
            </a:fld>
            <a:endParaRPr lang="en-US"/>
          </a:p>
        </p:txBody>
      </p:sp>
    </p:spTree>
    <p:extLst>
      <p:ext uri="{BB962C8B-B14F-4D97-AF65-F5344CB8AC3E}">
        <p14:creationId xmlns:p14="http://schemas.microsoft.com/office/powerpoint/2010/main" val="731570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Traditional Vs Cloud data warehouse </a:t>
            </a:r>
          </a:p>
        </p:txBody>
      </p:sp>
      <p:sp>
        <p:nvSpPr>
          <p:cNvPr id="4" name="Slide Number Placeholder 3"/>
          <p:cNvSpPr>
            <a:spLocks noGrp="1"/>
          </p:cNvSpPr>
          <p:nvPr>
            <p:ph type="sldNum" sz="quarter" idx="5"/>
          </p:nvPr>
        </p:nvSpPr>
        <p:spPr/>
        <p:txBody>
          <a:bodyPr/>
          <a:lstStyle/>
          <a:p>
            <a:fld id="{91BC3F3E-2C24-E544-8F6C-F54D9960069F}" type="slidenum">
              <a:rPr lang="en-US" smtClean="0"/>
              <a:t>7</a:t>
            </a:fld>
            <a:endParaRPr lang="en-US"/>
          </a:p>
        </p:txBody>
      </p:sp>
    </p:spTree>
    <p:extLst>
      <p:ext uri="{BB962C8B-B14F-4D97-AF65-F5344CB8AC3E}">
        <p14:creationId xmlns:p14="http://schemas.microsoft.com/office/powerpoint/2010/main" val="2677013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model</a:t>
            </a:r>
          </a:p>
        </p:txBody>
      </p:sp>
      <p:sp>
        <p:nvSpPr>
          <p:cNvPr id="4" name="Slide Number Placeholder 3"/>
          <p:cNvSpPr>
            <a:spLocks noGrp="1"/>
          </p:cNvSpPr>
          <p:nvPr>
            <p:ph type="sldNum" sz="quarter" idx="5"/>
          </p:nvPr>
        </p:nvSpPr>
        <p:spPr/>
        <p:txBody>
          <a:bodyPr/>
          <a:lstStyle/>
          <a:p>
            <a:fld id="{91BC3F3E-2C24-E544-8F6C-F54D9960069F}" type="slidenum">
              <a:rPr lang="en-US" smtClean="0"/>
              <a:t>8</a:t>
            </a:fld>
            <a:endParaRPr lang="en-US"/>
          </a:p>
        </p:txBody>
      </p:sp>
    </p:spTree>
    <p:extLst>
      <p:ext uri="{BB962C8B-B14F-4D97-AF65-F5344CB8AC3E}">
        <p14:creationId xmlns:p14="http://schemas.microsoft.com/office/powerpoint/2010/main" val="241816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a:t>Disadvantage</a:t>
            </a:r>
          </a:p>
          <a:p>
            <a:pPr marL="228600" indent="-228600">
              <a:buFont typeface="+mj-lt"/>
              <a:buAutoNum type="arabicPeriod"/>
            </a:pPr>
            <a:r>
              <a:rPr lang="en-US" dirty="0"/>
              <a:t> time and cost</a:t>
            </a:r>
          </a:p>
          <a:p>
            <a:pPr marL="0" indent="0">
              <a:buFont typeface="+mj-lt"/>
              <a:buNone/>
            </a:pPr>
            <a:r>
              <a:rPr lang="en-US" b="1" dirty="0"/>
              <a:t>Advantage</a:t>
            </a:r>
          </a:p>
          <a:p>
            <a:pPr marL="0" indent="0">
              <a:buFont typeface="+mj-lt"/>
              <a:buNone/>
            </a:pPr>
            <a:r>
              <a:rPr lang="en-US" b="0" dirty="0"/>
              <a:t>1.Low cost electricity</a:t>
            </a:r>
          </a:p>
          <a:p>
            <a:pPr marL="0" indent="0">
              <a:buFont typeface="+mj-lt"/>
              <a:buNone/>
            </a:pPr>
            <a:r>
              <a:rPr lang="en-US" b="0" dirty="0"/>
              <a:t>2.The cloud itself</a:t>
            </a:r>
          </a:p>
          <a:p>
            <a:pPr marL="0" indent="0">
              <a:buFont typeface="+mj-lt"/>
              <a:buNone/>
            </a:pPr>
            <a:r>
              <a:rPr lang="en-US" b="0" dirty="0"/>
              <a:t>3.More secure data</a:t>
            </a:r>
          </a:p>
          <a:p>
            <a:pPr marL="0" indent="0">
              <a:buFont typeface="+mj-lt"/>
              <a:buNone/>
            </a:pPr>
            <a:r>
              <a:rPr lang="en-US" b="0" dirty="0"/>
              <a:t>4.Better disaster recovery</a:t>
            </a:r>
          </a:p>
          <a:p>
            <a:pPr marL="0" indent="0">
              <a:buFont typeface="+mj-lt"/>
              <a:buNone/>
            </a:pPr>
            <a:r>
              <a:rPr lang="en-US" b="0" dirty="0"/>
              <a:t>5.Increase storage</a:t>
            </a:r>
          </a:p>
        </p:txBody>
      </p:sp>
      <p:sp>
        <p:nvSpPr>
          <p:cNvPr id="4" name="Slide Number Placeholder 3"/>
          <p:cNvSpPr>
            <a:spLocks noGrp="1"/>
          </p:cNvSpPr>
          <p:nvPr>
            <p:ph type="sldNum" sz="quarter" idx="5"/>
          </p:nvPr>
        </p:nvSpPr>
        <p:spPr/>
        <p:txBody>
          <a:bodyPr/>
          <a:lstStyle/>
          <a:p>
            <a:fld id="{91BC3F3E-2C24-E544-8F6C-F54D9960069F}" type="slidenum">
              <a:rPr lang="en-US" smtClean="0"/>
              <a:t>9</a:t>
            </a:fld>
            <a:endParaRPr lang="en-US"/>
          </a:p>
        </p:txBody>
      </p:sp>
    </p:spTree>
    <p:extLst>
      <p:ext uri="{BB962C8B-B14F-4D97-AF65-F5344CB8AC3E}">
        <p14:creationId xmlns:p14="http://schemas.microsoft.com/office/powerpoint/2010/main" val="6052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r>
              <a:rPr lang="en-US" b="1" dirty="0"/>
              <a:t>cloud data warehouse is a great way to store data </a:t>
            </a:r>
            <a:r>
              <a:rPr lang="en-US" b="1" dirty="0" err="1"/>
              <a:t>files.</a:t>
            </a:r>
            <a:r>
              <a:rPr lang="en-US" b="0" dirty="0" err="1"/>
              <a:t>its</a:t>
            </a:r>
            <a:r>
              <a:rPr lang="en-US" b="0" dirty="0"/>
              <a:t> </a:t>
            </a:r>
            <a:r>
              <a:rPr lang="en-US" b="0" dirty="0" err="1"/>
              <a:t>convient</a:t>
            </a:r>
            <a:r>
              <a:rPr lang="en-US" b="0" dirty="0"/>
              <a:t>, </a:t>
            </a:r>
            <a:r>
              <a:rPr lang="en-US" b="0" dirty="0" err="1"/>
              <a:t>reliable,and</a:t>
            </a:r>
            <a:r>
              <a:rPr lang="en-US" b="0" dirty="0"/>
              <a:t> </a:t>
            </a:r>
            <a:r>
              <a:rPr lang="en-US" b="0" dirty="0" err="1"/>
              <a:t>secure.you</a:t>
            </a:r>
            <a:r>
              <a:rPr lang="en-US" b="0" dirty="0"/>
              <a:t> can access your files from anywhere and you don’t have to worry about losing them if something happens to your computer </a:t>
            </a:r>
            <a:endParaRPr lang="en-US" dirty="0"/>
          </a:p>
        </p:txBody>
      </p:sp>
      <p:sp>
        <p:nvSpPr>
          <p:cNvPr id="4" name="Slide Number Placeholder 3"/>
          <p:cNvSpPr>
            <a:spLocks noGrp="1"/>
          </p:cNvSpPr>
          <p:nvPr>
            <p:ph type="sldNum" sz="quarter" idx="5"/>
          </p:nvPr>
        </p:nvSpPr>
        <p:spPr/>
        <p:txBody>
          <a:bodyPr/>
          <a:lstStyle/>
          <a:p>
            <a:fld id="{91BC3F3E-2C24-E544-8F6C-F54D9960069F}" type="slidenum">
              <a:rPr lang="en-US" smtClean="0"/>
              <a:t>13</a:t>
            </a:fld>
            <a:endParaRPr lang="en-US"/>
          </a:p>
        </p:txBody>
      </p:sp>
    </p:spTree>
    <p:extLst>
      <p:ext uri="{BB962C8B-B14F-4D97-AF65-F5344CB8AC3E}">
        <p14:creationId xmlns:p14="http://schemas.microsoft.com/office/powerpoint/2010/main" val="54157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B648-58B5-E45F-30EC-C93BB1B8C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C6E54-F961-5065-E6E7-0F5F168B2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76929-1A93-93CE-500A-98E45A7BDDF0}"/>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FA02FB62-3684-2705-B9D5-EC9CF2D69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7A30D-7FC6-C9A5-C998-784B7D6F8908}"/>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392774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DEE9-E110-A367-D6EC-0AE7FE5E2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3DD99-7012-EBF5-65F7-61486D454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5CD12-D83B-A82B-790B-6D4A5487B8D1}"/>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1329FC63-C5BF-EAB3-18F6-709B5E92B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69C6E-5EBF-6695-589B-DA165B18D671}"/>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202450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D9F4E-CE3F-7700-3472-2F154ADF4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41AC0-4B48-0090-3BA4-48FD7DC42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330EA-C358-DB25-91A1-E0FBC3081C4B}"/>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B9E4BFF4-116E-6AE2-8376-0C9E41625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41AB2-DA44-EE9A-C322-98844FD30DD6}"/>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428428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CE73-2781-CA24-1551-9F4E75C8F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1E115-5D25-72EA-C8D4-E6091697C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261BF-5EDE-AF2A-EB6D-7E79FA07389A}"/>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F7372DC7-72E1-E41C-9FD0-831DBBF6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E2CE2-C95A-E850-E5E6-A0B96F07186A}"/>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99983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A5CB-7645-CCA2-11BC-7C2627582E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AA0B48-323C-F899-F6DC-14BC0E029C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B413F-BE46-12C5-C8EF-6790DFB81BAB}"/>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8238D735-492D-E4B9-6AB1-DF5F3724E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D103F-AC32-1016-202C-134908DAD7C7}"/>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412199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7B71-5C00-D631-5F9E-D56248D7C2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3B262D-EAE8-2F8A-AAD1-425F66F5C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7C108-CC9F-96A2-60B9-8A2FB62E36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55097B-9AB2-6B63-57CB-0BBE0A378FD6}"/>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6" name="Footer Placeholder 5">
            <a:extLst>
              <a:ext uri="{FF2B5EF4-FFF2-40B4-BE49-F238E27FC236}">
                <a16:creationId xmlns:a16="http://schemas.microsoft.com/office/drawing/2014/main" id="{0E9D0498-07CB-7501-0325-29357AEBA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A29BC-A497-9F0F-CA40-233F7D56B6CD}"/>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195349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0C38-B051-FDC6-B28B-76E4D8EC8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47B1BD-CBE1-D626-60BD-A63155C5B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E0643-0CCC-0D12-7710-16B10623C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B4B6CE-DF5F-0BE3-FF0C-B6CB62513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DB7D17-46F4-001C-5C6D-295290F40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0E573-C8B2-9F89-D051-EAF7F238CD72}"/>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8" name="Footer Placeholder 7">
            <a:extLst>
              <a:ext uri="{FF2B5EF4-FFF2-40B4-BE49-F238E27FC236}">
                <a16:creationId xmlns:a16="http://schemas.microsoft.com/office/drawing/2014/main" id="{6E95C0EF-C6A8-E5C7-6A50-B0615AEA2C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F1747-AA39-842C-C8FC-99E937F10FD5}"/>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216712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4750-C90E-B3D6-8DAC-774404AA1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18B16-BDFA-7322-3676-5FECB5E4FD8A}"/>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4" name="Footer Placeholder 3">
            <a:extLst>
              <a:ext uri="{FF2B5EF4-FFF2-40B4-BE49-F238E27FC236}">
                <a16:creationId xmlns:a16="http://schemas.microsoft.com/office/drawing/2014/main" id="{557A5AC0-1D20-3DFC-F7F4-90C1BD754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671E1-AEB9-3295-09DC-2018F750663D}"/>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201228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3B815-75E7-ECF5-8635-CC510EB2DB5E}"/>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3" name="Footer Placeholder 2">
            <a:extLst>
              <a:ext uri="{FF2B5EF4-FFF2-40B4-BE49-F238E27FC236}">
                <a16:creationId xmlns:a16="http://schemas.microsoft.com/office/drawing/2014/main" id="{DFA6A461-27E4-D8B6-C80D-3D4103A9E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37B01-2E98-61E9-BB68-3E307F48DC22}"/>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376450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5791-167A-8A9E-9FE0-60D0BC6AA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2F03DD-9C36-C67D-C6BD-75BC09FE0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D6327-8965-78F4-FFA3-018A15A51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6F7BD-D2D7-265B-B27B-AFA70B649CBB}"/>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6" name="Footer Placeholder 5">
            <a:extLst>
              <a:ext uri="{FF2B5EF4-FFF2-40B4-BE49-F238E27FC236}">
                <a16:creationId xmlns:a16="http://schemas.microsoft.com/office/drawing/2014/main" id="{FCA1C5EF-258B-77B6-B833-D0EAD447D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53048-F1EF-10EC-C657-7479C5F2E8AD}"/>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140152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A9AB-6682-85AC-3E63-DBB333372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444C99-A556-5F43-120C-949A00606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81EEF4-E054-4A92-F4F5-C6168400F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23F15-E8F3-AB23-8EE0-91D4057D952F}"/>
              </a:ext>
            </a:extLst>
          </p:cNvPr>
          <p:cNvSpPr>
            <a:spLocks noGrp="1"/>
          </p:cNvSpPr>
          <p:nvPr>
            <p:ph type="dt" sz="half" idx="10"/>
          </p:nvPr>
        </p:nvSpPr>
        <p:spPr/>
        <p:txBody>
          <a:bodyPr/>
          <a:lstStyle/>
          <a:p>
            <a:fld id="{00BFCCDB-EACB-DE47-9763-EC4B583F64DB}" type="datetimeFigureOut">
              <a:rPr lang="en-US" smtClean="0"/>
              <a:t>10/8/2023</a:t>
            </a:fld>
            <a:endParaRPr lang="en-US"/>
          </a:p>
        </p:txBody>
      </p:sp>
      <p:sp>
        <p:nvSpPr>
          <p:cNvPr id="6" name="Footer Placeholder 5">
            <a:extLst>
              <a:ext uri="{FF2B5EF4-FFF2-40B4-BE49-F238E27FC236}">
                <a16:creationId xmlns:a16="http://schemas.microsoft.com/office/drawing/2014/main" id="{EB97393A-59CE-93BA-A33C-73840F6ED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FAE0D-0A30-DE76-8DFB-07EFBBE276BF}"/>
              </a:ext>
            </a:extLst>
          </p:cNvPr>
          <p:cNvSpPr>
            <a:spLocks noGrp="1"/>
          </p:cNvSpPr>
          <p:nvPr>
            <p:ph type="sldNum" sz="quarter" idx="12"/>
          </p:nvPr>
        </p:nvSpPr>
        <p:spPr/>
        <p:txBody>
          <a:bodyPr/>
          <a:lstStyle/>
          <a:p>
            <a:fld id="{8186008E-B398-9548-B757-E3B60897370F}" type="slidenum">
              <a:rPr lang="en-US" smtClean="0"/>
              <a:t>‹#›</a:t>
            </a:fld>
            <a:endParaRPr lang="en-US"/>
          </a:p>
        </p:txBody>
      </p:sp>
    </p:spTree>
    <p:extLst>
      <p:ext uri="{BB962C8B-B14F-4D97-AF65-F5344CB8AC3E}">
        <p14:creationId xmlns:p14="http://schemas.microsoft.com/office/powerpoint/2010/main" val="141271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D5EE1-3EB9-5A89-EABB-6FBE9CE87C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A8BEFA-5864-51B0-C995-947322C25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529CD-FEC0-8CCD-1E98-C2DAF7A64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FCCDB-EACB-DE47-9763-EC4B583F64DB}" type="datetimeFigureOut">
              <a:rPr lang="en-US" smtClean="0"/>
              <a:t>10/8/2023</a:t>
            </a:fld>
            <a:endParaRPr lang="en-US"/>
          </a:p>
        </p:txBody>
      </p:sp>
      <p:sp>
        <p:nvSpPr>
          <p:cNvPr id="5" name="Footer Placeholder 4">
            <a:extLst>
              <a:ext uri="{FF2B5EF4-FFF2-40B4-BE49-F238E27FC236}">
                <a16:creationId xmlns:a16="http://schemas.microsoft.com/office/drawing/2014/main" id="{DEE4F09F-64A1-47B1-A0D0-EAAE34759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CF2B80-3993-8286-EB14-DAC18F506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6008E-B398-9548-B757-E3B60897370F}" type="slidenum">
              <a:rPr lang="en-US" smtClean="0"/>
              <a:t>‹#›</a:t>
            </a:fld>
            <a:endParaRPr lang="en-US"/>
          </a:p>
        </p:txBody>
      </p:sp>
    </p:spTree>
    <p:extLst>
      <p:ext uri="{BB962C8B-B14F-4D97-AF65-F5344CB8AC3E}">
        <p14:creationId xmlns:p14="http://schemas.microsoft.com/office/powerpoint/2010/main" val="261039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FB2A-B371-E6C9-9557-41C4F4E14C20}"/>
              </a:ext>
            </a:extLst>
          </p:cNvPr>
          <p:cNvSpPr>
            <a:spLocks noGrp="1"/>
          </p:cNvSpPr>
          <p:nvPr>
            <p:ph type="ctrTitle"/>
          </p:nvPr>
        </p:nvSpPr>
        <p:spPr/>
        <p:txBody>
          <a:bodyPr/>
          <a:lstStyle/>
          <a:p>
            <a:r>
              <a:rPr lang="en-US" dirty="0"/>
              <a:t>Data warehouse </a:t>
            </a:r>
          </a:p>
        </p:txBody>
      </p:sp>
      <p:sp>
        <p:nvSpPr>
          <p:cNvPr id="3" name="Subtitle 2">
            <a:extLst>
              <a:ext uri="{FF2B5EF4-FFF2-40B4-BE49-F238E27FC236}">
                <a16:creationId xmlns:a16="http://schemas.microsoft.com/office/drawing/2014/main" id="{8B9CAF02-966C-8F21-1BB2-C3E31EA06D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310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DEBE-9498-18C4-CCB0-61DC2E079775}"/>
              </a:ext>
            </a:extLst>
          </p:cNvPr>
          <p:cNvSpPr>
            <a:spLocks noGrp="1"/>
          </p:cNvSpPr>
          <p:nvPr>
            <p:ph type="title"/>
          </p:nvPr>
        </p:nvSpPr>
        <p:spPr>
          <a:xfrm>
            <a:off x="707232" y="428625"/>
            <a:ext cx="8758238" cy="678657"/>
          </a:xfrm>
        </p:spPr>
        <p:txBody>
          <a:bodyPr>
            <a:normAutofit fontScale="90000"/>
          </a:bodyPr>
          <a:lstStyle/>
          <a:p>
            <a:r>
              <a:rPr lang="en-US" dirty="0"/>
              <a:t>Code of data warehouse </a:t>
            </a:r>
          </a:p>
        </p:txBody>
      </p:sp>
      <p:sp>
        <p:nvSpPr>
          <p:cNvPr id="7" name="Content Placeholder 6">
            <a:extLst>
              <a:ext uri="{FF2B5EF4-FFF2-40B4-BE49-F238E27FC236}">
                <a16:creationId xmlns:a16="http://schemas.microsoft.com/office/drawing/2014/main" id="{EA2128B7-DE04-0410-165A-E10435222258}"/>
              </a:ext>
            </a:extLst>
          </p:cNvPr>
          <p:cNvSpPr>
            <a:spLocks noGrp="1"/>
          </p:cNvSpPr>
          <p:nvPr>
            <p:ph idx="1"/>
          </p:nvPr>
        </p:nvSpPr>
        <p:spPr>
          <a:xfrm>
            <a:off x="321469" y="1262063"/>
            <a:ext cx="10710862" cy="5679281"/>
          </a:xfrm>
        </p:spPr>
        <p:txBody>
          <a:bodyPr vert="horz" lIns="91440" tIns="45720" rIns="91440" bIns="45720" rtlCol="0">
            <a:normAutofit/>
          </a:bodyPr>
          <a:lstStyle/>
          <a:p>
            <a:r>
              <a:rPr lang="en-US" dirty="0"/>
              <a:t>Crete dimensions </a:t>
            </a:r>
            <a:r>
              <a:rPr lang="en-US" dirty="0" err="1"/>
              <a:t>table:CREATE</a:t>
            </a:r>
            <a:r>
              <a:rPr lang="en-US" dirty="0"/>
              <a:t> TABLE </a:t>
            </a:r>
            <a:r>
              <a:rPr lang="en-US" dirty="0" err="1"/>
              <a:t>Dim_Customer</a:t>
            </a:r>
            <a:r>
              <a:rPr lang="en-US" dirty="0"/>
              <a:t> (    </a:t>
            </a:r>
            <a:r>
              <a:rPr lang="en-US" dirty="0" err="1"/>
              <a:t>CustomerID</a:t>
            </a:r>
            <a:r>
              <a:rPr lang="en-US" dirty="0"/>
              <a:t> INT PRIMARY KEY,    </a:t>
            </a:r>
            <a:r>
              <a:rPr lang="en-US" dirty="0" err="1"/>
              <a:t>CustomerName</a:t>
            </a:r>
            <a:r>
              <a:rPr lang="en-US" dirty="0"/>
              <a:t> VARCHAR(255),    ...);CREATE TABLE </a:t>
            </a:r>
            <a:r>
              <a:rPr lang="en-US" dirty="0" err="1"/>
              <a:t>Dim_Product</a:t>
            </a:r>
            <a:r>
              <a:rPr lang="en-US" dirty="0"/>
              <a:t> (    </a:t>
            </a:r>
            <a:r>
              <a:rPr lang="en-US" dirty="0" err="1"/>
              <a:t>ProductID</a:t>
            </a:r>
            <a:r>
              <a:rPr lang="en-US" dirty="0"/>
              <a:t> INT PRIMARY KEY,    </a:t>
            </a:r>
            <a:r>
              <a:rPr lang="en-US" dirty="0" err="1"/>
              <a:t>ProductName</a:t>
            </a:r>
            <a:r>
              <a:rPr lang="en-US" dirty="0"/>
              <a:t> VARCHAR(255),    ...);</a:t>
            </a:r>
          </a:p>
        </p:txBody>
      </p:sp>
      <p:sp>
        <p:nvSpPr>
          <p:cNvPr id="8" name="TextBox 7">
            <a:extLst>
              <a:ext uri="{FF2B5EF4-FFF2-40B4-BE49-F238E27FC236}">
                <a16:creationId xmlns:a16="http://schemas.microsoft.com/office/drawing/2014/main" id="{01DA9A51-1AC2-0CD3-F50C-84FDA11DE4CB}"/>
              </a:ext>
            </a:extLst>
          </p:cNvPr>
          <p:cNvSpPr txBox="1"/>
          <p:nvPr/>
        </p:nvSpPr>
        <p:spPr>
          <a:xfrm>
            <a:off x="321469" y="3282553"/>
            <a:ext cx="7393781" cy="369332"/>
          </a:xfrm>
          <a:prstGeom prst="rect">
            <a:avLst/>
          </a:prstGeom>
          <a:noFill/>
        </p:spPr>
        <p:txBody>
          <a:bodyPr wrap="square" rtlCol="0">
            <a:spAutoFit/>
          </a:bodyPr>
          <a:lstStyle/>
          <a:p>
            <a:pPr algn="l"/>
            <a:r>
              <a:rPr lang="en-US" b="1"/>
              <a:t>Create database: CREATE DATABASE DataWarehouse;USE DataWarehouse;</a:t>
            </a:r>
            <a:endParaRPr lang="en-US" b="1" dirty="0"/>
          </a:p>
        </p:txBody>
      </p:sp>
      <p:sp>
        <p:nvSpPr>
          <p:cNvPr id="9" name="TextBox 8">
            <a:extLst>
              <a:ext uri="{FF2B5EF4-FFF2-40B4-BE49-F238E27FC236}">
                <a16:creationId xmlns:a16="http://schemas.microsoft.com/office/drawing/2014/main" id="{C0A7671E-FB71-6943-7599-0607016071F0}"/>
              </a:ext>
            </a:extLst>
          </p:cNvPr>
          <p:cNvSpPr txBox="1"/>
          <p:nvPr/>
        </p:nvSpPr>
        <p:spPr>
          <a:xfrm>
            <a:off x="707233" y="4030701"/>
            <a:ext cx="5388768" cy="1200329"/>
          </a:xfrm>
          <a:prstGeom prst="rect">
            <a:avLst/>
          </a:prstGeom>
          <a:noFill/>
        </p:spPr>
        <p:txBody>
          <a:bodyPr wrap="square" rtlCol="0">
            <a:spAutoFit/>
          </a:bodyPr>
          <a:lstStyle/>
          <a:p>
            <a:pPr algn="l"/>
            <a:r>
              <a:rPr lang="en-US" b="1"/>
              <a:t>Create fact table:CREATE TABLE Fact_Sales (    TransactionID INT PRIMARY KEY,    CustomerID INT,    ProductID INT,    TransactionDate DATE,    Amount DECIMAL(10, 2),    ...);</a:t>
            </a:r>
            <a:endParaRPr lang="en-US" b="1" dirty="0"/>
          </a:p>
        </p:txBody>
      </p:sp>
    </p:spTree>
    <p:extLst>
      <p:ext uri="{BB962C8B-B14F-4D97-AF65-F5344CB8AC3E}">
        <p14:creationId xmlns:p14="http://schemas.microsoft.com/office/powerpoint/2010/main" val="176825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FA0D-2677-BD10-F80C-31F40010DF2E}"/>
              </a:ext>
            </a:extLst>
          </p:cNvPr>
          <p:cNvSpPr>
            <a:spLocks noGrp="1"/>
          </p:cNvSpPr>
          <p:nvPr>
            <p:ph type="title"/>
          </p:nvPr>
        </p:nvSpPr>
        <p:spPr/>
        <p:txBody>
          <a:bodyPr/>
          <a:lstStyle/>
          <a:p>
            <a:r>
              <a:rPr lang="en-US" dirty="0"/>
              <a:t>Data warehouse schema </a:t>
            </a:r>
          </a:p>
        </p:txBody>
      </p:sp>
      <p:pic>
        <p:nvPicPr>
          <p:cNvPr id="4" name="Content Placeholder 3">
            <a:extLst>
              <a:ext uri="{FF2B5EF4-FFF2-40B4-BE49-F238E27FC236}">
                <a16:creationId xmlns:a16="http://schemas.microsoft.com/office/drawing/2014/main" id="{4341CABA-B4BF-527F-DA72-0B958B43E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9963" y="1940719"/>
            <a:ext cx="6076950" cy="3162300"/>
          </a:xfrm>
        </p:spPr>
      </p:pic>
    </p:spTree>
    <p:extLst>
      <p:ext uri="{BB962C8B-B14F-4D97-AF65-F5344CB8AC3E}">
        <p14:creationId xmlns:p14="http://schemas.microsoft.com/office/powerpoint/2010/main" val="340209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A5A6-7E09-C759-904D-69F8AB2EC7A9}"/>
              </a:ext>
            </a:extLst>
          </p:cNvPr>
          <p:cNvSpPr>
            <a:spLocks noGrp="1"/>
          </p:cNvSpPr>
          <p:nvPr>
            <p:ph type="title"/>
          </p:nvPr>
        </p:nvSpPr>
        <p:spPr/>
        <p:txBody>
          <a:bodyPr/>
          <a:lstStyle/>
          <a:p>
            <a:r>
              <a:rPr lang="en-US" dirty="0"/>
              <a:t>Data warehouse cluster </a:t>
            </a:r>
          </a:p>
        </p:txBody>
      </p:sp>
      <p:pic>
        <p:nvPicPr>
          <p:cNvPr id="4" name="Content Placeholder 3">
            <a:extLst>
              <a:ext uri="{FF2B5EF4-FFF2-40B4-BE49-F238E27FC236}">
                <a16:creationId xmlns:a16="http://schemas.microsoft.com/office/drawing/2014/main" id="{06CB1DC1-1309-2322-A610-77B8D15D1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060" y="1825625"/>
            <a:ext cx="6223880" cy="4351338"/>
          </a:xfrm>
        </p:spPr>
      </p:pic>
    </p:spTree>
    <p:extLst>
      <p:ext uri="{BB962C8B-B14F-4D97-AF65-F5344CB8AC3E}">
        <p14:creationId xmlns:p14="http://schemas.microsoft.com/office/powerpoint/2010/main" val="68062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9F3F-788F-B5F5-27DF-0BBFD88873B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4E55B7E-5916-4B12-21D0-049B1A959B5E}"/>
              </a:ext>
            </a:extLst>
          </p:cNvPr>
          <p:cNvSpPr>
            <a:spLocks noGrp="1"/>
          </p:cNvSpPr>
          <p:nvPr>
            <p:ph idx="1"/>
          </p:nvPr>
        </p:nvSpPr>
        <p:spPr/>
        <p:txBody>
          <a:bodyPr/>
          <a:lstStyle/>
          <a:p>
            <a:r>
              <a:rPr lang="en-US"/>
              <a:t>In conclusion </a:t>
            </a:r>
            <a:r>
              <a:rPr lang="en-US" b="1"/>
              <a:t>cloud data warehouse is a great way to store data files.</a:t>
            </a:r>
            <a:r>
              <a:rPr lang="en-US" b="0"/>
              <a:t>its convient, reliable,and secure.you can access your files from anywhere and you don’t have to worry about losing them if something happens to your computer </a:t>
            </a:r>
            <a:endParaRPr lang="en-US" dirty="0"/>
          </a:p>
        </p:txBody>
      </p:sp>
    </p:spTree>
    <p:extLst>
      <p:ext uri="{BB962C8B-B14F-4D97-AF65-F5344CB8AC3E}">
        <p14:creationId xmlns:p14="http://schemas.microsoft.com/office/powerpoint/2010/main" val="1313170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9C64-A96D-AB54-2D85-CF9A84C0C04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5EA42A9-9E76-8D8A-F783-0D589D104A61}"/>
              </a:ext>
            </a:extLst>
          </p:cNvPr>
          <p:cNvSpPr>
            <a:spLocks noGrp="1"/>
          </p:cNvSpPr>
          <p:nvPr>
            <p:ph idx="1"/>
          </p:nvPr>
        </p:nvSpPr>
        <p:spPr/>
        <p:txBody>
          <a:bodyPr/>
          <a:lstStyle/>
          <a:p>
            <a:r>
              <a:rPr lang="en-US" dirty="0"/>
              <a:t>Cloud data warehouse provide more powerful</a:t>
            </a:r>
          </a:p>
          <a:p>
            <a:r>
              <a:rPr lang="en-US" dirty="0"/>
              <a:t>Computing that supports streaming data, allowing</a:t>
            </a:r>
          </a:p>
          <a:p>
            <a:r>
              <a:rPr lang="en-US" dirty="0"/>
              <a:t>Query data in real </a:t>
            </a:r>
            <a:r>
              <a:rPr lang="en-US" dirty="0" err="1"/>
              <a:t>time.As</a:t>
            </a:r>
            <a:r>
              <a:rPr lang="en-US" dirty="0"/>
              <a:t> a result you can access</a:t>
            </a:r>
          </a:p>
          <a:p>
            <a:r>
              <a:rPr lang="en-US" dirty="0"/>
              <a:t>And use data much faster than with an on premise data </a:t>
            </a:r>
            <a:r>
              <a:rPr lang="en-US" dirty="0" err="1"/>
              <a:t>warehouse.allowing</a:t>
            </a:r>
            <a:r>
              <a:rPr lang="en-US" dirty="0"/>
              <a:t> you to get more accurate insights faster and make more informed</a:t>
            </a:r>
          </a:p>
          <a:p>
            <a:r>
              <a:rPr lang="en-US" dirty="0"/>
              <a:t>Business decisions</a:t>
            </a:r>
          </a:p>
          <a:p>
            <a:endParaRPr lang="en-US" dirty="0"/>
          </a:p>
          <a:p>
            <a:endParaRPr lang="en-US" dirty="0"/>
          </a:p>
        </p:txBody>
      </p:sp>
    </p:spTree>
    <p:extLst>
      <p:ext uri="{BB962C8B-B14F-4D97-AF65-F5344CB8AC3E}">
        <p14:creationId xmlns:p14="http://schemas.microsoft.com/office/powerpoint/2010/main" val="178194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A193-EF8C-3F75-48EE-866D36EA9C4E}"/>
              </a:ext>
            </a:extLst>
          </p:cNvPr>
          <p:cNvSpPr>
            <a:spLocks noGrp="1"/>
          </p:cNvSpPr>
          <p:nvPr>
            <p:ph type="title"/>
          </p:nvPr>
        </p:nvSpPr>
        <p:spPr/>
        <p:txBody>
          <a:bodyPr/>
          <a:lstStyle/>
          <a:p>
            <a:r>
              <a:rPr lang="en-US" dirty="0"/>
              <a:t>Data warehouse </a:t>
            </a:r>
          </a:p>
        </p:txBody>
      </p:sp>
      <p:sp>
        <p:nvSpPr>
          <p:cNvPr id="3" name="Content Placeholder 2">
            <a:extLst>
              <a:ext uri="{FF2B5EF4-FFF2-40B4-BE49-F238E27FC236}">
                <a16:creationId xmlns:a16="http://schemas.microsoft.com/office/drawing/2014/main" id="{3C7BB061-B919-E201-E504-691CBFBF9BE9}"/>
              </a:ext>
            </a:extLst>
          </p:cNvPr>
          <p:cNvSpPr>
            <a:spLocks noGrp="1"/>
          </p:cNvSpPr>
          <p:nvPr>
            <p:ph idx="1"/>
          </p:nvPr>
        </p:nvSpPr>
        <p:spPr>
          <a:xfrm>
            <a:off x="838200" y="1908969"/>
            <a:ext cx="10515600" cy="4351338"/>
          </a:xfrm>
        </p:spPr>
        <p:txBody>
          <a:bodyPr/>
          <a:lstStyle/>
          <a:p>
            <a:r>
              <a:rPr lang="en-US"/>
              <a:t>A data warehouse is a central repository of information that can be analyzed to make more informed decisions. Data flows into a data warehouse from transactional systems, relational databases, and other sources, typically on a regular cadence. Business analysts, data engineers, data scientists, and decision makers access the data through business intelligence (BI) tools, SQL clients, and other analytics applications</a:t>
            </a:r>
          </a:p>
        </p:txBody>
      </p:sp>
    </p:spTree>
    <p:extLst>
      <p:ext uri="{BB962C8B-B14F-4D97-AF65-F5344CB8AC3E}">
        <p14:creationId xmlns:p14="http://schemas.microsoft.com/office/powerpoint/2010/main" val="140607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4521-1793-DC88-3697-4B8B9C93578B}"/>
              </a:ext>
            </a:extLst>
          </p:cNvPr>
          <p:cNvSpPr>
            <a:spLocks noGrp="1"/>
          </p:cNvSpPr>
          <p:nvPr>
            <p:ph type="title"/>
          </p:nvPr>
        </p:nvSpPr>
        <p:spPr/>
        <p:txBody>
          <a:bodyPr/>
          <a:lstStyle/>
          <a:p>
            <a:r>
              <a:rPr lang="en-US" dirty="0"/>
              <a:t>Cloud data warehouse </a:t>
            </a:r>
          </a:p>
        </p:txBody>
      </p:sp>
      <p:sp>
        <p:nvSpPr>
          <p:cNvPr id="7" name="Content Placeholder 2">
            <a:extLst>
              <a:ext uri="{FF2B5EF4-FFF2-40B4-BE49-F238E27FC236}">
                <a16:creationId xmlns:a16="http://schemas.microsoft.com/office/drawing/2014/main" id="{131B5F38-112C-8790-5C72-DF74F59B9EE6}"/>
              </a:ext>
            </a:extLst>
          </p:cNvPr>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cloud data warehouse is a database delivered in a public cloud as a managed service that is optimized for analytics, scale and ease of use.</a:t>
            </a:r>
          </a:p>
        </p:txBody>
      </p:sp>
    </p:spTree>
    <p:extLst>
      <p:ext uri="{BB962C8B-B14F-4D97-AF65-F5344CB8AC3E}">
        <p14:creationId xmlns:p14="http://schemas.microsoft.com/office/powerpoint/2010/main" val="3773489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F406-2C43-2A95-4BEB-77EAF2B39499}"/>
              </a:ext>
            </a:extLst>
          </p:cNvPr>
          <p:cNvSpPr>
            <a:spLocks noGrp="1"/>
          </p:cNvSpPr>
          <p:nvPr>
            <p:ph type="title"/>
          </p:nvPr>
        </p:nvSpPr>
        <p:spPr/>
        <p:txBody>
          <a:bodyPr/>
          <a:lstStyle/>
          <a:p>
            <a:r>
              <a:rPr lang="en-US" dirty="0"/>
              <a:t>Why we use cloud data warehouse </a:t>
            </a:r>
          </a:p>
        </p:txBody>
      </p:sp>
      <p:sp>
        <p:nvSpPr>
          <p:cNvPr id="5" name="Content Placeholder 4">
            <a:extLst>
              <a:ext uri="{FF2B5EF4-FFF2-40B4-BE49-F238E27FC236}">
                <a16:creationId xmlns:a16="http://schemas.microsoft.com/office/drawing/2014/main" id="{A90125CF-BA77-C4AB-F3E9-569335D27A17}"/>
              </a:ext>
            </a:extLst>
          </p:cNvPr>
          <p:cNvSpPr>
            <a:spLocks noGrp="1"/>
          </p:cNvSpPr>
          <p:nvPr>
            <p:ph idx="1"/>
          </p:nvPr>
        </p:nvSpPr>
        <p:spPr/>
        <p:txBody>
          <a:bodyPr/>
          <a:lstStyle/>
          <a:p>
            <a:r>
              <a:rPr lang="en-US" b="0" i="0">
                <a:solidFill>
                  <a:srgbClr val="1F1F1F"/>
                </a:solidFill>
                <a:effectLst/>
                <a:latin typeface="Google Sans"/>
              </a:rPr>
              <a:t>A cloud data warehouse can </a:t>
            </a:r>
            <a:r>
              <a:rPr lang="en-US" b="0" i="0">
                <a:solidFill>
                  <a:srgbClr val="040C28"/>
                </a:solidFill>
                <a:effectLst/>
                <a:latin typeface="Google Sans"/>
              </a:rPr>
              <a:t>make it easier for team members to collaborate on data projects</a:t>
            </a:r>
            <a:r>
              <a:rPr lang="en-US" b="0" i="0">
                <a:solidFill>
                  <a:srgbClr val="1F1F1F"/>
                </a:solidFill>
                <a:effectLst/>
                <a:latin typeface="Google Sans"/>
              </a:rPr>
              <a:t>. That's because most cloud data warehouses offer a web-based interface that makes it easy to access, query, and visualize data. This can help you get insights faster and make better decisions about your business.</a:t>
            </a:r>
            <a:endParaRPr lang="en-US"/>
          </a:p>
        </p:txBody>
      </p:sp>
    </p:spTree>
    <p:extLst>
      <p:ext uri="{BB962C8B-B14F-4D97-AF65-F5344CB8AC3E}">
        <p14:creationId xmlns:p14="http://schemas.microsoft.com/office/powerpoint/2010/main" val="476201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3A5C-3118-ED07-D5E3-7BD4E78000A2}"/>
              </a:ext>
            </a:extLst>
          </p:cNvPr>
          <p:cNvSpPr>
            <a:spLocks noGrp="1"/>
          </p:cNvSpPr>
          <p:nvPr>
            <p:ph type="title"/>
          </p:nvPr>
        </p:nvSpPr>
        <p:spPr/>
        <p:txBody>
          <a:bodyPr/>
          <a:lstStyle/>
          <a:p>
            <a:r>
              <a:rPr lang="en-US" b="1"/>
              <a:t>Architecture of cloud data warehouse </a:t>
            </a:r>
          </a:p>
        </p:txBody>
      </p:sp>
      <p:pic>
        <p:nvPicPr>
          <p:cNvPr id="4" name="Content Placeholder 3">
            <a:extLst>
              <a:ext uri="{FF2B5EF4-FFF2-40B4-BE49-F238E27FC236}">
                <a16:creationId xmlns:a16="http://schemas.microsoft.com/office/drawing/2014/main" id="{068C38C0-BF32-8BCB-6772-CBEEAE3E1C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3837" y="2791619"/>
            <a:ext cx="4124325" cy="2419350"/>
          </a:xfrm>
        </p:spPr>
      </p:pic>
    </p:spTree>
    <p:extLst>
      <p:ext uri="{BB962C8B-B14F-4D97-AF65-F5344CB8AC3E}">
        <p14:creationId xmlns:p14="http://schemas.microsoft.com/office/powerpoint/2010/main" val="20527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7491-B1AB-9911-F8F5-8C01CCC50DBA}"/>
              </a:ext>
            </a:extLst>
          </p:cNvPr>
          <p:cNvSpPr>
            <a:spLocks noGrp="1"/>
          </p:cNvSpPr>
          <p:nvPr>
            <p:ph type="title"/>
          </p:nvPr>
        </p:nvSpPr>
        <p:spPr/>
        <p:txBody>
          <a:bodyPr/>
          <a:lstStyle/>
          <a:p>
            <a:r>
              <a:rPr lang="en-US" b="1"/>
              <a:t>Traditional Vs Cloud data warehouse </a:t>
            </a:r>
            <a:endParaRPr lang="en-US"/>
          </a:p>
        </p:txBody>
      </p:sp>
      <p:sp>
        <p:nvSpPr>
          <p:cNvPr id="3" name="Content Placeholder 2">
            <a:extLst>
              <a:ext uri="{FF2B5EF4-FFF2-40B4-BE49-F238E27FC236}">
                <a16:creationId xmlns:a16="http://schemas.microsoft.com/office/drawing/2014/main" id="{0007D576-CDBA-42F8-89D0-A119F8D2D901}"/>
              </a:ext>
            </a:extLst>
          </p:cNvPr>
          <p:cNvSpPr>
            <a:spLocks noGrp="1"/>
          </p:cNvSpPr>
          <p:nvPr>
            <p:ph idx="1"/>
          </p:nvPr>
        </p:nvSpPr>
        <p:spPr/>
        <p:txBody>
          <a:bodyPr>
            <a:normAutofit fontScale="92500" lnSpcReduction="10000"/>
          </a:bodyPr>
          <a:lstStyle/>
          <a:p>
            <a:r>
              <a:rPr lang="en-US"/>
              <a:t>Cloud-based data warehouses are the new norm. Gone are the days where your business had to purchase hardware, create server rooms and hire, train, and maintain a dedicated team of staff to run it. Now, with a few clicks on your laptop and a credit card, you can access practically unlimited computing power and storage space.However, this does not mean that traditional data warehouse ideas are dead. Classical data warehouse theory underpins most of what cloud-based data warehouses do.In this article, we’ll explain the traditional data warehouse concepts you need to know and the most important cloud ones from a selection of the top providers: Amazon, Google, and Panoply. Finally, we’ll wrap up with a cost-benefit analysis of traditional vs. cloud data warehouses, so you know which one is right for you.</a:t>
            </a:r>
          </a:p>
        </p:txBody>
      </p:sp>
    </p:spTree>
    <p:extLst>
      <p:ext uri="{BB962C8B-B14F-4D97-AF65-F5344CB8AC3E}">
        <p14:creationId xmlns:p14="http://schemas.microsoft.com/office/powerpoint/2010/main" val="242875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ACDD19-B1BE-50CA-D8ED-F1CDBA707BE3}"/>
              </a:ext>
            </a:extLst>
          </p:cNvPr>
          <p:cNvSpPr>
            <a:spLocks noGrp="1"/>
          </p:cNvSpPr>
          <p:nvPr>
            <p:ph type="title"/>
          </p:nvPr>
        </p:nvSpPr>
        <p:spPr/>
        <p:txBody>
          <a:bodyPr/>
          <a:lstStyle/>
          <a:p>
            <a:r>
              <a:rPr lang="en-US" b="1"/>
              <a:t>Data model</a:t>
            </a:r>
            <a:endParaRPr lang="en-US"/>
          </a:p>
        </p:txBody>
      </p:sp>
      <p:pic>
        <p:nvPicPr>
          <p:cNvPr id="8" name="Picture 7">
            <a:extLst>
              <a:ext uri="{FF2B5EF4-FFF2-40B4-BE49-F238E27FC236}">
                <a16:creationId xmlns:a16="http://schemas.microsoft.com/office/drawing/2014/main" id="{F8E41CEE-28E4-5A1F-A7F3-FB8948D48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873" y="1797844"/>
            <a:ext cx="4662254" cy="4340489"/>
          </a:xfrm>
          <a:prstGeom prst="rect">
            <a:avLst/>
          </a:prstGeom>
        </p:spPr>
      </p:pic>
    </p:spTree>
    <p:extLst>
      <p:ext uri="{BB962C8B-B14F-4D97-AF65-F5344CB8AC3E}">
        <p14:creationId xmlns:p14="http://schemas.microsoft.com/office/powerpoint/2010/main" val="265500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8A73-88D9-043A-FAEE-9A1FBC7C2872}"/>
              </a:ext>
            </a:extLst>
          </p:cNvPr>
          <p:cNvSpPr>
            <a:spLocks noGrp="1"/>
          </p:cNvSpPr>
          <p:nvPr>
            <p:ph type="title"/>
          </p:nvPr>
        </p:nvSpPr>
        <p:spPr/>
        <p:txBody>
          <a:bodyPr/>
          <a:lstStyle/>
          <a:p>
            <a:r>
              <a:rPr lang="en-US" dirty="0"/>
              <a:t>Advantage and disadvantage </a:t>
            </a:r>
          </a:p>
        </p:txBody>
      </p:sp>
      <p:sp>
        <p:nvSpPr>
          <p:cNvPr id="16" name="Content Placeholder 15">
            <a:extLst>
              <a:ext uri="{FF2B5EF4-FFF2-40B4-BE49-F238E27FC236}">
                <a16:creationId xmlns:a16="http://schemas.microsoft.com/office/drawing/2014/main" id="{81F07474-0521-005F-CC3D-15962B08D48C}"/>
              </a:ext>
            </a:extLst>
          </p:cNvPr>
          <p:cNvSpPr>
            <a:spLocks noGrp="1"/>
          </p:cNvSpPr>
          <p:nvPr>
            <p:ph idx="1"/>
          </p:nvPr>
        </p:nvSpPr>
        <p:spPr>
          <a:xfrm>
            <a:off x="1143000" y="1535906"/>
            <a:ext cx="9052191" cy="1036834"/>
          </a:xfrm>
        </p:spPr>
        <p:txBody>
          <a:bodyPr/>
          <a:lstStyle/>
          <a:p>
            <a:pPr marL="0" indent="0">
              <a:buFont typeface="+mj-lt"/>
              <a:buNone/>
            </a:pPr>
            <a:r>
              <a:rPr lang="en-US" b="1"/>
              <a:t>Disadvantage</a:t>
            </a:r>
          </a:p>
          <a:p>
            <a:pPr marL="228600" indent="-228600">
              <a:buFont typeface="+mj-lt"/>
              <a:buAutoNum type="arabicPeriod"/>
            </a:pPr>
            <a:r>
              <a:rPr lang="en-US"/>
              <a:t> time and cost</a:t>
            </a:r>
          </a:p>
        </p:txBody>
      </p:sp>
      <p:sp>
        <p:nvSpPr>
          <p:cNvPr id="17" name="TextBox 16">
            <a:extLst>
              <a:ext uri="{FF2B5EF4-FFF2-40B4-BE49-F238E27FC236}">
                <a16:creationId xmlns:a16="http://schemas.microsoft.com/office/drawing/2014/main" id="{0E592640-E28A-CA31-1AA6-A64D31912FA3}"/>
              </a:ext>
            </a:extLst>
          </p:cNvPr>
          <p:cNvSpPr txBox="1"/>
          <p:nvPr/>
        </p:nvSpPr>
        <p:spPr>
          <a:xfrm>
            <a:off x="928688" y="2513208"/>
            <a:ext cx="6083102" cy="1754326"/>
          </a:xfrm>
          <a:prstGeom prst="rect">
            <a:avLst/>
          </a:prstGeom>
          <a:noFill/>
        </p:spPr>
        <p:txBody>
          <a:bodyPr wrap="square" rtlCol="0">
            <a:spAutoFit/>
          </a:bodyPr>
          <a:lstStyle/>
          <a:p>
            <a:pPr marL="0" indent="0">
              <a:buFont typeface="+mj-lt"/>
              <a:buNone/>
            </a:pPr>
            <a:r>
              <a:rPr lang="en-US" b="1"/>
              <a:t>Advantage</a:t>
            </a:r>
          </a:p>
          <a:p>
            <a:pPr marL="0" indent="0">
              <a:buFont typeface="+mj-lt"/>
              <a:buNone/>
            </a:pPr>
            <a:r>
              <a:rPr lang="en-US" b="0"/>
              <a:t>1.Low cost electricity</a:t>
            </a:r>
          </a:p>
          <a:p>
            <a:pPr marL="0" indent="0">
              <a:buFont typeface="+mj-lt"/>
              <a:buNone/>
            </a:pPr>
            <a:r>
              <a:rPr lang="en-US" b="0"/>
              <a:t>2.The cloud itself</a:t>
            </a:r>
          </a:p>
          <a:p>
            <a:pPr marL="0" indent="0">
              <a:buFont typeface="+mj-lt"/>
              <a:buNone/>
            </a:pPr>
            <a:r>
              <a:rPr lang="en-US" b="0"/>
              <a:t>3.More secure data</a:t>
            </a:r>
          </a:p>
          <a:p>
            <a:pPr marL="0" indent="0">
              <a:buFont typeface="+mj-lt"/>
              <a:buNone/>
            </a:pPr>
            <a:r>
              <a:rPr lang="en-US" b="0"/>
              <a:t>4.Better disaster recovery</a:t>
            </a:r>
          </a:p>
          <a:p>
            <a:pPr marL="0" indent="0">
              <a:buFont typeface="+mj-lt"/>
              <a:buNone/>
            </a:pPr>
            <a:r>
              <a:rPr lang="en-US" b="0"/>
              <a:t>5.Increase storage</a:t>
            </a:r>
            <a:endParaRPr lang="en-US" dirty="0"/>
          </a:p>
        </p:txBody>
      </p:sp>
    </p:spTree>
    <p:extLst>
      <p:ext uri="{BB962C8B-B14F-4D97-AF65-F5344CB8AC3E}">
        <p14:creationId xmlns:p14="http://schemas.microsoft.com/office/powerpoint/2010/main" val="138059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6</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warehouse </vt:lpstr>
      <vt:lpstr>Introduction </vt:lpstr>
      <vt:lpstr>Data warehouse </vt:lpstr>
      <vt:lpstr>Cloud data warehouse </vt:lpstr>
      <vt:lpstr>Why we use cloud data warehouse </vt:lpstr>
      <vt:lpstr>Architecture of cloud data warehouse </vt:lpstr>
      <vt:lpstr>Traditional Vs Cloud data warehouse </vt:lpstr>
      <vt:lpstr>Data model</vt:lpstr>
      <vt:lpstr>Advantage and disadvantage </vt:lpstr>
      <vt:lpstr>Code of data warehouse </vt:lpstr>
      <vt:lpstr>Data warehouse schema </vt:lpstr>
      <vt:lpstr>Data warehouse cluster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dc:title>
  <dc:creator>Divya Bharathy</dc:creator>
  <cp:lastModifiedBy>Divya Bharathy</cp:lastModifiedBy>
  <cp:revision>3</cp:revision>
  <dcterms:created xsi:type="dcterms:W3CDTF">2023-10-08T16:34:07Z</dcterms:created>
  <dcterms:modified xsi:type="dcterms:W3CDTF">2023-10-08T18:00:26Z</dcterms:modified>
</cp:coreProperties>
</file>