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3183404"/>
            <a:ext cx="8610600" cy="156966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STUDENT NAME:    J.KALAISELVI</a:t>
            </a:r>
          </a:p>
          <a:p>
            <a:r>
              <a:rPr lang="en-US" sz="2400" dirty="0">
                <a:effectLst>
                  <a:outerShdw blurRad="38100" dist="38100" dir="2700000" algn="tl">
                    <a:srgbClr val="000000">
                      <a:alpha val="43137"/>
                    </a:srgbClr>
                  </a:outerShdw>
                </a:effectLst>
              </a:rPr>
              <a:t>REGISTER NO    :     312208495</a:t>
            </a:r>
          </a:p>
          <a:p>
            <a:r>
              <a:rPr lang="en-US" sz="2400" dirty="0">
                <a:effectLst>
                  <a:outerShdw blurRad="38100" dist="38100" dir="2700000" algn="tl">
                    <a:srgbClr val="000000">
                      <a:alpha val="43137"/>
                    </a:srgbClr>
                  </a:outerShdw>
                </a:effectLst>
              </a:rPr>
              <a:t>DEPARTMENT    :  B.COM GENEAL</a:t>
            </a:r>
          </a:p>
          <a:p>
            <a:r>
              <a:rPr lang="en-US" sz="2400" dirty="0">
                <a:effectLst>
                  <a:outerShdw blurRad="38100" dist="38100" dir="2700000" algn="tl">
                    <a:srgbClr val="000000">
                      <a:alpha val="43137"/>
                    </a:srgbClr>
                  </a:outerShdw>
                </a:effectLst>
              </a:rPr>
              <a:t>COLLEGE             :CHELLAMMAL WOMENS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E5E4653-D694-FC77-5A7F-92A6783F2366}"/>
              </a:ext>
            </a:extLst>
          </p:cNvPr>
          <p:cNvSpPr txBox="1"/>
          <p:nvPr/>
        </p:nvSpPr>
        <p:spPr>
          <a:xfrm>
            <a:off x="838200" y="2286000"/>
            <a:ext cx="8313174" cy="1569660"/>
          </a:xfrm>
          <a:prstGeom prst="rect">
            <a:avLst/>
          </a:prstGeom>
          <a:noFill/>
        </p:spPr>
        <p:txBody>
          <a:bodyPr wrap="square">
            <a:spAutoFit/>
          </a:bodyPr>
          <a:lstStyle/>
          <a:p>
            <a:r>
              <a:rPr lang="en-US" sz="2400" b="0" i="0" dirty="0">
                <a:solidFill>
                  <a:srgbClr val="171717"/>
                </a:solidFill>
                <a:effectLst/>
                <a:latin typeface="Dmsans"/>
              </a:rPr>
              <a:t>Data modeling has a wide range of applications, from the functional design of software products and applications to the representations and models we use for analyzing business performance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053831C-83A8-133B-6637-411BA294C421}"/>
              </a:ext>
            </a:extLst>
          </p:cNvPr>
          <p:cNvSpPr txBox="1"/>
          <p:nvPr/>
        </p:nvSpPr>
        <p:spPr>
          <a:xfrm>
            <a:off x="755332" y="1905001"/>
            <a:ext cx="8396042" cy="1754326"/>
          </a:xfrm>
          <a:prstGeom prst="rect">
            <a:avLst/>
          </a:prstGeom>
          <a:noFill/>
        </p:spPr>
        <p:txBody>
          <a:bodyPr wrap="square">
            <a:spAutoFit/>
          </a:bodyPr>
          <a:lstStyle/>
          <a:p>
            <a:pPr algn="l"/>
            <a:r>
              <a:rPr lang="en-IN" dirty="0">
                <a:solidFill>
                  <a:srgbClr val="1F1F1F"/>
                </a:solidFill>
                <a:latin typeface="Arial" panose="020B0604020202020204" pitchFamily="34" charset="0"/>
                <a:cs typeface="Arial" panose="020B0604020202020204" pitchFamily="34" charset="0"/>
              </a:rPr>
              <a:t>O</a:t>
            </a:r>
            <a:r>
              <a:rPr lang="en-IN" b="0" i="0" dirty="0">
                <a:solidFill>
                  <a:srgbClr val="1F1F1F"/>
                </a:solidFill>
                <a:effectLst/>
                <a:latin typeface="Arial" panose="020B0604020202020204" pitchFamily="34" charset="0"/>
                <a:cs typeface="Arial" panose="020B0604020202020204" pitchFamily="34" charset="0"/>
              </a:rPr>
              <a:t>ne of the most obvious benefits of employee engagement is </a:t>
            </a:r>
            <a:r>
              <a:rPr lang="en-IN" b="0" i="0" dirty="0">
                <a:solidFill>
                  <a:srgbClr val="040C28"/>
                </a:solidFill>
                <a:effectLst/>
                <a:latin typeface="Arial" panose="020B0604020202020204" pitchFamily="34" charset="0"/>
                <a:cs typeface="Arial" panose="020B0604020202020204" pitchFamily="34" charset="0"/>
              </a:rPr>
              <a:t>employee job satisfaction</a:t>
            </a:r>
            <a:r>
              <a:rPr lang="en-IN" b="0" i="0" dirty="0">
                <a:solidFill>
                  <a:srgbClr val="1F1F1F"/>
                </a:solidFill>
                <a:effectLst/>
                <a:latin typeface="Arial" panose="020B0604020202020204" pitchFamily="34" charset="0"/>
                <a:cs typeface="Arial" panose="020B0604020202020204" pitchFamily="34" charset="0"/>
              </a:rPr>
              <a:t>. If employees are more engaged, they are more satisfied with what they are doing and vice versa. Directly correlated to employee job satisfaction, is reduced turnover.</a:t>
            </a:r>
            <a:endParaRPr lang="ta-IN" b="0" i="0" dirty="0">
              <a:solidFill>
                <a:srgbClr val="1F1F1F"/>
              </a:solidFill>
              <a:effectLst/>
              <a:cs typeface="Arial" panose="020B0604020202020204" pitchFamily="34" charset="0"/>
            </a:endParaRPr>
          </a:p>
          <a:p>
            <a:br>
              <a:rPr lang="en-IN" b="0" i="0" dirty="0">
                <a:solidFill>
                  <a:srgbClr val="1F1F1F"/>
                </a:solidFill>
                <a:effectLst/>
                <a:latin typeface="Arial" panose="020B0604020202020204" pitchFamily="34" charset="0"/>
              </a:rPr>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8F4D75-FCBB-AAD8-04AA-88C35043D544}"/>
              </a:ext>
            </a:extLst>
          </p:cNvPr>
          <p:cNvSpPr txBox="1"/>
          <p:nvPr/>
        </p:nvSpPr>
        <p:spPr>
          <a:xfrm>
            <a:off x="838200" y="1828800"/>
            <a:ext cx="831317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In some ways it is ‘new’ in that the context within which engagement is being sought is different. One aspect of this difference is the greater penalty to be paid if workers are less engaged than the employees of competitors, given the state of international competition and the raising of the bar on efficiency standards. In some ways it is ‘new’ in that the context within which engagement is being sought is different. One aspect of this difference is the greater penalty to be paid if workers are less engaged than the employees of competitors, given the state of international competition and the raising of the bar on efficiency standards.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AA7A914-9F01-2D9B-8374-739A6600004A}"/>
              </a:ext>
            </a:extLst>
          </p:cNvPr>
          <p:cNvSpPr txBox="1"/>
          <p:nvPr/>
        </p:nvSpPr>
        <p:spPr>
          <a:xfrm>
            <a:off x="752321" y="2383027"/>
            <a:ext cx="6100916" cy="1477328"/>
          </a:xfrm>
          <a:prstGeom prst="rect">
            <a:avLst/>
          </a:prstGeom>
          <a:noFill/>
        </p:spPr>
        <p:txBody>
          <a:bodyPr wrap="square">
            <a:spAutoFit/>
          </a:bodyPr>
          <a:lstStyle/>
          <a:p>
            <a:r>
              <a:rPr lang="en-US" b="0" i="0" dirty="0">
                <a:solidFill>
                  <a:srgbClr val="000000"/>
                </a:solidFill>
                <a:effectLst/>
                <a:latin typeface="LiberationSerif_f_1"/>
              </a:rPr>
              <a:t>Employee satisfaction is essential to the success of any business. A high rate of employee contentedness is directly related to a lower turnover rate. Thus, keeping employees’ satisfied with their careers should be a major priority for every employer.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EC700B94-173E-CBC5-205F-67981486F53B}"/>
              </a:ext>
            </a:extLst>
          </p:cNvPr>
          <p:cNvSpPr txBox="1"/>
          <p:nvPr/>
        </p:nvSpPr>
        <p:spPr>
          <a:xfrm>
            <a:off x="1295400" y="2176928"/>
            <a:ext cx="6100916" cy="3170099"/>
          </a:xfrm>
          <a:prstGeom prst="rect">
            <a:avLst/>
          </a:prstGeom>
          <a:noFill/>
        </p:spPr>
        <p:txBody>
          <a:bodyPr wrap="square">
            <a:spAutoFit/>
          </a:bodyPr>
          <a:lstStyle/>
          <a:p>
            <a:pPr algn="l"/>
            <a:r>
              <a:rPr lang="en-US" sz="2000" i="0" dirty="0">
                <a:effectLst/>
                <a:latin typeface="Open Sans" panose="020F0502020204030204" pitchFamily="34" charset="0"/>
              </a:rPr>
              <a:t>A project overview is an essential tool in project management. It serves as a blueprint that outlines the scope, objectives, and direction of a project. This foundational document is crucial for several reasons.</a:t>
            </a:r>
          </a:p>
          <a:p>
            <a:pPr algn="l"/>
            <a:r>
              <a:rPr lang="en-US" sz="2000" i="0" dirty="0">
                <a:effectLst/>
                <a:latin typeface="Open Sans" panose="020F0502020204030204" pitchFamily="34" charset="0"/>
              </a:rPr>
              <a:t>Firstly, it ensures that all stakeholders clearly understand the project's goals and the strategies for achieving them. This alignment is vital for maintaining focus and coherence throughout the project's lifecycle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7950D07-F05D-F137-49AE-D1A7983FEBF0}"/>
              </a:ext>
            </a:extLst>
          </p:cNvPr>
          <p:cNvSpPr txBox="1"/>
          <p:nvPr/>
        </p:nvSpPr>
        <p:spPr>
          <a:xfrm>
            <a:off x="304800" y="2286000"/>
            <a:ext cx="9048750" cy="1631216"/>
          </a:xfrm>
          <a:prstGeom prst="rect">
            <a:avLst/>
          </a:prstGeom>
          <a:noFill/>
        </p:spPr>
        <p:txBody>
          <a:bodyPr wrap="square">
            <a:spAutoFit/>
          </a:bodyPr>
          <a:lstStyle/>
          <a:p>
            <a:r>
              <a:rPr lang="en-US" sz="2000" b="1" i="0" dirty="0">
                <a:solidFill>
                  <a:srgbClr val="1F1F1F"/>
                </a:solidFill>
                <a:effectLst/>
                <a:latin typeface="Arial" panose="020B0604020202020204" pitchFamily="34" charset="0"/>
              </a:rPr>
              <a:t>End users are </a:t>
            </a:r>
            <a:r>
              <a:rPr lang="en-US" sz="2000" b="1" i="0" dirty="0">
                <a:solidFill>
                  <a:srgbClr val="040C28"/>
                </a:solidFill>
                <a:effectLst/>
                <a:latin typeface="Arial" panose="020B0604020202020204" pitchFamily="34" charset="0"/>
              </a:rPr>
              <a:t>consumers</a:t>
            </a:r>
            <a:r>
              <a:rPr lang="en-US" sz="2000" b="1" i="0" dirty="0">
                <a:solidFill>
                  <a:srgbClr val="1F1F1F"/>
                </a:solidFill>
                <a:effectLst/>
                <a:latin typeface="Arial" panose="020B0604020202020204" pitchFamily="34" charset="0"/>
              </a:rPr>
              <a:t>.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FAB4DB7-00E4-8F6D-ACA6-72972278D744}"/>
              </a:ext>
            </a:extLst>
          </p:cNvPr>
          <p:cNvSpPr txBox="1"/>
          <p:nvPr/>
        </p:nvSpPr>
        <p:spPr>
          <a:xfrm>
            <a:off x="3050458" y="2420712"/>
            <a:ext cx="6100916" cy="2554545"/>
          </a:xfrm>
          <a:prstGeom prst="rect">
            <a:avLst/>
          </a:prstGeom>
          <a:noFill/>
        </p:spPr>
        <p:txBody>
          <a:bodyPr wrap="square">
            <a:spAutoFit/>
          </a:bodyPr>
          <a:lstStyle/>
          <a:p>
            <a:pPr algn="l"/>
            <a:r>
              <a:rPr lang="en-US" sz="2000" b="1" i="0" dirty="0">
                <a:solidFill>
                  <a:srgbClr val="666666"/>
                </a:solidFill>
                <a:effectLst/>
                <a:latin typeface="Arial" panose="020B0604020202020204" pitchFamily="34" charset="0"/>
              </a:rPr>
              <a:t>A value proposition aimed at customers that want reliability should speak to the reliability of the product or service. A proposition statement aimed at customers who value functionality should highlight the product's qualities in that regard.</a:t>
            </a:r>
          </a:p>
          <a:p>
            <a:br>
              <a:rPr lang="en-US" sz="2000" b="1" dirty="0"/>
            </a:br>
            <a:endParaRPr lang="en-IN"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1D87E1C-9BF4-FD1E-3F9C-07177FE7EA6F}"/>
              </a:ext>
            </a:extLst>
          </p:cNvPr>
          <p:cNvSpPr txBox="1"/>
          <p:nvPr/>
        </p:nvSpPr>
        <p:spPr>
          <a:xfrm>
            <a:off x="1143000" y="1981200"/>
            <a:ext cx="6100916" cy="2031325"/>
          </a:xfrm>
          <a:prstGeom prst="rect">
            <a:avLst/>
          </a:prstGeom>
          <a:noFill/>
        </p:spPr>
        <p:txBody>
          <a:bodyPr wrap="square">
            <a:spAutoFit/>
          </a:bodyPr>
          <a:lstStyle/>
          <a:p>
            <a:pPr algn="l"/>
            <a:r>
              <a:rPr lang="en-US" b="0" i="0" dirty="0">
                <a:solidFill>
                  <a:srgbClr val="1F1F1F"/>
                </a:solidFill>
                <a:effectLst/>
                <a:latin typeface="Arial" panose="020B0604020202020204" pitchFamily="34" charset="0"/>
              </a:rPr>
              <a:t>A data set is </a:t>
            </a:r>
            <a:r>
              <a:rPr lang="en-US" b="0" i="0" dirty="0">
                <a:solidFill>
                  <a:srgbClr val="040C28"/>
                </a:solidFill>
                <a:effectLst/>
                <a:latin typeface="Arial" panose="020B0604020202020204" pitchFamily="34" charset="0"/>
              </a:rPr>
              <a:t>an ordered collection of data</a:t>
            </a:r>
            <a:r>
              <a:rPr lang="en-US" b="0" i="0" dirty="0">
                <a:solidFill>
                  <a:srgbClr val="1F1F1F"/>
                </a:solidFill>
                <a:effectLst/>
                <a:latin typeface="Arial" panose="020B0604020202020204" pitchFamily="34" charset="0"/>
              </a:rPr>
              <a:t>. As we know, a collection of information obtained through observations, measurements, study, or analysis is referred to as data. It could include information such as facts, numbers, figures, names, or even basic descriptions of objects.</a:t>
            </a:r>
          </a:p>
          <a:p>
            <a:br>
              <a:rPr lang="en-US" b="0" i="0" dirty="0">
                <a:solidFill>
                  <a:srgbClr val="1F1F1F"/>
                </a:solidFill>
                <a:effectLst/>
                <a:latin typeface="Arial" panose="020B0604020202020204" pitchFamily="34" charset="0"/>
              </a:rPr>
            </a:br>
            <a:endParaRPr lang="en-IN" dirty="0"/>
          </a:p>
        </p:txBody>
      </p:sp>
      <p:sp>
        <p:nvSpPr>
          <p:cNvPr id="6" name="TextBox 5">
            <a:extLst>
              <a:ext uri="{FF2B5EF4-FFF2-40B4-BE49-F238E27FC236}">
                <a16:creationId xmlns:a16="http://schemas.microsoft.com/office/drawing/2014/main" id="{309F150D-D890-1088-5A40-1CFCE24BFCCC}"/>
              </a:ext>
            </a:extLst>
          </p:cNvPr>
          <p:cNvSpPr txBox="1"/>
          <p:nvPr/>
        </p:nvSpPr>
        <p:spPr>
          <a:xfrm>
            <a:off x="3050458" y="2420712"/>
            <a:ext cx="6100916" cy="923330"/>
          </a:xfrm>
          <a:prstGeom prst="rect">
            <a:avLst/>
          </a:prstGeom>
          <a:noFill/>
        </p:spPr>
        <p:txBody>
          <a:bodyPr wrap="square">
            <a:spAutoFit/>
          </a:bodyPr>
          <a:lstStyle/>
          <a:p>
            <a:pPr algn="l"/>
            <a:endParaRPr lang="en-US" b="0" i="0" dirty="0">
              <a:solidFill>
                <a:srgbClr val="1F1F1F"/>
              </a:solidFill>
              <a:effectLst/>
              <a:latin typeface="Arial" panose="020B0604020202020204" pitchFamily="34" charset="0"/>
            </a:endParaRPr>
          </a:p>
          <a:p>
            <a:br>
              <a:rPr lang="en-US" b="0" i="0" dirty="0">
                <a:solidFill>
                  <a:srgbClr val="1F1F1F"/>
                </a:solidFill>
                <a:effectLs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019300"/>
            <a:ext cx="9067418" cy="353943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b="0" i="0" dirty="0">
                <a:effectLst/>
                <a:latin typeface="-apple-system"/>
              </a:rPr>
              <a:t>Wow Solutions Pvt. Ltd. is an integrated international contact center, providing all kind of services by combining best available technology and people Our mission is to provide high-end call </a:t>
            </a:r>
            <a:r>
              <a:rPr lang="en-US" sz="2800" b="0" i="0" dirty="0" err="1">
                <a:effectLst/>
                <a:latin typeface="-apple-system"/>
              </a:rPr>
              <a:t>centre</a:t>
            </a:r>
            <a:r>
              <a:rPr lang="en-US" sz="2800" b="0" i="0" dirty="0">
                <a:effectLst/>
                <a:latin typeface="-apple-system"/>
              </a:rPr>
              <a:t> services through our contact centers. Our </a:t>
            </a:r>
            <a:r>
              <a:rPr lang="en-US" sz="2800" b="0" i="0" dirty="0" err="1">
                <a:effectLst/>
                <a:latin typeface="-apple-system"/>
              </a:rPr>
              <a:t>centre</a:t>
            </a:r>
            <a:r>
              <a:rPr lang="en-US" sz="2800" b="0" i="0" dirty="0">
                <a:effectLst/>
                <a:latin typeface="-apple-system"/>
              </a:rPr>
              <a:t> services includes direct Marketing, </a:t>
            </a:r>
            <a:r>
              <a:rPr lang="en-US" sz="2800" b="0" i="0" dirty="0" err="1">
                <a:effectLst/>
                <a:latin typeface="-apple-system"/>
              </a:rPr>
              <a:t>Telesales</a:t>
            </a:r>
            <a:r>
              <a:rPr lang="en-US" sz="2800" b="0" i="0" dirty="0">
                <a:effectLst/>
                <a:latin typeface="-apple-system"/>
              </a:rPr>
              <a:t>, Staffing, Lead Generation, Energy &amp; Gas. </a:t>
            </a:r>
            <a:br>
              <a:rPr lang="en-US" sz="2800" dirty="0"/>
            </a:b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613</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-apple-system</vt:lpstr>
      <vt:lpstr>Arial</vt:lpstr>
      <vt:lpstr>Arial</vt:lpstr>
      <vt:lpstr>Calibri</vt:lpstr>
      <vt:lpstr>Dmsans</vt:lpstr>
      <vt:lpstr>LiberationSerif_f_1</vt:lpstr>
      <vt:lpstr>Open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Kalai Selvi</cp:lastModifiedBy>
  <cp:revision>19</cp:revision>
  <dcterms:created xsi:type="dcterms:W3CDTF">2024-03-29T15:07:22Z</dcterms:created>
  <dcterms:modified xsi:type="dcterms:W3CDTF">2024-08-31T11:54:05Z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