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7" r:id="rId2"/>
    <p:sldId id="261" r:id="rId3"/>
    <p:sldId id="264" r:id="rId4"/>
    <p:sldId id="26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A38FFB-A54F-4CC0-B4EB-7E1E035A2709}" type="datetimeFigureOut">
              <a:rPr lang="en-ZW" smtClean="0"/>
              <a:t>26/6/2021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344674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A38FFB-A54F-4CC0-B4EB-7E1E035A2709}" type="datetimeFigureOut">
              <a:rPr lang="en-ZW" smtClean="0"/>
              <a:t>26/6/2021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12940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A38FFB-A54F-4CC0-B4EB-7E1E035A2709}" type="datetimeFigureOut">
              <a:rPr lang="en-ZW" smtClean="0"/>
              <a:t>26/6/2021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353154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A38FFB-A54F-4CC0-B4EB-7E1E035A2709}" type="datetimeFigureOut">
              <a:rPr lang="en-ZW" smtClean="0"/>
              <a:t>26/6/2021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71734D6-04E6-4FA6-8EBA-C228FF45A3D0}" type="slidenum">
              <a:rPr lang="en-ZW" smtClean="0"/>
              <a:t>‹#›</a:t>
            </a:fld>
            <a:endParaRPr lang="en-ZW"/>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36026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38FFB-A54F-4CC0-B4EB-7E1E035A2709}" type="datetimeFigureOut">
              <a:rPr lang="en-ZW" smtClean="0"/>
              <a:t>26/6/2021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481636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A38FFB-A54F-4CC0-B4EB-7E1E035A2709}" type="datetimeFigureOut">
              <a:rPr lang="en-ZW" smtClean="0"/>
              <a:t>26/6/2021</a:t>
            </a:fld>
            <a:endParaRPr lang="en-ZW"/>
          </a:p>
        </p:txBody>
      </p:sp>
      <p:sp>
        <p:nvSpPr>
          <p:cNvPr id="4"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18947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A38FFB-A54F-4CC0-B4EB-7E1E035A2709}" type="datetimeFigureOut">
              <a:rPr lang="en-ZW" smtClean="0"/>
              <a:t>26/6/2021</a:t>
            </a:fld>
            <a:endParaRPr lang="en-ZW"/>
          </a:p>
        </p:txBody>
      </p:sp>
      <p:sp>
        <p:nvSpPr>
          <p:cNvPr id="4"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1260946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38FFB-A54F-4CC0-B4EB-7E1E035A2709}" type="datetimeFigureOut">
              <a:rPr lang="en-ZW" smtClean="0"/>
              <a:t>26/6/2021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102427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38FFB-A54F-4CC0-B4EB-7E1E035A2709}" type="datetimeFigureOut">
              <a:rPr lang="en-ZW" smtClean="0"/>
              <a:t>26/6/2021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373414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8A38FFB-A54F-4CC0-B4EB-7E1E035A2709}" type="datetimeFigureOut">
              <a:rPr lang="en-ZW" smtClean="0"/>
              <a:t>26/6/2021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107028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38FFB-A54F-4CC0-B4EB-7E1E035A2709}" type="datetimeFigureOut">
              <a:rPr lang="en-ZW" smtClean="0"/>
              <a:t>26/6/2021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402832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38FFB-A54F-4CC0-B4EB-7E1E035A2709}" type="datetimeFigureOut">
              <a:rPr lang="en-ZW" smtClean="0"/>
              <a:t>26/6/2021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105741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A38FFB-A54F-4CC0-B4EB-7E1E035A2709}" type="datetimeFigureOut">
              <a:rPr lang="en-ZW" smtClean="0"/>
              <a:t>26/6/2021</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1826129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A38FFB-A54F-4CC0-B4EB-7E1E035A2709}" type="datetimeFigureOut">
              <a:rPr lang="en-ZW" smtClean="0"/>
              <a:t>26/6/2021</a:t>
            </a:fld>
            <a:endParaRPr lang="en-ZW"/>
          </a:p>
        </p:txBody>
      </p:sp>
      <p:sp>
        <p:nvSpPr>
          <p:cNvPr id="5" name="Footer Placeholder 3"/>
          <p:cNvSpPr>
            <a:spLocks noGrp="1"/>
          </p:cNvSpPr>
          <p:nvPr>
            <p:ph type="ftr" sz="quarter" idx="11"/>
          </p:nvPr>
        </p:nvSpPr>
        <p:spPr/>
        <p:txBody>
          <a:bodyPr/>
          <a:lstStyle/>
          <a:p>
            <a:endParaRPr lang="en-ZW"/>
          </a:p>
        </p:txBody>
      </p:sp>
      <p:sp>
        <p:nvSpPr>
          <p:cNvPr id="6" name="Slide Number Placeholder 4"/>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373266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A38FFB-A54F-4CC0-B4EB-7E1E035A2709}" type="datetimeFigureOut">
              <a:rPr lang="en-ZW" smtClean="0"/>
              <a:t>26/6/2021</a:t>
            </a:fld>
            <a:endParaRPr lang="en-ZW"/>
          </a:p>
        </p:txBody>
      </p:sp>
      <p:sp>
        <p:nvSpPr>
          <p:cNvPr id="5" name="Footer Placeholder 2"/>
          <p:cNvSpPr>
            <a:spLocks noGrp="1"/>
          </p:cNvSpPr>
          <p:nvPr>
            <p:ph type="ftr" sz="quarter" idx="11"/>
          </p:nvPr>
        </p:nvSpPr>
        <p:spPr/>
        <p:txBody>
          <a:bodyPr/>
          <a:lstStyle/>
          <a:p>
            <a:endParaRPr lang="en-ZW"/>
          </a:p>
        </p:txBody>
      </p:sp>
      <p:sp>
        <p:nvSpPr>
          <p:cNvPr id="6" name="Slide Number Placeholder 3"/>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363476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A38FFB-A54F-4CC0-B4EB-7E1E035A2709}" type="datetimeFigureOut">
              <a:rPr lang="en-ZW" smtClean="0"/>
              <a:t>26/6/2021</a:t>
            </a:fld>
            <a:endParaRPr lang="en-ZW"/>
          </a:p>
        </p:txBody>
      </p:sp>
      <p:sp>
        <p:nvSpPr>
          <p:cNvPr id="5" name="Footer Placeholder 5"/>
          <p:cNvSpPr>
            <a:spLocks noGrp="1"/>
          </p:cNvSpPr>
          <p:nvPr>
            <p:ph type="ftr" sz="quarter" idx="11"/>
          </p:nvPr>
        </p:nvSpPr>
        <p:spPr/>
        <p:txBody>
          <a:bodyPr/>
          <a:lstStyle/>
          <a:p>
            <a:endParaRPr lang="en-ZW"/>
          </a:p>
        </p:txBody>
      </p:sp>
      <p:sp>
        <p:nvSpPr>
          <p:cNvPr id="6" name="Slide Number Placeholder 6"/>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113218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A38FFB-A54F-4CC0-B4EB-7E1E035A2709}" type="datetimeFigureOut">
              <a:rPr lang="en-ZW" smtClean="0"/>
              <a:t>26/6/2021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371734D6-04E6-4FA6-8EBA-C228FF45A3D0}" type="slidenum">
              <a:rPr lang="en-ZW" smtClean="0"/>
              <a:t>‹#›</a:t>
            </a:fld>
            <a:endParaRPr lang="en-ZW"/>
          </a:p>
        </p:txBody>
      </p:sp>
    </p:spTree>
    <p:extLst>
      <p:ext uri="{BB962C8B-B14F-4D97-AF65-F5344CB8AC3E}">
        <p14:creationId xmlns:p14="http://schemas.microsoft.com/office/powerpoint/2010/main" val="247591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A38FFB-A54F-4CC0-B4EB-7E1E035A2709}" type="datetimeFigureOut">
              <a:rPr lang="en-ZW" smtClean="0"/>
              <a:t>26/6/2021</a:t>
            </a:fld>
            <a:endParaRPr lang="en-ZW"/>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W"/>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1734D6-04E6-4FA6-8EBA-C228FF45A3D0}" type="slidenum">
              <a:rPr lang="en-ZW" smtClean="0"/>
              <a:t>‹#›</a:t>
            </a:fld>
            <a:endParaRPr lang="en-ZW"/>
          </a:p>
        </p:txBody>
      </p:sp>
    </p:spTree>
    <p:extLst>
      <p:ext uri="{BB962C8B-B14F-4D97-AF65-F5344CB8AC3E}">
        <p14:creationId xmlns:p14="http://schemas.microsoft.com/office/powerpoint/2010/main" val="3161695247"/>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1" name="Rectangle 13">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17">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D7936760-F7EA-4DD2-BB76-31A23FC8831F}"/>
              </a:ext>
            </a:extLst>
          </p:cNvPr>
          <p:cNvSpPr>
            <a:spLocks noGrp="1"/>
          </p:cNvSpPr>
          <p:nvPr>
            <p:ph type="subTitle" idx="1"/>
          </p:nvPr>
        </p:nvSpPr>
        <p:spPr>
          <a:xfrm>
            <a:off x="1154955" y="4777380"/>
            <a:ext cx="6974911" cy="861420"/>
          </a:xfrm>
        </p:spPr>
        <p:txBody>
          <a:bodyPr>
            <a:normAutofit/>
          </a:bodyPr>
          <a:lstStyle/>
          <a:p>
            <a:r>
              <a:rPr lang="en-ZA" sz="1900">
                <a:solidFill>
                  <a:schemeClr val="tx1">
                    <a:lumMod val="85000"/>
                    <a:lumOff val="15000"/>
                  </a:schemeClr>
                </a:solidFill>
              </a:rPr>
              <a:t>E-commerce site used to provide payment services and advice for commercial website operators</a:t>
            </a:r>
          </a:p>
        </p:txBody>
      </p:sp>
      <p:sp>
        <p:nvSpPr>
          <p:cNvPr id="2" name="Title 1">
            <a:extLst>
              <a:ext uri="{FF2B5EF4-FFF2-40B4-BE49-F238E27FC236}">
                <a16:creationId xmlns:a16="http://schemas.microsoft.com/office/drawing/2014/main" id="{A99F992C-AEAB-4942-89E0-CFA396886CED}"/>
              </a:ext>
            </a:extLst>
          </p:cNvPr>
          <p:cNvSpPr>
            <a:spLocks noGrp="1"/>
          </p:cNvSpPr>
          <p:nvPr>
            <p:ph type="ctrTitle"/>
          </p:nvPr>
        </p:nvSpPr>
        <p:spPr>
          <a:xfrm>
            <a:off x="1154955" y="1447800"/>
            <a:ext cx="6974915" cy="3329581"/>
          </a:xfrm>
        </p:spPr>
        <p:txBody>
          <a:bodyPr>
            <a:normAutofit/>
          </a:bodyPr>
          <a:lstStyle/>
          <a:p>
            <a:r>
              <a:rPr lang="en-ZA"/>
              <a:t>Legislation and Standards</a:t>
            </a:r>
          </a:p>
        </p:txBody>
      </p:sp>
      <p:sp>
        <p:nvSpPr>
          <p:cNvPr id="20" name="Rectangle 19">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04131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D0BB-D105-42F6-A250-CCAA198BF163}"/>
              </a:ext>
            </a:extLst>
          </p:cNvPr>
          <p:cNvSpPr>
            <a:spLocks noGrp="1"/>
          </p:cNvSpPr>
          <p:nvPr>
            <p:ph type="title"/>
          </p:nvPr>
        </p:nvSpPr>
        <p:spPr/>
        <p:txBody>
          <a:bodyPr>
            <a:noAutofit/>
          </a:bodyPr>
          <a:lstStyle/>
          <a:p>
            <a:r>
              <a:rPr lang="en-GB" dirty="0"/>
              <a:t>Online Payments Regulations</a:t>
            </a:r>
          </a:p>
        </p:txBody>
      </p:sp>
      <p:sp>
        <p:nvSpPr>
          <p:cNvPr id="4" name="Content Placeholder 3">
            <a:extLst>
              <a:ext uri="{FF2B5EF4-FFF2-40B4-BE49-F238E27FC236}">
                <a16:creationId xmlns:a16="http://schemas.microsoft.com/office/drawing/2014/main" id="{696BA84A-E459-4C4F-B11F-BAC35D7467F8}"/>
              </a:ext>
            </a:extLst>
          </p:cNvPr>
          <p:cNvSpPr>
            <a:spLocks noGrp="1"/>
          </p:cNvSpPr>
          <p:nvPr>
            <p:ph idx="1"/>
          </p:nvPr>
        </p:nvSpPr>
        <p:spPr>
          <a:xfrm>
            <a:off x="979100" y="1587086"/>
            <a:ext cx="10233800" cy="2716557"/>
          </a:xfrm>
        </p:spPr>
        <p:txBody>
          <a:bodyPr>
            <a:normAutofit fontScale="25000" lnSpcReduction="20000"/>
          </a:bodyPr>
          <a:lstStyle/>
          <a:p>
            <a:pPr marL="0" indent="0">
              <a:buNone/>
            </a:pPr>
            <a:r>
              <a:rPr lang="en-NL" sz="5600" b="1" dirty="0"/>
              <a:t>All websites providing online payments services, must comply with a number of regulations in order to protect the consumers and reduce </a:t>
            </a:r>
            <a:r>
              <a:rPr lang="en-GB" sz="5600" b="1" dirty="0"/>
              <a:t>fraudulent transactions</a:t>
            </a:r>
            <a:r>
              <a:rPr lang="en-NL" sz="5600" b="1" dirty="0"/>
              <a:t>. Some of the major regulations are:</a:t>
            </a:r>
          </a:p>
          <a:p>
            <a:r>
              <a:rPr lang="en-GB" sz="5600" dirty="0"/>
              <a:t>Payment Card Industry Data Security Standard (PCI DSS).</a:t>
            </a:r>
          </a:p>
          <a:p>
            <a:r>
              <a:rPr lang="en-GB" sz="5600" dirty="0"/>
              <a:t>Card Networks (Mastercard, Visa, Discover, American Express) guidelines and practises.</a:t>
            </a:r>
          </a:p>
          <a:p>
            <a:r>
              <a:rPr lang="en-GB" sz="5600" dirty="0"/>
              <a:t>EU Revised Payment Services Directive (PSD2).</a:t>
            </a:r>
          </a:p>
          <a:p>
            <a:r>
              <a:rPr lang="en-GB" sz="5600" dirty="0"/>
              <a:t>UK’s Financial Conduct Authority (FCA).</a:t>
            </a:r>
          </a:p>
          <a:p>
            <a:r>
              <a:rPr lang="en-GB" sz="5600" dirty="0"/>
              <a:t>Know Your Customer (KYC).</a:t>
            </a:r>
          </a:p>
          <a:p>
            <a:pPr marL="0" indent="0" algn="just">
              <a:buNone/>
            </a:pPr>
            <a:r>
              <a:rPr lang="en-NL" sz="5600" b="1" dirty="0"/>
              <a:t>Depending on where the website provides its services, certain data protection regulations apply:</a:t>
            </a:r>
          </a:p>
          <a:p>
            <a:pPr algn="just"/>
            <a:r>
              <a:rPr lang="en-NL" sz="5600" dirty="0"/>
              <a:t>Europe = </a:t>
            </a:r>
            <a:r>
              <a:rPr lang="en-GB" sz="5600" dirty="0"/>
              <a:t>General Data Protection Regulation (GDPR)</a:t>
            </a:r>
          </a:p>
          <a:p>
            <a:pPr algn="just"/>
            <a:r>
              <a:rPr lang="en-GB" sz="5600" dirty="0"/>
              <a:t>UK = Data Protection, Privacy, and Electronic Communications (DPPEC) </a:t>
            </a:r>
          </a:p>
          <a:p>
            <a:pPr algn="just"/>
            <a:r>
              <a:rPr lang="en-GB" sz="5600" dirty="0"/>
              <a:t>Brazil = General Data Protection Law</a:t>
            </a:r>
          </a:p>
          <a:p>
            <a:pPr algn="just"/>
            <a:r>
              <a:rPr lang="en-GB" sz="5600" dirty="0"/>
              <a:t>Canada = Personal Information Protection and Electronic Documents Act (PIPEDA) </a:t>
            </a:r>
          </a:p>
          <a:p>
            <a:pPr algn="just"/>
            <a:r>
              <a:rPr lang="en-GB" sz="5600" dirty="0"/>
              <a:t>South Africa = Protection of Personal Information Act (POPIA)</a:t>
            </a:r>
          </a:p>
          <a:p>
            <a:endParaRPr lang="en-NL" sz="5600" dirty="0"/>
          </a:p>
          <a:p>
            <a:pPr marL="0" indent="0">
              <a:buNone/>
            </a:pPr>
            <a:endParaRPr lang="en-NL" dirty="0"/>
          </a:p>
        </p:txBody>
      </p:sp>
      <p:sp>
        <p:nvSpPr>
          <p:cNvPr id="6" name="TextBox 5">
            <a:extLst>
              <a:ext uri="{FF2B5EF4-FFF2-40B4-BE49-F238E27FC236}">
                <a16:creationId xmlns:a16="http://schemas.microsoft.com/office/drawing/2014/main" id="{6BE1E3B1-632E-F348-B789-E3722DB70091}"/>
              </a:ext>
            </a:extLst>
          </p:cNvPr>
          <p:cNvSpPr txBox="1"/>
          <p:nvPr/>
        </p:nvSpPr>
        <p:spPr>
          <a:xfrm>
            <a:off x="979100" y="5589423"/>
            <a:ext cx="9993700" cy="615553"/>
          </a:xfrm>
          <a:prstGeom prst="rect">
            <a:avLst/>
          </a:prstGeom>
          <a:noFill/>
        </p:spPr>
        <p:txBody>
          <a:bodyPr wrap="square" rtlCol="0">
            <a:spAutoFit/>
          </a:bodyPr>
          <a:lstStyle/>
          <a:p>
            <a:pPr defTabSz="914400">
              <a:lnSpc>
                <a:spcPct val="80000"/>
              </a:lnSpc>
              <a:spcBef>
                <a:spcPts val="1000"/>
              </a:spcBef>
            </a:pPr>
            <a:endParaRPr lang="en-NL" sz="2000" b="1"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a:p>
            <a:endParaRPr lang="en-NL" dirty="0"/>
          </a:p>
        </p:txBody>
      </p:sp>
    </p:spTree>
    <p:extLst>
      <p:ext uri="{BB962C8B-B14F-4D97-AF65-F5344CB8AC3E}">
        <p14:creationId xmlns:p14="http://schemas.microsoft.com/office/powerpoint/2010/main" val="366869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299C-B7B7-4076-9DA8-8A8EA37C479C}"/>
              </a:ext>
            </a:extLst>
          </p:cNvPr>
          <p:cNvSpPr>
            <a:spLocks noGrp="1"/>
          </p:cNvSpPr>
          <p:nvPr>
            <p:ph type="title"/>
          </p:nvPr>
        </p:nvSpPr>
        <p:spPr>
          <a:xfrm>
            <a:off x="1057406" y="4434786"/>
            <a:ext cx="9404723" cy="1400530"/>
          </a:xfrm>
        </p:spPr>
        <p:txBody>
          <a:bodyPr/>
          <a:lstStyle/>
          <a:p>
            <a:pPr>
              <a:lnSpc>
                <a:spcPct val="107000"/>
              </a:lnSpc>
              <a:spcAft>
                <a:spcPts val="800"/>
              </a:spcAft>
            </a:pPr>
            <a:r>
              <a:rPr kumimoji="0" lang="en-NL" sz="14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j-ea"/>
                <a:cs typeface="+mj-cs"/>
              </a:rPr>
              <a:t>In order to </a:t>
            </a:r>
            <a:r>
              <a:rPr kumimoji="0" lang="en-GB" sz="14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j-ea"/>
                <a:cs typeface="+mj-cs"/>
              </a:rPr>
              <a:t>check if our </a:t>
            </a:r>
            <a:r>
              <a:rPr kumimoji="0" lang="en-NL" sz="14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j-ea"/>
                <a:cs typeface="+mj-cs"/>
              </a:rPr>
              <a:t>website</a:t>
            </a:r>
            <a:r>
              <a:rPr kumimoji="0" lang="en-GB" sz="14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j-ea"/>
                <a:cs typeface="+mj-cs"/>
              </a:rPr>
              <a:t> meets the required standards and </a:t>
            </a:r>
            <a:r>
              <a:rPr kumimoji="0" lang="en-NL" sz="14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j-ea"/>
                <a:cs typeface="+mj-cs"/>
              </a:rPr>
              <a:t>regulations, additional help will be required from a legal team. </a:t>
            </a:r>
            <a:br>
              <a:rPr kumimoji="0" lang="en-GB" sz="14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j-ea"/>
                <a:cs typeface="+mj-cs"/>
              </a:rPr>
            </a:br>
            <a:r>
              <a:rPr kumimoji="0" lang="en-GB" sz="14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j-ea"/>
                <a:cs typeface="+mj-cs"/>
              </a:rPr>
              <a:t>Dummy transactions can also be passed and results recorded to ensure that standards are being met</a:t>
            </a:r>
            <a:br>
              <a:rPr kumimoji="0" lang="en-GB" sz="14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j-ea"/>
                <a:cs typeface="+mj-cs"/>
              </a:rPr>
            </a:br>
            <a:r>
              <a:rPr kumimoji="0" lang="en-NL" sz="14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j-ea"/>
                <a:cs typeface="+mj-cs"/>
              </a:rPr>
              <a:t>Basic transactional security steps can be checked, such as if a 3D Secure authentication protocol is enforced and if a statement on consumer rights is present</a:t>
            </a:r>
            <a:br>
              <a:rPr kumimoji="0" lang="en-GB" sz="14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j-ea"/>
                <a:cs typeface="+mj-cs"/>
              </a:rPr>
            </a:br>
            <a:r>
              <a:rPr kumimoji="0" lang="en-NL" sz="14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j-ea"/>
                <a:cs typeface="+mj-cs"/>
              </a:rPr>
              <a:t>Additionally, at the most basic level, the website must provide a data protection disclaimer including a note on what data are you collecting, who is collecting the data, where are they stored and why and how will they be used.</a:t>
            </a:r>
            <a:br>
              <a:rPr kumimoji="0" lang="en-GB" sz="14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j-ea"/>
                <a:cs typeface="+mj-cs"/>
              </a:rPr>
            </a:br>
            <a:r>
              <a:rPr kumimoji="0" lang="en-NL" sz="14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j-ea"/>
                <a:cs typeface="+mj-cs"/>
              </a:rPr>
              <a:t>Further inspection can be provided by hiring a Regtech company. Regtech companies provide support with the compliance of all existing regulations and assure continuous compliance.</a:t>
            </a:r>
            <a:endParaRPr lang="en-ZW" sz="1400" dirty="0"/>
          </a:p>
        </p:txBody>
      </p:sp>
      <p:graphicFrame>
        <p:nvGraphicFramePr>
          <p:cNvPr id="6" name="Content Placeholder 5">
            <a:extLst>
              <a:ext uri="{FF2B5EF4-FFF2-40B4-BE49-F238E27FC236}">
                <a16:creationId xmlns:a16="http://schemas.microsoft.com/office/drawing/2014/main" id="{772CBA78-004D-41BB-B377-47C80EB5EDCA}"/>
              </a:ext>
            </a:extLst>
          </p:cNvPr>
          <p:cNvGraphicFramePr>
            <a:graphicFrameLocks noGrp="1"/>
          </p:cNvGraphicFramePr>
          <p:nvPr>
            <p:ph idx="1"/>
            <p:extLst>
              <p:ext uri="{D42A27DB-BD31-4B8C-83A1-F6EECF244321}">
                <p14:modId xmlns:p14="http://schemas.microsoft.com/office/powerpoint/2010/main" val="1604569282"/>
              </p:ext>
            </p:extLst>
          </p:nvPr>
        </p:nvGraphicFramePr>
        <p:xfrm>
          <a:off x="1279661" y="604673"/>
          <a:ext cx="6661150" cy="3668205"/>
        </p:xfrm>
        <a:graphic>
          <a:graphicData uri="http://schemas.openxmlformats.org/drawingml/2006/table">
            <a:tbl>
              <a:tblPr firstRow="1" firstCol="1" bandRow="1">
                <a:tableStyleId>{5C22544A-7EE6-4342-B048-85BDC9FD1C3A}</a:tableStyleId>
              </a:tblPr>
              <a:tblGrid>
                <a:gridCol w="1797050">
                  <a:extLst>
                    <a:ext uri="{9D8B030D-6E8A-4147-A177-3AD203B41FA5}">
                      <a16:colId xmlns:a16="http://schemas.microsoft.com/office/drawing/2014/main" val="3128186566"/>
                    </a:ext>
                  </a:extLst>
                </a:gridCol>
                <a:gridCol w="2759075">
                  <a:extLst>
                    <a:ext uri="{9D8B030D-6E8A-4147-A177-3AD203B41FA5}">
                      <a16:colId xmlns:a16="http://schemas.microsoft.com/office/drawing/2014/main" val="1591567978"/>
                    </a:ext>
                  </a:extLst>
                </a:gridCol>
                <a:gridCol w="2105025">
                  <a:extLst>
                    <a:ext uri="{9D8B030D-6E8A-4147-A177-3AD203B41FA5}">
                      <a16:colId xmlns:a16="http://schemas.microsoft.com/office/drawing/2014/main" val="283718246"/>
                    </a:ext>
                  </a:extLst>
                </a:gridCol>
              </a:tblGrid>
              <a:tr h="0">
                <a:tc>
                  <a:txBody>
                    <a:bodyPr/>
                    <a:lstStyle/>
                    <a:p>
                      <a:pPr>
                        <a:lnSpc>
                          <a:spcPct val="107000"/>
                        </a:lnSpc>
                        <a:spcAft>
                          <a:spcPts val="800"/>
                        </a:spcAft>
                      </a:pPr>
                      <a:r>
                        <a:rPr lang="en-ZA" sz="1200">
                          <a:effectLst/>
                        </a:rPr>
                        <a:t>Regulation/Standard</a:t>
                      </a:r>
                      <a:endParaRPr lang="en-ZW"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ZA" sz="1200">
                          <a:effectLst/>
                        </a:rPr>
                        <a:t>Discovered Violations</a:t>
                      </a:r>
                      <a:endParaRPr lang="en-ZW"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ZA" sz="1200">
                          <a:effectLst/>
                        </a:rPr>
                        <a:t>Compliance Recommendation</a:t>
                      </a:r>
                      <a:endParaRPr lang="en-ZW"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040636"/>
                  </a:ext>
                </a:extLst>
              </a:tr>
              <a:tr h="629285">
                <a:tc>
                  <a:txBody>
                    <a:bodyPr/>
                    <a:lstStyle/>
                    <a:p>
                      <a:pPr>
                        <a:lnSpc>
                          <a:spcPct val="107000"/>
                        </a:lnSpc>
                        <a:spcAft>
                          <a:spcPts val="800"/>
                        </a:spcAft>
                      </a:pPr>
                      <a:r>
                        <a:rPr lang="en-ZA" sz="1200" dirty="0">
                          <a:effectLst/>
                        </a:rPr>
                        <a:t>GDPR </a:t>
                      </a:r>
                      <a:endParaRPr lang="en-ZW"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ZA" sz="1200">
                          <a:effectLst/>
                        </a:rPr>
                        <a:t>Privacy Policy was not found on the website, or it is not accessible.</a:t>
                      </a:r>
                      <a:endParaRPr lang="en-ZW"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ZA" sz="1200">
                          <a:effectLst/>
                        </a:rPr>
                        <a:t>Provide Privacy Policy or a link on the website. The policy needs to explain how data is processed, who has access to it, and how it is kept safe.</a:t>
                      </a:r>
                      <a:endParaRPr lang="en-ZW"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9032537"/>
                  </a:ext>
                </a:extLst>
              </a:tr>
              <a:tr h="0">
                <a:tc>
                  <a:txBody>
                    <a:bodyPr/>
                    <a:lstStyle/>
                    <a:p>
                      <a:pPr>
                        <a:lnSpc>
                          <a:spcPct val="107000"/>
                        </a:lnSpc>
                        <a:spcAft>
                          <a:spcPts val="800"/>
                        </a:spcAft>
                      </a:pPr>
                      <a:r>
                        <a:rPr lang="en-ZA" sz="1200" dirty="0">
                          <a:effectLst/>
                        </a:rPr>
                        <a:t>GDPR</a:t>
                      </a:r>
                      <a:endParaRPr lang="en-ZW"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ZA" sz="1200" dirty="0">
                          <a:effectLst/>
                        </a:rPr>
                        <a:t>TLS Encryption: HTTPS encryption is missing.  </a:t>
                      </a:r>
                      <a:endParaRPr lang="en-ZW"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ZA" sz="1200" dirty="0">
                          <a:effectLst/>
                        </a:rPr>
                        <a:t>Implement the use of encryption or pseudonymisation whenever feasible.</a:t>
                      </a:r>
                      <a:endParaRPr lang="en-ZW"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3738441"/>
                  </a:ext>
                </a:extLst>
              </a:tr>
              <a:tr h="0">
                <a:tc>
                  <a:txBody>
                    <a:bodyPr/>
                    <a:lstStyle/>
                    <a:p>
                      <a:pPr>
                        <a:lnSpc>
                          <a:spcPct val="107000"/>
                        </a:lnSpc>
                        <a:spcAft>
                          <a:spcPts val="800"/>
                        </a:spcAft>
                      </a:pPr>
                      <a:r>
                        <a:rPr lang="en-ZA" sz="1200">
                          <a:effectLst/>
                        </a:rPr>
                        <a:t>PCI DSS</a:t>
                      </a:r>
                      <a:endParaRPr lang="en-ZW"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ZA" sz="1200" dirty="0">
                          <a:effectLst/>
                        </a:rPr>
                        <a:t>Fingerprinted website CMS or its components contain known vulnerabilities (Ref. PCI DSS 6.5.1-6.5.10) publicly.</a:t>
                      </a:r>
                      <a:endParaRPr lang="en-ZW"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ZA" sz="1200">
                          <a:effectLst/>
                        </a:rPr>
                        <a:t>Implement and manage a vulnerability management program.</a:t>
                      </a:r>
                      <a:endParaRPr lang="en-ZW"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0930957"/>
                  </a:ext>
                </a:extLst>
              </a:tr>
              <a:tr h="0">
                <a:tc>
                  <a:txBody>
                    <a:bodyPr/>
                    <a:lstStyle/>
                    <a:p>
                      <a:pPr>
                        <a:lnSpc>
                          <a:spcPct val="107000"/>
                        </a:lnSpc>
                        <a:spcAft>
                          <a:spcPts val="800"/>
                        </a:spcAft>
                      </a:pPr>
                      <a:r>
                        <a:rPr lang="en-ZA" sz="1200">
                          <a:effectLst/>
                        </a:rPr>
                        <a:t>PCI DSS</a:t>
                      </a:r>
                      <a:endParaRPr lang="en-ZW"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ZA" sz="1200" dirty="0">
                          <a:effectLst/>
                        </a:rPr>
                        <a:t>No Web Application Firewall detected on the website.</a:t>
                      </a:r>
                      <a:endParaRPr lang="en-ZW"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ZA" sz="1200" dirty="0">
                          <a:effectLst/>
                        </a:rPr>
                        <a:t>Implement a WAF to protect the website against common attacks.</a:t>
                      </a:r>
                      <a:endParaRPr lang="en-ZW"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3034431"/>
                  </a:ext>
                </a:extLst>
              </a:tr>
            </a:tbl>
          </a:graphicData>
        </a:graphic>
      </p:graphicFrame>
      <p:graphicFrame>
        <p:nvGraphicFramePr>
          <p:cNvPr id="7" name="Table 7">
            <a:extLst>
              <a:ext uri="{FF2B5EF4-FFF2-40B4-BE49-F238E27FC236}">
                <a16:creationId xmlns:a16="http://schemas.microsoft.com/office/drawing/2014/main" id="{DAC461C3-3969-448E-A908-E444FF8C9FF8}"/>
              </a:ext>
            </a:extLst>
          </p:cNvPr>
          <p:cNvGraphicFramePr>
            <a:graphicFrameLocks noGrp="1"/>
          </p:cNvGraphicFramePr>
          <p:nvPr>
            <p:extLst>
              <p:ext uri="{D42A27DB-BD31-4B8C-83A1-F6EECF244321}">
                <p14:modId xmlns:p14="http://schemas.microsoft.com/office/powerpoint/2010/main" val="472058898"/>
              </p:ext>
            </p:extLst>
          </p:nvPr>
        </p:nvGraphicFramePr>
        <p:xfrm>
          <a:off x="647337" y="72181"/>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904619996"/>
                    </a:ext>
                  </a:extLst>
                </a:gridCol>
              </a:tblGrid>
              <a:tr h="370840">
                <a:tc>
                  <a:txBody>
                    <a:bodyPr/>
                    <a:lstStyle/>
                    <a:p>
                      <a:r>
                        <a:rPr lang="en-GB" dirty="0"/>
                        <a:t>                                        WEBSITE EVALUATION</a:t>
                      </a:r>
                      <a:endParaRPr lang="en-ZW" dirty="0"/>
                    </a:p>
                  </a:txBody>
                  <a:tcPr/>
                </a:tc>
                <a:extLst>
                  <a:ext uri="{0D108BD9-81ED-4DB2-BD59-A6C34878D82A}">
                    <a16:rowId xmlns:a16="http://schemas.microsoft.com/office/drawing/2014/main" val="3423762463"/>
                  </a:ext>
                </a:extLst>
              </a:tr>
            </a:tbl>
          </a:graphicData>
        </a:graphic>
      </p:graphicFrame>
    </p:spTree>
    <p:extLst>
      <p:ext uri="{BB962C8B-B14F-4D97-AF65-F5344CB8AC3E}">
        <p14:creationId xmlns:p14="http://schemas.microsoft.com/office/powerpoint/2010/main" val="195232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564-6618-47B0-AC02-79718158CA53}"/>
              </a:ext>
            </a:extLst>
          </p:cNvPr>
          <p:cNvSpPr>
            <a:spLocks noGrp="1"/>
          </p:cNvSpPr>
          <p:nvPr>
            <p:ph type="title"/>
          </p:nvPr>
        </p:nvSpPr>
        <p:spPr/>
        <p:txBody>
          <a:bodyPr/>
          <a:lstStyle/>
          <a:p>
            <a:br>
              <a:rPr kumimoji="0" lang="en-GB" sz="2000" b="1" i="0" u="none" strike="noStrike" kern="1200" cap="none" spc="0" normalizeH="0" baseline="0" noProof="0" dirty="0">
                <a:ln>
                  <a:noFill/>
                </a:ln>
                <a:gradFill>
                  <a:gsLst>
                    <a:gs pos="34000">
                      <a:prstClr val="white">
                        <a:lumMod val="93000"/>
                      </a:prstClr>
                    </a:gs>
                    <a:gs pos="0">
                      <a:prstClr val="black">
                        <a:lumMod val="25000"/>
                        <a:lumOff val="75000"/>
                      </a:prstClr>
                    </a:gs>
                    <a:gs pos="100000">
                      <a:srgbClr val="EAE5EB">
                        <a:lumMod val="0"/>
                        <a:lumOff val="100000"/>
                      </a:srgbClr>
                    </a:gs>
                  </a:gsLst>
                  <a:lin ang="4800000" scaled="0"/>
                </a:gradFill>
                <a:effectLst/>
                <a:uLnTx/>
                <a:uFillTx/>
                <a:latin typeface="Century Gothic" panose="020B0502020202020204"/>
                <a:ea typeface="+mn-ea"/>
                <a:cs typeface="+mn-cs"/>
              </a:rPr>
            </a:br>
            <a:endParaRPr lang="en-ZW" sz="1400" dirty="0"/>
          </a:p>
        </p:txBody>
      </p:sp>
      <p:sp>
        <p:nvSpPr>
          <p:cNvPr id="3" name="Content Placeholder 2">
            <a:extLst>
              <a:ext uri="{FF2B5EF4-FFF2-40B4-BE49-F238E27FC236}">
                <a16:creationId xmlns:a16="http://schemas.microsoft.com/office/drawing/2014/main" id="{3B4EB287-F0A3-46E0-8EC3-0867CF3C16CD}"/>
              </a:ext>
            </a:extLst>
          </p:cNvPr>
          <p:cNvSpPr>
            <a:spLocks noGrp="1"/>
          </p:cNvSpPr>
          <p:nvPr>
            <p:ph idx="1"/>
          </p:nvPr>
        </p:nvSpPr>
        <p:spPr>
          <a:xfrm>
            <a:off x="646111" y="1357454"/>
            <a:ext cx="9514276" cy="3257005"/>
          </a:xfrm>
        </p:spPr>
        <p:txBody>
          <a:bodyPr/>
          <a:lstStyle/>
          <a:p>
            <a:r>
              <a:rPr lang="en-ZA" sz="2000" u="sng" dirty="0">
                <a:effectLst/>
                <a:latin typeface="Arial" panose="020B0604020202020204" pitchFamily="34" charset="0"/>
                <a:ea typeface="Calibri" panose="020F0502020204030204" pitchFamily="34" charset="0"/>
                <a:cs typeface="Times New Roman" panose="02020603050405020304" pitchFamily="18" charset="0"/>
              </a:rPr>
              <a:t>Compliance Assurance (GPDR and PCI DSS)</a:t>
            </a:r>
            <a:br>
              <a:rPr lang="en-ZW" sz="2000" dirty="0">
                <a:effectLst/>
                <a:latin typeface="Calibri" panose="020F0502020204030204" pitchFamily="34" charset="0"/>
                <a:ea typeface="Calibri" panose="020F0502020204030204" pitchFamily="34" charset="0"/>
                <a:cs typeface="Times New Roman" panose="02020603050405020304" pitchFamily="18" charset="0"/>
              </a:rPr>
            </a:br>
            <a:r>
              <a:rPr lang="en-ZA" sz="2000" dirty="0">
                <a:effectLst/>
                <a:latin typeface="Arial" panose="020B0604020202020204" pitchFamily="34" charset="0"/>
                <a:ea typeface="Calibri" panose="020F0502020204030204" pitchFamily="34" charset="0"/>
                <a:cs typeface="Times New Roman" panose="02020603050405020304" pitchFamily="18" charset="0"/>
              </a:rPr>
              <a:t>Choose and employ a Qualified Security Assessor(QSA)</a:t>
            </a:r>
            <a:br>
              <a:rPr lang="en-ZW" sz="2000" dirty="0">
                <a:effectLst/>
                <a:latin typeface="Calibri" panose="020F0502020204030204" pitchFamily="34" charset="0"/>
                <a:ea typeface="Calibri" panose="020F0502020204030204" pitchFamily="34" charset="0"/>
                <a:cs typeface="Times New Roman" panose="02020603050405020304" pitchFamily="18" charset="0"/>
              </a:rPr>
            </a:br>
            <a:r>
              <a:rPr lang="en-ZA" sz="2000" dirty="0">
                <a:effectLst/>
                <a:latin typeface="Arial" panose="020B0604020202020204" pitchFamily="34" charset="0"/>
                <a:ea typeface="Calibri" panose="020F0502020204030204" pitchFamily="34" charset="0"/>
                <a:cs typeface="Times New Roman" panose="02020603050405020304" pitchFamily="18" charset="0"/>
              </a:rPr>
              <a:t>Choose and employ an Approved Scanning Vendor(ASV) that use solutions to determine compliance with regulations and standards. Self-assessment may be completed before employing an ASV.</a:t>
            </a:r>
            <a:br>
              <a:rPr lang="en-ZW" sz="2000" dirty="0">
                <a:effectLst/>
                <a:latin typeface="Calibri" panose="020F0502020204030204" pitchFamily="34" charset="0"/>
                <a:ea typeface="Calibri" panose="020F0502020204030204" pitchFamily="34" charset="0"/>
                <a:cs typeface="Times New Roman" panose="02020603050405020304" pitchFamily="18" charset="0"/>
              </a:rPr>
            </a:br>
            <a:r>
              <a:rPr lang="en-ZA" sz="2000" dirty="0">
                <a:effectLst/>
                <a:latin typeface="Arial" panose="020B0604020202020204" pitchFamily="34" charset="0"/>
                <a:ea typeface="Calibri" panose="020F0502020204030204" pitchFamily="34" charset="0"/>
                <a:cs typeface="Times New Roman" panose="02020603050405020304" pitchFamily="18" charset="0"/>
              </a:rPr>
              <a:t>Reporting – assessor and entity submit required documentation (e.g. Self-Assessment Questionnaire (SAQ) or Report on Compliance (ROC), including documentation of all compensating controls.</a:t>
            </a:r>
            <a:br>
              <a:rPr lang="en-ZW" sz="2000" dirty="0">
                <a:effectLst/>
                <a:latin typeface="Calibri" panose="020F0502020204030204" pitchFamily="34" charset="0"/>
                <a:ea typeface="Calibri" panose="020F0502020204030204" pitchFamily="34" charset="0"/>
                <a:cs typeface="Times New Roman" panose="02020603050405020304" pitchFamily="18" charset="0"/>
              </a:rPr>
            </a:br>
            <a:endParaRPr lang="en-ZW" dirty="0"/>
          </a:p>
        </p:txBody>
      </p:sp>
      <p:graphicFrame>
        <p:nvGraphicFramePr>
          <p:cNvPr id="4" name="Table 4">
            <a:extLst>
              <a:ext uri="{FF2B5EF4-FFF2-40B4-BE49-F238E27FC236}">
                <a16:creationId xmlns:a16="http://schemas.microsoft.com/office/drawing/2014/main" id="{A6BFEDF5-1F5E-4DF4-A8E9-42DBB5D459C3}"/>
              </a:ext>
            </a:extLst>
          </p:cNvPr>
          <p:cNvGraphicFramePr>
            <a:graphicFrameLocks noGrp="1"/>
          </p:cNvGraphicFramePr>
          <p:nvPr>
            <p:extLst>
              <p:ext uri="{D42A27DB-BD31-4B8C-83A1-F6EECF244321}">
                <p14:modId xmlns:p14="http://schemas.microsoft.com/office/powerpoint/2010/main" val="1542691076"/>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820693941"/>
                    </a:ext>
                  </a:extLst>
                </a:gridCol>
              </a:tblGrid>
              <a:tr h="370840">
                <a:tc>
                  <a:txBody>
                    <a:bodyPr/>
                    <a:lstStyle/>
                    <a:p>
                      <a:r>
                        <a:rPr lang="en-GB" dirty="0"/>
                        <a:t>                                 RECOMMENDATIONS</a:t>
                      </a:r>
                      <a:endParaRPr lang="en-ZW" dirty="0"/>
                    </a:p>
                  </a:txBody>
                  <a:tcPr/>
                </a:tc>
                <a:extLst>
                  <a:ext uri="{0D108BD9-81ED-4DB2-BD59-A6C34878D82A}">
                    <a16:rowId xmlns:a16="http://schemas.microsoft.com/office/drawing/2014/main" val="3200749022"/>
                  </a:ext>
                </a:extLst>
              </a:tr>
            </a:tbl>
          </a:graphicData>
        </a:graphic>
      </p:graphicFrame>
      <p:graphicFrame>
        <p:nvGraphicFramePr>
          <p:cNvPr id="5" name="Table 5">
            <a:extLst>
              <a:ext uri="{FF2B5EF4-FFF2-40B4-BE49-F238E27FC236}">
                <a16:creationId xmlns:a16="http://schemas.microsoft.com/office/drawing/2014/main" id="{F9D3364F-DBD2-4DBD-87C3-B0493C6F8B8A}"/>
              </a:ext>
            </a:extLst>
          </p:cNvPr>
          <p:cNvGraphicFramePr>
            <a:graphicFrameLocks noGrp="1"/>
          </p:cNvGraphicFramePr>
          <p:nvPr>
            <p:extLst>
              <p:ext uri="{D42A27DB-BD31-4B8C-83A1-F6EECF244321}">
                <p14:modId xmlns:p14="http://schemas.microsoft.com/office/powerpoint/2010/main" val="2196199776"/>
              </p:ext>
            </p:extLst>
          </p:nvPr>
        </p:nvGraphicFramePr>
        <p:xfrm>
          <a:off x="1627051" y="399844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555544192"/>
                    </a:ext>
                  </a:extLst>
                </a:gridCol>
              </a:tblGrid>
              <a:tr h="370840">
                <a:tc>
                  <a:txBody>
                    <a:bodyPr/>
                    <a:lstStyle/>
                    <a:p>
                      <a:r>
                        <a:rPr lang="en-GB" dirty="0"/>
                        <a:t>                                        ASSUMPTIONS</a:t>
                      </a:r>
                      <a:endParaRPr lang="en-ZW" dirty="0"/>
                    </a:p>
                  </a:txBody>
                  <a:tcPr/>
                </a:tc>
                <a:extLst>
                  <a:ext uri="{0D108BD9-81ED-4DB2-BD59-A6C34878D82A}">
                    <a16:rowId xmlns:a16="http://schemas.microsoft.com/office/drawing/2014/main" val="3059916045"/>
                  </a:ext>
                </a:extLst>
              </a:tr>
            </a:tbl>
          </a:graphicData>
        </a:graphic>
      </p:graphicFrame>
      <p:sp>
        <p:nvSpPr>
          <p:cNvPr id="7" name="TextBox 6">
            <a:extLst>
              <a:ext uri="{FF2B5EF4-FFF2-40B4-BE49-F238E27FC236}">
                <a16:creationId xmlns:a16="http://schemas.microsoft.com/office/drawing/2014/main" id="{4A752EA1-58C8-400F-9D01-7D5759E1A5B9}"/>
              </a:ext>
            </a:extLst>
          </p:cNvPr>
          <p:cNvSpPr txBox="1"/>
          <p:nvPr/>
        </p:nvSpPr>
        <p:spPr>
          <a:xfrm>
            <a:off x="1205049" y="4614459"/>
            <a:ext cx="7899762" cy="1631216"/>
          </a:xfrm>
          <a:prstGeom prst="rect">
            <a:avLst/>
          </a:prstGeom>
          <a:noFill/>
        </p:spPr>
        <p:txBody>
          <a:bodyPr wrap="square">
            <a:spAutoFit/>
          </a:bodyPr>
          <a:lstStyle/>
          <a:p>
            <a:pPr marL="342900" indent="-342900">
              <a:buFont typeface="Arial" panose="020B0604020202020204" pitchFamily="34" charset="0"/>
              <a:buChar char="•"/>
            </a:pPr>
            <a:r>
              <a:rPr lang="en-NL" sz="2000" dirty="0">
                <a:latin typeface="Arial" panose="020B0604020202020204" pitchFamily="34" charset="0"/>
                <a:cs typeface="Arial" panose="020B0604020202020204" pitchFamily="34" charset="0"/>
              </a:rPr>
              <a:t>Employees show an ethical behaviour towards the data they can access.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All servers </a:t>
            </a:r>
            <a:r>
              <a:rPr lang="en-NL" sz="2000" dirty="0">
                <a:latin typeface="Arial" panose="020B0604020202020204" pitchFamily="34" charset="0"/>
                <a:cs typeface="Arial" panose="020B0604020202020204" pitchFamily="34" charset="0"/>
              </a:rPr>
              <a:t>and communication protocols are encrypted.</a:t>
            </a:r>
          </a:p>
          <a:p>
            <a:pPr marL="342900" indent="-342900">
              <a:buFont typeface="Arial" panose="020B0604020202020204" pitchFamily="34" charset="0"/>
              <a:buChar char="•"/>
            </a:pPr>
            <a:r>
              <a:rPr lang="en-NL" sz="2000" dirty="0">
                <a:latin typeface="Arial" panose="020B0604020202020204" pitchFamily="34" charset="0"/>
                <a:cs typeface="Arial" panose="020B0604020202020204" pitchFamily="34" charset="0"/>
              </a:rPr>
              <a:t>The data stored </a:t>
            </a:r>
            <a:r>
              <a:rPr lang="en-GB" sz="2000" dirty="0">
                <a:latin typeface="Arial" panose="020B0604020202020204" pitchFamily="34" charset="0"/>
                <a:cs typeface="Arial" panose="020B0604020202020204" pitchFamily="34" charset="0"/>
              </a:rPr>
              <a:t>is</a:t>
            </a:r>
            <a:r>
              <a:rPr lang="en-NL" sz="2000" dirty="0">
                <a:latin typeface="Arial" panose="020B0604020202020204" pitchFamily="34" charset="0"/>
                <a:cs typeface="Arial" panose="020B0604020202020204" pitchFamily="34" charset="0"/>
              </a:rPr>
              <a:t> not accessible </a:t>
            </a:r>
            <a:r>
              <a:rPr lang="en-GB" sz="2000" dirty="0">
                <a:latin typeface="Arial" panose="020B0604020202020204" pitchFamily="34" charset="0"/>
                <a:cs typeface="Arial" panose="020B0604020202020204" pitchFamily="34" charset="0"/>
              </a:rPr>
              <a:t>to</a:t>
            </a:r>
            <a:r>
              <a:rPr lang="en-NL" sz="2000" dirty="0">
                <a:latin typeface="Arial" panose="020B0604020202020204" pitchFamily="34" charset="0"/>
                <a:cs typeface="Arial" panose="020B0604020202020204" pitchFamily="34" charset="0"/>
              </a:rPr>
              <a:t> third-parties.</a:t>
            </a:r>
          </a:p>
          <a:p>
            <a:pPr marL="342900" indent="-342900">
              <a:buFont typeface="Arial" panose="020B0604020202020204" pitchFamily="34" charset="0"/>
              <a:buChar char="•"/>
            </a:pPr>
            <a:r>
              <a:rPr lang="en-NL" sz="2000" dirty="0">
                <a:latin typeface="Arial" panose="020B0604020202020204" pitchFamily="34" charset="0"/>
                <a:cs typeface="Arial" panose="020B0604020202020204" pitchFamily="34" charset="0"/>
              </a:rPr>
              <a:t>Frequent audits are performed</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1245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141</TotalTime>
  <Words>557</Words>
  <Application>Microsoft Macintosh PowerPoint</Application>
  <PresentationFormat>Widescreen</PresentationFormat>
  <Paragraphs>40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Ion</vt:lpstr>
      <vt:lpstr>Legislation and Standards</vt:lpstr>
      <vt:lpstr>Online Payments Regulations</vt:lpstr>
      <vt:lpstr>In order to check if our website meets the required standards and regulations, additional help will be required from a legal team.  Dummy transactions can also be passed and results recorded to ensure that standards are being met Basic transactional security steps can be checked, such as if a 3D Secure authentication protocol is enforced and if a statement on consumer rights is present Additionally, at the most basic level, the website must provide a data protection disclaimer including a note on what data are you collecting, who is collecting the data, where are they stored and why and how will they be used. Further inspection can be provided by hiring a Regtech company. Regtech companies provide support with the compliance of all existing regulations and assure continuous compliance.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Legislation and Standards</dc:title>
  <dc:creator>Beveny Lameck</dc:creator>
  <cp:lastModifiedBy>Kalaitzakis, Antonios</cp:lastModifiedBy>
  <cp:revision>9</cp:revision>
  <dcterms:created xsi:type="dcterms:W3CDTF">2021-06-26T08:30:05Z</dcterms:created>
  <dcterms:modified xsi:type="dcterms:W3CDTF">2021-06-26T12:25:43Z</dcterms:modified>
</cp:coreProperties>
</file>