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82DCE221-BBC2-48F1-AA06-71AE6B4A3587}" type="datetimeFigureOut">
              <a:rPr lang="en-US" smtClean="0"/>
              <a:t>4/12/2023</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97178D38-B3E2-43AC-9F44-5438633ED058}"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2DCE221-BBC2-48F1-AA06-71AE6B4A3587}" type="datetimeFigureOut">
              <a:rPr lang="en-US" smtClean="0"/>
              <a:t>4/12/2023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7178D38-B3E2-43AC-9F44-5438633ED05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2DCE221-BBC2-48F1-AA06-71AE6B4A3587}" type="datetimeFigureOut">
              <a:rPr lang="en-US" smtClean="0"/>
              <a:t>4/12/2023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7178D38-B3E2-43AC-9F44-5438633ED05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2DCE221-BBC2-48F1-AA06-71AE6B4A3587}" type="datetimeFigureOut">
              <a:rPr lang="en-US" smtClean="0"/>
              <a:t>4/12/2023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7178D38-B3E2-43AC-9F44-5438633ED05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2DCE221-BBC2-48F1-AA06-71AE6B4A3587}" type="datetimeFigureOut">
              <a:rPr lang="en-US" smtClean="0"/>
              <a:t>4/12/2023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7178D38-B3E2-43AC-9F44-5438633ED058}"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2DCE221-BBC2-48F1-AA06-71AE6B4A3587}" type="datetimeFigureOut">
              <a:rPr lang="en-US" smtClean="0"/>
              <a:t>4/12/2023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7178D38-B3E2-43AC-9F44-5438633ED05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2DCE221-BBC2-48F1-AA06-71AE6B4A3587}" type="datetimeFigureOut">
              <a:rPr lang="en-US" smtClean="0"/>
              <a:t>4/12/2023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7178D38-B3E2-43AC-9F44-5438633ED05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2DCE221-BBC2-48F1-AA06-71AE6B4A3587}" type="datetimeFigureOut">
              <a:rPr lang="en-US" smtClean="0"/>
              <a:t>4/12/2023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7178D38-B3E2-43AC-9F44-5438633ED05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82DCE221-BBC2-48F1-AA06-71AE6B4A3587}" type="datetimeFigureOut">
              <a:rPr lang="en-US" smtClean="0"/>
              <a:t>4/12/2023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7178D38-B3E2-43AC-9F44-5438633ED058}"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2DCE221-BBC2-48F1-AA06-71AE6B4A3587}" type="datetimeFigureOut">
              <a:rPr lang="en-US" smtClean="0"/>
              <a:t>4/12/2023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7178D38-B3E2-43AC-9F44-5438633ED05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82DCE221-BBC2-48F1-AA06-71AE6B4A3587}" type="datetimeFigureOut">
              <a:rPr lang="en-US" smtClean="0"/>
              <a:t>4/12/2023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7178D38-B3E2-43AC-9F44-5438633ED058}"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82DCE221-BBC2-48F1-AA06-71AE6B4A3587}" type="datetimeFigureOut">
              <a:rPr lang="en-US" smtClean="0"/>
              <a:t>4/12/2023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97178D38-B3E2-43AC-9F44-5438633ED058}"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trailblazer.me/id/birum2" TargetMode="External"/><Relationship Id="rId2" Type="http://schemas.openxmlformats.org/officeDocument/2006/relationships/hyperlink" Target="https://trailblazer.me/id/kvani46" TargetMode="External"/><Relationship Id="rId1" Type="http://schemas.openxmlformats.org/officeDocument/2006/relationships/slideLayout" Target="../slideLayouts/slideLayout7.xml"/><Relationship Id="rId5" Type="http://schemas.openxmlformats.org/officeDocument/2006/relationships/hyperlink" Target="https://trailblazer.me/id/kjothi5" TargetMode="External"/><Relationship Id="rId4" Type="http://schemas.openxmlformats.org/officeDocument/2006/relationships/hyperlink" Target="https://trailblazer.me/id/mnagu2003"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smtClean="0">
                <a:solidFill>
                  <a:schemeClr val="accent3">
                    <a:lumMod val="50000"/>
                  </a:schemeClr>
                </a:solidFill>
                <a:latin typeface="Algerian" pitchFamily="82" charset="0"/>
              </a:rPr>
              <a:t>VEHICLE MANAGEMENT SYSTEM</a:t>
            </a:r>
            <a:endParaRPr lang="en-US" b="1" dirty="0">
              <a:solidFill>
                <a:schemeClr val="accent3">
                  <a:lumMod val="50000"/>
                </a:schemeClr>
              </a:solidFill>
              <a:latin typeface="Algerian" pitchFamily="82" charset="0"/>
            </a:endParaRPr>
          </a:p>
        </p:txBody>
      </p:sp>
      <p:sp>
        <p:nvSpPr>
          <p:cNvPr id="3" name="Subtitle 2"/>
          <p:cNvSpPr>
            <a:spLocks noGrp="1"/>
          </p:cNvSpPr>
          <p:nvPr>
            <p:ph type="subTitle" idx="1"/>
          </p:nvPr>
        </p:nvSpPr>
        <p:spPr>
          <a:xfrm>
            <a:off x="1066800" y="4495800"/>
            <a:ext cx="5562600" cy="1752600"/>
          </a:xfrm>
        </p:spPr>
        <p:txBody>
          <a:bodyPr>
            <a:normAutofit/>
          </a:bodyPr>
          <a:lstStyle/>
          <a:p>
            <a:r>
              <a:rPr lang="en-US" sz="1800" dirty="0" smtClean="0">
                <a:solidFill>
                  <a:schemeClr val="accent3">
                    <a:lumMod val="50000"/>
                  </a:schemeClr>
                </a:solidFill>
              </a:rPr>
              <a:t>Team leader      :  </a:t>
            </a:r>
            <a:r>
              <a:rPr lang="en-US" sz="1800" dirty="0" err="1" smtClean="0">
                <a:solidFill>
                  <a:schemeClr val="accent3">
                    <a:lumMod val="50000"/>
                  </a:schemeClr>
                </a:solidFill>
              </a:rPr>
              <a:t>A.Kalaivani</a:t>
            </a:r>
            <a:endParaRPr lang="en-US" sz="1800" dirty="0">
              <a:solidFill>
                <a:schemeClr val="accent3">
                  <a:lumMod val="50000"/>
                </a:schemeClr>
              </a:solidFill>
            </a:endParaRPr>
          </a:p>
          <a:p>
            <a:r>
              <a:rPr lang="en-US" sz="1800" dirty="0" smtClean="0">
                <a:solidFill>
                  <a:schemeClr val="accent3">
                    <a:lumMod val="50000"/>
                  </a:schemeClr>
                </a:solidFill>
              </a:rPr>
              <a:t> Team member1:  </a:t>
            </a:r>
            <a:r>
              <a:rPr lang="en-US" sz="1800" dirty="0" smtClean="0">
                <a:solidFill>
                  <a:schemeClr val="accent3">
                    <a:lumMod val="50000"/>
                  </a:schemeClr>
                </a:solidFill>
              </a:rPr>
              <a:t>R. </a:t>
            </a:r>
            <a:r>
              <a:rPr lang="en-US" sz="1800" dirty="0" err="1" smtClean="0">
                <a:solidFill>
                  <a:schemeClr val="accent3">
                    <a:lumMod val="50000"/>
                  </a:schemeClr>
                </a:solidFill>
              </a:rPr>
              <a:t>Boomika</a:t>
            </a:r>
            <a:endParaRPr lang="en-US" sz="1800" dirty="0" smtClean="0">
              <a:solidFill>
                <a:schemeClr val="accent3">
                  <a:lumMod val="50000"/>
                </a:schemeClr>
              </a:solidFill>
            </a:endParaRPr>
          </a:p>
          <a:p>
            <a:r>
              <a:rPr lang="en-US" sz="1800" dirty="0" smtClean="0">
                <a:solidFill>
                  <a:schemeClr val="accent3">
                    <a:lumMod val="50000"/>
                  </a:schemeClr>
                </a:solidFill>
              </a:rPr>
              <a:t>Team member2:  </a:t>
            </a:r>
            <a:r>
              <a:rPr lang="en-US" sz="1800" dirty="0" err="1" smtClean="0">
                <a:solidFill>
                  <a:schemeClr val="accent3">
                    <a:lumMod val="50000"/>
                  </a:schemeClr>
                </a:solidFill>
              </a:rPr>
              <a:t>M.Birundha</a:t>
            </a:r>
            <a:r>
              <a:rPr lang="en-US" sz="1800" dirty="0" smtClean="0">
                <a:solidFill>
                  <a:schemeClr val="accent3">
                    <a:lumMod val="50000"/>
                  </a:schemeClr>
                </a:solidFill>
              </a:rPr>
              <a:t> </a:t>
            </a:r>
            <a:r>
              <a:rPr lang="en-US" sz="1800" dirty="0" err="1" smtClean="0">
                <a:solidFill>
                  <a:schemeClr val="accent3">
                    <a:lumMod val="50000"/>
                  </a:schemeClr>
                </a:solidFill>
              </a:rPr>
              <a:t>devi</a:t>
            </a:r>
            <a:endParaRPr lang="en-US" sz="1800" dirty="0" smtClean="0">
              <a:solidFill>
                <a:schemeClr val="accent3">
                  <a:lumMod val="50000"/>
                </a:schemeClr>
              </a:solidFill>
            </a:endParaRPr>
          </a:p>
          <a:p>
            <a:r>
              <a:rPr lang="en-US" sz="1800" dirty="0" smtClean="0">
                <a:solidFill>
                  <a:schemeClr val="accent3">
                    <a:lumMod val="50000"/>
                  </a:schemeClr>
                </a:solidFill>
              </a:rPr>
              <a:t>Team member3:  </a:t>
            </a:r>
            <a:r>
              <a:rPr lang="en-US" sz="1800" dirty="0" err="1" smtClean="0">
                <a:solidFill>
                  <a:schemeClr val="accent3">
                    <a:lumMod val="50000"/>
                  </a:schemeClr>
                </a:solidFill>
              </a:rPr>
              <a:t>M.Nagalakshmi</a:t>
            </a:r>
            <a:endParaRPr lang="en-US" sz="1800" dirty="0" smtClean="0">
              <a:solidFill>
                <a:schemeClr val="accent3">
                  <a:lumMod val="50000"/>
                </a:schemeClr>
              </a:solidFill>
            </a:endParaRPr>
          </a:p>
          <a:p>
            <a:r>
              <a:rPr lang="en-US" sz="1800" dirty="0" smtClean="0">
                <a:solidFill>
                  <a:schemeClr val="accent3">
                    <a:lumMod val="50000"/>
                  </a:schemeClr>
                </a:solidFill>
              </a:rPr>
              <a:t>Team member4 :C.Priyadharshini</a:t>
            </a:r>
          </a:p>
          <a:p>
            <a:endParaRPr lang="en-US" sz="1800" dirty="0" smtClean="0">
              <a:solidFill>
                <a:schemeClr val="accent3">
                  <a:lumMod val="50000"/>
                </a:schemeClr>
              </a:solidFill>
            </a:endParaRPr>
          </a:p>
          <a:p>
            <a:endParaRPr lang="en-US" sz="1800" dirty="0" smtClean="0">
              <a:solidFill>
                <a:schemeClr val="accent3">
                  <a:lumMod val="50000"/>
                </a:schemeClr>
              </a:solidFill>
            </a:endParaRPr>
          </a:p>
          <a:p>
            <a:endParaRPr lang="en-US" sz="1800" dirty="0">
              <a:solidFill>
                <a:schemeClr val="accent3">
                  <a:lumMod val="50000"/>
                </a:schemeClr>
              </a:solidFill>
            </a:endParaRPr>
          </a:p>
        </p:txBody>
      </p:sp>
    </p:spTree>
    <p:extLst>
      <p:ext uri="{BB962C8B-B14F-4D97-AF65-F5344CB8AC3E}">
        <p14:creationId xmlns:p14="http://schemas.microsoft.com/office/powerpoint/2010/main" val="4073994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295400"/>
            <a:ext cx="7239000" cy="3083257"/>
          </a:xfrm>
          <a:prstGeom prst="rect">
            <a:avLst/>
          </a:prstGeom>
        </p:spPr>
      </p:pic>
      <p:sp>
        <p:nvSpPr>
          <p:cNvPr id="3" name="TextBox 2"/>
          <p:cNvSpPr txBox="1"/>
          <p:nvPr/>
        </p:nvSpPr>
        <p:spPr>
          <a:xfrm>
            <a:off x="1219200" y="304800"/>
            <a:ext cx="4648200" cy="461665"/>
          </a:xfrm>
          <a:prstGeom prst="rect">
            <a:avLst/>
          </a:prstGeom>
          <a:noFill/>
        </p:spPr>
        <p:txBody>
          <a:bodyPr wrap="square" rtlCol="0">
            <a:spAutoFit/>
          </a:bodyPr>
          <a:lstStyle/>
          <a:p>
            <a:r>
              <a:rPr lang="en-US" sz="2400" b="1" dirty="0" smtClean="0"/>
              <a:t>LIGHTNING APP  </a:t>
            </a:r>
            <a:endParaRPr lang="en-US" sz="2400" b="1" dirty="0"/>
          </a:p>
        </p:txBody>
      </p:sp>
      <p:sp>
        <p:nvSpPr>
          <p:cNvPr id="4" name="TextBox 3"/>
          <p:cNvSpPr txBox="1"/>
          <p:nvPr/>
        </p:nvSpPr>
        <p:spPr>
          <a:xfrm>
            <a:off x="2057400" y="4800600"/>
            <a:ext cx="6629400" cy="646331"/>
          </a:xfrm>
          <a:prstGeom prst="rect">
            <a:avLst/>
          </a:prstGeom>
          <a:noFill/>
        </p:spPr>
        <p:txBody>
          <a:bodyPr wrap="square" rtlCol="0">
            <a:spAutoFit/>
          </a:bodyPr>
          <a:lstStyle/>
          <a:p>
            <a:r>
              <a:rPr lang="en-US" dirty="0" smtClean="0"/>
              <a:t>Apps in </a:t>
            </a:r>
            <a:r>
              <a:rPr lang="en-US" dirty="0" err="1" smtClean="0"/>
              <a:t>salseforce</a:t>
            </a:r>
            <a:r>
              <a:rPr lang="en-US" dirty="0" smtClean="0"/>
              <a:t> are a group of tabs that help the application function by working together as a unit.</a:t>
            </a:r>
            <a:endParaRPr lang="en-US" dirty="0"/>
          </a:p>
        </p:txBody>
      </p:sp>
    </p:spTree>
    <p:extLst>
      <p:ext uri="{BB962C8B-B14F-4D97-AF65-F5344CB8AC3E}">
        <p14:creationId xmlns:p14="http://schemas.microsoft.com/office/powerpoint/2010/main" val="1249921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990600"/>
            <a:ext cx="7086600" cy="3429000"/>
          </a:xfrm>
          <a:prstGeom prst="rect">
            <a:avLst/>
          </a:prstGeom>
        </p:spPr>
      </p:pic>
      <p:sp>
        <p:nvSpPr>
          <p:cNvPr id="2" name="TextBox 1"/>
          <p:cNvSpPr txBox="1"/>
          <p:nvPr/>
        </p:nvSpPr>
        <p:spPr>
          <a:xfrm>
            <a:off x="1219200" y="228600"/>
            <a:ext cx="5181600" cy="461665"/>
          </a:xfrm>
          <a:prstGeom prst="rect">
            <a:avLst/>
          </a:prstGeom>
          <a:noFill/>
        </p:spPr>
        <p:txBody>
          <a:bodyPr wrap="square" rtlCol="0">
            <a:spAutoFit/>
          </a:bodyPr>
          <a:lstStyle/>
          <a:p>
            <a:r>
              <a:rPr lang="en-US" sz="2400" b="1" dirty="0" smtClean="0"/>
              <a:t>PROFILES</a:t>
            </a:r>
            <a:endParaRPr lang="en-US" sz="2400" b="1" dirty="0"/>
          </a:p>
        </p:txBody>
      </p:sp>
      <p:sp>
        <p:nvSpPr>
          <p:cNvPr id="4" name="TextBox 3"/>
          <p:cNvSpPr txBox="1"/>
          <p:nvPr/>
        </p:nvSpPr>
        <p:spPr>
          <a:xfrm>
            <a:off x="1676400" y="4953000"/>
            <a:ext cx="6858000" cy="646331"/>
          </a:xfrm>
          <a:prstGeom prst="rect">
            <a:avLst/>
          </a:prstGeom>
          <a:noFill/>
        </p:spPr>
        <p:txBody>
          <a:bodyPr wrap="square" rtlCol="0">
            <a:spAutoFit/>
          </a:bodyPr>
          <a:lstStyle/>
          <a:p>
            <a:r>
              <a:rPr lang="en-US" dirty="0" smtClean="0"/>
              <a:t>A profile is a group of settings and permissions that define what a user can do in </a:t>
            </a:r>
            <a:r>
              <a:rPr lang="en-US" dirty="0" err="1" smtClean="0"/>
              <a:t>slaseforce</a:t>
            </a:r>
            <a:r>
              <a:rPr lang="en-US" dirty="0" smtClean="0"/>
              <a:t>.</a:t>
            </a:r>
            <a:endParaRPr lang="en-US" dirty="0"/>
          </a:p>
        </p:txBody>
      </p:sp>
    </p:spTree>
    <p:extLst>
      <p:ext uri="{BB962C8B-B14F-4D97-AF65-F5344CB8AC3E}">
        <p14:creationId xmlns:p14="http://schemas.microsoft.com/office/powerpoint/2010/main" val="2755942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143000"/>
            <a:ext cx="6781800" cy="3810000"/>
          </a:xfrm>
          <a:prstGeom prst="rect">
            <a:avLst/>
          </a:prstGeom>
        </p:spPr>
      </p:pic>
      <p:sp>
        <p:nvSpPr>
          <p:cNvPr id="3" name="TextBox 2"/>
          <p:cNvSpPr txBox="1"/>
          <p:nvPr/>
        </p:nvSpPr>
        <p:spPr>
          <a:xfrm>
            <a:off x="2057400" y="5486400"/>
            <a:ext cx="6400800" cy="646331"/>
          </a:xfrm>
          <a:prstGeom prst="rect">
            <a:avLst/>
          </a:prstGeom>
          <a:noFill/>
        </p:spPr>
        <p:txBody>
          <a:bodyPr wrap="square" rtlCol="0">
            <a:spAutoFit/>
          </a:bodyPr>
          <a:lstStyle/>
          <a:p>
            <a:r>
              <a:rPr lang="en-US" dirty="0" smtClean="0"/>
              <a:t>A profile controls object permissions, field  permission, user permission, tab settings, app settings, record types.</a:t>
            </a:r>
            <a:endParaRPr lang="en-US" dirty="0"/>
          </a:p>
        </p:txBody>
      </p:sp>
    </p:spTree>
    <p:extLst>
      <p:ext uri="{BB962C8B-B14F-4D97-AF65-F5344CB8AC3E}">
        <p14:creationId xmlns:p14="http://schemas.microsoft.com/office/powerpoint/2010/main" val="3236736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180205"/>
            <a:ext cx="7162800" cy="3315596"/>
          </a:xfrm>
          <a:prstGeom prst="rect">
            <a:avLst/>
          </a:prstGeom>
        </p:spPr>
      </p:pic>
      <p:sp>
        <p:nvSpPr>
          <p:cNvPr id="3" name="TextBox 2"/>
          <p:cNvSpPr txBox="1"/>
          <p:nvPr/>
        </p:nvSpPr>
        <p:spPr>
          <a:xfrm>
            <a:off x="1600200" y="228600"/>
            <a:ext cx="4495800" cy="461665"/>
          </a:xfrm>
          <a:prstGeom prst="rect">
            <a:avLst/>
          </a:prstGeom>
          <a:noFill/>
        </p:spPr>
        <p:txBody>
          <a:bodyPr wrap="square" rtlCol="0">
            <a:spAutoFit/>
          </a:bodyPr>
          <a:lstStyle/>
          <a:p>
            <a:r>
              <a:rPr lang="en-US" sz="2400" b="1" dirty="0" smtClean="0"/>
              <a:t>USERS</a:t>
            </a:r>
            <a:endParaRPr lang="en-US" sz="2400" b="1" dirty="0"/>
          </a:p>
        </p:txBody>
      </p:sp>
      <p:sp>
        <p:nvSpPr>
          <p:cNvPr id="4" name="TextBox 3"/>
          <p:cNvSpPr txBox="1"/>
          <p:nvPr/>
        </p:nvSpPr>
        <p:spPr>
          <a:xfrm>
            <a:off x="1828800" y="4876800"/>
            <a:ext cx="6629400" cy="923330"/>
          </a:xfrm>
          <a:prstGeom prst="rect">
            <a:avLst/>
          </a:prstGeom>
          <a:noFill/>
        </p:spPr>
        <p:txBody>
          <a:bodyPr wrap="square" rtlCol="0">
            <a:spAutoFit/>
          </a:bodyPr>
          <a:lstStyle/>
          <a:p>
            <a:r>
              <a:rPr lang="en-US" dirty="0" smtClean="0"/>
              <a:t>A user is any one who logs in to </a:t>
            </a:r>
            <a:r>
              <a:rPr lang="en-US" dirty="0" err="1" smtClean="0"/>
              <a:t>slaseforce</a:t>
            </a:r>
            <a:r>
              <a:rPr lang="en-US" dirty="0" smtClean="0"/>
              <a:t>.  Users are employees at your company,  such as sales reps , managers and IT specialists, who need access to the company ‘s records .</a:t>
            </a:r>
            <a:endParaRPr lang="en-US" dirty="0"/>
          </a:p>
        </p:txBody>
      </p:sp>
    </p:spTree>
    <p:extLst>
      <p:ext uri="{BB962C8B-B14F-4D97-AF65-F5344CB8AC3E}">
        <p14:creationId xmlns:p14="http://schemas.microsoft.com/office/powerpoint/2010/main" val="826593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2182" y="1219199"/>
            <a:ext cx="7391400" cy="2725907"/>
          </a:xfrm>
          <a:prstGeom prst="rect">
            <a:avLst/>
          </a:prstGeom>
        </p:spPr>
      </p:pic>
      <p:sp>
        <p:nvSpPr>
          <p:cNvPr id="3" name="TextBox 2"/>
          <p:cNvSpPr txBox="1"/>
          <p:nvPr/>
        </p:nvSpPr>
        <p:spPr>
          <a:xfrm>
            <a:off x="1219200" y="457200"/>
            <a:ext cx="3124200" cy="461665"/>
          </a:xfrm>
          <a:prstGeom prst="rect">
            <a:avLst/>
          </a:prstGeom>
          <a:noFill/>
        </p:spPr>
        <p:txBody>
          <a:bodyPr wrap="square" rtlCol="0">
            <a:spAutoFit/>
          </a:bodyPr>
          <a:lstStyle/>
          <a:p>
            <a:r>
              <a:rPr lang="en-US" sz="2400" b="1" dirty="0" smtClean="0"/>
              <a:t>REPORTS</a:t>
            </a:r>
            <a:endParaRPr lang="en-US" sz="2400" b="1" dirty="0"/>
          </a:p>
        </p:txBody>
      </p:sp>
      <p:sp>
        <p:nvSpPr>
          <p:cNvPr id="4" name="TextBox 3"/>
          <p:cNvSpPr txBox="1"/>
          <p:nvPr/>
        </p:nvSpPr>
        <p:spPr>
          <a:xfrm>
            <a:off x="2057400" y="4267200"/>
            <a:ext cx="6858000" cy="369332"/>
          </a:xfrm>
          <a:prstGeom prst="rect">
            <a:avLst/>
          </a:prstGeom>
          <a:noFill/>
        </p:spPr>
        <p:txBody>
          <a:bodyPr wrap="square" rtlCol="0">
            <a:spAutoFit/>
          </a:bodyPr>
          <a:lstStyle/>
          <a:p>
            <a:r>
              <a:rPr lang="en-US" dirty="0" smtClean="0"/>
              <a:t>Report is a list of records that meet the criteria  you </a:t>
            </a:r>
            <a:r>
              <a:rPr lang="en-US" dirty="0" err="1" smtClean="0"/>
              <a:t>defin</a:t>
            </a:r>
            <a:r>
              <a:rPr lang="en-US" dirty="0" smtClean="0"/>
              <a:t>.</a:t>
            </a:r>
            <a:endParaRPr lang="en-US" dirty="0"/>
          </a:p>
        </p:txBody>
      </p:sp>
    </p:spTree>
    <p:extLst>
      <p:ext uri="{BB962C8B-B14F-4D97-AF65-F5344CB8AC3E}">
        <p14:creationId xmlns:p14="http://schemas.microsoft.com/office/powerpoint/2010/main" val="33079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541292"/>
            <a:ext cx="6934200" cy="3183107"/>
          </a:xfrm>
          <a:prstGeom prst="rect">
            <a:avLst/>
          </a:prstGeom>
        </p:spPr>
      </p:pic>
      <p:sp>
        <p:nvSpPr>
          <p:cNvPr id="3" name="TextBox 2"/>
          <p:cNvSpPr txBox="1"/>
          <p:nvPr/>
        </p:nvSpPr>
        <p:spPr>
          <a:xfrm flipH="1">
            <a:off x="1447800" y="715243"/>
            <a:ext cx="2819400" cy="461665"/>
          </a:xfrm>
          <a:prstGeom prst="rect">
            <a:avLst/>
          </a:prstGeom>
          <a:noFill/>
        </p:spPr>
        <p:txBody>
          <a:bodyPr wrap="square" rtlCol="0">
            <a:spAutoFit/>
          </a:bodyPr>
          <a:lstStyle/>
          <a:p>
            <a:r>
              <a:rPr lang="en-US" sz="2400" b="1" dirty="0" smtClean="0"/>
              <a:t>DASHBOARD</a:t>
            </a:r>
            <a:endParaRPr lang="en-US" sz="2400" b="1" dirty="0"/>
          </a:p>
        </p:txBody>
      </p:sp>
      <p:sp>
        <p:nvSpPr>
          <p:cNvPr id="4" name="TextBox 3"/>
          <p:cNvSpPr txBox="1"/>
          <p:nvPr/>
        </p:nvSpPr>
        <p:spPr>
          <a:xfrm>
            <a:off x="1447800" y="5257800"/>
            <a:ext cx="6858000" cy="646331"/>
          </a:xfrm>
          <a:prstGeom prst="rect">
            <a:avLst/>
          </a:prstGeom>
          <a:noFill/>
        </p:spPr>
        <p:txBody>
          <a:bodyPr wrap="square" rtlCol="0">
            <a:spAutoFit/>
          </a:bodyPr>
          <a:lstStyle/>
          <a:p>
            <a:r>
              <a:rPr lang="en-US" dirty="0" smtClean="0"/>
              <a:t>It’s displayed in </a:t>
            </a:r>
            <a:r>
              <a:rPr lang="en-US" dirty="0" err="1" smtClean="0"/>
              <a:t>saleseforce</a:t>
            </a:r>
            <a:r>
              <a:rPr lang="en-US" dirty="0" smtClean="0"/>
              <a:t> in rows and column,  and can be filtered ,  grouped or displayed in a </a:t>
            </a:r>
            <a:r>
              <a:rPr lang="en-US" dirty="0"/>
              <a:t>g</a:t>
            </a:r>
            <a:r>
              <a:rPr lang="en-US" dirty="0" smtClean="0"/>
              <a:t>raphical chart.</a:t>
            </a:r>
            <a:endParaRPr lang="en-US" dirty="0"/>
          </a:p>
        </p:txBody>
      </p:sp>
    </p:spTree>
    <p:extLst>
      <p:ext uri="{BB962C8B-B14F-4D97-AF65-F5344CB8AC3E}">
        <p14:creationId xmlns:p14="http://schemas.microsoft.com/office/powerpoint/2010/main" val="2480508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2667000"/>
            <a:ext cx="7315200" cy="1754326"/>
          </a:xfrm>
          <a:prstGeom prst="rect">
            <a:avLst/>
          </a:prstGeom>
          <a:noFill/>
        </p:spPr>
        <p:txBody>
          <a:bodyPr wrap="square" rtlCol="0">
            <a:spAutoFit/>
          </a:bodyPr>
          <a:lstStyle/>
          <a:p>
            <a:r>
              <a:rPr lang="en-US" dirty="0" smtClean="0"/>
              <a:t>    </a:t>
            </a:r>
            <a:r>
              <a:rPr lang="en-US" dirty="0"/>
              <a:t>T</a:t>
            </a:r>
            <a:r>
              <a:rPr lang="en-US" dirty="0" smtClean="0"/>
              <a:t>eam </a:t>
            </a:r>
            <a:r>
              <a:rPr lang="en-US" dirty="0" smtClean="0"/>
              <a:t>leader    </a:t>
            </a:r>
            <a:r>
              <a:rPr lang="en-US" dirty="0"/>
              <a:t> </a:t>
            </a:r>
            <a:r>
              <a:rPr lang="en-US" dirty="0" smtClean="0"/>
              <a:t>  </a:t>
            </a:r>
            <a:r>
              <a:rPr lang="en-US" dirty="0" smtClean="0"/>
              <a:t> :        </a:t>
            </a:r>
            <a:r>
              <a:rPr lang="en-US" dirty="0" smtClean="0">
                <a:solidFill>
                  <a:schemeClr val="accent1">
                    <a:lumMod val="60000"/>
                    <a:lumOff val="40000"/>
                  </a:schemeClr>
                </a:solidFill>
                <a:hlinkClick r:id="rId2"/>
              </a:rPr>
              <a:t>https</a:t>
            </a:r>
            <a:r>
              <a:rPr lang="en-US" dirty="0">
                <a:solidFill>
                  <a:schemeClr val="accent1">
                    <a:lumMod val="60000"/>
                    <a:lumOff val="40000"/>
                  </a:schemeClr>
                </a:solidFill>
                <a:hlinkClick r:id="rId2"/>
              </a:rPr>
              <a:t>://</a:t>
            </a:r>
            <a:r>
              <a:rPr lang="en-US" dirty="0" smtClean="0">
                <a:solidFill>
                  <a:schemeClr val="accent1">
                    <a:lumMod val="60000"/>
                    <a:lumOff val="40000"/>
                  </a:schemeClr>
                </a:solidFill>
                <a:hlinkClick r:id="rId2"/>
              </a:rPr>
              <a:t>trailblazer.me/id/kvani46</a:t>
            </a:r>
            <a:endParaRPr lang="en-US" dirty="0" smtClean="0">
              <a:solidFill>
                <a:schemeClr val="accent1">
                  <a:lumMod val="60000"/>
                  <a:lumOff val="40000"/>
                </a:schemeClr>
              </a:solidFill>
            </a:endParaRPr>
          </a:p>
          <a:p>
            <a:r>
              <a:rPr lang="en-US" dirty="0"/>
              <a:t>Team </a:t>
            </a:r>
            <a:r>
              <a:rPr lang="en-US" dirty="0" smtClean="0"/>
              <a:t>member1       :        </a:t>
            </a:r>
            <a:r>
              <a:rPr lang="en-US" dirty="0">
                <a:solidFill>
                  <a:schemeClr val="accent4"/>
                </a:solidFill>
              </a:rPr>
              <a:t>https://trailblazer.me/id/bboomika </a:t>
            </a:r>
            <a:endParaRPr lang="en-US" dirty="0" smtClean="0">
              <a:solidFill>
                <a:schemeClr val="accent4"/>
              </a:solidFill>
            </a:endParaRPr>
          </a:p>
          <a:p>
            <a:r>
              <a:rPr lang="en-US" dirty="0" smtClean="0"/>
              <a:t>Team member2      :         </a:t>
            </a:r>
            <a:r>
              <a:rPr lang="en-US" dirty="0" smtClean="0">
                <a:hlinkClick r:id="rId3"/>
              </a:rPr>
              <a:t>https</a:t>
            </a:r>
            <a:r>
              <a:rPr lang="en-US" dirty="0">
                <a:hlinkClick r:id="rId3"/>
              </a:rPr>
              <a:t>://</a:t>
            </a:r>
            <a:r>
              <a:rPr lang="en-US" dirty="0" smtClean="0">
                <a:hlinkClick r:id="rId3"/>
              </a:rPr>
              <a:t>trailblazer.me/id/birum2</a:t>
            </a:r>
            <a:endParaRPr lang="en-US" dirty="0" smtClean="0"/>
          </a:p>
          <a:p>
            <a:r>
              <a:rPr lang="en-US" dirty="0"/>
              <a:t>Team member3    </a:t>
            </a:r>
            <a:r>
              <a:rPr lang="en-US" dirty="0" smtClean="0"/>
              <a:t>  :         </a:t>
            </a:r>
            <a:r>
              <a:rPr lang="en-US" dirty="0">
                <a:hlinkClick r:id="rId4"/>
              </a:rPr>
              <a:t>https://</a:t>
            </a:r>
            <a:r>
              <a:rPr lang="en-US" dirty="0" smtClean="0">
                <a:hlinkClick r:id="rId4"/>
              </a:rPr>
              <a:t>trailblazer.me/id/mnagu2003</a:t>
            </a:r>
            <a:endParaRPr lang="en-US" dirty="0" smtClean="0"/>
          </a:p>
          <a:p>
            <a:r>
              <a:rPr lang="en-US" dirty="0"/>
              <a:t>Team member4    </a:t>
            </a:r>
            <a:r>
              <a:rPr lang="en-US" dirty="0" smtClean="0"/>
              <a:t>  :          </a:t>
            </a:r>
            <a:r>
              <a:rPr lang="en-US" dirty="0" smtClean="0">
                <a:hlinkClick r:id="rId5"/>
              </a:rPr>
              <a:t>https</a:t>
            </a:r>
            <a:r>
              <a:rPr lang="en-US" dirty="0">
                <a:hlinkClick r:id="rId5"/>
              </a:rPr>
              <a:t>://</a:t>
            </a:r>
            <a:r>
              <a:rPr lang="en-US" dirty="0" smtClean="0">
                <a:hlinkClick r:id="rId5"/>
              </a:rPr>
              <a:t>trailblazer.me/id/kjothi5</a:t>
            </a:r>
            <a:endParaRPr lang="en-US" dirty="0" smtClean="0"/>
          </a:p>
          <a:p>
            <a:endParaRPr lang="en-US" dirty="0"/>
          </a:p>
        </p:txBody>
      </p:sp>
      <p:sp>
        <p:nvSpPr>
          <p:cNvPr id="3" name="TextBox 2"/>
          <p:cNvSpPr txBox="1"/>
          <p:nvPr/>
        </p:nvSpPr>
        <p:spPr>
          <a:xfrm>
            <a:off x="1447800" y="1752600"/>
            <a:ext cx="5562600" cy="461665"/>
          </a:xfrm>
          <a:prstGeom prst="rect">
            <a:avLst/>
          </a:prstGeom>
          <a:noFill/>
        </p:spPr>
        <p:txBody>
          <a:bodyPr wrap="square" rtlCol="0">
            <a:spAutoFit/>
          </a:bodyPr>
          <a:lstStyle/>
          <a:p>
            <a:r>
              <a:rPr lang="en-US" sz="2400" b="1" dirty="0" smtClean="0">
                <a:solidFill>
                  <a:schemeClr val="accent3">
                    <a:lumMod val="50000"/>
                  </a:schemeClr>
                </a:solidFill>
              </a:rPr>
              <a:t>TRAILHEAD PROFILE PUBLIC URL</a:t>
            </a:r>
            <a:endParaRPr lang="en-US" sz="2400" b="1" dirty="0">
              <a:solidFill>
                <a:schemeClr val="accent3">
                  <a:lumMod val="50000"/>
                </a:schemeClr>
              </a:solidFill>
            </a:endParaRPr>
          </a:p>
        </p:txBody>
      </p:sp>
    </p:spTree>
    <p:extLst>
      <p:ext uri="{BB962C8B-B14F-4D97-AF65-F5344CB8AC3E}">
        <p14:creationId xmlns:p14="http://schemas.microsoft.com/office/powerpoint/2010/main" val="1970590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34886" y="1371600"/>
            <a:ext cx="7543800" cy="4801314"/>
          </a:xfrm>
          <a:prstGeom prst="rect">
            <a:avLst/>
          </a:prstGeom>
          <a:noFill/>
        </p:spPr>
        <p:txBody>
          <a:bodyPr wrap="square" rtlCol="0">
            <a:spAutoFit/>
          </a:bodyPr>
          <a:lstStyle/>
          <a:p>
            <a:r>
              <a:rPr lang="en-US" sz="2400" b="1" dirty="0" smtClean="0">
                <a:solidFill>
                  <a:schemeClr val="accent3">
                    <a:lumMod val="50000"/>
                  </a:schemeClr>
                </a:solidFill>
              </a:rPr>
              <a:t>Advantages</a:t>
            </a:r>
          </a:p>
          <a:p>
            <a:pPr marL="342900" indent="-342900">
              <a:buFont typeface="Wingdings" pitchFamily="2" charset="2"/>
              <a:buChar char="v"/>
            </a:pPr>
            <a:r>
              <a:rPr lang="en-US" dirty="0"/>
              <a:t>Duplication of the vehicle data is avoided </a:t>
            </a:r>
            <a:endParaRPr lang="en-US" dirty="0" smtClean="0"/>
          </a:p>
          <a:p>
            <a:pPr marL="342900" indent="-342900">
              <a:buFont typeface="Wingdings" pitchFamily="2" charset="2"/>
              <a:buChar char="v"/>
            </a:pPr>
            <a:r>
              <a:rPr lang="en-US" dirty="0" smtClean="0"/>
              <a:t> </a:t>
            </a:r>
            <a:r>
              <a:rPr lang="en-US" dirty="0"/>
              <a:t>As vehicle number is already stored in the master therefore human mistakes can be </a:t>
            </a:r>
            <a:r>
              <a:rPr lang="en-US" dirty="0" smtClean="0"/>
              <a:t>avoided</a:t>
            </a:r>
          </a:p>
          <a:p>
            <a:pPr marL="342900" indent="-342900">
              <a:buFont typeface="Wingdings" pitchFamily="2" charset="2"/>
              <a:buChar char="v"/>
            </a:pPr>
            <a:r>
              <a:rPr lang="en-US" dirty="0" smtClean="0"/>
              <a:t>  </a:t>
            </a:r>
            <a:r>
              <a:rPr lang="en-US" dirty="0"/>
              <a:t>Timely alerts ensure that penalties are </a:t>
            </a:r>
            <a:r>
              <a:rPr lang="en-US" dirty="0" smtClean="0"/>
              <a:t>avoided</a:t>
            </a:r>
          </a:p>
          <a:p>
            <a:endParaRPr lang="en-US" dirty="0" smtClean="0"/>
          </a:p>
          <a:p>
            <a:r>
              <a:rPr lang="en-US" sz="2400" b="1" dirty="0" smtClean="0">
                <a:solidFill>
                  <a:schemeClr val="accent3">
                    <a:lumMod val="50000"/>
                  </a:schemeClr>
                </a:solidFill>
              </a:rPr>
              <a:t>Disadvantages</a:t>
            </a:r>
            <a:endParaRPr lang="en-US" dirty="0">
              <a:solidFill>
                <a:schemeClr val="tx1">
                  <a:lumMod val="95000"/>
                  <a:lumOff val="5000"/>
                </a:schemeClr>
              </a:solidFill>
            </a:endParaRPr>
          </a:p>
          <a:p>
            <a:pPr marL="285750" indent="-285750">
              <a:buFont typeface="Wingdings" pitchFamily="2" charset="2"/>
              <a:buChar char="v"/>
            </a:pPr>
            <a:r>
              <a:rPr lang="en-US" dirty="0" smtClean="0">
                <a:solidFill>
                  <a:schemeClr val="tx1">
                    <a:lumMod val="95000"/>
                    <a:lumOff val="5000"/>
                  </a:schemeClr>
                </a:solidFill>
              </a:rPr>
              <a:t>It </a:t>
            </a:r>
            <a:r>
              <a:rPr lang="en-US" dirty="0">
                <a:solidFill>
                  <a:schemeClr val="tx1">
                    <a:lumMod val="95000"/>
                    <a:lumOff val="5000"/>
                  </a:schemeClr>
                </a:solidFill>
              </a:rPr>
              <a:t>is difficult to manage and maintain fleet management system due to use of multiple technologies such as cloud servers, cellular wireless systems, fleet management software etc.</a:t>
            </a:r>
          </a:p>
          <a:p>
            <a:pPr marL="285750" indent="-285750">
              <a:buFont typeface="Wingdings" pitchFamily="2" charset="2"/>
              <a:buChar char="v"/>
            </a:pPr>
            <a:r>
              <a:rPr lang="en-US" dirty="0" smtClean="0">
                <a:solidFill>
                  <a:schemeClr val="tx1">
                    <a:lumMod val="95000"/>
                    <a:lumOff val="5000"/>
                  </a:schemeClr>
                </a:solidFill>
              </a:rPr>
              <a:t>It </a:t>
            </a:r>
            <a:r>
              <a:rPr lang="en-US" dirty="0">
                <a:solidFill>
                  <a:schemeClr val="tx1">
                    <a:lumMod val="95000"/>
                    <a:lumOff val="5000"/>
                  </a:schemeClr>
                </a:solidFill>
              </a:rPr>
              <a:t>requires skilled resources to maintain such system. This increases maintenance </a:t>
            </a:r>
            <a:r>
              <a:rPr lang="en-US" dirty="0" smtClean="0">
                <a:solidFill>
                  <a:schemeClr val="tx1">
                    <a:lumMod val="95000"/>
                    <a:lumOff val="5000"/>
                  </a:schemeClr>
                </a:solidFill>
              </a:rPr>
              <a:t>costs.</a:t>
            </a:r>
          </a:p>
          <a:p>
            <a:pPr marL="285750" indent="-285750">
              <a:buFont typeface="Wingdings" pitchFamily="2" charset="2"/>
              <a:buChar char="v"/>
            </a:pPr>
            <a:r>
              <a:rPr lang="en-US" dirty="0" smtClean="0">
                <a:solidFill>
                  <a:schemeClr val="tx1">
                    <a:lumMod val="95000"/>
                    <a:lumOff val="5000"/>
                  </a:schemeClr>
                </a:solidFill>
              </a:rPr>
              <a:t>GPS </a:t>
            </a:r>
            <a:r>
              <a:rPr lang="en-US" dirty="0">
                <a:solidFill>
                  <a:schemeClr val="tx1">
                    <a:lumMod val="95000"/>
                    <a:lumOff val="5000"/>
                  </a:schemeClr>
                </a:solidFill>
              </a:rPr>
              <a:t>device used in fleet management is power hungry which drains battery faster.</a:t>
            </a:r>
          </a:p>
          <a:p>
            <a:r>
              <a:rPr lang="en-US" dirty="0" smtClean="0">
                <a:solidFill>
                  <a:schemeClr val="tx1">
                    <a:lumMod val="95000"/>
                    <a:lumOff val="5000"/>
                  </a:schemeClr>
                </a:solidFill>
              </a:rPr>
              <a:t>.</a:t>
            </a:r>
          </a:p>
          <a:p>
            <a:endParaRPr lang="en-US" sz="2400" b="1" dirty="0" smtClean="0">
              <a:solidFill>
                <a:schemeClr val="accent3">
                  <a:lumMod val="50000"/>
                </a:schemeClr>
              </a:solidFill>
            </a:endParaRPr>
          </a:p>
        </p:txBody>
      </p:sp>
      <p:sp>
        <p:nvSpPr>
          <p:cNvPr id="4" name="Rectangle 3"/>
          <p:cNvSpPr/>
          <p:nvPr/>
        </p:nvSpPr>
        <p:spPr>
          <a:xfrm>
            <a:off x="2286000" y="2828836"/>
            <a:ext cx="4572000" cy="369332"/>
          </a:xfrm>
          <a:prstGeom prst="rect">
            <a:avLst/>
          </a:prstGeom>
        </p:spPr>
        <p:txBody>
          <a:bodyPr>
            <a:spAutoFit/>
          </a:bodyPr>
          <a:lstStyle/>
          <a:p>
            <a:r>
              <a:rPr lang="en-US" dirty="0"/>
              <a:t> </a:t>
            </a:r>
          </a:p>
        </p:txBody>
      </p:sp>
    </p:spTree>
    <p:extLst>
      <p:ext uri="{BB962C8B-B14F-4D97-AF65-F5344CB8AC3E}">
        <p14:creationId xmlns:p14="http://schemas.microsoft.com/office/powerpoint/2010/main" val="3677402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800" y="862618"/>
            <a:ext cx="5715000" cy="2862322"/>
          </a:xfrm>
          <a:prstGeom prst="rect">
            <a:avLst/>
          </a:prstGeom>
          <a:noFill/>
        </p:spPr>
        <p:txBody>
          <a:bodyPr wrap="square" rtlCol="0">
            <a:spAutoFit/>
          </a:bodyPr>
          <a:lstStyle/>
          <a:p>
            <a:r>
              <a:rPr lang="en-US" sz="2400" b="1" dirty="0" smtClean="0">
                <a:solidFill>
                  <a:schemeClr val="accent3">
                    <a:lumMod val="50000"/>
                  </a:schemeClr>
                </a:solidFill>
              </a:rPr>
              <a:t>Application of vehicle management system</a:t>
            </a:r>
          </a:p>
          <a:p>
            <a:pPr marL="342900" indent="-342900">
              <a:buFont typeface="Wingdings" pitchFamily="2" charset="2"/>
              <a:buChar char="v"/>
            </a:pPr>
            <a:r>
              <a:rPr lang="en-US" sz="2400" b="1" dirty="0" smtClean="0">
                <a:solidFill>
                  <a:schemeClr val="accent3">
                    <a:lumMod val="50000"/>
                  </a:schemeClr>
                </a:solidFill>
              </a:rPr>
              <a:t>      </a:t>
            </a:r>
            <a:r>
              <a:rPr lang="en-US" dirty="0" smtClean="0"/>
              <a:t>The vehicle Management System is an application for the automotive industry is support in the area of sales &amp; service.</a:t>
            </a:r>
          </a:p>
          <a:p>
            <a:pPr marL="342900" indent="-342900">
              <a:buFont typeface="Wingdings" pitchFamily="2" charset="2"/>
              <a:buChar char="v"/>
            </a:pPr>
            <a:r>
              <a:rPr lang="en-US" dirty="0" smtClean="0"/>
              <a:t> The business process that  your require as vehicle importer when dealing with your original equipment manufacturers   and your dealers in new and used  vehicle sales.  </a:t>
            </a:r>
            <a:endParaRPr lang="en-US" sz="2400" b="1" dirty="0">
              <a:solidFill>
                <a:schemeClr val="accent3">
                  <a:lumMod val="50000"/>
                </a:schemeClr>
              </a:solidFill>
            </a:endParaRPr>
          </a:p>
        </p:txBody>
      </p:sp>
    </p:spTree>
    <p:extLst>
      <p:ext uri="{BB962C8B-B14F-4D97-AF65-F5344CB8AC3E}">
        <p14:creationId xmlns:p14="http://schemas.microsoft.com/office/powerpoint/2010/main" val="1064941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228600"/>
            <a:ext cx="6858000" cy="4401205"/>
          </a:xfrm>
          <a:prstGeom prst="rect">
            <a:avLst/>
          </a:prstGeom>
          <a:noFill/>
        </p:spPr>
        <p:txBody>
          <a:bodyPr wrap="square" rtlCol="0">
            <a:spAutoFit/>
          </a:bodyPr>
          <a:lstStyle/>
          <a:p>
            <a:endParaRPr lang="en-US" sz="3200" b="1" dirty="0" smtClean="0">
              <a:solidFill>
                <a:schemeClr val="accent3">
                  <a:lumMod val="50000"/>
                </a:schemeClr>
              </a:solidFill>
            </a:endParaRPr>
          </a:p>
          <a:p>
            <a:r>
              <a:rPr lang="en-US" sz="3200" b="1" dirty="0" smtClean="0">
                <a:solidFill>
                  <a:schemeClr val="accent3">
                    <a:lumMod val="50000"/>
                  </a:schemeClr>
                </a:solidFill>
              </a:rPr>
              <a:t> CONCLUTION </a:t>
            </a:r>
          </a:p>
          <a:p>
            <a:pPr marL="285750" indent="-285750">
              <a:buFont typeface="Wingdings" pitchFamily="2" charset="2"/>
              <a:buChar char="v"/>
            </a:pPr>
            <a:r>
              <a:rPr lang="en-US" dirty="0" smtClean="0">
                <a:solidFill>
                  <a:schemeClr val="accent3">
                    <a:lumMod val="50000"/>
                  </a:schemeClr>
                </a:solidFill>
              </a:rPr>
              <a:t>     </a:t>
            </a:r>
            <a:r>
              <a:rPr lang="en-US" dirty="0" smtClean="0">
                <a:solidFill>
                  <a:schemeClr val="tx1">
                    <a:lumMod val="95000"/>
                    <a:lumOff val="5000"/>
                  </a:schemeClr>
                </a:solidFill>
              </a:rPr>
              <a:t>In this system the transport management, designed and developed a low cost system based on integration of GPS and </a:t>
            </a:r>
            <a:r>
              <a:rPr lang="en-US" dirty="0" err="1" smtClean="0">
                <a:solidFill>
                  <a:schemeClr val="tx1">
                    <a:lumMod val="95000"/>
                    <a:lumOff val="5000"/>
                  </a:schemeClr>
                </a:solidFill>
              </a:rPr>
              <a:t>XBee</a:t>
            </a:r>
            <a:r>
              <a:rPr lang="en-US" dirty="0" smtClean="0">
                <a:solidFill>
                  <a:schemeClr val="tx1">
                    <a:lumMod val="95000"/>
                    <a:lumOff val="5000"/>
                  </a:schemeClr>
                </a:solidFill>
              </a:rPr>
              <a:t> data is described. </a:t>
            </a:r>
          </a:p>
          <a:p>
            <a:pPr marL="285750" indent="-285750">
              <a:buFont typeface="Wingdings" pitchFamily="2" charset="2"/>
              <a:buChar char="v"/>
            </a:pPr>
            <a:r>
              <a:rPr lang="en-US" dirty="0">
                <a:solidFill>
                  <a:schemeClr val="tx1">
                    <a:lumMod val="95000"/>
                    <a:lumOff val="5000"/>
                  </a:schemeClr>
                </a:solidFill>
              </a:rPr>
              <a:t> </a:t>
            </a:r>
            <a:r>
              <a:rPr lang="en-US" dirty="0" smtClean="0">
                <a:solidFill>
                  <a:schemeClr val="tx1">
                    <a:lumMod val="95000"/>
                    <a:lumOff val="5000"/>
                  </a:schemeClr>
                </a:solidFill>
              </a:rPr>
              <a:t>    The system consists of different  modules which are linked wirelessly with </a:t>
            </a:r>
            <a:r>
              <a:rPr lang="en-US" dirty="0" err="1" smtClean="0">
                <a:solidFill>
                  <a:schemeClr val="tx1">
                    <a:lumMod val="95000"/>
                    <a:lumOff val="5000"/>
                  </a:schemeClr>
                </a:solidFill>
              </a:rPr>
              <a:t>XBee</a:t>
            </a:r>
            <a:r>
              <a:rPr lang="en-US" dirty="0" smtClean="0">
                <a:solidFill>
                  <a:schemeClr val="tx1">
                    <a:lumMod val="95000"/>
                    <a:lumOff val="5000"/>
                  </a:schemeClr>
                </a:solidFill>
              </a:rPr>
              <a:t>. </a:t>
            </a:r>
          </a:p>
          <a:p>
            <a:pPr marL="285750" indent="-285750">
              <a:buFont typeface="Wingdings" pitchFamily="2" charset="2"/>
              <a:buChar char="v"/>
            </a:pPr>
            <a:r>
              <a:rPr lang="en-US" dirty="0">
                <a:solidFill>
                  <a:schemeClr val="tx1">
                    <a:lumMod val="95000"/>
                    <a:lumOff val="5000"/>
                  </a:schemeClr>
                </a:solidFill>
              </a:rPr>
              <a:t> </a:t>
            </a:r>
            <a:r>
              <a:rPr lang="en-US" dirty="0" smtClean="0">
                <a:solidFill>
                  <a:schemeClr val="tx1">
                    <a:lumMod val="95000"/>
                    <a:lumOff val="5000"/>
                  </a:schemeClr>
                </a:solidFill>
              </a:rPr>
              <a:t>    Cost effective </a:t>
            </a:r>
            <a:r>
              <a:rPr lang="en-US" dirty="0" err="1" smtClean="0">
                <a:solidFill>
                  <a:schemeClr val="tx1">
                    <a:lumMod val="95000"/>
                    <a:lumOff val="5000"/>
                  </a:schemeClr>
                </a:solidFill>
              </a:rPr>
              <a:t>XBee</a:t>
            </a:r>
            <a:r>
              <a:rPr lang="en-US" dirty="0" smtClean="0">
                <a:solidFill>
                  <a:schemeClr val="tx1">
                    <a:lumMod val="95000"/>
                    <a:lumOff val="5000"/>
                  </a:schemeClr>
                </a:solidFill>
              </a:rPr>
              <a:t> service is used for the transfer of data between the modules.</a:t>
            </a:r>
          </a:p>
          <a:p>
            <a:pPr marL="285750" indent="-285750">
              <a:buFont typeface="Wingdings" pitchFamily="2" charset="2"/>
              <a:buChar char="v"/>
            </a:pPr>
            <a:r>
              <a:rPr lang="en-US" dirty="0">
                <a:solidFill>
                  <a:schemeClr val="tx1">
                    <a:lumMod val="95000"/>
                    <a:lumOff val="5000"/>
                  </a:schemeClr>
                </a:solidFill>
              </a:rPr>
              <a:t> </a:t>
            </a:r>
            <a:r>
              <a:rPr lang="en-US" dirty="0" smtClean="0">
                <a:solidFill>
                  <a:schemeClr val="tx1">
                    <a:lumMod val="95000"/>
                    <a:lumOff val="5000"/>
                  </a:schemeClr>
                </a:solidFill>
              </a:rPr>
              <a:t>     A new service, to facilitate the people who use school buses or company cabs for traveling, is introduced. </a:t>
            </a:r>
          </a:p>
          <a:p>
            <a:pPr marL="285750" indent="-285750">
              <a:buFont typeface="Wingdings" pitchFamily="2" charset="2"/>
              <a:buChar char="v"/>
            </a:pPr>
            <a:r>
              <a:rPr lang="en-US" dirty="0">
                <a:solidFill>
                  <a:schemeClr val="tx1">
                    <a:lumMod val="95000"/>
                    <a:lumOff val="5000"/>
                  </a:schemeClr>
                </a:solidFill>
              </a:rPr>
              <a:t> </a:t>
            </a:r>
            <a:r>
              <a:rPr lang="en-US" dirty="0" smtClean="0">
                <a:solidFill>
                  <a:schemeClr val="tx1">
                    <a:lumMod val="95000"/>
                    <a:lumOff val="5000"/>
                  </a:schemeClr>
                </a:solidFill>
              </a:rPr>
              <a:t>     The service provides the user with current location information of desired vehicle with locking system if it changes the usual way.</a:t>
            </a:r>
          </a:p>
          <a:p>
            <a:pPr marL="285750" indent="-285750">
              <a:buFont typeface="Wingdings" pitchFamily="2" charset="2"/>
              <a:buChar char="v"/>
            </a:pPr>
            <a:endParaRPr lang="en-US" dirty="0"/>
          </a:p>
        </p:txBody>
      </p:sp>
    </p:spTree>
    <p:extLst>
      <p:ext uri="{BB962C8B-B14F-4D97-AF65-F5344CB8AC3E}">
        <p14:creationId xmlns:p14="http://schemas.microsoft.com/office/powerpoint/2010/main" val="1831544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228600"/>
            <a:ext cx="8077200" cy="5724644"/>
          </a:xfrm>
          <a:prstGeom prst="rect">
            <a:avLst/>
          </a:prstGeom>
          <a:noFill/>
        </p:spPr>
        <p:txBody>
          <a:bodyPr wrap="square" rtlCol="0">
            <a:spAutoFit/>
          </a:bodyPr>
          <a:lstStyle/>
          <a:p>
            <a:endParaRPr lang="en-US" dirty="0" smtClean="0"/>
          </a:p>
          <a:p>
            <a:endParaRPr lang="en-US" dirty="0"/>
          </a:p>
          <a:p>
            <a:endParaRPr lang="en-US" dirty="0" smtClean="0"/>
          </a:p>
          <a:p>
            <a:r>
              <a:rPr lang="en-US" sz="2400" dirty="0" smtClean="0">
                <a:latin typeface="Arial Black" pitchFamily="34" charset="0"/>
              </a:rPr>
              <a:t>1.Introduction</a:t>
            </a:r>
          </a:p>
          <a:p>
            <a:endParaRPr lang="en-US" b="1" dirty="0" smtClean="0">
              <a:solidFill>
                <a:schemeClr val="accent4">
                  <a:lumMod val="50000"/>
                </a:schemeClr>
              </a:solidFill>
              <a:latin typeface="Arial Black" pitchFamily="34" charset="0"/>
            </a:endParaRPr>
          </a:p>
          <a:p>
            <a:r>
              <a:rPr lang="en-US" b="1" dirty="0" smtClean="0">
                <a:solidFill>
                  <a:schemeClr val="accent4">
                    <a:lumMod val="50000"/>
                  </a:schemeClr>
                </a:solidFill>
                <a:latin typeface="Arial Black" pitchFamily="34" charset="0"/>
              </a:rPr>
              <a:t>Overview</a:t>
            </a:r>
            <a:endParaRPr lang="en-US" b="1" dirty="0" smtClean="0">
              <a:solidFill>
                <a:schemeClr val="accent4">
                  <a:lumMod val="50000"/>
                </a:schemeClr>
              </a:solidFill>
              <a:latin typeface="Arial Black" pitchFamily="34" charset="0"/>
            </a:endParaRPr>
          </a:p>
          <a:p>
            <a:pPr marL="285750" indent="-285750">
              <a:buFont typeface="Wingdings" pitchFamily="2" charset="2"/>
              <a:buChar char="v"/>
            </a:pPr>
            <a:r>
              <a:rPr lang="en-US" dirty="0">
                <a:solidFill>
                  <a:schemeClr val="accent4">
                    <a:lumMod val="50000"/>
                  </a:schemeClr>
                </a:solidFill>
                <a:latin typeface="Arial Black" pitchFamily="34" charset="0"/>
              </a:rPr>
              <a:t> </a:t>
            </a:r>
            <a:r>
              <a:rPr lang="en-US" dirty="0" smtClean="0">
                <a:solidFill>
                  <a:schemeClr val="accent4">
                    <a:lumMod val="50000"/>
                  </a:schemeClr>
                </a:solidFill>
                <a:latin typeface="Arial Black" pitchFamily="34" charset="0"/>
              </a:rPr>
              <a:t>     </a:t>
            </a:r>
            <a:r>
              <a:rPr lang="en-US" dirty="0" smtClean="0">
                <a:latin typeface="+mj-lt"/>
              </a:rPr>
              <a:t>Vehicle Management is an application where a customer Details are stored in order to choose cars, bikes and commercial vehicles for travel with in the city.</a:t>
            </a:r>
          </a:p>
          <a:p>
            <a:pPr marL="285750" indent="-285750">
              <a:buFont typeface="Wingdings" pitchFamily="2" charset="2"/>
              <a:buChar char="v"/>
            </a:pPr>
            <a:r>
              <a:rPr lang="en-US" dirty="0" smtClean="0">
                <a:latin typeface="Arial Black" pitchFamily="34" charset="0"/>
              </a:rPr>
              <a:t>      </a:t>
            </a:r>
            <a:r>
              <a:rPr lang="en-US" dirty="0" smtClean="0">
                <a:latin typeface="+mj-lt"/>
              </a:rPr>
              <a:t>The data which is stored here is further used to remind them if any offers are provided during the seasons  any updates regarding vehicles are sent to them in the form of messages and mails.</a:t>
            </a:r>
          </a:p>
          <a:p>
            <a:r>
              <a:rPr lang="en-US" sz="2400" b="1" dirty="0" smtClean="0">
                <a:solidFill>
                  <a:schemeClr val="accent4">
                    <a:lumMod val="50000"/>
                  </a:schemeClr>
                </a:solidFill>
                <a:latin typeface="+mj-lt"/>
              </a:rPr>
              <a:t>Purpose</a:t>
            </a:r>
          </a:p>
          <a:p>
            <a:pPr marL="342900" indent="-342900">
              <a:buFont typeface="Wingdings" pitchFamily="2" charset="2"/>
              <a:buChar char="v"/>
            </a:pPr>
            <a:r>
              <a:rPr lang="en-US" sz="2400" b="1" dirty="0">
                <a:solidFill>
                  <a:schemeClr val="accent4">
                    <a:lumMod val="50000"/>
                  </a:schemeClr>
                </a:solidFill>
                <a:latin typeface="+mj-lt"/>
              </a:rPr>
              <a:t> </a:t>
            </a:r>
            <a:r>
              <a:rPr lang="en-US" sz="2400" b="1" dirty="0" smtClean="0">
                <a:solidFill>
                  <a:schemeClr val="accent4">
                    <a:lumMod val="50000"/>
                  </a:schemeClr>
                </a:solidFill>
                <a:latin typeface="+mj-lt"/>
              </a:rPr>
              <a:t>    </a:t>
            </a:r>
            <a:r>
              <a:rPr lang="en-US" dirty="0" smtClean="0">
                <a:latin typeface="+mj-lt"/>
              </a:rPr>
              <a:t>Vehicle Management System created by SCAND are design to help our clients is keep track of the vehicle in real time, plan, execute and optimize.  There transportation process through GPS and data collection.</a:t>
            </a:r>
          </a:p>
          <a:p>
            <a:pPr marL="342900" indent="-342900">
              <a:buFont typeface="Wingdings" pitchFamily="2" charset="2"/>
              <a:buChar char="v"/>
            </a:pPr>
            <a:r>
              <a:rPr lang="en-US" dirty="0">
                <a:latin typeface="+mj-lt"/>
              </a:rPr>
              <a:t> </a:t>
            </a:r>
            <a:r>
              <a:rPr lang="en-US" dirty="0" smtClean="0">
                <a:latin typeface="+mj-lt"/>
              </a:rPr>
              <a:t>      Keep track of malfunctions.</a:t>
            </a:r>
          </a:p>
          <a:p>
            <a:pPr marL="342900" indent="-342900">
              <a:buFont typeface="Wingdings" pitchFamily="2" charset="2"/>
              <a:buChar char="v"/>
            </a:pPr>
            <a:r>
              <a:rPr lang="en-US" dirty="0">
                <a:latin typeface="+mj-lt"/>
              </a:rPr>
              <a:t> </a:t>
            </a:r>
            <a:r>
              <a:rPr lang="en-US" dirty="0" smtClean="0">
                <a:latin typeface="+mj-lt"/>
              </a:rPr>
              <a:t>      Leverage driver retention.</a:t>
            </a:r>
          </a:p>
          <a:p>
            <a:pPr marL="342900" indent="-342900">
              <a:buFont typeface="Wingdings" pitchFamily="2" charset="2"/>
              <a:buChar char="v"/>
            </a:pPr>
            <a:endParaRPr lang="en-US" dirty="0" smtClean="0">
              <a:latin typeface="+mj-lt"/>
            </a:endParaRPr>
          </a:p>
          <a:p>
            <a:pPr marL="342900" indent="-342900">
              <a:buFont typeface="Wingdings" pitchFamily="2" charset="2"/>
              <a:buChar char="v"/>
            </a:pPr>
            <a:endParaRPr lang="en-US" sz="2400" b="1" dirty="0">
              <a:solidFill>
                <a:schemeClr val="accent4">
                  <a:lumMod val="50000"/>
                </a:schemeClr>
              </a:solidFill>
              <a:latin typeface="Arial Black" pitchFamily="34" charset="0"/>
            </a:endParaRPr>
          </a:p>
        </p:txBody>
      </p:sp>
    </p:spTree>
    <p:extLst>
      <p:ext uri="{BB962C8B-B14F-4D97-AF65-F5344CB8AC3E}">
        <p14:creationId xmlns:p14="http://schemas.microsoft.com/office/powerpoint/2010/main" val="3927829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35206" y="1371600"/>
            <a:ext cx="7315200" cy="3231654"/>
          </a:xfrm>
          <a:prstGeom prst="rect">
            <a:avLst/>
          </a:prstGeom>
          <a:noFill/>
        </p:spPr>
        <p:txBody>
          <a:bodyPr wrap="square" rtlCol="0">
            <a:spAutoFit/>
          </a:bodyPr>
          <a:lstStyle/>
          <a:p>
            <a:r>
              <a:rPr lang="en-US" sz="2400" b="1" dirty="0" smtClean="0">
                <a:solidFill>
                  <a:schemeClr val="accent3">
                    <a:lumMod val="50000"/>
                  </a:schemeClr>
                </a:solidFill>
              </a:rPr>
              <a:t>FUTURE SCOPE </a:t>
            </a:r>
          </a:p>
          <a:p>
            <a:r>
              <a:rPr lang="en-US" b="1" dirty="0" smtClean="0">
                <a:solidFill>
                  <a:schemeClr val="tx1">
                    <a:lumMod val="95000"/>
                    <a:lumOff val="5000"/>
                  </a:schemeClr>
                </a:solidFill>
              </a:rPr>
              <a:t>Vehicle management systems nowadays, include a host of different features.</a:t>
            </a:r>
          </a:p>
          <a:p>
            <a:endParaRPr lang="en-US" b="1" dirty="0">
              <a:solidFill>
                <a:schemeClr val="tx1">
                  <a:lumMod val="95000"/>
                  <a:lumOff val="5000"/>
                </a:schemeClr>
              </a:solidFill>
            </a:endParaRPr>
          </a:p>
          <a:p>
            <a:pPr marL="285750" indent="-285750">
              <a:buFont typeface="Wingdings" pitchFamily="2" charset="2"/>
              <a:buChar char="v"/>
            </a:pPr>
            <a:r>
              <a:rPr lang="en-US" b="1" dirty="0" smtClean="0">
                <a:solidFill>
                  <a:schemeClr val="tx1">
                    <a:lumMod val="95000"/>
                    <a:lumOff val="5000"/>
                  </a:schemeClr>
                </a:solidFill>
              </a:rPr>
              <a:t>    </a:t>
            </a:r>
            <a:r>
              <a:rPr lang="en-US" dirty="0" smtClean="0">
                <a:solidFill>
                  <a:schemeClr val="tx1">
                    <a:lumMod val="95000"/>
                    <a:lumOff val="5000"/>
                  </a:schemeClr>
                </a:solidFill>
              </a:rPr>
              <a:t>GPS vehicle tracking is such an essential part of vehicle management system.</a:t>
            </a:r>
          </a:p>
          <a:p>
            <a:pPr marL="285750" indent="-285750">
              <a:buFont typeface="Wingdings" pitchFamily="2" charset="2"/>
              <a:buChar char="v"/>
            </a:pPr>
            <a:r>
              <a:rPr lang="en-US" dirty="0">
                <a:solidFill>
                  <a:schemeClr val="tx1">
                    <a:lumMod val="95000"/>
                    <a:lumOff val="5000"/>
                  </a:schemeClr>
                </a:solidFill>
              </a:rPr>
              <a:t> </a:t>
            </a:r>
            <a:r>
              <a:rPr lang="en-US" dirty="0" smtClean="0">
                <a:solidFill>
                  <a:schemeClr val="tx1">
                    <a:lumMod val="95000"/>
                    <a:lumOff val="5000"/>
                  </a:schemeClr>
                </a:solidFill>
              </a:rPr>
              <a:t>   Any educational institute can make use of it for providing information about user, content of the available notepad feature.</a:t>
            </a:r>
          </a:p>
          <a:p>
            <a:pPr marL="285750" indent="-285750">
              <a:buFont typeface="Wingdings" pitchFamily="2" charset="2"/>
              <a:buChar char="v"/>
            </a:pPr>
            <a:r>
              <a:rPr lang="en-US" dirty="0">
                <a:solidFill>
                  <a:schemeClr val="tx1">
                    <a:lumMod val="95000"/>
                    <a:lumOff val="5000"/>
                  </a:schemeClr>
                </a:solidFill>
              </a:rPr>
              <a:t> </a:t>
            </a:r>
            <a:r>
              <a:rPr lang="en-US" dirty="0" smtClean="0">
                <a:solidFill>
                  <a:schemeClr val="tx1">
                    <a:lumMod val="95000"/>
                    <a:lumOff val="5000"/>
                  </a:schemeClr>
                </a:solidFill>
              </a:rPr>
              <a:t>    To build up a system that provides and generates the summery. </a:t>
            </a:r>
          </a:p>
          <a:p>
            <a:pPr marL="285750" indent="-285750">
              <a:buFont typeface="Wingdings" pitchFamily="2" charset="2"/>
              <a:buChar char="v"/>
            </a:pPr>
            <a:r>
              <a:rPr lang="en-US" dirty="0">
                <a:solidFill>
                  <a:schemeClr val="tx1">
                    <a:lumMod val="95000"/>
                    <a:lumOff val="5000"/>
                  </a:schemeClr>
                </a:solidFill>
              </a:rPr>
              <a:t> </a:t>
            </a:r>
            <a:r>
              <a:rPr lang="en-US" dirty="0" smtClean="0">
                <a:solidFill>
                  <a:schemeClr val="tx1">
                    <a:lumMod val="95000"/>
                    <a:lumOff val="5000"/>
                  </a:schemeClr>
                </a:solidFill>
              </a:rPr>
              <a:t>    A web based tool where user can search for additional information of the vehicle.</a:t>
            </a:r>
            <a:endParaRPr lang="en-US" dirty="0">
              <a:solidFill>
                <a:schemeClr val="tx1">
                  <a:lumMod val="95000"/>
                  <a:lumOff val="5000"/>
                </a:schemeClr>
              </a:solidFill>
            </a:endParaRPr>
          </a:p>
        </p:txBody>
      </p:sp>
    </p:spTree>
    <p:extLst>
      <p:ext uri="{BB962C8B-B14F-4D97-AF65-F5344CB8AC3E}">
        <p14:creationId xmlns:p14="http://schemas.microsoft.com/office/powerpoint/2010/main" val="1095795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228600"/>
            <a:ext cx="7696200" cy="1569660"/>
          </a:xfrm>
          <a:prstGeom prst="rect">
            <a:avLst/>
          </a:prstGeom>
          <a:noFill/>
        </p:spPr>
        <p:txBody>
          <a:bodyPr wrap="square" rtlCol="0">
            <a:spAutoFit/>
          </a:bodyPr>
          <a:lstStyle/>
          <a:p>
            <a:r>
              <a:rPr lang="en-US" sz="2400" b="1" dirty="0" smtClean="0"/>
              <a:t>2.Problem Definition &amp; Design Thinking</a:t>
            </a:r>
          </a:p>
          <a:p>
            <a:endParaRPr lang="en-US" sz="2400" b="1" dirty="0" smtClean="0">
              <a:solidFill>
                <a:schemeClr val="accent4">
                  <a:lumMod val="50000"/>
                </a:schemeClr>
              </a:solidFill>
            </a:endParaRPr>
          </a:p>
          <a:p>
            <a:r>
              <a:rPr lang="en-US" sz="2400" b="1" dirty="0" smtClean="0">
                <a:solidFill>
                  <a:schemeClr val="accent4">
                    <a:lumMod val="50000"/>
                  </a:schemeClr>
                </a:solidFill>
              </a:rPr>
              <a:t>Empathy Map</a:t>
            </a:r>
          </a:p>
          <a:p>
            <a:endParaRPr lang="en-US" sz="2400" b="1" dirty="0">
              <a:solidFill>
                <a:schemeClr val="accent4">
                  <a:lumMod val="50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1752" y="1524000"/>
            <a:ext cx="6335009" cy="5220429"/>
          </a:xfrm>
          <a:prstGeom prst="rect">
            <a:avLst/>
          </a:prstGeom>
        </p:spPr>
      </p:pic>
    </p:spTree>
    <p:extLst>
      <p:ext uri="{BB962C8B-B14F-4D97-AF65-F5344CB8AC3E}">
        <p14:creationId xmlns:p14="http://schemas.microsoft.com/office/powerpoint/2010/main" val="4096630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1600" y="381000"/>
            <a:ext cx="7772400" cy="830997"/>
          </a:xfrm>
          <a:prstGeom prst="rect">
            <a:avLst/>
          </a:prstGeom>
          <a:noFill/>
        </p:spPr>
        <p:txBody>
          <a:bodyPr wrap="square" rtlCol="0">
            <a:spAutoFit/>
          </a:bodyPr>
          <a:lstStyle/>
          <a:p>
            <a:r>
              <a:rPr lang="en-US" sz="2400" b="1" dirty="0" smtClean="0">
                <a:solidFill>
                  <a:schemeClr val="accent4">
                    <a:lumMod val="50000"/>
                  </a:schemeClr>
                </a:solidFill>
              </a:rPr>
              <a:t>Ideation &amp; Brainstorming Map</a:t>
            </a:r>
          </a:p>
          <a:p>
            <a:endParaRPr lang="en-US" sz="2400" b="1" dirty="0">
              <a:solidFill>
                <a:schemeClr val="accent4">
                  <a:lumMod val="50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211997"/>
            <a:ext cx="7239000" cy="4655403"/>
          </a:xfrm>
          <a:prstGeom prst="rect">
            <a:avLst/>
          </a:prstGeom>
        </p:spPr>
      </p:pic>
    </p:spTree>
    <p:extLst>
      <p:ext uri="{BB962C8B-B14F-4D97-AF65-F5344CB8AC3E}">
        <p14:creationId xmlns:p14="http://schemas.microsoft.com/office/powerpoint/2010/main" val="1203268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73250256"/>
              </p:ext>
            </p:extLst>
          </p:nvPr>
        </p:nvGraphicFramePr>
        <p:xfrm>
          <a:off x="1295400" y="1524000"/>
          <a:ext cx="7696201" cy="4876800"/>
        </p:xfrm>
        <a:graphic>
          <a:graphicData uri="http://schemas.openxmlformats.org/drawingml/2006/table">
            <a:tbl>
              <a:tblPr firstRow="1" bandRow="1">
                <a:tableStyleId>{5C22544A-7EE6-4342-B048-85BDC9FD1C3A}</a:tableStyleId>
              </a:tblPr>
              <a:tblGrid>
                <a:gridCol w="2405063"/>
                <a:gridCol w="5291138"/>
              </a:tblGrid>
              <a:tr h="370840">
                <a:tc>
                  <a:txBody>
                    <a:bodyPr/>
                    <a:lstStyle/>
                    <a:p>
                      <a:r>
                        <a:rPr lang="en-US" dirty="0" smtClean="0">
                          <a:solidFill>
                            <a:schemeClr val="accent6">
                              <a:lumMod val="50000"/>
                            </a:schemeClr>
                          </a:solidFill>
                        </a:rPr>
                        <a:t>Object</a:t>
                      </a:r>
                      <a:r>
                        <a:rPr lang="en-US" baseline="0" dirty="0" smtClean="0">
                          <a:solidFill>
                            <a:schemeClr val="accent6">
                              <a:lumMod val="50000"/>
                            </a:schemeClr>
                          </a:solidFill>
                        </a:rPr>
                        <a:t> name</a:t>
                      </a:r>
                      <a:endParaRPr lang="en-US" dirty="0">
                        <a:solidFill>
                          <a:schemeClr val="accent6">
                            <a:lumMod val="50000"/>
                          </a:schemeClr>
                        </a:solidFill>
                      </a:endParaRPr>
                    </a:p>
                  </a:txBody>
                  <a:tcPr>
                    <a:solidFill>
                      <a:schemeClr val="accent4">
                        <a:lumMod val="60000"/>
                        <a:lumOff val="40000"/>
                      </a:schemeClr>
                    </a:solidFill>
                  </a:tcPr>
                </a:tc>
                <a:tc>
                  <a:txBody>
                    <a:bodyPr/>
                    <a:lstStyle/>
                    <a:p>
                      <a:r>
                        <a:rPr lang="en-US" b="1" dirty="0" smtClean="0">
                          <a:solidFill>
                            <a:schemeClr val="accent6">
                              <a:lumMod val="50000"/>
                            </a:schemeClr>
                          </a:solidFill>
                        </a:rPr>
                        <a:t>Fields</a:t>
                      </a:r>
                      <a:r>
                        <a:rPr lang="en-US" b="1" baseline="0" dirty="0" smtClean="0">
                          <a:solidFill>
                            <a:schemeClr val="accent6">
                              <a:lumMod val="50000"/>
                            </a:schemeClr>
                          </a:solidFill>
                        </a:rPr>
                        <a:t> in the Object</a:t>
                      </a:r>
                      <a:endParaRPr lang="en-US" b="1" dirty="0">
                        <a:solidFill>
                          <a:schemeClr val="accent6">
                            <a:lumMod val="50000"/>
                          </a:schemeClr>
                        </a:solidFill>
                      </a:endParaRPr>
                    </a:p>
                  </a:txBody>
                  <a:tcPr>
                    <a:solidFill>
                      <a:schemeClr val="accent4">
                        <a:lumMod val="60000"/>
                        <a:lumOff val="40000"/>
                      </a:schemeClr>
                    </a:solidFill>
                  </a:tcPr>
                </a:tc>
              </a:tr>
              <a:tr h="2219960">
                <a:tc>
                  <a:txBody>
                    <a:bodyPr/>
                    <a:lstStyle/>
                    <a:p>
                      <a:r>
                        <a:rPr lang="en-US" baseline="0" dirty="0" smtClean="0">
                          <a:solidFill>
                            <a:schemeClr val="accent5">
                              <a:lumMod val="50000"/>
                            </a:schemeClr>
                          </a:solidFill>
                        </a:rPr>
                        <a:t>  </a:t>
                      </a:r>
                    </a:p>
                    <a:p>
                      <a:endParaRPr lang="en-US" baseline="0" dirty="0" smtClean="0">
                        <a:solidFill>
                          <a:schemeClr val="accent5">
                            <a:lumMod val="50000"/>
                          </a:schemeClr>
                        </a:solidFill>
                      </a:endParaRPr>
                    </a:p>
                    <a:p>
                      <a:endParaRPr lang="en-US" baseline="0" dirty="0" smtClean="0">
                        <a:solidFill>
                          <a:schemeClr val="accent5">
                            <a:lumMod val="50000"/>
                          </a:schemeClr>
                        </a:solidFill>
                      </a:endParaRPr>
                    </a:p>
                    <a:p>
                      <a:r>
                        <a:rPr lang="en-US" baseline="0" dirty="0" smtClean="0">
                          <a:solidFill>
                            <a:schemeClr val="accent5">
                              <a:lumMod val="50000"/>
                            </a:schemeClr>
                          </a:solidFill>
                        </a:rPr>
                        <a:t>        </a:t>
                      </a:r>
                      <a:r>
                        <a:rPr lang="en-US" b="1" baseline="0" dirty="0" smtClean="0">
                          <a:solidFill>
                            <a:schemeClr val="accent5">
                              <a:lumMod val="50000"/>
                            </a:schemeClr>
                          </a:solidFill>
                        </a:rPr>
                        <a:t>Vehicle</a:t>
                      </a:r>
                      <a:endParaRPr lang="en-US" b="1" dirty="0">
                        <a:solidFill>
                          <a:schemeClr val="accent5">
                            <a:lumMod val="50000"/>
                          </a:schemeClr>
                        </a:solidFill>
                      </a:endParaRPr>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r>
              <a:tr h="2286000">
                <a:tc>
                  <a:txBody>
                    <a:bodyPr/>
                    <a:lstStyle/>
                    <a:p>
                      <a:r>
                        <a:rPr lang="en-US" dirty="0" smtClean="0"/>
                        <a:t>     </a:t>
                      </a:r>
                    </a:p>
                    <a:p>
                      <a:endParaRPr lang="en-US" dirty="0" smtClean="0"/>
                    </a:p>
                    <a:p>
                      <a:endParaRPr lang="en-US" dirty="0" smtClean="0"/>
                    </a:p>
                    <a:p>
                      <a:r>
                        <a:rPr lang="en-US" dirty="0" smtClean="0"/>
                        <a:t>       </a:t>
                      </a:r>
                    </a:p>
                    <a:p>
                      <a:r>
                        <a:rPr lang="en-US" dirty="0" smtClean="0"/>
                        <a:t>        </a:t>
                      </a:r>
                      <a:r>
                        <a:rPr lang="en-US" b="1" dirty="0" smtClean="0">
                          <a:solidFill>
                            <a:schemeClr val="accent5">
                              <a:lumMod val="50000"/>
                            </a:schemeClr>
                          </a:solidFill>
                        </a:rPr>
                        <a:t>Driver</a:t>
                      </a:r>
                      <a:endParaRPr lang="en-US" b="1" dirty="0">
                        <a:solidFill>
                          <a:schemeClr val="accent5">
                            <a:lumMod val="50000"/>
                          </a:schemeClr>
                        </a:solidFill>
                      </a:endParaRPr>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r>
            </a:tbl>
          </a:graphicData>
        </a:graphic>
      </p:graphicFrame>
      <p:sp>
        <p:nvSpPr>
          <p:cNvPr id="3" name="TextBox 2"/>
          <p:cNvSpPr txBox="1"/>
          <p:nvPr/>
        </p:nvSpPr>
        <p:spPr>
          <a:xfrm>
            <a:off x="1524000" y="304800"/>
            <a:ext cx="6400800" cy="830997"/>
          </a:xfrm>
          <a:prstGeom prst="rect">
            <a:avLst/>
          </a:prstGeom>
          <a:noFill/>
        </p:spPr>
        <p:txBody>
          <a:bodyPr wrap="square" rtlCol="0">
            <a:spAutoFit/>
          </a:bodyPr>
          <a:lstStyle/>
          <a:p>
            <a:r>
              <a:rPr lang="en-US" sz="2400" b="1" dirty="0" smtClean="0">
                <a:latin typeface="Arial Black" pitchFamily="34" charset="0"/>
              </a:rPr>
              <a:t>3.Result</a:t>
            </a:r>
          </a:p>
          <a:p>
            <a:r>
              <a:rPr lang="en-US" sz="2400" b="1" dirty="0" smtClean="0">
                <a:solidFill>
                  <a:schemeClr val="accent4">
                    <a:lumMod val="50000"/>
                  </a:schemeClr>
                </a:solidFill>
                <a:latin typeface="Arial Black" pitchFamily="34" charset="0"/>
              </a:rPr>
              <a:t>Data Model</a:t>
            </a:r>
          </a:p>
        </p:txBody>
      </p:sp>
      <p:graphicFrame>
        <p:nvGraphicFramePr>
          <p:cNvPr id="4" name="Table 3"/>
          <p:cNvGraphicFramePr>
            <a:graphicFrameLocks noGrp="1"/>
          </p:cNvGraphicFramePr>
          <p:nvPr>
            <p:extLst>
              <p:ext uri="{D42A27DB-BD31-4B8C-83A1-F6EECF244321}">
                <p14:modId xmlns:p14="http://schemas.microsoft.com/office/powerpoint/2010/main" val="3568844987"/>
              </p:ext>
            </p:extLst>
          </p:nvPr>
        </p:nvGraphicFramePr>
        <p:xfrm>
          <a:off x="3962400" y="2667000"/>
          <a:ext cx="4495800" cy="1112520"/>
        </p:xfrm>
        <a:graphic>
          <a:graphicData uri="http://schemas.openxmlformats.org/drawingml/2006/table">
            <a:tbl>
              <a:tblPr firstRow="1" bandRow="1">
                <a:tableStyleId>{7DF18680-E054-41AD-8BC1-D1AEF772440D}</a:tableStyleId>
              </a:tblPr>
              <a:tblGrid>
                <a:gridCol w="2247900"/>
                <a:gridCol w="2247900"/>
              </a:tblGrid>
              <a:tr h="370840">
                <a:tc>
                  <a:txBody>
                    <a:bodyPr/>
                    <a:lstStyle/>
                    <a:p>
                      <a:r>
                        <a:rPr lang="en-US" dirty="0" smtClean="0"/>
                        <a:t>Field label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Data</a:t>
                      </a:r>
                      <a:r>
                        <a:rPr lang="en-US" baseline="0" dirty="0" smtClean="0"/>
                        <a:t> type</a:t>
                      </a:r>
                      <a:endParaRPr lang="en-US" dirty="0" smtClean="0"/>
                    </a:p>
                  </a:txBody>
                  <a:tcPr/>
                </a:tc>
              </a:tr>
              <a:tr h="370840">
                <a:tc>
                  <a:txBody>
                    <a:bodyPr/>
                    <a:lstStyle/>
                    <a:p>
                      <a:r>
                        <a:rPr lang="en-US" dirty="0" smtClean="0"/>
                        <a:t>Customer</a:t>
                      </a:r>
                      <a:r>
                        <a:rPr lang="en-US" baseline="0" dirty="0" smtClean="0"/>
                        <a:t> name</a:t>
                      </a:r>
                      <a:endParaRPr lang="en-US" dirty="0"/>
                    </a:p>
                  </a:txBody>
                  <a:tcPr/>
                </a:tc>
                <a:tc>
                  <a:txBody>
                    <a:bodyPr/>
                    <a:lstStyle/>
                    <a:p>
                      <a:r>
                        <a:rPr lang="en-US" dirty="0" smtClean="0"/>
                        <a:t>Text</a:t>
                      </a:r>
                      <a:endParaRPr lang="en-US" dirty="0"/>
                    </a:p>
                  </a:txBody>
                  <a:tcPr/>
                </a:tc>
              </a:tr>
              <a:tr h="370840">
                <a:tc>
                  <a:txBody>
                    <a:bodyPr/>
                    <a:lstStyle/>
                    <a:p>
                      <a:r>
                        <a:rPr lang="en-US" dirty="0" smtClean="0"/>
                        <a:t>Customer</a:t>
                      </a:r>
                      <a:r>
                        <a:rPr lang="en-US" baseline="0" dirty="0" smtClean="0"/>
                        <a:t> mobile No</a:t>
                      </a:r>
                      <a:endParaRPr lang="en-US" dirty="0"/>
                    </a:p>
                  </a:txBody>
                  <a:tcPr/>
                </a:tc>
                <a:tc>
                  <a:txBody>
                    <a:bodyPr/>
                    <a:lstStyle/>
                    <a:p>
                      <a:r>
                        <a:rPr lang="en-US" dirty="0" smtClean="0"/>
                        <a:t>Number</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724757199"/>
              </p:ext>
            </p:extLst>
          </p:nvPr>
        </p:nvGraphicFramePr>
        <p:xfrm>
          <a:off x="3962400" y="4724400"/>
          <a:ext cx="4495800" cy="1427480"/>
        </p:xfrm>
        <a:graphic>
          <a:graphicData uri="http://schemas.openxmlformats.org/drawingml/2006/table">
            <a:tbl>
              <a:tblPr firstRow="1" bandRow="1">
                <a:tableStyleId>{7DF18680-E054-41AD-8BC1-D1AEF772440D}</a:tableStyleId>
              </a:tblPr>
              <a:tblGrid>
                <a:gridCol w="2358452"/>
                <a:gridCol w="2137348"/>
              </a:tblGrid>
              <a:tr h="381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Field label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Data</a:t>
                      </a:r>
                      <a:r>
                        <a:rPr lang="en-US" baseline="0" dirty="0" smtClean="0"/>
                        <a:t> type</a:t>
                      </a:r>
                      <a:endParaRPr lang="en-US" dirty="0" smtClean="0"/>
                    </a:p>
                  </a:txBody>
                  <a:tcPr/>
                </a:tc>
              </a:tr>
              <a:tr h="406400">
                <a:tc>
                  <a:txBody>
                    <a:bodyPr/>
                    <a:lstStyle/>
                    <a:p>
                      <a:r>
                        <a:rPr lang="en-US" dirty="0" smtClean="0"/>
                        <a:t>Driver name</a:t>
                      </a:r>
                      <a:endParaRPr lang="en-US" dirty="0"/>
                    </a:p>
                  </a:txBody>
                  <a:tcPr/>
                </a:tc>
                <a:tc>
                  <a:txBody>
                    <a:bodyPr/>
                    <a:lstStyle/>
                    <a:p>
                      <a:r>
                        <a:rPr lang="en-US" dirty="0" smtClean="0"/>
                        <a:t>Text</a:t>
                      </a:r>
                      <a:endParaRPr lang="en-US" dirty="0"/>
                    </a:p>
                  </a:txBody>
                  <a:tcPr/>
                </a:tc>
              </a:tr>
              <a:tr h="406400">
                <a:tc>
                  <a:txBody>
                    <a:bodyPr/>
                    <a:lstStyle/>
                    <a:p>
                      <a:r>
                        <a:rPr lang="en-US" dirty="0" smtClean="0"/>
                        <a:t>Vehicle</a:t>
                      </a:r>
                      <a:endParaRPr lang="en-US" dirty="0"/>
                    </a:p>
                  </a:txBody>
                  <a:tcPr/>
                </a:tc>
                <a:tc>
                  <a:txBody>
                    <a:bodyPr/>
                    <a:lstStyle/>
                    <a:p>
                      <a:r>
                        <a:rPr lang="en-US" dirty="0" smtClean="0"/>
                        <a:t>Lookup(vehicle)</a:t>
                      </a:r>
                    </a:p>
                    <a:p>
                      <a:endParaRPr lang="en-US" dirty="0"/>
                    </a:p>
                  </a:txBody>
                  <a:tcPr/>
                </a:tc>
              </a:tr>
            </a:tbl>
          </a:graphicData>
        </a:graphic>
      </p:graphicFrame>
    </p:spTree>
    <p:extLst>
      <p:ext uri="{BB962C8B-B14F-4D97-AF65-F5344CB8AC3E}">
        <p14:creationId xmlns:p14="http://schemas.microsoft.com/office/powerpoint/2010/main" val="3918806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228600"/>
            <a:ext cx="7772400" cy="461665"/>
          </a:xfrm>
          <a:prstGeom prst="rect">
            <a:avLst/>
          </a:prstGeom>
          <a:noFill/>
        </p:spPr>
        <p:txBody>
          <a:bodyPr wrap="square" rtlCol="0">
            <a:spAutoFit/>
          </a:bodyPr>
          <a:lstStyle/>
          <a:p>
            <a:r>
              <a:rPr lang="en-US" sz="2400" b="1" dirty="0" smtClean="0">
                <a:solidFill>
                  <a:schemeClr val="accent4">
                    <a:lumMod val="50000"/>
                  </a:schemeClr>
                </a:solidFill>
              </a:rPr>
              <a:t>Activity &amp; Screenshot</a:t>
            </a:r>
            <a:endParaRPr lang="en-US" sz="2400" b="1" dirty="0">
              <a:solidFill>
                <a:schemeClr val="accent4">
                  <a:lumMod val="50000"/>
                </a:schemeClr>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5400" y="1676400"/>
            <a:ext cx="6781800" cy="3505200"/>
          </a:xfrm>
          <a:prstGeom prst="rect">
            <a:avLst/>
          </a:prstGeom>
        </p:spPr>
      </p:pic>
      <p:sp>
        <p:nvSpPr>
          <p:cNvPr id="5" name="TextBox 4"/>
          <p:cNvSpPr txBox="1"/>
          <p:nvPr/>
        </p:nvSpPr>
        <p:spPr>
          <a:xfrm>
            <a:off x="1447800" y="973539"/>
            <a:ext cx="4419600" cy="461665"/>
          </a:xfrm>
          <a:prstGeom prst="rect">
            <a:avLst/>
          </a:prstGeom>
          <a:noFill/>
        </p:spPr>
        <p:txBody>
          <a:bodyPr wrap="square" rtlCol="0">
            <a:spAutoFit/>
          </a:bodyPr>
          <a:lstStyle/>
          <a:p>
            <a:r>
              <a:rPr lang="en-US" sz="2400" b="1" dirty="0" smtClean="0"/>
              <a:t>OBJECT</a:t>
            </a:r>
            <a:endParaRPr lang="en-US" sz="2400" b="1" dirty="0"/>
          </a:p>
        </p:txBody>
      </p:sp>
      <p:sp>
        <p:nvSpPr>
          <p:cNvPr id="6" name="TextBox 5"/>
          <p:cNvSpPr txBox="1"/>
          <p:nvPr/>
        </p:nvSpPr>
        <p:spPr>
          <a:xfrm>
            <a:off x="1752600" y="5562600"/>
            <a:ext cx="6553200" cy="923330"/>
          </a:xfrm>
          <a:prstGeom prst="rect">
            <a:avLst/>
          </a:prstGeom>
          <a:noFill/>
        </p:spPr>
        <p:txBody>
          <a:bodyPr wrap="square" rtlCol="0">
            <a:spAutoFit/>
          </a:bodyPr>
          <a:lstStyle/>
          <a:p>
            <a:r>
              <a:rPr lang="en-US" dirty="0" smtClean="0"/>
              <a:t>      That permit you to store data that is specific to an organization.</a:t>
            </a:r>
          </a:p>
          <a:p>
            <a:r>
              <a:rPr lang="en-US" dirty="0"/>
              <a:t> </a:t>
            </a:r>
            <a:r>
              <a:rPr lang="en-US" dirty="0" smtClean="0"/>
              <a:t>Object that are provided by salseforce.com such as users, contract, report, dashboard, etc. </a:t>
            </a:r>
          </a:p>
        </p:txBody>
      </p:sp>
    </p:spTree>
    <p:extLst>
      <p:ext uri="{BB962C8B-B14F-4D97-AF65-F5344CB8AC3E}">
        <p14:creationId xmlns:p14="http://schemas.microsoft.com/office/powerpoint/2010/main" val="1778144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444049"/>
            <a:ext cx="6858000" cy="3352800"/>
          </a:xfrm>
          <a:prstGeom prst="rect">
            <a:avLst/>
          </a:prstGeom>
        </p:spPr>
      </p:pic>
      <p:sp>
        <p:nvSpPr>
          <p:cNvPr id="3" name="TextBox 2"/>
          <p:cNvSpPr txBox="1"/>
          <p:nvPr/>
        </p:nvSpPr>
        <p:spPr>
          <a:xfrm flipH="1">
            <a:off x="1524000" y="697468"/>
            <a:ext cx="1644069" cy="461665"/>
          </a:xfrm>
          <a:prstGeom prst="rect">
            <a:avLst/>
          </a:prstGeom>
          <a:noFill/>
        </p:spPr>
        <p:txBody>
          <a:bodyPr wrap="square" rtlCol="0">
            <a:spAutoFit/>
          </a:bodyPr>
          <a:lstStyle/>
          <a:p>
            <a:r>
              <a:rPr lang="en-US" sz="2400" b="1" dirty="0" smtClean="0"/>
              <a:t>TAB</a:t>
            </a:r>
            <a:endParaRPr lang="en-US" sz="2400" b="1" dirty="0"/>
          </a:p>
        </p:txBody>
      </p:sp>
    </p:spTree>
    <p:extLst>
      <p:ext uri="{BB962C8B-B14F-4D97-AF65-F5344CB8AC3E}">
        <p14:creationId xmlns:p14="http://schemas.microsoft.com/office/powerpoint/2010/main" val="392417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066800"/>
            <a:ext cx="7177644" cy="3715168"/>
          </a:xfrm>
          <a:prstGeom prst="rect">
            <a:avLst/>
          </a:prstGeom>
        </p:spPr>
      </p:pic>
      <p:sp>
        <p:nvSpPr>
          <p:cNvPr id="2" name="TextBox 1"/>
          <p:cNvSpPr txBox="1"/>
          <p:nvPr/>
        </p:nvSpPr>
        <p:spPr>
          <a:xfrm>
            <a:off x="1752600" y="383149"/>
            <a:ext cx="5486400" cy="461665"/>
          </a:xfrm>
          <a:prstGeom prst="rect">
            <a:avLst/>
          </a:prstGeom>
          <a:noFill/>
        </p:spPr>
        <p:txBody>
          <a:bodyPr wrap="square" rtlCol="0">
            <a:spAutoFit/>
          </a:bodyPr>
          <a:lstStyle/>
          <a:p>
            <a:r>
              <a:rPr lang="en-US" sz="2400" b="1" dirty="0" smtClean="0"/>
              <a:t>FIELD AND RELATIONSHIP</a:t>
            </a:r>
            <a:endParaRPr lang="en-US" sz="2400" b="1" dirty="0"/>
          </a:p>
        </p:txBody>
      </p:sp>
      <p:sp>
        <p:nvSpPr>
          <p:cNvPr id="4" name="TextBox 3"/>
          <p:cNvSpPr txBox="1"/>
          <p:nvPr/>
        </p:nvSpPr>
        <p:spPr>
          <a:xfrm>
            <a:off x="1981200" y="5334000"/>
            <a:ext cx="6705600" cy="646331"/>
          </a:xfrm>
          <a:prstGeom prst="rect">
            <a:avLst/>
          </a:prstGeom>
          <a:noFill/>
        </p:spPr>
        <p:txBody>
          <a:bodyPr wrap="square" rtlCol="0">
            <a:spAutoFit/>
          </a:bodyPr>
          <a:lstStyle/>
          <a:p>
            <a:r>
              <a:rPr lang="en-US" dirty="0" smtClean="0"/>
              <a:t>     An object relationship in </a:t>
            </a:r>
            <a:r>
              <a:rPr lang="en-US" dirty="0" err="1" smtClean="0"/>
              <a:t>salesforce</a:t>
            </a:r>
            <a:r>
              <a:rPr lang="en-US" dirty="0" smtClean="0"/>
              <a:t>  is   a two way association between two objects.</a:t>
            </a:r>
            <a:endParaRPr lang="en-US" dirty="0"/>
          </a:p>
        </p:txBody>
      </p:sp>
    </p:spTree>
    <p:extLst>
      <p:ext uri="{BB962C8B-B14F-4D97-AF65-F5344CB8AC3E}">
        <p14:creationId xmlns:p14="http://schemas.microsoft.com/office/powerpoint/2010/main" val="4185567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914400"/>
            <a:ext cx="7086600" cy="371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828800" y="4953000"/>
            <a:ext cx="6858000" cy="646331"/>
          </a:xfrm>
          <a:prstGeom prst="rect">
            <a:avLst/>
          </a:prstGeom>
          <a:noFill/>
        </p:spPr>
        <p:txBody>
          <a:bodyPr wrap="square" rtlCol="0">
            <a:spAutoFit/>
          </a:bodyPr>
          <a:lstStyle/>
          <a:p>
            <a:r>
              <a:rPr lang="en-US" dirty="0" smtClean="0"/>
              <a:t>    Relationships are created by creating custom relationship fields on an objects.</a:t>
            </a:r>
            <a:endParaRPr lang="en-US" dirty="0"/>
          </a:p>
        </p:txBody>
      </p:sp>
    </p:spTree>
    <p:extLst>
      <p:ext uri="{BB962C8B-B14F-4D97-AF65-F5344CB8AC3E}">
        <p14:creationId xmlns:p14="http://schemas.microsoft.com/office/powerpoint/2010/main" val="20182566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335</TotalTime>
  <Words>765</Words>
  <Application>Microsoft Office PowerPoint</Application>
  <PresentationFormat>On-screen Show (4:3)</PresentationFormat>
  <Paragraphs>101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Solstice</vt:lpstr>
      <vt:lpstr>VEHICLE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MANAGEMENT SYSTEM</dc:title>
  <dc:creator>KALAI VANI</dc:creator>
  <cp:lastModifiedBy>KALAI VANI</cp:lastModifiedBy>
  <cp:revision>30</cp:revision>
  <dcterms:created xsi:type="dcterms:W3CDTF">2023-04-11T13:09:12Z</dcterms:created>
  <dcterms:modified xsi:type="dcterms:W3CDTF">2023-04-12T05:27:08Z</dcterms:modified>
</cp:coreProperties>
</file>