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C685-A835-FCC5-83E7-60A477E8B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B9E54-3F9A-2CDD-BC8F-CCCA44E8E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1A7C5-5042-7E7B-028E-3B6E35645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024-4C95-4157-BF85-11BA7E149706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04D4D-1CC8-3BC4-E305-B22D33B6A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7F857-CCCA-8A3E-CE51-DFA8A039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123D-1161-41AE-A52F-7CE57D1AFC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7368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34EE-8757-8591-4C68-BAC6DEA98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9F85D-0DF1-CC56-2462-F5F873383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3D791-C157-B21D-1232-EE76E980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024-4C95-4157-BF85-11BA7E149706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0CE9E-16F9-0327-6C2A-4AD8907B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F4F03-0550-A32B-C150-10FBE11D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123D-1161-41AE-A52F-7CE57D1AFC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941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BD293C-1BD2-1FAF-8595-E9A899ACB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A4EAF-8FD8-DB15-2FDE-0623173C1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E7BBA-0572-8047-F7A4-0BD62B90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024-4C95-4157-BF85-11BA7E149706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B7C2E-F5AA-F198-AD55-F1FEBEB45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9CED6-DCA8-DAF4-46FF-C6CB3043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123D-1161-41AE-A52F-7CE57D1AFC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654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BD82-D411-1B40-7F49-E86A4C11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8B06C-E454-19A9-3279-4405DC3D4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F4D9B-2232-B919-7AE2-55D31C9C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024-4C95-4157-BF85-11BA7E149706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E1EFD-F511-2CAA-535A-2814928A7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95A19-037E-98D4-8979-C9945521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123D-1161-41AE-A52F-7CE57D1AFC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693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0670-D2C7-2935-C65C-A6E642912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56C20-6760-E66F-5F88-9FDEFBA30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F02CB-817E-1467-8F02-CCE4602E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024-4C95-4157-BF85-11BA7E149706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57378-EF42-24F8-4DB1-AD70E2C3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06F23-4E3B-A01B-133D-C320DA42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123D-1161-41AE-A52F-7CE57D1AFC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919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8E28-C132-4188-8412-9D2C6D5E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0A6DF-F54E-8974-1E81-891190BC5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EED2D-2D27-A02C-D798-91C0895B7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02B2D-298F-DBD8-43EA-6701FB67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024-4C95-4157-BF85-11BA7E149706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A755F-6E35-871F-B77E-309D01B6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78602-8177-9F9C-4B3D-9C54D302E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123D-1161-41AE-A52F-7CE57D1AFC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0256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40CB2-429A-AECB-FC67-69B67330C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BE3D6-83D0-979F-EBDC-216DA95C3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F1706-FC55-33EB-46A7-EA4C0F46D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780DDC-59A3-7390-1C48-8B45021F3C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668DC-87F4-C88A-FD7A-D3A96DF68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D7A6BE-3E0A-005D-3103-B86AF9750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024-4C95-4157-BF85-11BA7E149706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33E11-EF30-FC56-3DEF-A9F33012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B67B10-E240-C618-5C82-EFF314B7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123D-1161-41AE-A52F-7CE57D1AFC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947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CB6B-8CAF-C3CD-A229-0781D244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FAC0A-6F90-9022-D4C4-FBCE6E74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024-4C95-4157-BF85-11BA7E149706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45EE13-BEEA-B6B6-F66B-5289A9BC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272161-909D-26D4-DA53-B980C368A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123D-1161-41AE-A52F-7CE57D1AFC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917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720C41-712B-FA7A-A17A-1C21B6B29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024-4C95-4157-BF85-11BA7E149706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7173A-2172-7780-7E23-C13DAB5F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427CE-F8B1-C51E-4517-A1AD21369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123D-1161-41AE-A52F-7CE57D1AFC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856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F27C-AB06-CA0E-137F-04F1E4288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3E9FD-509C-BB4B-3454-09A94D011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7D242-C8BA-852B-3C8B-F31C4F2AD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9DC3A-14EF-E180-5354-94881A2DE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024-4C95-4157-BF85-11BA7E149706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EA722-5510-6AF4-0E6A-8B6DA8AE7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E7EAE-DA58-5916-25C4-5B89CC5B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123D-1161-41AE-A52F-7CE57D1AFC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088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43E0D-260E-C8DA-B048-7970D8E1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D38DE-7FEA-8523-DCAD-1E3170E3D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C550C-60BC-DD8D-7090-BB65B899D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E3D9F-6F03-D84E-9773-5B36A343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024-4C95-4157-BF85-11BA7E149706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9EA3F-9436-9C38-98DF-0BEC2D69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D621F-0255-7026-D3A9-A64652328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123D-1161-41AE-A52F-7CE57D1AFC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149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707856-1F7B-D26A-66A9-656DEB1B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C0433-7008-E706-D657-7AF000A99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9AC3A-FC76-8A1F-E99A-3D941DB96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4024-4C95-4157-BF85-11BA7E149706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C28FE-8A08-AADF-E8EC-CA8F87540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76163-1B96-12B7-C736-E801A0FC4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D123D-1161-41AE-A52F-7CE57D1AFC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871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09FB-713B-3032-4B63-D16F24658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1304"/>
            <a:ext cx="9144000" cy="649357"/>
          </a:xfrm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en-SG" sz="3600" dirty="0"/>
              <a:t>HTML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C0A2A-5090-E622-6FD8-4C32BC61A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86679"/>
            <a:ext cx="9144000" cy="5124208"/>
          </a:xfrm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SG" sz="1800" dirty="0"/>
              <a:t>What is HTML ?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stands for Hyper Text Markup Language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describes the structure of a Web page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consists of a series of elements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is Not Case Sensitive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tags are not case sensitive: &lt;P&gt; means the same as &lt;p&gt;.</a:t>
            </a:r>
          </a:p>
          <a:p>
            <a:pPr lvl="1" algn="l"/>
            <a:r>
              <a:rPr lang="en-SG" sz="1400" dirty="0"/>
              <a:t> </a:t>
            </a:r>
          </a:p>
          <a:p>
            <a:pPr lvl="1" algn="l"/>
            <a:r>
              <a:rPr lang="en-US" sz="1800" b="1" dirty="0"/>
              <a:t>Tag	Description</a:t>
            </a:r>
          </a:p>
          <a:p>
            <a:pPr lvl="1" algn="l"/>
            <a:r>
              <a:rPr lang="en-US" sz="1800" dirty="0"/>
              <a:t>&lt;html&gt;	Defines the root of an HTML document</a:t>
            </a:r>
          </a:p>
          <a:p>
            <a:pPr lvl="1" algn="l"/>
            <a:r>
              <a:rPr lang="en-US" sz="1800" dirty="0"/>
              <a:t>&lt;body&gt;	Defines the document's body</a:t>
            </a:r>
          </a:p>
          <a:p>
            <a:pPr lvl="1" algn="l"/>
            <a:r>
              <a:rPr lang="en-US" sz="1800" dirty="0"/>
              <a:t>&lt;h1&gt; to &lt;h6&gt;	Defines HTML headings</a:t>
            </a:r>
          </a:p>
          <a:p>
            <a:pPr lvl="1" algn="l"/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HTML attributes provide additional information about HTML elements.</a:t>
            </a:r>
          </a:p>
          <a:p>
            <a:pPr lvl="1" algn="l"/>
            <a:r>
              <a:rPr lang="en-US" sz="1800" b="1" dirty="0"/>
              <a:t>Attribute</a:t>
            </a:r>
          </a:p>
          <a:p>
            <a:pPr lvl="1" algn="l"/>
            <a:r>
              <a:rPr lang="en-US" sz="1800" dirty="0"/>
              <a:t>	&lt;</a:t>
            </a:r>
            <a:r>
              <a:rPr lang="en-US" sz="1800" dirty="0" err="1"/>
              <a:t>img</a:t>
            </a:r>
            <a:r>
              <a:rPr lang="en-US" sz="1800" dirty="0"/>
              <a:t> </a:t>
            </a:r>
            <a:r>
              <a:rPr lang="en-US" sz="1800" dirty="0" err="1"/>
              <a:t>src</a:t>
            </a:r>
            <a:r>
              <a:rPr lang="en-US" sz="1800" dirty="0"/>
              <a:t>="img_girl.jpg"&gt;  where </a:t>
            </a:r>
            <a:r>
              <a:rPr lang="en-US" sz="1800" dirty="0" err="1"/>
              <a:t>src</a:t>
            </a:r>
            <a:r>
              <a:rPr lang="en-US" sz="1800" dirty="0"/>
              <a:t> is the attribute.</a:t>
            </a:r>
          </a:p>
          <a:p>
            <a:pPr lvl="1" algn="l"/>
            <a:endParaRPr lang="en-US" sz="1800" dirty="0"/>
          </a:p>
          <a:p>
            <a:pPr lvl="1" algn="l"/>
            <a:endParaRPr lang="en-US" sz="1400" dirty="0"/>
          </a:p>
          <a:p>
            <a:pPr lvl="1" algn="l"/>
            <a:endParaRPr lang="en-US" sz="1400" dirty="0"/>
          </a:p>
          <a:p>
            <a:pPr lvl="1" algn="l"/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28163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09FB-713B-3032-4B63-D16F24658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1304"/>
            <a:ext cx="9144000" cy="649357"/>
          </a:xfrm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en-SG" sz="3600" dirty="0"/>
              <a:t>HTML Element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C0A2A-5090-E622-6FD8-4C32BC61A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86679"/>
            <a:ext cx="9144000" cy="5124208"/>
          </a:xfrm>
          <a:ln>
            <a:solidFill>
              <a:schemeClr val="accent4">
                <a:lumMod val="50000"/>
              </a:schemeClr>
            </a:solidFill>
          </a:ln>
        </p:spPr>
        <p:txBody>
          <a:bodyPr/>
          <a:lstStyle/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HTML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everything from the start tag to the end tag:</a:t>
            </a:r>
          </a:p>
          <a:p>
            <a:pPr algn="l"/>
            <a:r>
              <a:rPr lang="en-US" sz="18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	</a:t>
            </a:r>
            <a:r>
              <a:rPr lang="en-US" sz="1800" b="0" i="0" dirty="0" err="1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Eg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 : 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h1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 First Heading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/h1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935FE-AB20-B1D5-2DDE-DD7215634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049" y="2149837"/>
            <a:ext cx="5879806" cy="380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8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09FB-713B-3032-4B63-D16F24658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1304"/>
            <a:ext cx="9144000" cy="649357"/>
          </a:xfrm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en-SG" sz="3600" dirty="0"/>
              <a:t>HTML Element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C0A2A-5090-E622-6FD8-4C32BC61A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86679"/>
            <a:ext cx="9144000" cy="5124208"/>
          </a:xfrm>
          <a:ln>
            <a:solidFill>
              <a:schemeClr val="accent4">
                <a:lumMod val="50000"/>
              </a:schemeClr>
            </a:solidFill>
          </a:ln>
        </p:spPr>
        <p:txBody>
          <a:bodyPr/>
          <a:lstStyle/>
          <a:p>
            <a:pPr algn="l"/>
            <a:r>
              <a:rPr lang="en-SG" sz="1800" b="1" dirty="0"/>
              <a:t>&lt;</a:t>
            </a:r>
            <a:r>
              <a:rPr lang="en-SG" sz="1800" b="1" dirty="0" err="1"/>
              <a:t>br</a:t>
            </a:r>
            <a:r>
              <a:rPr lang="en-SG" sz="1800" b="1" dirty="0"/>
              <a:t>&gt; -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These elements are called empty elements. Empty elements do not have an end tag!</a:t>
            </a:r>
          </a:p>
          <a:p>
            <a:pPr algn="l"/>
            <a:r>
              <a:rPr lang="en-SG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Links:</a:t>
            </a: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links are defined with the &lt;a&gt; tag: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Eg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:&lt;a 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href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="https://www.w3schools.com"&gt;This is a link&lt;/a&gt;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	&lt;a 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href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="https://www.w3schools.com"  target =“_self”&gt;This is a link&lt;/a&gt;</a:t>
            </a:r>
          </a:p>
          <a:p>
            <a:pPr algn="l"/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URL :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	Absolute URL – 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Linkds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to an external image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	Relative URL -  Links to an image within the same web page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 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endParaRPr lang="en-SG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93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09FB-713B-3032-4B63-D16F24658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1304"/>
            <a:ext cx="9144000" cy="649357"/>
          </a:xfrm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en-SG" sz="3600" dirty="0"/>
              <a:t>HTML Formatting Elements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C0A2A-5090-E622-6FD8-4C32BC61A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86679"/>
            <a:ext cx="9144000" cy="5124208"/>
          </a:xfrm>
          <a:ln>
            <a:solidFill>
              <a:schemeClr val="accent4">
                <a:lumMod val="50000"/>
              </a:schemeClr>
            </a:solidFill>
          </a:ln>
        </p:spPr>
        <p:txBody>
          <a:bodyPr/>
          <a:lstStyle/>
          <a:p>
            <a:pPr algn="l"/>
            <a:endParaRPr 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&lt;b&gt; - Bold text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&lt;strong&gt; - Important text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&gt; - Italic text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em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&gt; - Emphasized text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&lt;mark&gt; - Marked text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&lt;small&gt; - Smaller text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&lt;del&gt; - Deleted text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&lt;ins&gt; - Inserted text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&lt;sub&gt; - Subscript text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&lt;sup&gt; - Superscript text</a:t>
            </a:r>
          </a:p>
          <a:p>
            <a:pPr algn="l"/>
            <a:r>
              <a:rPr lang="en-US" sz="1800" b="1" dirty="0">
                <a:solidFill>
                  <a:srgbClr val="000000"/>
                </a:solidFill>
                <a:latin typeface="Verdana" panose="020B0604030504040204" pitchFamily="34" charset="0"/>
              </a:rPr>
              <a:t>Comment :</a:t>
            </a:r>
          </a:p>
          <a:p>
            <a:pPr algn="l"/>
            <a:r>
              <a:rPr lang="en-US" sz="1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&lt;p&gt;This is another paragraph &lt;/p&gt; --&gt;</a:t>
            </a:r>
            <a:endParaRPr 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endParaRPr 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endParaRPr 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endParaRPr lang="en-SG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80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09FB-713B-3032-4B63-D16F24658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1304"/>
            <a:ext cx="9144000" cy="649357"/>
          </a:xfrm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en-SG" sz="3600" dirty="0"/>
              <a:t>HTML Formatting Elements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C0A2A-5090-E622-6FD8-4C32BC61A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86679"/>
            <a:ext cx="9144000" cy="5124208"/>
          </a:xfrm>
          <a:ln>
            <a:solidFill>
              <a:schemeClr val="accent4">
                <a:lumMod val="50000"/>
              </a:schemeClr>
            </a:solidFill>
          </a:ln>
        </p:spPr>
        <p:txBody>
          <a:bodyPr/>
          <a:lstStyle/>
          <a:p>
            <a:pPr algn="l"/>
            <a:r>
              <a:rPr lang="en-SG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SG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SG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onclick</a:t>
            </a:r>
            <a:r>
              <a:rPr lang="en-SG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SG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document.location</a:t>
            </a:r>
            <a:r>
              <a:rPr lang="en-SG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='default.asp'"&gt;</a:t>
            </a:r>
            <a:r>
              <a:rPr lang="en-SG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 Tutorial</a:t>
            </a:r>
            <a:r>
              <a:rPr lang="en-SG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SG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lang="en-SG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The &lt;div&gt; element is often used as a container for other HTML elements.</a:t>
            </a:r>
          </a:p>
          <a:p>
            <a:pPr algn="l"/>
            <a:r>
              <a:rPr lang="en-S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Bold:</a:t>
            </a:r>
            <a:r>
              <a:rPr lang="en-SG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text is bold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List :</a:t>
            </a:r>
          </a:p>
          <a:p>
            <a:pPr algn="l"/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Looking for help? </a:t>
            </a: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 our help center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Check our FAQ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Meta Data – Data about data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SG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79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09FB-713B-3032-4B63-D16F24658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1304"/>
            <a:ext cx="9144000" cy="649357"/>
          </a:xfrm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en-SG" sz="3600" dirty="0"/>
              <a:t>HTML Formatting Elements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C0A2A-5090-E622-6FD8-4C32BC61A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86679"/>
            <a:ext cx="9144000" cy="5124208"/>
          </a:xfrm>
          <a:ln>
            <a:solidFill>
              <a:schemeClr val="accent4">
                <a:lumMod val="50000"/>
              </a:schemeClr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List :</a:t>
            </a:r>
          </a:p>
          <a:p>
            <a:pPr algn="l"/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type =“a/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/1/circle/square” 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Looking for help? </a:t>
            </a: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 our help center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Check our FAQ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Meta Data – Data about data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SG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044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463</Words>
  <Application>Microsoft Office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Verdana</vt:lpstr>
      <vt:lpstr>Wingdings</vt:lpstr>
      <vt:lpstr>Office Theme</vt:lpstr>
      <vt:lpstr>HTML </vt:lpstr>
      <vt:lpstr>HTML Element</vt:lpstr>
      <vt:lpstr>HTML Element</vt:lpstr>
      <vt:lpstr>HTML Formatting Elements</vt:lpstr>
      <vt:lpstr>HTML Formatting Elements</vt:lpstr>
      <vt:lpstr>HTML Formatting Elements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helius_kalaivani@outlook.com</dc:creator>
  <cp:lastModifiedBy>helius_kalaivani@outlook.com</cp:lastModifiedBy>
  <cp:revision>22</cp:revision>
  <dcterms:created xsi:type="dcterms:W3CDTF">2023-03-22T02:14:33Z</dcterms:created>
  <dcterms:modified xsi:type="dcterms:W3CDTF">2023-03-22T10:11:50Z</dcterms:modified>
</cp:coreProperties>
</file>