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laivani%20B%20M\Downloads\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laivani%20B%20M\Downloads\employee_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alaivani%20B%20M\Downloads\employee_data.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[employee_data.csv]Sheet4!PivotTable4</c:name>
    <c:fmtId val="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Sheet4!$B$3:$B$4</c:f>
              <c:strCache>
                <c:ptCount val="1"/>
                <c:pt idx="0">
                  <c:v>very low</c:v>
                </c:pt>
              </c:strCache>
            </c:strRef>
          </c:tx>
          <c:spPr>
            <a:solidFill>
              <a:schemeClr val="accent1"/>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12</c:v>
                </c:pt>
                <c:pt idx="1">
                  <c:v>17</c:v>
                </c:pt>
                <c:pt idx="2">
                  <c:v>16</c:v>
                </c:pt>
                <c:pt idx="3">
                  <c:v>12</c:v>
                </c:pt>
                <c:pt idx="4">
                  <c:v>12</c:v>
                </c:pt>
                <c:pt idx="5">
                  <c:v>19</c:v>
                </c:pt>
                <c:pt idx="6">
                  <c:v>16</c:v>
                </c:pt>
                <c:pt idx="7">
                  <c:v>13</c:v>
                </c:pt>
                <c:pt idx="8">
                  <c:v>9</c:v>
                </c:pt>
                <c:pt idx="9">
                  <c:v>12</c:v>
                </c:pt>
              </c:numCache>
            </c:numRef>
          </c:val>
          <c:extLst>
            <c:ext xmlns:c16="http://schemas.microsoft.com/office/drawing/2014/chart" uri="{C3380CC4-5D6E-409C-BE32-E72D297353CC}">
              <c16:uniqueId val="{00000000-4CEC-4FC8-A222-734B5BB203A6}"/>
            </c:ext>
          </c:extLst>
        </c:ser>
        <c:ser>
          <c:idx val="1"/>
          <c:order val="1"/>
          <c:tx>
            <c:strRef>
              <c:f>Sheet4!$C$3:$C$4</c:f>
              <c:strCache>
                <c:ptCount val="1"/>
                <c:pt idx="0">
                  <c:v>Low</c:v>
                </c:pt>
              </c:strCache>
            </c:strRef>
          </c:tx>
          <c:spPr>
            <a:solidFill>
              <a:schemeClr val="accent2"/>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28</c:v>
                </c:pt>
                <c:pt idx="1">
                  <c:v>32</c:v>
                </c:pt>
                <c:pt idx="2">
                  <c:v>19</c:v>
                </c:pt>
                <c:pt idx="3">
                  <c:v>25</c:v>
                </c:pt>
                <c:pt idx="4">
                  <c:v>30</c:v>
                </c:pt>
                <c:pt idx="5">
                  <c:v>19</c:v>
                </c:pt>
                <c:pt idx="6">
                  <c:v>29</c:v>
                </c:pt>
                <c:pt idx="7">
                  <c:v>23</c:v>
                </c:pt>
                <c:pt idx="8">
                  <c:v>27</c:v>
                </c:pt>
                <c:pt idx="9">
                  <c:v>30</c:v>
                </c:pt>
              </c:numCache>
            </c:numRef>
          </c:val>
          <c:extLst>
            <c:ext xmlns:c16="http://schemas.microsoft.com/office/drawing/2014/chart" uri="{C3380CC4-5D6E-409C-BE32-E72D297353CC}">
              <c16:uniqueId val="{00000001-4CEC-4FC8-A222-734B5BB203A6}"/>
            </c:ext>
          </c:extLst>
        </c:ser>
        <c:ser>
          <c:idx val="2"/>
          <c:order val="2"/>
          <c:tx>
            <c:strRef>
              <c:f>Sheet4!$D$3:$D$4</c:f>
              <c:strCache>
                <c:ptCount val="1"/>
                <c:pt idx="0">
                  <c:v>Med</c:v>
                </c:pt>
              </c:strCache>
            </c:strRef>
          </c:tx>
          <c:spPr>
            <a:solidFill>
              <a:schemeClr val="accent3"/>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55</c:v>
                </c:pt>
                <c:pt idx="1">
                  <c:v>48</c:v>
                </c:pt>
                <c:pt idx="2">
                  <c:v>57</c:v>
                </c:pt>
                <c:pt idx="3">
                  <c:v>60</c:v>
                </c:pt>
                <c:pt idx="4">
                  <c:v>58</c:v>
                </c:pt>
                <c:pt idx="5">
                  <c:v>46</c:v>
                </c:pt>
                <c:pt idx="6">
                  <c:v>54</c:v>
                </c:pt>
                <c:pt idx="7">
                  <c:v>67</c:v>
                </c:pt>
                <c:pt idx="8">
                  <c:v>74</c:v>
                </c:pt>
                <c:pt idx="9">
                  <c:v>58</c:v>
                </c:pt>
              </c:numCache>
            </c:numRef>
          </c:val>
          <c:extLst>
            <c:ext xmlns:c16="http://schemas.microsoft.com/office/drawing/2014/chart" uri="{C3380CC4-5D6E-409C-BE32-E72D297353CC}">
              <c16:uniqueId val="{00000002-4CEC-4FC8-A222-734B5BB203A6}"/>
            </c:ext>
          </c:extLst>
        </c:ser>
        <c:ser>
          <c:idx val="3"/>
          <c:order val="3"/>
          <c:tx>
            <c:strRef>
              <c:f>Sheet4!$E$3:$E$4</c:f>
              <c:strCache>
                <c:ptCount val="1"/>
                <c:pt idx="0">
                  <c:v>high</c:v>
                </c:pt>
              </c:strCache>
            </c:strRef>
          </c:tx>
          <c:spPr>
            <a:solidFill>
              <a:schemeClr val="accent4"/>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19</c:v>
                </c:pt>
                <c:pt idx="1">
                  <c:v>24</c:v>
                </c:pt>
                <c:pt idx="2">
                  <c:v>17</c:v>
                </c:pt>
                <c:pt idx="3">
                  <c:v>15</c:v>
                </c:pt>
                <c:pt idx="4">
                  <c:v>26</c:v>
                </c:pt>
                <c:pt idx="5">
                  <c:v>31</c:v>
                </c:pt>
                <c:pt idx="6">
                  <c:v>24</c:v>
                </c:pt>
                <c:pt idx="7">
                  <c:v>16</c:v>
                </c:pt>
                <c:pt idx="8">
                  <c:v>19</c:v>
                </c:pt>
                <c:pt idx="9">
                  <c:v>21</c:v>
                </c:pt>
              </c:numCache>
            </c:numRef>
          </c:val>
          <c:extLst>
            <c:ext xmlns:c16="http://schemas.microsoft.com/office/drawing/2014/chart" uri="{C3380CC4-5D6E-409C-BE32-E72D297353CC}">
              <c16:uniqueId val="{00000003-4CEC-4FC8-A222-734B5BB203A6}"/>
            </c:ext>
          </c:extLst>
        </c:ser>
        <c:ser>
          <c:idx val="4"/>
          <c:order val="4"/>
          <c:tx>
            <c:strRef>
              <c:f>Sheet4!$F$3:$F$4</c:f>
              <c:strCache>
                <c:ptCount val="1"/>
                <c:pt idx="0">
                  <c:v>Very High</c:v>
                </c:pt>
              </c:strCache>
            </c:strRef>
          </c:tx>
          <c:spPr>
            <a:solidFill>
              <a:schemeClr val="accent5"/>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Sheet4!$F$5:$F$15</c:f>
              <c:numCache>
                <c:formatCode>General</c:formatCode>
                <c:ptCount val="10"/>
                <c:pt idx="0">
                  <c:v>14</c:v>
                </c:pt>
                <c:pt idx="1">
                  <c:v>9</c:v>
                </c:pt>
                <c:pt idx="2">
                  <c:v>10</c:v>
                </c:pt>
                <c:pt idx="3">
                  <c:v>15</c:v>
                </c:pt>
                <c:pt idx="4">
                  <c:v>13</c:v>
                </c:pt>
                <c:pt idx="5">
                  <c:v>14</c:v>
                </c:pt>
                <c:pt idx="6">
                  <c:v>16</c:v>
                </c:pt>
                <c:pt idx="7">
                  <c:v>10</c:v>
                </c:pt>
                <c:pt idx="8">
                  <c:v>13</c:v>
                </c:pt>
                <c:pt idx="9">
                  <c:v>15</c:v>
                </c:pt>
              </c:numCache>
            </c:numRef>
          </c:val>
          <c:extLst>
            <c:ext xmlns:c16="http://schemas.microsoft.com/office/drawing/2014/chart" uri="{C3380CC4-5D6E-409C-BE32-E72D297353CC}">
              <c16:uniqueId val="{00000004-4CEC-4FC8-A222-734B5BB203A6}"/>
            </c:ext>
          </c:extLst>
        </c:ser>
        <c:dLbls>
          <c:showLegendKey val="0"/>
          <c:showVal val="0"/>
          <c:showCatName val="0"/>
          <c:showSerName val="0"/>
          <c:showPercent val="0"/>
          <c:showBubbleSize val="0"/>
        </c:dLbls>
        <c:gapWidth val="219"/>
        <c:overlap val="-27"/>
        <c:axId val="782524096"/>
        <c:axId val="782507456"/>
      </c:barChart>
      <c:catAx>
        <c:axId val="782524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2507456"/>
        <c:crosses val="autoZero"/>
        <c:auto val="1"/>
        <c:lblAlgn val="ctr"/>
        <c:lblOffset val="100"/>
        <c:noMultiLvlLbl val="0"/>
      </c:catAx>
      <c:valAx>
        <c:axId val="782507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252409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[employee_data.csv]Sheet4!PivotTable4</c:name>
    <c:fmtId val="8"/>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Sheet4!$B$3:$B$4</c:f>
              <c:strCache>
                <c:ptCount val="1"/>
                <c:pt idx="0">
                  <c:v>very low</c:v>
                </c:pt>
              </c:strCache>
            </c:strRef>
          </c:tx>
          <c:spPr>
            <a:solidFill>
              <a:schemeClr val="accent1"/>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12</c:v>
                </c:pt>
                <c:pt idx="1">
                  <c:v>17</c:v>
                </c:pt>
                <c:pt idx="2">
                  <c:v>16</c:v>
                </c:pt>
                <c:pt idx="3">
                  <c:v>12</c:v>
                </c:pt>
                <c:pt idx="4">
                  <c:v>12</c:v>
                </c:pt>
                <c:pt idx="5">
                  <c:v>19</c:v>
                </c:pt>
                <c:pt idx="6">
                  <c:v>16</c:v>
                </c:pt>
                <c:pt idx="7">
                  <c:v>13</c:v>
                </c:pt>
                <c:pt idx="8">
                  <c:v>9</c:v>
                </c:pt>
                <c:pt idx="9">
                  <c:v>12</c:v>
                </c:pt>
              </c:numCache>
            </c:numRef>
          </c:val>
          <c:extLst>
            <c:ext xmlns:c16="http://schemas.microsoft.com/office/drawing/2014/chart" uri="{C3380CC4-5D6E-409C-BE32-E72D297353CC}">
              <c16:uniqueId val="{00000000-9E75-426C-8FDB-C3B8341CAA0A}"/>
            </c:ext>
          </c:extLst>
        </c:ser>
        <c:ser>
          <c:idx val="1"/>
          <c:order val="1"/>
          <c:tx>
            <c:strRef>
              <c:f>Sheet4!$C$3:$C$4</c:f>
              <c:strCache>
                <c:ptCount val="1"/>
                <c:pt idx="0">
                  <c:v>Low</c:v>
                </c:pt>
              </c:strCache>
            </c:strRef>
          </c:tx>
          <c:spPr>
            <a:solidFill>
              <a:schemeClr val="accent2"/>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28</c:v>
                </c:pt>
                <c:pt idx="1">
                  <c:v>32</c:v>
                </c:pt>
                <c:pt idx="2">
                  <c:v>19</c:v>
                </c:pt>
                <c:pt idx="3">
                  <c:v>25</c:v>
                </c:pt>
                <c:pt idx="4">
                  <c:v>30</c:v>
                </c:pt>
                <c:pt idx="5">
                  <c:v>19</c:v>
                </c:pt>
                <c:pt idx="6">
                  <c:v>29</c:v>
                </c:pt>
                <c:pt idx="7">
                  <c:v>23</c:v>
                </c:pt>
                <c:pt idx="8">
                  <c:v>27</c:v>
                </c:pt>
                <c:pt idx="9">
                  <c:v>30</c:v>
                </c:pt>
              </c:numCache>
            </c:numRef>
          </c:val>
          <c:extLst>
            <c:ext xmlns:c16="http://schemas.microsoft.com/office/drawing/2014/chart" uri="{C3380CC4-5D6E-409C-BE32-E72D297353CC}">
              <c16:uniqueId val="{00000001-9E75-426C-8FDB-C3B8341CAA0A}"/>
            </c:ext>
          </c:extLst>
        </c:ser>
        <c:ser>
          <c:idx val="2"/>
          <c:order val="2"/>
          <c:tx>
            <c:strRef>
              <c:f>Sheet4!$D$3:$D$4</c:f>
              <c:strCache>
                <c:ptCount val="1"/>
                <c:pt idx="0">
                  <c:v>Med</c:v>
                </c:pt>
              </c:strCache>
            </c:strRef>
          </c:tx>
          <c:spPr>
            <a:solidFill>
              <a:schemeClr val="accent3"/>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55</c:v>
                </c:pt>
                <c:pt idx="1">
                  <c:v>48</c:v>
                </c:pt>
                <c:pt idx="2">
                  <c:v>57</c:v>
                </c:pt>
                <c:pt idx="3">
                  <c:v>60</c:v>
                </c:pt>
                <c:pt idx="4">
                  <c:v>58</c:v>
                </c:pt>
                <c:pt idx="5">
                  <c:v>46</c:v>
                </c:pt>
                <c:pt idx="6">
                  <c:v>54</c:v>
                </c:pt>
                <c:pt idx="7">
                  <c:v>67</c:v>
                </c:pt>
                <c:pt idx="8">
                  <c:v>74</c:v>
                </c:pt>
                <c:pt idx="9">
                  <c:v>58</c:v>
                </c:pt>
              </c:numCache>
            </c:numRef>
          </c:val>
          <c:extLst>
            <c:ext xmlns:c16="http://schemas.microsoft.com/office/drawing/2014/chart" uri="{C3380CC4-5D6E-409C-BE32-E72D297353CC}">
              <c16:uniqueId val="{00000002-9E75-426C-8FDB-C3B8341CAA0A}"/>
            </c:ext>
          </c:extLst>
        </c:ser>
        <c:ser>
          <c:idx val="3"/>
          <c:order val="3"/>
          <c:tx>
            <c:strRef>
              <c:f>Sheet4!$E$3:$E$4</c:f>
              <c:strCache>
                <c:ptCount val="1"/>
                <c:pt idx="0">
                  <c:v>high</c:v>
                </c:pt>
              </c:strCache>
            </c:strRef>
          </c:tx>
          <c:spPr>
            <a:solidFill>
              <a:schemeClr val="accent4"/>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19</c:v>
                </c:pt>
                <c:pt idx="1">
                  <c:v>24</c:v>
                </c:pt>
                <c:pt idx="2">
                  <c:v>17</c:v>
                </c:pt>
                <c:pt idx="3">
                  <c:v>15</c:v>
                </c:pt>
                <c:pt idx="4">
                  <c:v>26</c:v>
                </c:pt>
                <c:pt idx="5">
                  <c:v>31</c:v>
                </c:pt>
                <c:pt idx="6">
                  <c:v>24</c:v>
                </c:pt>
                <c:pt idx="7">
                  <c:v>16</c:v>
                </c:pt>
                <c:pt idx="8">
                  <c:v>19</c:v>
                </c:pt>
                <c:pt idx="9">
                  <c:v>21</c:v>
                </c:pt>
              </c:numCache>
            </c:numRef>
          </c:val>
          <c:extLst>
            <c:ext xmlns:c16="http://schemas.microsoft.com/office/drawing/2014/chart" uri="{C3380CC4-5D6E-409C-BE32-E72D297353CC}">
              <c16:uniqueId val="{00000003-9E75-426C-8FDB-C3B8341CAA0A}"/>
            </c:ext>
          </c:extLst>
        </c:ser>
        <c:ser>
          <c:idx val="4"/>
          <c:order val="4"/>
          <c:tx>
            <c:strRef>
              <c:f>Sheet4!$F$3:$F$4</c:f>
              <c:strCache>
                <c:ptCount val="1"/>
                <c:pt idx="0">
                  <c:v>Very High</c:v>
                </c:pt>
              </c:strCache>
            </c:strRef>
          </c:tx>
          <c:spPr>
            <a:solidFill>
              <a:schemeClr val="accent5"/>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Sheet4!$F$5:$F$15</c:f>
              <c:numCache>
                <c:formatCode>General</c:formatCode>
                <c:ptCount val="10"/>
                <c:pt idx="0">
                  <c:v>14</c:v>
                </c:pt>
                <c:pt idx="1">
                  <c:v>9</c:v>
                </c:pt>
                <c:pt idx="2">
                  <c:v>10</c:v>
                </c:pt>
                <c:pt idx="3">
                  <c:v>15</c:v>
                </c:pt>
                <c:pt idx="4">
                  <c:v>13</c:v>
                </c:pt>
                <c:pt idx="5">
                  <c:v>14</c:v>
                </c:pt>
                <c:pt idx="6">
                  <c:v>16</c:v>
                </c:pt>
                <c:pt idx="7">
                  <c:v>10</c:v>
                </c:pt>
                <c:pt idx="8">
                  <c:v>13</c:v>
                </c:pt>
                <c:pt idx="9">
                  <c:v>15</c:v>
                </c:pt>
              </c:numCache>
            </c:numRef>
          </c:val>
          <c:extLst>
            <c:ext xmlns:c16="http://schemas.microsoft.com/office/drawing/2014/chart" uri="{C3380CC4-5D6E-409C-BE32-E72D297353CC}">
              <c16:uniqueId val="{00000004-9E75-426C-8FDB-C3B8341CAA0A}"/>
            </c:ext>
          </c:extLst>
        </c:ser>
        <c:dLbls>
          <c:showLegendKey val="0"/>
          <c:showVal val="0"/>
          <c:showCatName val="0"/>
          <c:showSerName val="0"/>
          <c:showPercent val="0"/>
          <c:showBubbleSize val="0"/>
        </c:dLbls>
        <c:gapWidth val="219"/>
        <c:overlap val="-27"/>
        <c:axId val="782524096"/>
        <c:axId val="782507456"/>
      </c:barChart>
      <c:catAx>
        <c:axId val="782524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2507456"/>
        <c:crosses val="autoZero"/>
        <c:auto val="1"/>
        <c:lblAlgn val="ctr"/>
        <c:lblOffset val="100"/>
        <c:noMultiLvlLbl val="0"/>
      </c:catAx>
      <c:valAx>
        <c:axId val="782507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252409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[employee_data.csv]Sheet4!PivotTable4</c:name>
    <c:fmtId val="1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Sheet4!$B$3:$B$4</c:f>
              <c:strCache>
                <c:ptCount val="1"/>
                <c:pt idx="0">
                  <c:v>very low</c:v>
                </c:pt>
              </c:strCache>
            </c:strRef>
          </c:tx>
          <c:spPr>
            <a:solidFill>
              <a:schemeClr val="accent1"/>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12</c:v>
                </c:pt>
                <c:pt idx="1">
                  <c:v>17</c:v>
                </c:pt>
                <c:pt idx="2">
                  <c:v>16</c:v>
                </c:pt>
                <c:pt idx="3">
                  <c:v>12</c:v>
                </c:pt>
                <c:pt idx="4">
                  <c:v>12</c:v>
                </c:pt>
                <c:pt idx="5">
                  <c:v>19</c:v>
                </c:pt>
                <c:pt idx="6">
                  <c:v>16</c:v>
                </c:pt>
                <c:pt idx="7">
                  <c:v>13</c:v>
                </c:pt>
                <c:pt idx="8">
                  <c:v>9</c:v>
                </c:pt>
                <c:pt idx="9">
                  <c:v>12</c:v>
                </c:pt>
              </c:numCache>
            </c:numRef>
          </c:val>
          <c:extLst>
            <c:ext xmlns:c16="http://schemas.microsoft.com/office/drawing/2014/chart" uri="{C3380CC4-5D6E-409C-BE32-E72D297353CC}">
              <c16:uniqueId val="{00000000-1CE0-4CCD-80F6-C5F6647627F7}"/>
            </c:ext>
          </c:extLst>
        </c:ser>
        <c:ser>
          <c:idx val="1"/>
          <c:order val="1"/>
          <c:tx>
            <c:strRef>
              <c:f>Sheet4!$C$3:$C$4</c:f>
              <c:strCache>
                <c:ptCount val="1"/>
                <c:pt idx="0">
                  <c:v>Low</c:v>
                </c:pt>
              </c:strCache>
            </c:strRef>
          </c:tx>
          <c:spPr>
            <a:solidFill>
              <a:schemeClr val="accent2"/>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28</c:v>
                </c:pt>
                <c:pt idx="1">
                  <c:v>32</c:v>
                </c:pt>
                <c:pt idx="2">
                  <c:v>19</c:v>
                </c:pt>
                <c:pt idx="3">
                  <c:v>25</c:v>
                </c:pt>
                <c:pt idx="4">
                  <c:v>30</c:v>
                </c:pt>
                <c:pt idx="5">
                  <c:v>19</c:v>
                </c:pt>
                <c:pt idx="6">
                  <c:v>29</c:v>
                </c:pt>
                <c:pt idx="7">
                  <c:v>23</c:v>
                </c:pt>
                <c:pt idx="8">
                  <c:v>27</c:v>
                </c:pt>
                <c:pt idx="9">
                  <c:v>30</c:v>
                </c:pt>
              </c:numCache>
            </c:numRef>
          </c:val>
          <c:extLst>
            <c:ext xmlns:c16="http://schemas.microsoft.com/office/drawing/2014/chart" uri="{C3380CC4-5D6E-409C-BE32-E72D297353CC}">
              <c16:uniqueId val="{00000001-1CE0-4CCD-80F6-C5F6647627F7}"/>
            </c:ext>
          </c:extLst>
        </c:ser>
        <c:ser>
          <c:idx val="2"/>
          <c:order val="2"/>
          <c:tx>
            <c:strRef>
              <c:f>Sheet4!$D$3:$D$4</c:f>
              <c:strCache>
                <c:ptCount val="1"/>
                <c:pt idx="0">
                  <c:v>Med</c:v>
                </c:pt>
              </c:strCache>
            </c:strRef>
          </c:tx>
          <c:spPr>
            <a:solidFill>
              <a:schemeClr val="accent3"/>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55</c:v>
                </c:pt>
                <c:pt idx="1">
                  <c:v>48</c:v>
                </c:pt>
                <c:pt idx="2">
                  <c:v>57</c:v>
                </c:pt>
                <c:pt idx="3">
                  <c:v>60</c:v>
                </c:pt>
                <c:pt idx="4">
                  <c:v>58</c:v>
                </c:pt>
                <c:pt idx="5">
                  <c:v>46</c:v>
                </c:pt>
                <c:pt idx="6">
                  <c:v>54</c:v>
                </c:pt>
                <c:pt idx="7">
                  <c:v>67</c:v>
                </c:pt>
                <c:pt idx="8">
                  <c:v>74</c:v>
                </c:pt>
                <c:pt idx="9">
                  <c:v>58</c:v>
                </c:pt>
              </c:numCache>
            </c:numRef>
          </c:val>
          <c:extLst>
            <c:ext xmlns:c16="http://schemas.microsoft.com/office/drawing/2014/chart" uri="{C3380CC4-5D6E-409C-BE32-E72D297353CC}">
              <c16:uniqueId val="{00000002-1CE0-4CCD-80F6-C5F6647627F7}"/>
            </c:ext>
          </c:extLst>
        </c:ser>
        <c:ser>
          <c:idx val="3"/>
          <c:order val="3"/>
          <c:tx>
            <c:strRef>
              <c:f>Sheet4!$E$3:$E$4</c:f>
              <c:strCache>
                <c:ptCount val="1"/>
                <c:pt idx="0">
                  <c:v>high</c:v>
                </c:pt>
              </c:strCache>
            </c:strRef>
          </c:tx>
          <c:spPr>
            <a:solidFill>
              <a:schemeClr val="accent4"/>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19</c:v>
                </c:pt>
                <c:pt idx="1">
                  <c:v>24</c:v>
                </c:pt>
                <c:pt idx="2">
                  <c:v>17</c:v>
                </c:pt>
                <c:pt idx="3">
                  <c:v>15</c:v>
                </c:pt>
                <c:pt idx="4">
                  <c:v>26</c:v>
                </c:pt>
                <c:pt idx="5">
                  <c:v>31</c:v>
                </c:pt>
                <c:pt idx="6">
                  <c:v>24</c:v>
                </c:pt>
                <c:pt idx="7">
                  <c:v>16</c:v>
                </c:pt>
                <c:pt idx="8">
                  <c:v>19</c:v>
                </c:pt>
                <c:pt idx="9">
                  <c:v>21</c:v>
                </c:pt>
              </c:numCache>
            </c:numRef>
          </c:val>
          <c:extLst>
            <c:ext xmlns:c16="http://schemas.microsoft.com/office/drawing/2014/chart" uri="{C3380CC4-5D6E-409C-BE32-E72D297353CC}">
              <c16:uniqueId val="{00000003-1CE0-4CCD-80F6-C5F6647627F7}"/>
            </c:ext>
          </c:extLst>
        </c:ser>
        <c:ser>
          <c:idx val="4"/>
          <c:order val="4"/>
          <c:tx>
            <c:strRef>
              <c:f>Sheet4!$F$3:$F$4</c:f>
              <c:strCache>
                <c:ptCount val="1"/>
                <c:pt idx="0">
                  <c:v>Very High</c:v>
                </c:pt>
              </c:strCache>
            </c:strRef>
          </c:tx>
          <c:spPr>
            <a:solidFill>
              <a:schemeClr val="accent5"/>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Sheet4!$F$5:$F$15</c:f>
              <c:numCache>
                <c:formatCode>General</c:formatCode>
                <c:ptCount val="10"/>
                <c:pt idx="0">
                  <c:v>14</c:v>
                </c:pt>
                <c:pt idx="1">
                  <c:v>9</c:v>
                </c:pt>
                <c:pt idx="2">
                  <c:v>10</c:v>
                </c:pt>
                <c:pt idx="3">
                  <c:v>15</c:v>
                </c:pt>
                <c:pt idx="4">
                  <c:v>13</c:v>
                </c:pt>
                <c:pt idx="5">
                  <c:v>14</c:v>
                </c:pt>
                <c:pt idx="6">
                  <c:v>16</c:v>
                </c:pt>
                <c:pt idx="7">
                  <c:v>10</c:v>
                </c:pt>
                <c:pt idx="8">
                  <c:v>13</c:v>
                </c:pt>
                <c:pt idx="9">
                  <c:v>15</c:v>
                </c:pt>
              </c:numCache>
            </c:numRef>
          </c:val>
          <c:extLst>
            <c:ext xmlns:c16="http://schemas.microsoft.com/office/drawing/2014/chart" uri="{C3380CC4-5D6E-409C-BE32-E72D297353CC}">
              <c16:uniqueId val="{00000004-1CE0-4CCD-80F6-C5F6647627F7}"/>
            </c:ext>
          </c:extLst>
        </c:ser>
        <c:dLbls>
          <c:showLegendKey val="0"/>
          <c:showVal val="0"/>
          <c:showCatName val="0"/>
          <c:showSerName val="0"/>
          <c:showPercent val="0"/>
          <c:showBubbleSize val="0"/>
        </c:dLbls>
        <c:gapWidth val="219"/>
        <c:overlap val="-27"/>
        <c:axId val="782524096"/>
        <c:axId val="782507456"/>
      </c:barChart>
      <c:catAx>
        <c:axId val="782524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2507456"/>
        <c:crosses val="autoZero"/>
        <c:auto val="1"/>
        <c:lblAlgn val="ctr"/>
        <c:lblOffset val="100"/>
        <c:noMultiLvlLbl val="0"/>
      </c:catAx>
      <c:valAx>
        <c:axId val="782507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252409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9/5/2024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2267" y="1760099"/>
            <a:ext cx="7766936" cy="1646302"/>
          </a:xfrm>
        </p:spPr>
        <p:txBody>
          <a:bodyPr/>
          <a:lstStyle/>
          <a:p>
            <a:r>
              <a:rPr lang="en-US" sz="4400" dirty="0" smtClean="0"/>
              <a:t>Employee Data Analysis using Excel</a:t>
            </a:r>
            <a:endParaRPr lang="en-IN" sz="4400" dirty="0"/>
          </a:p>
        </p:txBody>
      </p:sp>
      <p:sp>
        <p:nvSpPr>
          <p:cNvPr id="3" name="Subtitle 2"/>
          <p:cNvSpPr>
            <a:spLocks noGrp="1"/>
          </p:cNvSpPr>
          <p:nvPr>
            <p:ph type="subTitle" idx="1"/>
          </p:nvPr>
        </p:nvSpPr>
        <p:spPr>
          <a:xfrm>
            <a:off x="3492621" y="4225005"/>
            <a:ext cx="5381413" cy="1096899"/>
          </a:xfrm>
        </p:spPr>
        <p:txBody>
          <a:bodyPr>
            <a:noAutofit/>
          </a:bodyPr>
          <a:lstStyle/>
          <a:p>
            <a:r>
              <a:rPr lang="en-US" sz="2400" b="1" dirty="0" smtClean="0"/>
              <a:t>STUDENT NAME: </a:t>
            </a:r>
            <a:r>
              <a:rPr lang="en-US" sz="2400" b="1" dirty="0" err="1" smtClean="0"/>
              <a:t>B.M.Shakthesree</a:t>
            </a:r>
            <a:r>
              <a:rPr lang="en-US" sz="2400" b="1" dirty="0"/>
              <a:t/>
            </a:r>
            <a:br>
              <a:rPr lang="en-US" sz="2400" b="1" dirty="0"/>
            </a:br>
            <a:r>
              <a:rPr lang="en-US" sz="2400" b="1" dirty="0" smtClean="0"/>
              <a:t>REGISTER NO: 312208590</a:t>
            </a:r>
            <a:br>
              <a:rPr lang="en-US" sz="2400" b="1" dirty="0" smtClean="0"/>
            </a:br>
            <a:r>
              <a:rPr lang="en-US" sz="2400" b="1" dirty="0" smtClean="0"/>
              <a:t>DEPARTMENT :</a:t>
            </a:r>
            <a:r>
              <a:rPr lang="en-US" sz="2400" b="1" dirty="0" smtClean="0"/>
              <a:t>BCOM(General)</a:t>
            </a:r>
            <a:endParaRPr lang="en-IN" sz="2800" b="1" dirty="0"/>
          </a:p>
        </p:txBody>
      </p:sp>
    </p:spTree>
    <p:extLst>
      <p:ext uri="{BB962C8B-B14F-4D97-AF65-F5344CB8AC3E}">
        <p14:creationId xmlns:p14="http://schemas.microsoft.com/office/powerpoint/2010/main" val="132252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IN" dirty="0"/>
          </a:p>
        </p:txBody>
      </p:sp>
      <p:graphicFrame>
        <p:nvGraphicFramePr>
          <p:cNvPr id="4" name="Chart 3"/>
          <p:cNvGraphicFramePr>
            <a:graphicFrameLocks/>
          </p:cNvGraphicFramePr>
          <p:nvPr>
            <p:extLst>
              <p:ext uri="{D42A27DB-BD31-4B8C-83A1-F6EECF244321}">
                <p14:modId xmlns:p14="http://schemas.microsoft.com/office/powerpoint/2010/main" val="2252302161"/>
              </p:ext>
            </p:extLst>
          </p:nvPr>
        </p:nvGraphicFramePr>
        <p:xfrm>
          <a:off x="1297577" y="2057399"/>
          <a:ext cx="7084423" cy="31329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8160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IN" dirty="0"/>
          </a:p>
        </p:txBody>
      </p:sp>
      <p:graphicFrame>
        <p:nvGraphicFramePr>
          <p:cNvPr id="5" name="Chart 4"/>
          <p:cNvGraphicFramePr>
            <a:graphicFrameLocks/>
          </p:cNvGraphicFramePr>
          <p:nvPr>
            <p:extLst>
              <p:ext uri="{D42A27DB-BD31-4B8C-83A1-F6EECF244321}">
                <p14:modId xmlns:p14="http://schemas.microsoft.com/office/powerpoint/2010/main" val="504070362"/>
              </p:ext>
            </p:extLst>
          </p:nvPr>
        </p:nvGraphicFramePr>
        <p:xfrm>
          <a:off x="1166949" y="2057400"/>
          <a:ext cx="7215051" cy="35857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537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IN" dirty="0"/>
          </a:p>
        </p:txBody>
      </p:sp>
      <p:graphicFrame>
        <p:nvGraphicFramePr>
          <p:cNvPr id="5" name="Chart 4"/>
          <p:cNvGraphicFramePr>
            <a:graphicFrameLocks/>
          </p:cNvGraphicFramePr>
          <p:nvPr>
            <p:extLst>
              <p:ext uri="{D42A27DB-BD31-4B8C-83A1-F6EECF244321}">
                <p14:modId xmlns:p14="http://schemas.microsoft.com/office/powerpoint/2010/main" val="2918321331"/>
              </p:ext>
            </p:extLst>
          </p:nvPr>
        </p:nvGraphicFramePr>
        <p:xfrm>
          <a:off x="1132114" y="2057400"/>
          <a:ext cx="7249886" cy="30893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02949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Autofit/>
          </a:bodyPr>
          <a:lstStyle/>
          <a:p>
            <a:pPr algn="just"/>
            <a:r>
              <a:rPr lang="en-US" sz="3200" dirty="0" smtClean="0"/>
              <a:t>This analysis sets the foundation for more data driven transparent and objective decision making ensuring that the organization is better equipped to manage talent effectively and achieve its strategic objectives through a high performing work force.</a:t>
            </a:r>
            <a:endParaRPr lang="en-IN" sz="3200" dirty="0"/>
          </a:p>
        </p:txBody>
      </p:sp>
    </p:spTree>
    <p:extLst>
      <p:ext uri="{BB962C8B-B14F-4D97-AF65-F5344CB8AC3E}">
        <p14:creationId xmlns:p14="http://schemas.microsoft.com/office/powerpoint/2010/main" val="4097703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8000" dirty="0" smtClean="0"/>
              <a:t>Thankyou</a:t>
            </a:r>
            <a:endParaRPr lang="en-IN" sz="8000"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92124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smtClean="0"/>
              <a:t>PROJECT TITLE</a:t>
            </a:r>
            <a:endParaRPr lang="en-IN" b="1" dirty="0"/>
          </a:p>
        </p:txBody>
      </p:sp>
      <p:sp>
        <p:nvSpPr>
          <p:cNvPr id="3" name="Content Placeholder 2"/>
          <p:cNvSpPr>
            <a:spLocks noGrp="1"/>
          </p:cNvSpPr>
          <p:nvPr>
            <p:ph idx="1"/>
          </p:nvPr>
        </p:nvSpPr>
        <p:spPr/>
        <p:txBody>
          <a:bodyPr>
            <a:normAutofit/>
          </a:bodyPr>
          <a:lstStyle/>
          <a:p>
            <a:pPr marL="0" indent="0" algn="ctr">
              <a:buNone/>
            </a:pPr>
            <a:r>
              <a:rPr lang="en-US" sz="5400" b="1" dirty="0" smtClean="0">
                <a:solidFill>
                  <a:schemeClr val="tx1">
                    <a:lumMod val="50000"/>
                    <a:lumOff val="50000"/>
                  </a:schemeClr>
                </a:solidFill>
              </a:rPr>
              <a:t>Employment Performance Analysis Using Excel</a:t>
            </a:r>
            <a:endParaRPr lang="en-US" sz="5400" b="1" dirty="0">
              <a:solidFill>
                <a:schemeClr val="tx1">
                  <a:lumMod val="50000"/>
                  <a:lumOff val="50000"/>
                </a:schemeClr>
              </a:solidFill>
            </a:endParaRPr>
          </a:p>
        </p:txBody>
      </p:sp>
    </p:spTree>
    <p:extLst>
      <p:ext uri="{BB962C8B-B14F-4D97-AF65-F5344CB8AC3E}">
        <p14:creationId xmlns:p14="http://schemas.microsoft.com/office/powerpoint/2010/main" val="194299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866" y="123130"/>
            <a:ext cx="8596668" cy="1826581"/>
          </a:xfrm>
        </p:spPr>
        <p:txBody>
          <a:bodyPr/>
          <a:lstStyle/>
          <a:p>
            <a:r>
              <a:rPr lang="en-US" dirty="0"/>
              <a:t>	</a:t>
            </a:r>
            <a:r>
              <a:rPr lang="en-US" dirty="0" smtClean="0"/>
              <a:t>	AGENDA </a:t>
            </a:r>
            <a:br>
              <a:rPr lang="en-US" dirty="0" smtClean="0"/>
            </a:br>
            <a:endParaRPr lang="en-IN" dirty="0"/>
          </a:p>
        </p:txBody>
      </p:sp>
      <p:sp>
        <p:nvSpPr>
          <p:cNvPr id="3" name="Text Placeholder 2"/>
          <p:cNvSpPr>
            <a:spLocks noGrp="1"/>
          </p:cNvSpPr>
          <p:nvPr>
            <p:ph type="body" idx="1"/>
          </p:nvPr>
        </p:nvSpPr>
        <p:spPr>
          <a:xfrm>
            <a:off x="677335" y="1584960"/>
            <a:ext cx="8596668" cy="3802888"/>
          </a:xfrm>
        </p:spPr>
        <p:txBody>
          <a:bodyPr>
            <a:normAutofit fontScale="92500" lnSpcReduction="20000"/>
          </a:bodyPr>
          <a:lstStyle/>
          <a:p>
            <a:r>
              <a:rPr lang="en-US" dirty="0"/>
              <a:t> </a:t>
            </a:r>
            <a:r>
              <a:rPr lang="en-US" sz="2800" dirty="0" smtClean="0"/>
              <a:t>1.Problem Statement</a:t>
            </a:r>
          </a:p>
          <a:p>
            <a:r>
              <a:rPr lang="en-US" sz="2800" dirty="0"/>
              <a:t> </a:t>
            </a:r>
            <a:r>
              <a:rPr lang="en-US" sz="2800" dirty="0" smtClean="0"/>
              <a:t>2.Project Overview</a:t>
            </a:r>
          </a:p>
          <a:p>
            <a:r>
              <a:rPr lang="en-US" sz="2800" dirty="0"/>
              <a:t> </a:t>
            </a:r>
            <a:r>
              <a:rPr lang="en-US" sz="2800" dirty="0" smtClean="0"/>
              <a:t>3.End Users</a:t>
            </a:r>
          </a:p>
          <a:p>
            <a:r>
              <a:rPr lang="en-US" sz="2800" dirty="0"/>
              <a:t> </a:t>
            </a:r>
            <a:r>
              <a:rPr lang="en-US" sz="2800" dirty="0" smtClean="0"/>
              <a:t>4.Our Solution and Proposition</a:t>
            </a:r>
          </a:p>
          <a:p>
            <a:r>
              <a:rPr lang="en-US" sz="2800" dirty="0"/>
              <a:t> </a:t>
            </a:r>
            <a:r>
              <a:rPr lang="en-US" sz="2800" dirty="0" smtClean="0"/>
              <a:t>5.Dataset Description</a:t>
            </a:r>
          </a:p>
          <a:p>
            <a:r>
              <a:rPr lang="en-US" sz="2800" dirty="0" smtClean="0"/>
              <a:t> 6.Modelling Approach </a:t>
            </a:r>
          </a:p>
          <a:p>
            <a:r>
              <a:rPr lang="en-US" sz="2800" dirty="0"/>
              <a:t> </a:t>
            </a:r>
            <a:r>
              <a:rPr lang="en-US" sz="2800" dirty="0" smtClean="0"/>
              <a:t>7.Result and Discussion</a:t>
            </a:r>
          </a:p>
          <a:p>
            <a:r>
              <a:rPr lang="en-US" sz="2800" dirty="0"/>
              <a:t> </a:t>
            </a:r>
            <a:r>
              <a:rPr lang="en-US" sz="2800" dirty="0" smtClean="0"/>
              <a:t>8.Conclusion</a:t>
            </a:r>
          </a:p>
          <a:p>
            <a:endParaRPr lang="en-IN" dirty="0"/>
          </a:p>
        </p:txBody>
      </p:sp>
    </p:spTree>
    <p:extLst>
      <p:ext uri="{BB962C8B-B14F-4D97-AF65-F5344CB8AC3E}">
        <p14:creationId xmlns:p14="http://schemas.microsoft.com/office/powerpoint/2010/main" val="3203203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a:xfrm>
            <a:off x="677334" y="1402081"/>
            <a:ext cx="8596668" cy="4639282"/>
          </a:xfrm>
        </p:spPr>
        <p:txBody>
          <a:bodyPr>
            <a:normAutofit/>
          </a:bodyPr>
          <a:lstStyle/>
          <a:p>
            <a:pPr algn="just"/>
            <a:r>
              <a:rPr lang="en-US" sz="3200" dirty="0" smtClean="0"/>
              <a:t>Employee performance is critical to achieve our strategic goals and maintaining a competitive edge in the industry.</a:t>
            </a:r>
          </a:p>
          <a:p>
            <a:pPr algn="just"/>
            <a:r>
              <a:rPr lang="en-US" sz="3200" dirty="0" smtClean="0"/>
              <a:t>The primary goal of this analysis is to identify key performance indicators and trends that impact employee productivity.</a:t>
            </a:r>
          </a:p>
          <a:p>
            <a:pPr algn="just"/>
            <a:endParaRPr lang="en-IN" dirty="0"/>
          </a:p>
        </p:txBody>
      </p:sp>
    </p:spTree>
    <p:extLst>
      <p:ext uri="{BB962C8B-B14F-4D97-AF65-F5344CB8AC3E}">
        <p14:creationId xmlns:p14="http://schemas.microsoft.com/office/powerpoint/2010/main" val="262828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sz="3000" dirty="0" smtClean="0"/>
              <a:t>The purpose of the project is to show case key metrics trend and insights to offer a clear overview of employee performance across the organization. </a:t>
            </a:r>
          </a:p>
          <a:p>
            <a:pPr algn="just"/>
            <a:r>
              <a:rPr lang="en-US" sz="3000" dirty="0" smtClean="0"/>
              <a:t>It will focus on presenting a data driven insights to help management make informed decisions on workforce optimization recognition of top performances, and identifying areas of improvement.</a:t>
            </a:r>
          </a:p>
          <a:p>
            <a:pPr algn="just"/>
            <a:endParaRPr lang="en-IN" dirty="0"/>
          </a:p>
        </p:txBody>
      </p:sp>
    </p:spTree>
    <p:extLst>
      <p:ext uri="{BB962C8B-B14F-4D97-AF65-F5344CB8AC3E}">
        <p14:creationId xmlns:p14="http://schemas.microsoft.com/office/powerpoint/2010/main" val="3656727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THE END USERS?</a:t>
            </a:r>
            <a:br>
              <a:rPr lang="en-US" dirty="0" smtClean="0"/>
            </a:br>
            <a:endParaRPr lang="en-IN" dirty="0"/>
          </a:p>
        </p:txBody>
      </p:sp>
      <p:sp>
        <p:nvSpPr>
          <p:cNvPr id="3" name="Content Placeholder 2"/>
          <p:cNvSpPr>
            <a:spLocks noGrp="1"/>
          </p:cNvSpPr>
          <p:nvPr>
            <p:ph idx="1"/>
          </p:nvPr>
        </p:nvSpPr>
        <p:spPr>
          <a:xfrm>
            <a:off x="677334" y="2160589"/>
            <a:ext cx="8596668" cy="4588554"/>
          </a:xfrm>
        </p:spPr>
        <p:txBody>
          <a:bodyPr/>
          <a:lstStyle/>
          <a:p>
            <a:r>
              <a:rPr lang="en-US" dirty="0" smtClean="0"/>
              <a:t>Human Resources (HR)</a:t>
            </a:r>
          </a:p>
          <a:p>
            <a:r>
              <a:rPr lang="en-US" dirty="0" smtClean="0"/>
              <a:t>Department Managers</a:t>
            </a:r>
          </a:p>
          <a:p>
            <a:r>
              <a:rPr lang="en-US" dirty="0" smtClean="0"/>
              <a:t>Senior Leadership </a:t>
            </a:r>
            <a:endParaRPr lang="en-US" dirty="0"/>
          </a:p>
          <a:p>
            <a:r>
              <a:rPr lang="en-US" dirty="0" smtClean="0"/>
              <a:t>Performance Review committee</a:t>
            </a:r>
          </a:p>
          <a:p>
            <a:r>
              <a:rPr lang="en-US" dirty="0" smtClean="0"/>
              <a:t>Learning and Development</a:t>
            </a:r>
          </a:p>
          <a:p>
            <a:r>
              <a:rPr lang="en-US" dirty="0" smtClean="0"/>
              <a:t>Finance Department</a:t>
            </a:r>
          </a:p>
          <a:p>
            <a:r>
              <a:rPr lang="en-US" dirty="0" smtClean="0"/>
              <a:t>Employees</a:t>
            </a:r>
          </a:p>
          <a:p>
            <a:r>
              <a:rPr lang="en-US" dirty="0" smtClean="0"/>
              <a:t>Business Consultants</a:t>
            </a:r>
          </a:p>
          <a:p>
            <a:r>
              <a:rPr lang="en-US" dirty="0" smtClean="0"/>
              <a:t>Investors </a:t>
            </a:r>
          </a:p>
          <a:p>
            <a:r>
              <a:rPr lang="en-US" dirty="0" smtClean="0"/>
              <a:t>Board of Directors</a:t>
            </a:r>
          </a:p>
          <a:p>
            <a:endParaRPr lang="en-US" dirty="0" smtClean="0"/>
          </a:p>
          <a:p>
            <a:endParaRPr lang="en-IN" dirty="0"/>
          </a:p>
        </p:txBody>
      </p:sp>
    </p:spTree>
    <p:extLst>
      <p:ext uri="{BB962C8B-B14F-4D97-AF65-F5344CB8AC3E}">
        <p14:creationId xmlns:p14="http://schemas.microsoft.com/office/powerpoint/2010/main" val="1188038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OUR SOLUTION AND ITS VALUE PROPOSITION</a:t>
            </a:r>
            <a:br>
              <a:rPr lang="en-US" dirty="0" smtClean="0"/>
            </a:br>
            <a:endParaRPr lang="en-IN" dirty="0"/>
          </a:p>
        </p:txBody>
      </p:sp>
      <p:sp>
        <p:nvSpPr>
          <p:cNvPr id="3" name="Content Placeholder 2"/>
          <p:cNvSpPr>
            <a:spLocks noGrp="1"/>
          </p:cNvSpPr>
          <p:nvPr>
            <p:ph idx="1"/>
          </p:nvPr>
        </p:nvSpPr>
        <p:spPr/>
        <p:txBody>
          <a:bodyPr/>
          <a:lstStyle/>
          <a:p>
            <a:r>
              <a:rPr lang="en-US" dirty="0" smtClean="0"/>
              <a:t>Filtering – Missing values</a:t>
            </a:r>
          </a:p>
          <a:p>
            <a:r>
              <a:rPr lang="en-US" dirty="0" smtClean="0"/>
              <a:t>Condition formatting - Blank values</a:t>
            </a:r>
          </a:p>
          <a:p>
            <a:r>
              <a:rPr lang="en-US" dirty="0" smtClean="0"/>
              <a:t>Formula – Performance</a:t>
            </a:r>
          </a:p>
          <a:p>
            <a:r>
              <a:rPr lang="en-US" dirty="0" smtClean="0"/>
              <a:t>Pivot Tables - Summary</a:t>
            </a:r>
          </a:p>
          <a:p>
            <a:r>
              <a:rPr lang="en-US" dirty="0" smtClean="0"/>
              <a:t>Graph – Data visualization</a:t>
            </a:r>
          </a:p>
          <a:p>
            <a:endParaRPr lang="en-IN" dirty="0"/>
          </a:p>
        </p:txBody>
      </p:sp>
    </p:spTree>
    <p:extLst>
      <p:ext uri="{BB962C8B-B14F-4D97-AF65-F5344CB8AC3E}">
        <p14:creationId xmlns:p14="http://schemas.microsoft.com/office/powerpoint/2010/main" val="3574266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Description </a:t>
            </a:r>
            <a:endParaRPr lang="en-IN" dirty="0"/>
          </a:p>
        </p:txBody>
      </p:sp>
      <p:sp>
        <p:nvSpPr>
          <p:cNvPr id="3" name="Content Placeholder 2"/>
          <p:cNvSpPr>
            <a:spLocks noGrp="1"/>
          </p:cNvSpPr>
          <p:nvPr>
            <p:ph idx="1"/>
          </p:nvPr>
        </p:nvSpPr>
        <p:spPr>
          <a:xfrm>
            <a:off x="677334" y="1930400"/>
            <a:ext cx="8596668" cy="3880773"/>
          </a:xfrm>
        </p:spPr>
        <p:txBody>
          <a:bodyPr/>
          <a:lstStyle/>
          <a:p>
            <a:r>
              <a:rPr lang="en-US" dirty="0" smtClean="0"/>
              <a:t>Employee dataset-</a:t>
            </a:r>
            <a:r>
              <a:rPr lang="en-US" dirty="0" err="1" smtClean="0"/>
              <a:t>Kaggle</a:t>
            </a:r>
            <a:endParaRPr lang="en-US" dirty="0" smtClean="0"/>
          </a:p>
          <a:p>
            <a:r>
              <a:rPr lang="en-US" dirty="0" smtClean="0"/>
              <a:t>26 features</a:t>
            </a:r>
            <a:endParaRPr lang="en-IN" dirty="0"/>
          </a:p>
          <a:p>
            <a:r>
              <a:rPr lang="en-US" dirty="0" smtClean="0"/>
              <a:t>Features- 9 </a:t>
            </a:r>
            <a:r>
              <a:rPr lang="en-US" dirty="0" smtClean="0"/>
              <a:t>features</a:t>
            </a:r>
            <a:endParaRPr lang="en-US" dirty="0" smtClean="0"/>
          </a:p>
          <a:p>
            <a:r>
              <a:rPr lang="en-US" dirty="0" smtClean="0"/>
              <a:t>Employ id</a:t>
            </a:r>
          </a:p>
          <a:p>
            <a:r>
              <a:rPr lang="en-US" dirty="0" smtClean="0"/>
              <a:t>Gender</a:t>
            </a:r>
          </a:p>
          <a:p>
            <a:r>
              <a:rPr lang="en-US" dirty="0" smtClean="0"/>
              <a:t>Performance </a:t>
            </a:r>
          </a:p>
          <a:p>
            <a:r>
              <a:rPr lang="en-US" dirty="0" smtClean="0"/>
              <a:t>Business Unit</a:t>
            </a:r>
          </a:p>
          <a:p>
            <a:r>
              <a:rPr lang="en-US" dirty="0" smtClean="0"/>
              <a:t>Name</a:t>
            </a:r>
          </a:p>
          <a:p>
            <a:r>
              <a:rPr lang="en-US" dirty="0" smtClean="0"/>
              <a:t>Rating-numerical</a:t>
            </a:r>
          </a:p>
        </p:txBody>
      </p:sp>
    </p:spTree>
    <p:extLst>
      <p:ext uri="{BB962C8B-B14F-4D97-AF65-F5344CB8AC3E}">
        <p14:creationId xmlns:p14="http://schemas.microsoft.com/office/powerpoint/2010/main" val="272793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Approach </a:t>
            </a:r>
            <a:endParaRPr lang="en-IN" dirty="0"/>
          </a:p>
        </p:txBody>
      </p:sp>
      <p:sp>
        <p:nvSpPr>
          <p:cNvPr id="3" name="Content Placeholder 2"/>
          <p:cNvSpPr>
            <a:spLocks noGrp="1"/>
          </p:cNvSpPr>
          <p:nvPr>
            <p:ph idx="1"/>
          </p:nvPr>
        </p:nvSpPr>
        <p:spPr>
          <a:xfrm>
            <a:off x="677334" y="1269999"/>
            <a:ext cx="8596668" cy="4721497"/>
          </a:xfrm>
        </p:spPr>
        <p:txBody>
          <a:bodyPr>
            <a:noAutofit/>
          </a:bodyPr>
          <a:lstStyle/>
          <a:p>
            <a:pPr algn="just"/>
            <a:r>
              <a:rPr lang="en-US" dirty="0" smtClean="0"/>
              <a:t>The Modelling approach for an Employee Performance Analysis involves structuring the data and using analytical methods to generate meaningful insights.</a:t>
            </a:r>
          </a:p>
          <a:p>
            <a:pPr algn="just"/>
            <a:r>
              <a:rPr lang="en-US" dirty="0" smtClean="0"/>
              <a:t>The goals is to translate raw performance data into a model that identifies trends, benchmarks, and actionable recommendations, which can then be visualized in a power point presentation</a:t>
            </a:r>
          </a:p>
          <a:p>
            <a:pPr algn="just"/>
            <a:r>
              <a:rPr lang="en-US" dirty="0" smtClean="0"/>
              <a:t>Data Collecting and Preprocessing</a:t>
            </a:r>
          </a:p>
          <a:p>
            <a:pPr algn="just"/>
            <a:r>
              <a:rPr lang="en-US" dirty="0" smtClean="0"/>
              <a:t>Defining Key Performance Indicators</a:t>
            </a:r>
          </a:p>
          <a:p>
            <a:pPr algn="just"/>
            <a:r>
              <a:rPr lang="en-US" dirty="0" smtClean="0"/>
              <a:t>Modelling the Performance Analysis</a:t>
            </a:r>
          </a:p>
          <a:p>
            <a:pPr algn="just"/>
            <a:r>
              <a:rPr lang="en-US" dirty="0" smtClean="0"/>
              <a:t>Visualization &amp; Dash boarding</a:t>
            </a:r>
          </a:p>
          <a:p>
            <a:pPr algn="just"/>
            <a:r>
              <a:rPr lang="en-US" dirty="0" smtClean="0"/>
              <a:t>Interpretation and Insights</a:t>
            </a:r>
          </a:p>
          <a:p>
            <a:pPr algn="just"/>
            <a:r>
              <a:rPr lang="en-US" dirty="0" smtClean="0"/>
              <a:t>Presentation Modelling for Power Point </a:t>
            </a:r>
          </a:p>
          <a:p>
            <a:pPr algn="just"/>
            <a:r>
              <a:rPr lang="en-US" dirty="0" smtClean="0"/>
              <a:t>Reporting and Deliverables</a:t>
            </a:r>
          </a:p>
          <a:p>
            <a:pPr marL="0" indent="0" algn="just">
              <a:buNone/>
            </a:pPr>
            <a:r>
              <a:rPr lang="en-US" dirty="0" smtClean="0"/>
              <a:t> </a:t>
            </a:r>
            <a:endParaRPr lang="en-IN" dirty="0"/>
          </a:p>
        </p:txBody>
      </p:sp>
    </p:spTree>
    <p:extLst>
      <p:ext uri="{BB962C8B-B14F-4D97-AF65-F5344CB8AC3E}">
        <p14:creationId xmlns:p14="http://schemas.microsoft.com/office/powerpoint/2010/main" val="9389451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274</TotalTime>
  <Words>336</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Employee Data Analysis using Excel</vt:lpstr>
      <vt:lpstr> PROJECT TITLE</vt:lpstr>
      <vt:lpstr>  AGENDA  </vt:lpstr>
      <vt:lpstr>PROBLEM STATEMENT</vt:lpstr>
      <vt:lpstr>PROJECT OVERVIEW</vt:lpstr>
      <vt:lpstr>WHO ARE THE END USERS? </vt:lpstr>
      <vt:lpstr>OUR SOLUTION AND ITS VALUE PROPOSITION </vt:lpstr>
      <vt:lpstr>Dataset Description </vt:lpstr>
      <vt:lpstr>Modelling Approach </vt:lpstr>
      <vt:lpstr>Result</vt:lpstr>
      <vt:lpstr>Result</vt:lpstr>
      <vt:lpstr>Result</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Kalaivani B M</dc:creator>
  <cp:lastModifiedBy>Kalaivani B M</cp:lastModifiedBy>
  <cp:revision>25</cp:revision>
  <dcterms:created xsi:type="dcterms:W3CDTF">2024-08-28T14:46:33Z</dcterms:created>
  <dcterms:modified xsi:type="dcterms:W3CDTF">2024-09-05T16:07:14Z</dcterms:modified>
</cp:coreProperties>
</file>