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layfair Display" charset="1" panose="00000500000000000000"/>
      <p:regular r:id="rId10"/>
    </p:embeddedFont>
    <p:embeddedFont>
      <p:font typeface="Playfair Display Bold" charset="1" panose="00000800000000000000"/>
      <p:regular r:id="rId11"/>
    </p:embeddedFont>
    <p:embeddedFont>
      <p:font typeface="Playfair Display Italics" charset="1" panose="00000500000000000000"/>
      <p:regular r:id="rId12"/>
    </p:embeddedFont>
    <p:embeddedFont>
      <p:font typeface="Playfair Display Bold Italics" charset="1" panose="00000800000000000000"/>
      <p:regular r:id="rId13"/>
    </p:embeddedFont>
    <p:embeddedFont>
      <p:font typeface="Playfair Display Heavy" charset="1" panose="00000A00000000000000"/>
      <p:regular r:id="rId14"/>
    </p:embeddedFont>
    <p:embeddedFont>
      <p:font typeface="Playfair Display Heavy Italics" charset="1" panose="00000A00000000000000"/>
      <p:regular r:id="rId15"/>
    </p:embeddedFont>
    <p:embeddedFont>
      <p:font typeface="Public Sans" charset="1" panose="00000000000000000000"/>
      <p:regular r:id="rId16"/>
    </p:embeddedFont>
    <p:embeddedFont>
      <p:font typeface="Public Sans Bold" charset="1" panose="00000000000000000000"/>
      <p:regular r:id="rId17"/>
    </p:embeddedFont>
    <p:embeddedFont>
      <p:font typeface="Public Sans Italics" charset="1" panose="00000000000000000000"/>
      <p:regular r:id="rId18"/>
    </p:embeddedFont>
    <p:embeddedFont>
      <p:font typeface="Public Sans Bold Italics" charset="1" panose="00000000000000000000"/>
      <p:regular r:id="rId19"/>
    </p:embeddedFont>
    <p:embeddedFont>
      <p:font typeface="Public Sans Thin" charset="1" panose="00000000000000000000"/>
      <p:regular r:id="rId20"/>
    </p:embeddedFont>
    <p:embeddedFont>
      <p:font typeface="Public Sans Thin Italics" charset="1" panose="00000000000000000000"/>
      <p:regular r:id="rId21"/>
    </p:embeddedFont>
    <p:embeddedFont>
      <p:font typeface="Public Sans Medium" charset="1" panose="00000000000000000000"/>
      <p:regular r:id="rId22"/>
    </p:embeddedFont>
    <p:embeddedFont>
      <p:font typeface="Public Sans Medium Italics" charset="1" panose="00000000000000000000"/>
      <p:regular r:id="rId23"/>
    </p:embeddedFont>
    <p:embeddedFont>
      <p:font typeface="Public Sans Heavy" charset="1" panose="00000000000000000000"/>
      <p:regular r:id="rId24"/>
    </p:embeddedFont>
    <p:embeddedFont>
      <p:font typeface="Public Sans Heavy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50974" y="1704975"/>
            <a:ext cx="13593692" cy="4017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Income Classification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079629" y="6842760"/>
            <a:ext cx="3179671" cy="241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99"/>
              </a:lnSpc>
            </a:pPr>
            <a:r>
              <a:rPr lang="en-US" sz="2599">
                <a:solidFill>
                  <a:srgbClr val="2B2C30"/>
                </a:solidFill>
                <a:latin typeface="Public Sans"/>
              </a:rPr>
              <a:t>Dhinesh Kumar S</a:t>
            </a:r>
          </a:p>
          <a:p>
            <a:pPr>
              <a:lnSpc>
                <a:spcPts val="3899"/>
              </a:lnSpc>
            </a:pPr>
            <a:r>
              <a:rPr lang="en-US" sz="2599">
                <a:solidFill>
                  <a:srgbClr val="2B2C30"/>
                </a:solidFill>
                <a:latin typeface="Public Sans"/>
              </a:rPr>
              <a:t>Ajay S</a:t>
            </a:r>
          </a:p>
          <a:p>
            <a:pPr>
              <a:lnSpc>
                <a:spcPts val="3899"/>
              </a:lnSpc>
            </a:pPr>
            <a:r>
              <a:rPr lang="en-US" sz="2599">
                <a:solidFill>
                  <a:srgbClr val="2B2C30"/>
                </a:solidFill>
                <a:latin typeface="Public Sans"/>
              </a:rPr>
              <a:t>Logesh R</a:t>
            </a:r>
          </a:p>
          <a:p>
            <a:pPr>
              <a:lnSpc>
                <a:spcPts val="3899"/>
              </a:lnSpc>
            </a:pPr>
            <a:r>
              <a:rPr lang="en-US" sz="2599">
                <a:solidFill>
                  <a:srgbClr val="2B2C30"/>
                </a:solidFill>
                <a:latin typeface="Public Sans"/>
              </a:rPr>
              <a:t>Guhan M</a:t>
            </a:r>
          </a:p>
          <a:p>
            <a:pPr>
              <a:lnSpc>
                <a:spcPts val="3899"/>
              </a:lnSpc>
            </a:pPr>
            <a:r>
              <a:rPr lang="en-US" sz="2599">
                <a:solidFill>
                  <a:srgbClr val="2B2C30"/>
                </a:solidFill>
                <a:latin typeface="Public Sans"/>
              </a:rPr>
              <a:t>Kalaiyarasan 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9729739" y="1755999"/>
            <a:ext cx="7949003" cy="8001662"/>
            <a:chOff x="0" y="0"/>
            <a:chExt cx="10598671" cy="1066888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198" r="0" b="198"/>
            <a:stretch>
              <a:fillRect/>
            </a:stretch>
          </p:blipFill>
          <p:spPr>
            <a:xfrm flipH="false" flipV="false">
              <a:off x="0" y="0"/>
              <a:ext cx="10598671" cy="10668883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ROC GRAPH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304540"/>
            <a:ext cx="7877184" cy="416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This Graph shows the Receiver Operating Characteristic values and the graph produces the value of </a:t>
            </a:r>
          </a:p>
          <a:p>
            <a:pPr algn="ctr">
              <a:lnSpc>
                <a:spcPts val="5599"/>
              </a:lnSpc>
            </a:pPr>
            <a:r>
              <a:rPr lang="en-US" sz="2799">
                <a:solidFill>
                  <a:srgbClr val="2B2C30"/>
                </a:solidFill>
                <a:latin typeface="Public Sans Bold"/>
              </a:rPr>
              <a:t>0.7127510438721247</a:t>
            </a:r>
          </a:p>
          <a:p>
            <a:pPr algn="ctr">
              <a:lnSpc>
                <a:spcPts val="5599"/>
              </a:lnSpc>
            </a:pPr>
          </a:p>
          <a:p>
            <a:pPr>
              <a:lnSpc>
                <a:spcPts val="55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This gives the better model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9729739" y="1755999"/>
            <a:ext cx="7949003" cy="8001662"/>
            <a:chOff x="0" y="0"/>
            <a:chExt cx="10598671" cy="10668883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1167" r="0" b="1167"/>
            <a:stretch>
              <a:fillRect/>
            </a:stretch>
          </p:blipFill>
          <p:spPr>
            <a:xfrm flipH="false" flipV="false">
              <a:off x="0" y="0"/>
              <a:ext cx="10598671" cy="10668883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RESULT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285490"/>
            <a:ext cx="7877184" cy="2943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99"/>
              </a:lnSpc>
            </a:pPr>
            <a:r>
              <a:rPr lang="en-US" sz="2999">
                <a:solidFill>
                  <a:srgbClr val="2B2C30"/>
                </a:solidFill>
                <a:latin typeface="Public Sans"/>
              </a:rPr>
              <a:t>Thus the model produces the result more accuracy than other models and the model classifies the  income and it is represented the figure.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428618" y="6637979"/>
            <a:ext cx="15467136" cy="0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666470" y="4334821"/>
            <a:ext cx="10955061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INTRODUCTION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50529" y="2644509"/>
            <a:ext cx="16208771" cy="4874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79"/>
              </a:lnSpc>
            </a:pPr>
            <a:r>
              <a:rPr lang="en-US" sz="4319">
                <a:solidFill>
                  <a:srgbClr val="2B2C30"/>
                </a:solidFill>
                <a:latin typeface="Public Sans Bold"/>
              </a:rPr>
              <a:t>Predicting Income Classifications</a:t>
            </a:r>
            <a:r>
              <a:rPr lang="en-US" sz="4319">
                <a:solidFill>
                  <a:srgbClr val="2B2C30"/>
                </a:solidFill>
                <a:latin typeface="Public Sans"/>
              </a:rPr>
              <a:t> can </a:t>
            </a:r>
            <a:r>
              <a:rPr lang="en-US" sz="4319">
                <a:solidFill>
                  <a:srgbClr val="2B2C30"/>
                </a:solidFill>
                <a:latin typeface="Public Sans"/>
              </a:rPr>
              <a:t>be achieved using different classification models, such as decision trees, logistic regression, and random forests. In this presentation, we will</a:t>
            </a:r>
          </a:p>
          <a:p>
            <a:pPr algn="just">
              <a:lnSpc>
                <a:spcPts val="6479"/>
              </a:lnSpc>
              <a:spcBef>
                <a:spcPct val="0"/>
              </a:spcBef>
            </a:pPr>
            <a:r>
              <a:rPr lang="en-US" sz="4319">
                <a:solidFill>
                  <a:srgbClr val="2B2C30"/>
                </a:solidFill>
                <a:latin typeface="Public Sans"/>
              </a:rPr>
              <a:t>explore the advantages and disadvantages of each model and how they can be used to accurately predict income classifications.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OBJECTIVE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50529" y="3054084"/>
            <a:ext cx="16208771" cy="4055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79"/>
              </a:lnSpc>
            </a:pPr>
            <a:r>
              <a:rPr lang="en-US" sz="4319">
                <a:solidFill>
                  <a:srgbClr val="2B2C30"/>
                </a:solidFill>
                <a:latin typeface="Public Sans"/>
              </a:rPr>
              <a:t>Before building a classification model, </a:t>
            </a:r>
            <a:r>
              <a:rPr lang="en-US" sz="4319">
                <a:solidFill>
                  <a:srgbClr val="2B2C30"/>
                </a:solidFill>
                <a:latin typeface="Public Sans"/>
              </a:rPr>
              <a:t>it is important to </a:t>
            </a:r>
            <a:r>
              <a:rPr lang="en-US" sz="4319">
                <a:solidFill>
                  <a:srgbClr val="2B2C30"/>
                </a:solidFill>
                <a:latin typeface="Public Sans Bold"/>
              </a:rPr>
              <a:t>prepare the data</a:t>
            </a:r>
            <a:r>
              <a:rPr lang="en-US" sz="4319">
                <a:solidFill>
                  <a:srgbClr val="2B2C30"/>
                </a:solidFill>
                <a:latin typeface="Public Sans"/>
              </a:rPr>
              <a:t>. This involves handling missing data,</a:t>
            </a:r>
          </a:p>
          <a:p>
            <a:pPr algn="just">
              <a:lnSpc>
                <a:spcPts val="6479"/>
              </a:lnSpc>
            </a:pPr>
            <a:r>
              <a:rPr lang="en-US" sz="4319">
                <a:solidFill>
                  <a:srgbClr val="2B2C30"/>
                </a:solidFill>
                <a:latin typeface="Public Sans"/>
              </a:rPr>
              <a:t>selecting relevant features, and transforming categorical variables. Proper data preparation can improve</a:t>
            </a:r>
          </a:p>
          <a:p>
            <a:pPr algn="just">
              <a:lnSpc>
                <a:spcPts val="6479"/>
              </a:lnSpc>
              <a:spcBef>
                <a:spcPct val="0"/>
              </a:spcBef>
            </a:pPr>
            <a:r>
              <a:rPr lang="en-US" sz="4319">
                <a:solidFill>
                  <a:srgbClr val="2B2C30"/>
                </a:solidFill>
                <a:latin typeface="Public Sans"/>
              </a:rPr>
              <a:t>the accuracy of the model.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IMPORTING LIBRARIES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50529" y="2096077"/>
            <a:ext cx="16208771" cy="663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798"/>
              </a:lnSpc>
            </a:pPr>
            <a:r>
              <a:rPr lang="en-US" sz="4319">
                <a:solidFill>
                  <a:srgbClr val="2B2C30"/>
                </a:solidFill>
                <a:latin typeface="Public Sans Bold"/>
              </a:rPr>
              <a:t>numpy </a:t>
            </a:r>
            <a:r>
              <a:rPr lang="en-US" sz="4319">
                <a:solidFill>
                  <a:srgbClr val="2B2C30"/>
                </a:solidFill>
                <a:latin typeface="Public Sans"/>
              </a:rPr>
              <a:t>- Numerical computing tool used in Python</a:t>
            </a:r>
          </a:p>
          <a:p>
            <a:pPr algn="just">
              <a:lnSpc>
                <a:spcPts val="10798"/>
              </a:lnSpc>
            </a:pPr>
            <a:r>
              <a:rPr lang="en-US" sz="4319">
                <a:solidFill>
                  <a:srgbClr val="2B2C30"/>
                </a:solidFill>
                <a:latin typeface="Public Sans Bold"/>
              </a:rPr>
              <a:t>matplotlib </a:t>
            </a:r>
            <a:r>
              <a:rPr lang="en-US" sz="4319">
                <a:solidFill>
                  <a:srgbClr val="2B2C30"/>
                </a:solidFill>
                <a:latin typeface="Public Sans"/>
              </a:rPr>
              <a:t>-  Static and interactive visualizations in Python.</a:t>
            </a:r>
          </a:p>
          <a:p>
            <a:pPr algn="just">
              <a:lnSpc>
                <a:spcPts val="10798"/>
              </a:lnSpc>
            </a:pPr>
            <a:r>
              <a:rPr lang="en-US" sz="4319">
                <a:solidFill>
                  <a:srgbClr val="2B2C30"/>
                </a:solidFill>
                <a:latin typeface="Public Sans Bold"/>
              </a:rPr>
              <a:t>seaborn </a:t>
            </a:r>
            <a:r>
              <a:rPr lang="en-US" sz="4319">
                <a:solidFill>
                  <a:srgbClr val="2B2C30"/>
                </a:solidFill>
                <a:latin typeface="Public Sans"/>
              </a:rPr>
              <a:t>- Statistical data visualization</a:t>
            </a:r>
          </a:p>
          <a:p>
            <a:pPr algn="just">
              <a:lnSpc>
                <a:spcPts val="10798"/>
              </a:lnSpc>
            </a:pPr>
            <a:r>
              <a:rPr lang="en-US" sz="4319">
                <a:solidFill>
                  <a:srgbClr val="2B2C30"/>
                </a:solidFill>
                <a:latin typeface="Public Sans Bold"/>
              </a:rPr>
              <a:t>pandas </a:t>
            </a:r>
            <a:r>
              <a:rPr lang="en-US" sz="4319">
                <a:solidFill>
                  <a:srgbClr val="2B2C30"/>
                </a:solidFill>
                <a:latin typeface="Public Sans"/>
              </a:rPr>
              <a:t>- Data analysis tool used in Python</a:t>
            </a:r>
          </a:p>
          <a:p>
            <a:pPr algn="just">
              <a:lnSpc>
                <a:spcPts val="10798"/>
              </a:lnSpc>
            </a:pPr>
            <a:r>
              <a:rPr lang="en-US" sz="4319">
                <a:solidFill>
                  <a:srgbClr val="2B2C30"/>
                </a:solidFill>
                <a:latin typeface="Public Sans Bold"/>
              </a:rPr>
              <a:t>scikit-learn</a:t>
            </a:r>
            <a:r>
              <a:rPr lang="en-US" sz="4319">
                <a:solidFill>
                  <a:srgbClr val="2B2C30"/>
                </a:solidFill>
                <a:latin typeface="Public Sans"/>
              </a:rPr>
              <a:t> - tools for predictive data analysis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IMPORTING DATASET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50529" y="1818028"/>
            <a:ext cx="16208771" cy="7468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798"/>
              </a:lnSpc>
            </a:pPr>
            <a:r>
              <a:rPr lang="en-US" sz="4319">
                <a:solidFill>
                  <a:srgbClr val="2B2C30"/>
                </a:solidFill>
                <a:latin typeface="Public Sans"/>
              </a:rPr>
              <a:t>The dataset contains 15 attributes such as:</a:t>
            </a:r>
          </a:p>
          <a:p>
            <a:pPr algn="just">
              <a:lnSpc>
                <a:spcPts val="8638"/>
              </a:lnSpc>
            </a:pPr>
            <a:r>
              <a:rPr lang="en-US" sz="4319">
                <a:solidFill>
                  <a:srgbClr val="2B2C30"/>
                </a:solidFill>
                <a:latin typeface="Public Sans Bold"/>
              </a:rPr>
              <a:t>age,workclass,fnlwgt,education,education-num,marital-status,occupation,relationship,race,sex,capital-gain,capital-loss,hours-per-week,native-country,income</a:t>
            </a:r>
          </a:p>
          <a:p>
            <a:pPr algn="just">
              <a:lnSpc>
                <a:spcPts val="8638"/>
              </a:lnSpc>
            </a:pPr>
          </a:p>
          <a:p>
            <a:pPr algn="just">
              <a:lnSpc>
                <a:spcPts val="4319"/>
              </a:lnSpc>
            </a:pPr>
            <a:r>
              <a:rPr lang="en-US" sz="4319">
                <a:solidFill>
                  <a:srgbClr val="2B2C30"/>
                </a:solidFill>
                <a:latin typeface="Public Sans"/>
              </a:rPr>
              <a:t>Therefore,the dataset contains</a:t>
            </a:r>
            <a:r>
              <a:rPr lang="en-US" sz="4319">
                <a:solidFill>
                  <a:srgbClr val="2B2C30"/>
                </a:solidFill>
                <a:latin typeface="Public Sans Bold"/>
              </a:rPr>
              <a:t>  32561 </a:t>
            </a:r>
            <a:r>
              <a:rPr lang="en-US" sz="4319">
                <a:solidFill>
                  <a:srgbClr val="2B2C30"/>
                </a:solidFill>
                <a:latin typeface="Public Sans"/>
              </a:rPr>
              <a:t>values.</a:t>
            </a:r>
          </a:p>
          <a:p>
            <a:pPr algn="just">
              <a:lnSpc>
                <a:spcPts val="1079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EDA EXPLORATION</a:t>
            </a:r>
          </a:p>
        </p:txBody>
      </p:sp>
      <p:sp>
        <p:nvSpPr>
          <p:cNvPr name="AutoShape 3" id="3"/>
          <p:cNvSpPr/>
          <p:nvPr/>
        </p:nvSpPr>
        <p:spPr>
          <a:xfrm>
            <a:off x="-7086597" y="1799270"/>
            <a:ext cx="15011542" cy="16024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8095054" y="1240827"/>
            <a:ext cx="9164246" cy="8017473"/>
            <a:chOff x="0" y="0"/>
            <a:chExt cx="12218995" cy="10689964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80" t="0" r="80" b="0"/>
            <a:stretch>
              <a:fillRect/>
            </a:stretch>
          </p:blipFill>
          <p:spPr>
            <a:xfrm flipH="false" flipV="false">
              <a:off x="0" y="0"/>
              <a:ext cx="12218995" cy="10689964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028689" y="2791160"/>
            <a:ext cx="6896257" cy="484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9"/>
              </a:lnSpc>
            </a:pPr>
            <a:r>
              <a:rPr lang="en-US" sz="3699">
                <a:solidFill>
                  <a:srgbClr val="2B2C30"/>
                </a:solidFill>
                <a:latin typeface="Public Sans Bold"/>
              </a:rPr>
              <a:t>Exploratory Data Analysis</a:t>
            </a:r>
            <a:r>
              <a:rPr lang="en-US" sz="3699">
                <a:solidFill>
                  <a:srgbClr val="2B2C30"/>
                </a:solidFill>
                <a:latin typeface="Public Sans"/>
              </a:rPr>
              <a:t> (EDA) is a statistical approach to analyze and investigate data sets and summarize their main characteristics, often using statistical graphics and other data visualization methods.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PLOTTING DATA</a:t>
            </a:r>
          </a:p>
        </p:txBody>
      </p:sp>
      <p:sp>
        <p:nvSpPr>
          <p:cNvPr name="AutoShape 3" id="3"/>
          <p:cNvSpPr/>
          <p:nvPr/>
        </p:nvSpPr>
        <p:spPr>
          <a:xfrm>
            <a:off x="-7086597" y="1799270"/>
            <a:ext cx="14449201" cy="0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7749680" y="1594074"/>
            <a:ext cx="9814988" cy="7768654"/>
            <a:chOff x="0" y="0"/>
            <a:chExt cx="13086650" cy="10358205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290" r="0" b="290"/>
            <a:stretch>
              <a:fillRect/>
            </a:stretch>
          </p:blipFill>
          <p:spPr>
            <a:xfrm flipH="false" flipV="false">
              <a:off x="0" y="0"/>
              <a:ext cx="13086650" cy="10358205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797321" y="3295985"/>
            <a:ext cx="6588401" cy="3449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9"/>
              </a:lnSpc>
            </a:pPr>
            <a:r>
              <a:rPr lang="en-US" sz="3699">
                <a:solidFill>
                  <a:srgbClr val="2B2C30"/>
                </a:solidFill>
                <a:latin typeface="Public Sans"/>
              </a:rPr>
              <a:t>Plotting the data in bar chart (statistical data visualization).</a:t>
            </a:r>
          </a:p>
          <a:p>
            <a:pPr>
              <a:lnSpc>
                <a:spcPts val="5549"/>
              </a:lnSpc>
            </a:pPr>
            <a:r>
              <a:rPr lang="en-US" sz="3699">
                <a:solidFill>
                  <a:srgbClr val="2B2C30"/>
                </a:solidFill>
                <a:latin typeface="Public Sans"/>
              </a:rPr>
              <a:t>This figure plots the number of persons that they are male or female.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22289" y="4256484"/>
            <a:ext cx="15412609" cy="5109062"/>
            <a:chOff x="0" y="0"/>
            <a:chExt cx="20550146" cy="681208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458" r="0" b="458"/>
            <a:stretch>
              <a:fillRect/>
            </a:stretch>
          </p:blipFill>
          <p:spPr>
            <a:xfrm flipH="false" flipV="false">
              <a:off x="0" y="0"/>
              <a:ext cx="20550146" cy="6812082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CLASSIFICATION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6036" y="2291118"/>
            <a:ext cx="16345114" cy="1363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9"/>
              </a:lnSpc>
            </a:pPr>
            <a:r>
              <a:rPr lang="en-US" sz="3699">
                <a:solidFill>
                  <a:srgbClr val="2B2C30"/>
                </a:solidFill>
                <a:latin typeface="Public Sans"/>
              </a:rPr>
              <a:t>The income is classified on the basis of the education and the given barchart explains the person with income &lt;=50K person with income &gt;50K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FUNCTIONS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879725" y="2160928"/>
            <a:ext cx="16465842" cy="7331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79"/>
              </a:lnSpc>
            </a:pPr>
            <a:r>
              <a:rPr lang="en-US" sz="4319">
                <a:solidFill>
                  <a:srgbClr val="2B2C30"/>
                </a:solidFill>
                <a:latin typeface="Public Sans"/>
              </a:rPr>
              <a:t>One way to visualize these two metrics is by creating a </a:t>
            </a:r>
            <a:r>
              <a:rPr lang="en-US" sz="4319">
                <a:solidFill>
                  <a:srgbClr val="2B2C30"/>
                </a:solidFill>
                <a:latin typeface="Public Sans Bold"/>
              </a:rPr>
              <a:t>ROC </a:t>
            </a:r>
            <a:r>
              <a:rPr lang="en-US" sz="4319">
                <a:solidFill>
                  <a:srgbClr val="2B2C30"/>
                </a:solidFill>
                <a:latin typeface="Public Sans"/>
              </a:rPr>
              <a:t>curve, which stands for “receiver operating characteristic” curve.</a:t>
            </a:r>
            <a:r>
              <a:rPr lang="en-US" sz="4319">
                <a:solidFill>
                  <a:srgbClr val="2B2C30"/>
                </a:solidFill>
                <a:latin typeface="Public Sans"/>
              </a:rPr>
              <a:t>This is a plot that displays the sensitivity along the y-axis and (1 – specificity) along the x-axis.</a:t>
            </a:r>
          </a:p>
          <a:p>
            <a:pPr algn="just">
              <a:lnSpc>
                <a:spcPts val="6479"/>
              </a:lnSpc>
            </a:pPr>
          </a:p>
          <a:p>
            <a:pPr algn="just">
              <a:lnSpc>
                <a:spcPts val="6479"/>
              </a:lnSpc>
            </a:pPr>
            <a:r>
              <a:rPr lang="en-US" sz="4319">
                <a:solidFill>
                  <a:srgbClr val="2B2C30"/>
                </a:solidFill>
                <a:latin typeface="Public Sans"/>
              </a:rPr>
              <a:t>One way to quantify how well the logistic regression model does at classifying data is to calculate </a:t>
            </a:r>
            <a:r>
              <a:rPr lang="en-US" sz="4319">
                <a:solidFill>
                  <a:srgbClr val="2B2C30"/>
                </a:solidFill>
                <a:latin typeface="Public Sans Bold"/>
              </a:rPr>
              <a:t>AUC</a:t>
            </a:r>
            <a:r>
              <a:rPr lang="en-US" sz="4319">
                <a:solidFill>
                  <a:srgbClr val="2B2C30"/>
                </a:solidFill>
                <a:latin typeface="Public Sans"/>
              </a:rPr>
              <a:t>, which stands for “area under curve.”</a:t>
            </a:r>
          </a:p>
          <a:p>
            <a:pPr algn="just">
              <a:lnSpc>
                <a:spcPts val="6479"/>
              </a:lnSpc>
            </a:pPr>
            <a:r>
              <a:rPr lang="en-US" sz="4319">
                <a:solidFill>
                  <a:srgbClr val="2B2C30"/>
                </a:solidFill>
                <a:latin typeface="Public Sans"/>
              </a:rPr>
              <a:t>The closer the AUC is to 1, the better the model.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DAFogSFJL1o</dc:identifier>
  <dcterms:modified xsi:type="dcterms:W3CDTF">2011-08-01T06:04:30Z</dcterms:modified>
  <cp:revision>1</cp:revision>
  <dc:title>Income Classification</dc:title>
</cp:coreProperties>
</file>