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27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286" r:id="rId11"/>
    <p:sldId id="1287" r:id="rId12"/>
    <p:sldId id="1292" r:id="rId13"/>
    <p:sldId id="1293" r:id="rId14"/>
    <p:sldId id="1294" r:id="rId15"/>
    <p:sldId id="1295" r:id="rId16"/>
    <p:sldId id="1296" r:id="rId17"/>
    <p:sldId id="1306" r:id="rId18"/>
    <p:sldId id="1307" r:id="rId19"/>
    <p:sldId id="1308" r:id="rId20"/>
    <p:sldId id="1309" r:id="rId21"/>
    <p:sldId id="1310" r:id="rId22"/>
    <p:sldId id="1311" r:id="rId23"/>
    <p:sldId id="1297" r:id="rId24"/>
    <p:sldId id="1288" r:id="rId25"/>
    <p:sldId id="1249" r:id="rId26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11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264"/>
    <a:srgbClr val="841910"/>
    <a:srgbClr val="DFDDFB"/>
    <a:srgbClr val="213164"/>
    <a:srgbClr val="213163"/>
    <a:srgbClr val="E3E1FB"/>
    <a:srgbClr val="FFAB40"/>
    <a:srgbClr val="FFFFFF"/>
    <a:srgbClr val="0000FF"/>
    <a:srgbClr val="FFC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609903-2CE3-4819-90FE-CD1C047171BE}" v="671" dt="2024-04-08T07:55:21.1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18" y="82"/>
      </p:cViewPr>
      <p:guideLst>
        <p:guide orient="horz" pos="612"/>
        <p:guide pos="144"/>
        <p:guide orient="horz" pos="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223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0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4673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t>4/8/2024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8" r:id="rId3"/>
    <p:sldLayoutId id="2147483669" r:id="rId4"/>
    <p:sldLayoutId id="2147483670" r:id="rId5"/>
    <p:sldLayoutId id="2147483656" r:id="rId6"/>
    <p:sldLayoutId id="2147483657" r:id="rId7"/>
    <p:sldLayoutId id="2147483659" r:id="rId8"/>
    <p:sldLayoutId id="2147483674" r:id="rId9"/>
    <p:sldLayoutId id="2147483687" r:id="rId10"/>
    <p:sldLayoutId id="214748370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:a16="http://schemas.microsoft.com/office/drawing/2014/main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3D60DAB-D335-1BD9-E58E-A9668EF00ACF}"/>
              </a:ext>
            </a:extLst>
          </p:cNvPr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F58464-A114-244B-EF0C-6FE8EEDA9F75}"/>
              </a:ext>
            </a:extLst>
          </p:cNvPr>
          <p:cNvSpPr/>
          <p:nvPr/>
        </p:nvSpPr>
        <p:spPr>
          <a:xfrm>
            <a:off x="988684" y="1023080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3" name="Google Shape;70;p13">
            <a:extLst>
              <a:ext uri="{FF2B5EF4-FFF2-40B4-BE49-F238E27FC236}">
                <a16:creationId xmlns:a16="http://schemas.microsoft.com/office/drawing/2014/main" id="{8C1DD971-C5B3-56AD-1BE7-5C0CC8C3C639}"/>
              </a:ext>
            </a:extLst>
          </p:cNvPr>
          <p:cNvSpPr txBox="1"/>
          <p:nvPr/>
        </p:nvSpPr>
        <p:spPr>
          <a:xfrm>
            <a:off x="1003625" y="364253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DEA4E5-E1F9-7C2B-5D82-B9EBDB357F79}"/>
              </a:ext>
            </a:extLst>
          </p:cNvPr>
          <p:cNvSpPr txBox="1"/>
          <p:nvPr/>
        </p:nvSpPr>
        <p:spPr>
          <a:xfrm>
            <a:off x="1095095" y="3956068"/>
            <a:ext cx="2095554" cy="45653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 :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kalaiyarasi</a:t>
            </a:r>
            <a:r>
              <a:rPr lang="en-US" sz="1100" dirty="0">
                <a:solidFill>
                  <a:schemeClr val="tx1"/>
                </a:solidFill>
              </a:rPr>
              <a:t> G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ID :</a:t>
            </a:r>
            <a:r>
              <a:rPr lang="en-US" sz="1100" dirty="0">
                <a:solidFill>
                  <a:schemeClr val="tx1"/>
                </a:solidFill>
              </a:rPr>
              <a:t> au513521243010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100213" y="3919492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:a16="http://schemas.microsoft.com/office/drawing/2014/main" id="{CCC1DF48-ED01-057A-9A4F-593C2283B3BB}"/>
              </a:ext>
            </a:extLst>
          </p:cNvPr>
          <p:cNvSpPr txBox="1"/>
          <p:nvPr/>
        </p:nvSpPr>
        <p:spPr>
          <a:xfrm>
            <a:off x="5596477" y="362729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College Name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693065" y="391949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20BD188-F1AC-8947-CAF9-F4BF1056D5B6}"/>
              </a:ext>
            </a:extLst>
          </p:cNvPr>
          <p:cNvSpPr txBox="1"/>
          <p:nvPr/>
        </p:nvSpPr>
        <p:spPr>
          <a:xfrm>
            <a:off x="5693356" y="3956068"/>
            <a:ext cx="2095554" cy="62581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spcAft>
                <a:spcPts val="200"/>
              </a:spcAft>
              <a:buClr>
                <a:schemeClr val="bg1"/>
              </a:buClr>
            </a:pPr>
            <a:r>
              <a:rPr lang="en-US" sz="1100" dirty="0">
                <a:solidFill>
                  <a:schemeClr val="tx1"/>
                </a:solidFill>
              </a:rPr>
              <a:t>5135-Annai Mira College of engineering and technology,</a:t>
            </a:r>
          </a:p>
          <a:p>
            <a:pPr>
              <a:spcAft>
                <a:spcPts val="200"/>
              </a:spcAft>
            </a:pPr>
            <a:r>
              <a:rPr lang="en-US" sz="1100" dirty="0" err="1">
                <a:solidFill>
                  <a:schemeClr val="tx1"/>
                </a:solidFill>
              </a:rPr>
              <a:t>Ranipet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:a16="http://schemas.microsoft.com/office/drawing/2014/main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0"/>
    </mc:Choice>
    <mc:Fallback xmlns=""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AF59C-CA47-321D-4366-F7B3EDAD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01132"/>
            <a:ext cx="7886430" cy="666517"/>
          </a:xfrm>
        </p:spPr>
        <p:txBody>
          <a:bodyPr/>
          <a:lstStyle/>
          <a:p>
            <a:r>
              <a:rPr lang="en-US" sz="2400" b="1" dirty="0">
                <a:solidFill>
                  <a:srgbClr val="213264"/>
                </a:solidFill>
              </a:rPr>
              <a:t>login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50CD7E-8215-104B-B8C0-5179BFFDE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108" y="1282352"/>
            <a:ext cx="6684065" cy="333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92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B10D8-E098-FF8E-C5FA-FA849200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35000"/>
            <a:ext cx="7886430" cy="632649"/>
          </a:xfrm>
        </p:spPr>
        <p:txBody>
          <a:bodyPr/>
          <a:lstStyle/>
          <a:p>
            <a:pPr algn="ctr"/>
            <a:r>
              <a:rPr lang="en-US" sz="2400" b="1" dirty="0">
                <a:solidFill>
                  <a:srgbClr val="213264"/>
                </a:solidFill>
              </a:rPr>
              <a:t>Registration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2337F2-73C9-B506-2050-E3B7E554C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391" y="1265787"/>
            <a:ext cx="7421217" cy="368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15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AD8D6-8C5D-C4E6-9FAF-14FAFF2C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43466"/>
            <a:ext cx="7886430" cy="624183"/>
          </a:xfrm>
        </p:spPr>
        <p:txBody>
          <a:bodyPr/>
          <a:lstStyle/>
          <a:p>
            <a:r>
              <a:rPr lang="en-US" sz="2400" b="1" dirty="0">
                <a:solidFill>
                  <a:srgbClr val="213264"/>
                </a:solidFill>
              </a:rPr>
              <a:t>Account created</a:t>
            </a:r>
            <a:endParaRPr lang="en-US" sz="2400">
              <a:solidFill>
                <a:srgbClr val="213264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7938B7-FE29-5D4B-9F85-DAD7CF6F2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759" y="1266825"/>
            <a:ext cx="750570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50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E42AA-3E13-629A-6815-A8A448977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18066"/>
            <a:ext cx="7886430" cy="649583"/>
          </a:xfrm>
        </p:spPr>
        <p:txBody>
          <a:bodyPr/>
          <a:lstStyle/>
          <a:p>
            <a:r>
              <a:rPr lang="en-US" sz="2400" b="1" dirty="0">
                <a:solidFill>
                  <a:srgbClr val="213264"/>
                </a:solidFill>
              </a:rPr>
              <a:t>Find bus: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280773-6D38-4872-1FC1-8F598A1AD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78" y="1282352"/>
            <a:ext cx="7205869" cy="357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1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14C5B-6922-60FE-17E1-921275DEB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213264"/>
                </a:solidFill>
              </a:rPr>
              <a:t>Choose bus: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72AAFC-E1B8-16C9-5E2E-F91249B697F6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dirty="0"/>
              <a:t>     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E2A884-3E2A-C2F1-8C89-11ACB7462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43" y="1199525"/>
            <a:ext cx="7437782" cy="368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787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01862-188F-0430-76A1-2F2EC1DFB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213264"/>
                </a:solidFill>
              </a:rPr>
              <a:t>Booking conformed: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85BABD-F8D3-E5EC-2A56-49F69D8DC92E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dirty="0"/>
              <a:t>   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0BB023-4786-B79A-98C7-E0E60F9F9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78" y="1282352"/>
            <a:ext cx="7520608" cy="373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029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20D5-6EB3-C2A2-662D-157B56038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213264"/>
                </a:solidFill>
              </a:rPr>
              <a:t>Booked bus details: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A221D3-1C6E-A0D6-8E3C-FCAEA3AAA71C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dirty="0"/>
              <a:t>     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69692B-5715-7F87-A540-F94E8B8A2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43" y="1199526"/>
            <a:ext cx="7272130" cy="366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194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04EB5-A27F-ACD6-E22D-D89E82A69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213264"/>
                </a:solidFill>
              </a:rPr>
              <a:t>List of booking and cancel form: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4A7CB6-C414-98D6-7DDC-FC68D31F6814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dirty="0"/>
              <a:t>    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2F1012-848B-819B-FFBF-2207B2D75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78" y="1282352"/>
            <a:ext cx="7313543" cy="359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856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C2FB9-7425-4E41-CC9F-D8FBE5EB2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213264"/>
                </a:solidFill>
              </a:rPr>
              <a:t>Bus cancel confirm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9A2454-CCF1-1850-49C4-CC00BE4823AA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dirty="0"/>
              <a:t>    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61A1C8-647E-D9BD-4EB7-4C18B121A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78" y="1199526"/>
            <a:ext cx="7230717" cy="365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73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F69D4-B4B1-C819-B44C-B3F413E8B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213264"/>
                </a:solidFill>
              </a:rPr>
              <a:t>Sign out: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94DD1E-C748-0387-A499-5FED5679CC7E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dirty="0"/>
              <a:t>  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265366-C7E5-DB75-333A-3710140C3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78" y="1199526"/>
            <a:ext cx="7669695" cy="382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778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:a16="http://schemas.microsoft.com/office/drawing/2014/main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DB24E31-75E2-D2BE-DEE1-91ADB5001A8F}"/>
              </a:ext>
            </a:extLst>
          </p:cNvPr>
          <p:cNvSpPr/>
          <p:nvPr/>
        </p:nvSpPr>
        <p:spPr>
          <a:xfrm>
            <a:off x="956310" y="3037840"/>
            <a:ext cx="7227570" cy="530626"/>
          </a:xfrm>
          <a:prstGeom prst="roundRect">
            <a:avLst/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5EA4B0C5-E33A-D592-C106-2AB96DBFDD04}"/>
              </a:ext>
            </a:extLst>
          </p:cNvPr>
          <p:cNvSpPr txBox="1"/>
          <p:nvPr/>
        </p:nvSpPr>
        <p:spPr>
          <a:xfrm>
            <a:off x="1571630" y="3183633"/>
            <a:ext cx="5839143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 dirty="0">
                <a:latin typeface="+mj-lt"/>
              </a:rPr>
              <a:t>Building Bus Reservation System using Python and Django</a:t>
            </a:r>
            <a:endParaRPr lang="en-US" sz="1600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427485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6256-ED4F-D5CB-996C-FBD384D1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53" y="719666"/>
            <a:ext cx="8421857" cy="547983"/>
          </a:xfrm>
        </p:spPr>
        <p:txBody>
          <a:bodyPr/>
          <a:lstStyle/>
          <a:p>
            <a:r>
              <a:rPr lang="en-IN" sz="1600" b="1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br>
              <a:rPr lang="en-US" b="0" i="0">
                <a:solidFill>
                  <a:srgbClr val="374151"/>
                </a:solidFill>
                <a:effectLst/>
                <a:latin typeface="Söhne"/>
              </a:rPr>
            </a:b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502AA8-0A05-FB88-65F5-31CF5C118DB1}"/>
              </a:ext>
            </a:extLst>
          </p:cNvPr>
          <p:cNvSpPr txBox="1"/>
          <p:nvPr/>
        </p:nvSpPr>
        <p:spPr>
          <a:xfrm>
            <a:off x="528135" y="1253027"/>
            <a:ext cx="8170569" cy="25237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en-US" sz="1800" dirty="0">
                <a:solidFill>
                  <a:schemeClr val="tx1"/>
                </a:solidFill>
              </a:rPr>
              <a:t>Suggestions for potential future enhancements or additional features to further improve the booking platform.</a:t>
            </a:r>
            <a:endParaRPr lang="en-US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buFont typeface="Wingdings"/>
              <a:buChar char="v"/>
            </a:pPr>
            <a:r>
              <a:rPr lang="en-US" sz="1800" dirty="0">
                <a:solidFill>
                  <a:schemeClr val="tx1"/>
                </a:solidFill>
              </a:rPr>
              <a:t>Exploration of advanced technologies like artificial intelligence for personalized recommendations and predictive seat availability.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buFont typeface="Wingdings"/>
              <a:buChar char="v"/>
            </a:pPr>
            <a:r>
              <a:rPr lang="en-US" sz="1800" dirty="0">
                <a:solidFill>
                  <a:schemeClr val="tx1"/>
                </a:solidFill>
              </a:rPr>
              <a:t>Consideration of expanding the platform to integrate with other modes of transportation for seamless multi-modal travel experiences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128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Conclusion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BAAD3EB-5AF8-2850-D7B6-2D787F8D5CA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id="{81E9EAEF-4D2C-D890-53FC-DD6FC1B36C83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7F9934-8FE1-5BEE-6E37-E8338EFD76A1}"/>
              </a:ext>
            </a:extLst>
          </p:cNvPr>
          <p:cNvSpPr txBox="1"/>
          <p:nvPr/>
        </p:nvSpPr>
        <p:spPr>
          <a:xfrm>
            <a:off x="292086" y="1101877"/>
            <a:ext cx="8346614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en-US" sz="1800" dirty="0"/>
              <a:t>In conclusion, the bus reservation system project addresses the inefficiencies inherent in traditional bus ticketing processes by introducing a modernized and user-friendly platform. </a:t>
            </a:r>
            <a:endParaRPr lang="en-US"/>
          </a:p>
          <a:p>
            <a:pPr marL="285750" indent="-285750">
              <a:buFont typeface="Wingdings"/>
              <a:buChar char="v"/>
            </a:pPr>
            <a:endParaRPr lang="en-US" sz="1800" dirty="0"/>
          </a:p>
          <a:p>
            <a:pPr marL="285750" indent="-285750">
              <a:buFont typeface="Wingdings"/>
              <a:buChar char="v"/>
            </a:pPr>
            <a:r>
              <a:rPr lang="en-US" sz="1800" dirty="0"/>
              <a:t>By automating ticket booking, seat selection, and payment processes, the system improves the overall booking experience for passengers while providing operational benefits for bus operators. </a:t>
            </a:r>
          </a:p>
          <a:p>
            <a:pPr marL="285750" indent="-285750">
              <a:buFont typeface="Wingdings"/>
              <a:buChar char="v"/>
            </a:pPr>
            <a:endParaRPr lang="en-US" sz="1800" dirty="0"/>
          </a:p>
          <a:p>
            <a:pPr marL="285750" indent="-285750">
              <a:buFont typeface="Wingdings"/>
              <a:buChar char="v"/>
            </a:pPr>
            <a:r>
              <a:rPr lang="en-US" sz="1800" dirty="0"/>
              <a:t>With enhanced accessibility, real-time updates, and efficient backend management tools, the system aims to revolutionize the way bus tickets are booked and managed, ultimately benefiting both passengers and bus companies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018878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87024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400" b="1" dirty="0">
                <a:solidFill>
                  <a:srgbClr val="213163"/>
                </a:solidFill>
              </a:rPr>
              <a:t>Abstract</a:t>
            </a:r>
            <a:endParaRPr lang="en-IN" sz="24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E138CBA-7C0B-348B-874D-0DBE98733F33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A6F8FB9D-26BD-FFD4-0D44-2DE325084D08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7D0350-ED5E-64F5-13EA-E60F8CCC0678}"/>
              </a:ext>
            </a:extLst>
          </p:cNvPr>
          <p:cNvSpPr txBox="1"/>
          <p:nvPr/>
        </p:nvSpPr>
        <p:spPr>
          <a:xfrm>
            <a:off x="339681" y="1083258"/>
            <a:ext cx="8460526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en-US" sz="1800" dirty="0">
                <a:solidFill>
                  <a:schemeClr val="tx1"/>
                </a:solidFill>
              </a:rPr>
              <a:t>Introduction To The Topic Of Bus Ticket Booking Systems.</a:t>
            </a:r>
            <a:endParaRPr lang="en-US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buFont typeface="Wingdings"/>
              <a:buChar char="v"/>
            </a:pPr>
            <a:r>
              <a:rPr lang="en-US" sz="1800" dirty="0">
                <a:solidFill>
                  <a:schemeClr val="tx1"/>
                </a:solidFill>
              </a:rPr>
              <a:t>Importance And Relevance Of Efficient Bus Ticket Booking Systems In Modern Transportation.</a:t>
            </a:r>
            <a:endParaRPr lang="en-US" sz="180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buFont typeface="Wingdings"/>
              <a:buChar char="v"/>
            </a:pPr>
            <a:r>
              <a:rPr lang="en-US" sz="1800" dirty="0">
                <a:solidFill>
                  <a:schemeClr val="tx1"/>
                </a:solidFill>
              </a:rPr>
              <a:t>The Bus Reservation System Project Aims To Streamline The Process Of Booking Bus Tickets By Providing An Efficient And User-friendly Platform For Passengers. 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buFont typeface="Wingdings"/>
              <a:buChar char="v"/>
            </a:pPr>
            <a:r>
              <a:rPr lang="en-US" sz="1800" dirty="0">
                <a:solidFill>
                  <a:schemeClr val="tx1"/>
                </a:solidFill>
              </a:rPr>
              <a:t>This System Automates Ticket Booking, Seat Selection, And Payment Processes, Enhancing The Overall Experience For Both Passengers And Bus Operators</a:t>
            </a:r>
          </a:p>
        </p:txBody>
      </p:sp>
    </p:spTree>
    <p:extLst>
      <p:ext uri="{BB962C8B-B14F-4D97-AF65-F5344CB8AC3E}">
        <p14:creationId xmlns:p14="http://schemas.microsoft.com/office/powerpoint/2010/main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9315" y="599304"/>
            <a:ext cx="5338038" cy="678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400" b="1" dirty="0">
                <a:solidFill>
                  <a:srgbClr val="213163"/>
                </a:solidFill>
              </a:rPr>
              <a:t>Problem Statement</a:t>
            </a:r>
            <a:endParaRPr lang="en-IN" sz="24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38979D7-DAF1-B9D0-4B15-5F44295BF71F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771E5D94-0B0E-9E10-390E-F025663AAA0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7595E1-0B5A-4F72-89D2-A3E56894C914}"/>
              </a:ext>
            </a:extLst>
          </p:cNvPr>
          <p:cNvSpPr txBox="1"/>
          <p:nvPr/>
        </p:nvSpPr>
        <p:spPr>
          <a:xfrm>
            <a:off x="399807" y="938353"/>
            <a:ext cx="8118791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buFont typeface="Wingdings"/>
              <a:buChar char="v"/>
            </a:pPr>
            <a:r>
              <a:rPr lang="en-US" sz="1800" dirty="0">
                <a:solidFill>
                  <a:schemeClr val="tx1"/>
                </a:solidFill>
              </a:rPr>
              <a:t>Traditional bus ticket booking systems often involve long queues, manual ticketing processes, and limited accessibility. 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buFont typeface="Wingdings"/>
              <a:buChar char="v"/>
            </a:pPr>
            <a:r>
              <a:rPr lang="en-US" sz="1800" dirty="0">
                <a:solidFill>
                  <a:schemeClr val="tx1"/>
                </a:solidFill>
              </a:rPr>
              <a:t>This leads to inconvenience for passengers and operational challenges for bus companies. Therefore, there is a need for a modernized and efficient bus reservation system to address these issues and improve the overall booking experience</a:t>
            </a:r>
            <a:r>
              <a:rPr lang="en-US" sz="1800" dirty="0"/>
              <a:t>.</a:t>
            </a:r>
            <a:endParaRPr lang="en-US" dirty="0"/>
          </a:p>
          <a:p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buFont typeface="Wingdings"/>
              <a:buChar char="v"/>
            </a:pPr>
            <a:r>
              <a:rPr lang="en-US" sz="1800" dirty="0">
                <a:solidFill>
                  <a:schemeClr val="tx1"/>
                </a:solidFill>
              </a:rPr>
              <a:t>Challenges faced by bus operators in managing ticket inventory and customer data effectively.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buFont typeface="Wingdings"/>
              <a:buChar char="v"/>
            </a:pPr>
            <a:r>
              <a:rPr lang="en-US" sz="1800" dirty="0">
                <a:solidFill>
                  <a:schemeClr val="tx1"/>
                </a:solidFill>
              </a:rPr>
              <a:t>Need for a streamlined and user-friendly ticket booking platform</a:t>
            </a:r>
          </a:p>
        </p:txBody>
      </p:sp>
    </p:spTree>
    <p:extLst>
      <p:ext uri="{BB962C8B-B14F-4D97-AF65-F5344CB8AC3E}">
        <p14:creationId xmlns:p14="http://schemas.microsoft.com/office/powerpoint/2010/main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400" b="1" dirty="0">
                <a:solidFill>
                  <a:srgbClr val="213163"/>
                </a:solidFill>
              </a:rPr>
              <a:t>Project Overview</a:t>
            </a:r>
            <a:endParaRPr lang="en-IN" sz="24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CF58A7F-2C96-B07D-0B21-410816696D2B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0139171D-3AD9-6A2C-2865-384C0BE5CD2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2F1588-0403-7755-575F-681D7FFF1367}"/>
              </a:ext>
            </a:extLst>
          </p:cNvPr>
          <p:cNvSpPr txBox="1"/>
          <p:nvPr/>
        </p:nvSpPr>
        <p:spPr>
          <a:xfrm>
            <a:off x="561274" y="1120534"/>
            <a:ext cx="7135009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en-US" sz="1800" dirty="0"/>
              <a:t>The existing bus ticketing process is plagued by inefficiencies such as manual ticketing, limited seat availability visibility, and cumbersome payment procedures. </a:t>
            </a:r>
            <a:endParaRPr lang="en-US"/>
          </a:p>
          <a:p>
            <a:endParaRPr lang="en-US" sz="1800" dirty="0"/>
          </a:p>
          <a:p>
            <a:pPr marL="285750" indent="-285750">
              <a:buFont typeface="Wingdings"/>
              <a:buChar char="v"/>
            </a:pPr>
            <a:r>
              <a:rPr lang="en-US" sz="1800" dirty="0"/>
              <a:t>Passengers often face challenges in securing tickets, especially during peak travel seasons. </a:t>
            </a:r>
          </a:p>
          <a:p>
            <a:endParaRPr lang="en-US" sz="1800" dirty="0"/>
          </a:p>
          <a:p>
            <a:pPr marL="285750" indent="-285750">
              <a:buFont typeface="Wingdings"/>
              <a:buChar char="v"/>
            </a:pPr>
            <a:r>
              <a:rPr lang="en-US" sz="1800" dirty="0"/>
              <a:t>Additionally, bus operators struggle to manage bookings and optimize seat utilization efficiently. </a:t>
            </a:r>
          </a:p>
          <a:p>
            <a:endParaRPr lang="en-US" sz="1800" dirty="0"/>
          </a:p>
          <a:p>
            <a:pPr marL="285750" indent="-285750">
              <a:buFont typeface="Wingdings"/>
              <a:buChar char="v"/>
            </a:pPr>
            <a:r>
              <a:rPr lang="en-US" sz="1800" dirty="0"/>
              <a:t>These issues result in dissatisfied customers and lost revenue opportunities for bus companies.</a:t>
            </a:r>
          </a:p>
        </p:txBody>
      </p:sp>
    </p:spTree>
    <p:extLst>
      <p:ext uri="{BB962C8B-B14F-4D97-AF65-F5344CB8AC3E}">
        <p14:creationId xmlns:p14="http://schemas.microsoft.com/office/powerpoint/2010/main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9314" y="682130"/>
            <a:ext cx="4137060" cy="388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2800"/>
            </a:pPr>
            <a:r>
              <a:rPr lang="en-IN" sz="2400" b="1" dirty="0">
                <a:solidFill>
                  <a:srgbClr val="213163"/>
                </a:solidFill>
              </a:rPr>
              <a:t>Proposed Solution </a:t>
            </a:r>
            <a:endParaRPr lang="en-IN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6B7C3C-D3E3-FF07-EEDD-95F0B593D118}"/>
              </a:ext>
            </a:extLst>
          </p:cNvPr>
          <p:cNvSpPr txBox="1"/>
          <p:nvPr/>
        </p:nvSpPr>
        <p:spPr>
          <a:xfrm>
            <a:off x="138533" y="1102220"/>
            <a:ext cx="8866934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0E84B3E-4CED-7709-C0ED-61714423E40C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D3393E03-7263-ADFB-23AD-8505198A845E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F0445C-B3A8-A71B-5B31-07B9E65EA746}"/>
              </a:ext>
            </a:extLst>
          </p:cNvPr>
          <p:cNvSpPr txBox="1"/>
          <p:nvPr/>
        </p:nvSpPr>
        <p:spPr>
          <a:xfrm>
            <a:off x="414224" y="1273729"/>
            <a:ext cx="8348368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en-US" sz="1800" dirty="0"/>
              <a:t>The proposed bus reservation system will leverage technology to automate and streamline the ticket booking process.</a:t>
            </a:r>
            <a:endParaRPr lang="en-US"/>
          </a:p>
          <a:p>
            <a:pPr marL="285750" indent="-285750">
              <a:buFont typeface="Wingdings"/>
              <a:buChar char="v"/>
            </a:pPr>
            <a:r>
              <a:rPr lang="en-US" sz="1800" dirty="0"/>
              <a:t> It will feature a user-friendly interface for passengers to search for bus routes, select seats, and make secure payments online.</a:t>
            </a:r>
          </a:p>
          <a:p>
            <a:pPr marL="285750" indent="-285750">
              <a:buFont typeface="Wingdings"/>
              <a:buChar char="v"/>
            </a:pPr>
            <a:r>
              <a:rPr lang="en-US" sz="1800" dirty="0"/>
              <a:t> The system will provide real-time seat availability updates, allowing passengers to make informed decisions.</a:t>
            </a:r>
          </a:p>
          <a:p>
            <a:pPr marL="285750" indent="-285750">
              <a:buFont typeface="Wingdings"/>
              <a:buChar char="v"/>
            </a:pPr>
            <a:r>
              <a:rPr lang="en-US" sz="1800" dirty="0"/>
              <a:t> Furthermore, bus operators will benefit from backend management tools to efficiently handle bookings, manage schedules, and track revenue.</a:t>
            </a:r>
          </a:p>
          <a:p>
            <a:pPr marL="285750" indent="-285750">
              <a:buFont typeface="Wingdings"/>
              <a:buChar char="v"/>
            </a:pPr>
            <a:r>
              <a:rPr lang="en-US" sz="1800" dirty="0"/>
              <a:t> Integration with mobile apps and online payment gateways will enhance accessibility and convenience for users.</a:t>
            </a:r>
          </a:p>
        </p:txBody>
      </p:sp>
    </p:spTree>
    <p:extLst>
      <p:ext uri="{BB962C8B-B14F-4D97-AF65-F5344CB8AC3E}">
        <p14:creationId xmlns:p14="http://schemas.microsoft.com/office/powerpoint/2010/main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2A8F1A-67E8-0BA1-6B45-F0633689698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61;g5fab984687_2_0">
            <a:extLst>
              <a:ext uri="{FF2B5EF4-FFF2-40B4-BE49-F238E27FC236}">
                <a16:creationId xmlns:a16="http://schemas.microsoft.com/office/drawing/2014/main" id="{3447FF72-B82E-F4FB-B8A0-D3532FD4F749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1083245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Modelling &amp; Results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7916C04-0C07-63EC-B0DB-AEEB706ED276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id="{D2FA24E3-5201-10AD-6410-56F7C8331C21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5F58C2-77DA-7D14-1DEE-97A519F9F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7" y="1282352"/>
            <a:ext cx="4514023" cy="31834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71FE77-0AA0-B8A3-9B63-B98ACC6D7E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825" y="1282352"/>
            <a:ext cx="4364935" cy="248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725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B7586-5B6F-C8C7-E175-4BE77E84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50" y="613142"/>
            <a:ext cx="8832300" cy="45193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213264"/>
                </a:solidFill>
              </a:rPr>
              <a:t>Homepage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4FBF9-636B-1E68-241E-ECCF1475C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389600"/>
            <a:ext cx="8696833" cy="3179400"/>
          </a:xfrm>
        </p:spPr>
        <p:txBody>
          <a:bodyPr/>
          <a:lstStyle/>
          <a:p>
            <a:pPr marL="456565" indent="-304165">
              <a:buNone/>
            </a:pPr>
            <a:r>
              <a:rPr lang="en-US" dirty="0"/>
              <a:t>   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FE7427-A69D-2A1B-5A4C-616E91A8C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05" y="1067004"/>
            <a:ext cx="7827064" cy="393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7543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559A34-456E-49A1-8157-9E3D18BFAD36}">
  <ds:schemaRefs>
    <ds:schemaRef ds:uri="http://schemas.microsoft.com/office/2006/metadata/properties"/>
    <ds:schemaRef ds:uri="http://www.w3.org/2000/xmlns/"/>
    <ds:schemaRef ds:uri="9162bd5b-4ed9-4da3-b376-05204580ba3f"/>
    <ds:schemaRef ds:uri="http://www.w3.org/2001/XMLSchema-instance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D9E5D5E-A365-4A49-8140-C8CC82A61608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9162bd5b-4ed9-4da3-b376-05204580ba3f"/>
    <ds:schemaRef ds:uri="c0fa2617-96bd-425d-8578-e93563fe37c5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101</Words>
  <Application>Microsoft Office PowerPoint</Application>
  <PresentationFormat>On-screen Show (16:9)</PresentationFormat>
  <Paragraphs>40</Paragraphs>
  <Slides>22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Simple Light</vt:lpstr>
      <vt:lpstr>PowerPoint Presentation</vt:lpstr>
      <vt:lpstr>PowerPoint Presentation</vt:lpstr>
      <vt:lpstr>Abstract</vt:lpstr>
      <vt:lpstr>Problem Statement</vt:lpstr>
      <vt:lpstr>Project Overview</vt:lpstr>
      <vt:lpstr>Proposed Solution </vt:lpstr>
      <vt:lpstr>Technology Used</vt:lpstr>
      <vt:lpstr>Modelling &amp; Results</vt:lpstr>
      <vt:lpstr>Homepage</vt:lpstr>
      <vt:lpstr>login</vt:lpstr>
      <vt:lpstr>Registration</vt:lpstr>
      <vt:lpstr>Account created</vt:lpstr>
      <vt:lpstr>Find bus:</vt:lpstr>
      <vt:lpstr>Choose bus:</vt:lpstr>
      <vt:lpstr>Booking conformed:</vt:lpstr>
      <vt:lpstr>Booked bus details:</vt:lpstr>
      <vt:lpstr>List of booking and cancel form:</vt:lpstr>
      <vt:lpstr>Bus cancel confirm</vt:lpstr>
      <vt:lpstr>Sign out:</vt:lpstr>
      <vt:lpstr>Future Enhancements: 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KALAIYARASI .G</cp:lastModifiedBy>
  <cp:revision>260</cp:revision>
  <dcterms:modified xsi:type="dcterms:W3CDTF">2024-04-08T07:56:11Z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