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handoutMasterIdLst>
    <p:handoutMasterId r:id="rId24"/>
  </p:handoutMasterIdLst>
  <p:sldIdLst>
    <p:sldId id="312" r:id="rId5"/>
    <p:sldId id="304" r:id="rId6"/>
    <p:sldId id="323" r:id="rId7"/>
    <p:sldId id="325" r:id="rId8"/>
    <p:sldId id="324" r:id="rId9"/>
    <p:sldId id="326" r:id="rId10"/>
    <p:sldId id="327" r:id="rId11"/>
    <p:sldId id="330" r:id="rId12"/>
    <p:sldId id="331" r:id="rId13"/>
    <p:sldId id="329" r:id="rId14"/>
    <p:sldId id="328" r:id="rId15"/>
    <p:sldId id="333" r:id="rId16"/>
    <p:sldId id="334" r:id="rId17"/>
    <p:sldId id="332" r:id="rId18"/>
    <p:sldId id="335" r:id="rId19"/>
    <p:sldId id="336" r:id="rId20"/>
    <p:sldId id="337" r:id="rId21"/>
    <p:sldId id="297" r:id="rId22"/>
  </p:sldIdLst>
  <p:sldSz cx="12192000" cy="6858000"/>
  <p:notesSz cx="13716000" cy="24384000"/>
  <p:defaultTextStyle>
    <a:defPPr rtl="0">
      <a:defRPr lang="de-DE"/>
    </a:defPPr>
    <a:lvl1pPr marL="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Rips" initials="AR" lastIdx="1" clrIdx="0">
    <p:extLst>
      <p:ext uri="{19B8F6BF-5375-455C-9EA6-DF929625EA0E}">
        <p15:presenceInfo xmlns:p15="http://schemas.microsoft.com/office/powerpoint/2012/main" userId="6b251bac84325b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834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30" d="100"/>
          <a:sy n="30" d="100"/>
        </p:scale>
        <p:origin x="4452" y="3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xmlns="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61F194BD-2269-4EFA-851F-443B834DD978}" type="datetimeyyyy">
              <a:rPr lang="de-DE" smtClean="0"/>
              <a:t>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420BD0AB-C59E-4A46-83D3-F07787446BA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bildung 0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>
            <a:extLst>
              <a:ext uri="{FF2B5EF4-FFF2-40B4-BE49-F238E27FC236}">
                <a16:creationId xmlns:a16="http://schemas.microsoft.com/office/drawing/2014/main" xmlns="" id="{D014917C-8694-B4A4-A211-0F31F00E2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xmlns="" id="{A7DB6972-BB75-254A-BA88-C0C3E6E93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ild 2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xmlns="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Textplatzhalter 54">
            <a:extLst>
              <a:ext uri="{FF2B5EF4-FFF2-40B4-BE49-F238E27FC236}">
                <a16:creationId xmlns:a16="http://schemas.microsoft.com/office/drawing/2014/main" xmlns="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1800"/>
            </a:lvl1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xmlns="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de-DE" sz="1800"/>
            </a:lvl1pPr>
            <a:lvl2pPr>
              <a:defRPr lang="de-DE" sz="1800"/>
            </a:lvl2pPr>
            <a:lvl3pPr>
              <a:defRPr lang="de-DE" sz="1800"/>
            </a:lvl3pPr>
            <a:lvl4pPr>
              <a:defRPr lang="de-DE" sz="1800"/>
            </a:lvl4pPr>
            <a:lvl5pPr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" name="Foliennummernplatzhalter 2">
            <a:extLst>
              <a:ext uri="{FF2B5EF4-FFF2-40B4-BE49-F238E27FC236}">
                <a16:creationId xmlns:a16="http://schemas.microsoft.com/office/drawing/2014/main" xmlns="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xmlns="" id="{D5595DD5-43B0-252F-8BC6-6B74340C5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9" name="Freihandform 48">
            <a:extLst>
              <a:ext uri="{FF2B5EF4-FFF2-40B4-BE49-F238E27FC236}">
                <a16:creationId xmlns:a16="http://schemas.microsoft.com/office/drawing/2014/main" xmlns="" id="{BC3A3767-6C5E-8188-0A49-955BBACE3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xmlns="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xmlns="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7" name="Foliennummernplatzhalter 2">
            <a:extLst>
              <a:ext uri="{FF2B5EF4-FFF2-40B4-BE49-F238E27FC236}">
                <a16:creationId xmlns:a16="http://schemas.microsoft.com/office/drawing/2014/main" xmlns="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xmlns="" id="{C6639AD7-128F-B39D-B45F-0F22A2C6D6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xmlns="" id="{48479A23-C29C-C711-510C-05B69B882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Bild 2">
            <a:extLst>
              <a:ext uri="{FF2B5EF4-FFF2-40B4-BE49-F238E27FC236}">
                <a16:creationId xmlns:a16="http://schemas.microsoft.com/office/drawing/2014/main" xmlns="" id="{F3DC42FA-4B8F-2EFC-CAB4-1CCAB93BE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xmlns="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xmlns="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xmlns="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6" name="Foliennummernplatzhalter 2">
            <a:extLst>
              <a:ext uri="{FF2B5EF4-FFF2-40B4-BE49-F238E27FC236}">
                <a16:creationId xmlns:a16="http://schemas.microsoft.com/office/drawing/2014/main" xmlns="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: Form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9" name="Bild 2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xmlns="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de-DE" sz="2400"/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de-DE"/>
            </a:def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de-DE" sz="28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ihand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4" name="Bild 2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de-DE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de-DE" sz="18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xmlns="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7537D12D-0FCA-3396-988D-452D3D526E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11710CE8-8A83-C0D3-623E-AFCC6C6A29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7AA66C80-37C3-6D28-7564-733A30B2CD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ihandform: Form 28">
              <a:extLst>
                <a:ext uri="{FF2B5EF4-FFF2-40B4-BE49-F238E27FC236}">
                  <a16:creationId xmlns:a16="http://schemas.microsoft.com/office/drawing/2014/main" xmlns="" id="{D9DB7C23-E0CF-A75F-BFFD-4E7679AF4A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/>
            </a:p>
          </p:txBody>
        </p:sp>
        <p:sp>
          <p:nvSpPr>
            <p:cNvPr id="15" name="Freihandform: Form 15">
              <a:extLst>
                <a:ext uri="{FF2B5EF4-FFF2-40B4-BE49-F238E27FC236}">
                  <a16:creationId xmlns:a16="http://schemas.microsoft.com/office/drawing/2014/main" xmlns="" id="{4D62A0CC-A0CE-403A-A167-27225B2C60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Bild 2">
              <a:extLst>
                <a:ext uri="{FF2B5EF4-FFF2-40B4-BE49-F238E27FC236}">
                  <a16:creationId xmlns:a16="http://schemas.microsoft.com/office/drawing/2014/main" xmlns="" id="{F8AD83DA-A293-6D56-F606-7C98C403A3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xmlns="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xmlns="" id="{86F8B46B-EF6E-BC12-09E2-0F3B779197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5D7B4F11-E150-473B-98F5-6E6AC9646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36" name="Freihandform 35">
            <a:extLst>
              <a:ext uri="{FF2B5EF4-FFF2-40B4-BE49-F238E27FC236}">
                <a16:creationId xmlns:a16="http://schemas.microsoft.com/office/drawing/2014/main" xmlns="" id="{A8E2FA61-C047-21BB-AA50-F84AD768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Freihandform 32">
            <a:extLst>
              <a:ext uri="{FF2B5EF4-FFF2-40B4-BE49-F238E27FC236}">
                <a16:creationId xmlns:a16="http://schemas.microsoft.com/office/drawing/2014/main" xmlns="" id="{1A2791BA-760E-9FA5-8743-D0B699FC9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lvl="0" algn="ctr" rtl="0"/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Klicken Sie, um Text hinzuzufügen.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52" name="Bildplatzhalter 7">
            <a:extLst>
              <a:ext uri="{FF2B5EF4-FFF2-40B4-BE49-F238E27FC236}">
                <a16:creationId xmlns:a16="http://schemas.microsoft.com/office/drawing/2014/main" xmlns="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ild 1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3" name="Freihandform: Form 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9" name="Freihand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1" name="Freihand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3" name="Bild 4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de-DE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xmlns="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Foliennummernplatzhalter 2">
            <a:extLst>
              <a:ext uri="{FF2B5EF4-FFF2-40B4-BE49-F238E27FC236}">
                <a16:creationId xmlns:a16="http://schemas.microsoft.com/office/drawing/2014/main" xmlns="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1" name="Abbildung 0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13" name="Bild 1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ihandform: Form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7" name="Bild 5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19" name="Bild 6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Foliennummernplatzhalter 2">
            <a:extLst>
              <a:ext uri="{FF2B5EF4-FFF2-40B4-BE49-F238E27FC236}">
                <a16:creationId xmlns:a16="http://schemas.microsoft.com/office/drawing/2014/main" xmlns="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xmlns="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>
            <a:extLst>
              <a:ext uri="{FF2B5EF4-FFF2-40B4-BE49-F238E27FC236}">
                <a16:creationId xmlns:a16="http://schemas.microsoft.com/office/drawing/2014/main" xmlns="" id="{3C7B0BB3-A5CA-7C72-DC39-AD00EC909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xmlns="" id="{07871527-68A5-0A5C-F5A6-A80523BAC9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xmlns="" id="{CEB118B3-9B06-AD11-738A-7A0651F98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xmlns="" id="{0EA94262-504E-06F2-F383-E832C37B12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9" name="Foliennummernplatzhalter 2">
            <a:extLst>
              <a:ext uri="{FF2B5EF4-FFF2-40B4-BE49-F238E27FC236}">
                <a16:creationId xmlns:a16="http://schemas.microsoft.com/office/drawing/2014/main" xmlns="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xmlns="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marL="283464" indent="-283464">
              <a:spcBef>
                <a:spcPts val="1000"/>
              </a:spcBef>
              <a:defRPr lang="de-DE" sz="1800"/>
            </a:lvl2pPr>
            <a:lvl3pPr marL="283464" indent="-283464">
              <a:spcBef>
                <a:spcPts val="1000"/>
              </a:spcBef>
              <a:defRPr lang="de-DE" sz="1800"/>
            </a:lvl3pPr>
            <a:lvl4pPr marL="283464" indent="-283464">
              <a:spcBef>
                <a:spcPts val="1000"/>
              </a:spcBef>
              <a:defRPr lang="de-DE" sz="1800"/>
            </a:lvl4pPr>
            <a:lvl5pPr marL="283464"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5" name="Inhaltsplatzhalter 5">
            <a:extLst>
              <a:ext uri="{FF2B5EF4-FFF2-40B4-BE49-F238E27FC236}">
                <a16:creationId xmlns:a16="http://schemas.microsoft.com/office/drawing/2014/main" xmlns="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marL="283464" indent="-283464">
              <a:spcBef>
                <a:spcPts val="1000"/>
              </a:spcBef>
              <a:defRPr lang="de-DE" sz="1800"/>
            </a:lvl2pPr>
            <a:lvl3pPr marL="283464" indent="-283464">
              <a:spcBef>
                <a:spcPts val="1000"/>
              </a:spcBef>
              <a:defRPr lang="de-DE" sz="1800"/>
            </a:lvl3pPr>
            <a:lvl4pPr marL="283464" indent="-283464">
              <a:spcBef>
                <a:spcPts val="1000"/>
              </a:spcBef>
              <a:defRPr lang="de-DE" sz="1800"/>
            </a:lvl4pPr>
            <a:lvl5pPr marL="283464"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xmlns="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xmlns="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xmlns="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de-DE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de-DE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de-DE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de-DE" sz="1800"/>
            </a:lvl4pPr>
            <a:lvl5pPr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indent="-283464">
              <a:spcBef>
                <a:spcPts val="1000"/>
              </a:spcBef>
              <a:defRPr lang="de-DE" sz="1800"/>
            </a:lvl2pPr>
            <a:lvl3pPr indent="-283464">
              <a:spcBef>
                <a:spcPts val="1000"/>
              </a:spcBef>
              <a:defRPr lang="de-DE" sz="1800"/>
            </a:lvl3pPr>
            <a:lvl4pPr indent="-283464">
              <a:spcBef>
                <a:spcPts val="1000"/>
              </a:spcBef>
              <a:defRPr lang="de-DE" sz="1800"/>
            </a:lvl4pPr>
            <a:lvl5pPr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xmlns="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xmlns="" id="{B9152F76-E42E-3D76-6BDB-2FA0D692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ihandform: Form 28">
              <a:extLst>
                <a:ext uri="{FF2B5EF4-FFF2-40B4-BE49-F238E27FC236}">
                  <a16:creationId xmlns:a16="http://schemas.microsoft.com/office/drawing/2014/main" xmlns="" id="{ED0348C7-D83F-0AD7-2539-41219A795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/>
            </a:p>
          </p:txBody>
        </p:sp>
        <p:sp>
          <p:nvSpPr>
            <p:cNvPr id="21" name="Freihandform: Form 25">
              <a:extLst>
                <a:ext uri="{FF2B5EF4-FFF2-40B4-BE49-F238E27FC236}">
                  <a16:creationId xmlns:a16="http://schemas.microsoft.com/office/drawing/2014/main" xmlns="" id="{E911AA2D-BE77-278D-CD2E-2EB3E180F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Freihandform: Form 15">
              <a:extLst>
                <a:ext uri="{FF2B5EF4-FFF2-40B4-BE49-F238E27FC236}">
                  <a16:creationId xmlns:a16="http://schemas.microsoft.com/office/drawing/2014/main" xmlns="" id="{B6CE0BA6-C0FD-AC39-6C31-8477E0CAFD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Bild 2">
              <a:extLst>
                <a:ext uri="{FF2B5EF4-FFF2-40B4-BE49-F238E27FC236}">
                  <a16:creationId xmlns:a16="http://schemas.microsoft.com/office/drawing/2014/main" xmlns="" id="{666AD1A4-36DE-12F3-BB78-BA678A5957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44" name="Foliennummernplatzhalter 2">
            <a:extLst>
              <a:ext uri="{FF2B5EF4-FFF2-40B4-BE49-F238E27FC236}">
                <a16:creationId xmlns:a16="http://schemas.microsoft.com/office/drawing/2014/main" xmlns="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>
            <a:extLst>
              <a:ext uri="{FF2B5EF4-FFF2-40B4-BE49-F238E27FC236}">
                <a16:creationId xmlns:a16="http://schemas.microsoft.com/office/drawing/2014/main" xmlns="" id="{28259CF0-6BC5-3693-6F49-C4489C07C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6" name="Bild 4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xmlns="" id="{5665DA82-D253-8EC5-5DFB-F0266ED9F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21" name="Bild 2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ihandform 11">
            <a:extLst>
              <a:ext uri="{FF2B5EF4-FFF2-40B4-BE49-F238E27FC236}">
                <a16:creationId xmlns:a16="http://schemas.microsoft.com/office/drawing/2014/main" xmlns="" id="{E76518D4-6149-BA03-3BE5-6A13A792C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xmlns="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xmlns="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Foliennummernplatzhalter 2">
            <a:extLst>
              <a:ext uri="{FF2B5EF4-FFF2-40B4-BE49-F238E27FC236}">
                <a16:creationId xmlns:a16="http://schemas.microsoft.com/office/drawing/2014/main" xmlns="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de-DE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de-DE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7964" y="680482"/>
            <a:ext cx="5746140" cy="1185388"/>
          </a:xfrm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/>
              <a:t>Finance </a:t>
            </a:r>
            <a:r>
              <a:rPr lang="de-DE" dirty="0" err="1"/>
              <a:t>group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7859333-83A1-97E3-D555-B6686702268C}"/>
              </a:ext>
            </a:extLst>
          </p:cNvPr>
          <p:cNvSpPr txBox="1">
            <a:spLocks/>
          </p:cNvSpPr>
          <p:nvPr/>
        </p:nvSpPr>
        <p:spPr>
          <a:xfrm>
            <a:off x="3070656" y="2005503"/>
            <a:ext cx="6583680" cy="3207344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Tran Kim </a:t>
            </a:r>
            <a:r>
              <a:rPr lang="en-US" dirty="0" err="1"/>
              <a:t>Ngan</a:t>
            </a:r>
            <a:r>
              <a:rPr lang="en-US" dirty="0"/>
              <a:t> </a:t>
            </a:r>
            <a:r>
              <a:rPr lang="en-US" dirty="0" smtClean="0"/>
              <a:t>Nguyen</a:t>
            </a:r>
          </a:p>
          <a:p>
            <a:pPr marL="0" indent="0" algn="ctr">
              <a:buNone/>
            </a:pPr>
            <a:r>
              <a:rPr lang="en-US" dirty="0" smtClean="0"/>
              <a:t>Hassan </a:t>
            </a:r>
            <a:r>
              <a:rPr lang="en-US" smtClean="0"/>
              <a:t>Absar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949C8B0-A0F9-1CC9-9B9E-E05BE562E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8A22202-68C5-E851-73A4-07C84DFB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10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14DE1483-3D5E-B271-D28B-91344269A5F0}"/>
              </a:ext>
            </a:extLst>
          </p:cNvPr>
          <p:cNvSpPr txBox="1">
            <a:spLocks/>
          </p:cNvSpPr>
          <p:nvPr/>
        </p:nvSpPr>
        <p:spPr>
          <a:xfrm>
            <a:off x="1532997" y="90786"/>
            <a:ext cx="8905478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/>
              <a:t>GARCH Model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B181DBD1-F424-A3BA-0B82-D184DB94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50" y="935245"/>
            <a:ext cx="7287642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612F01E-F0FB-71BB-3406-126B7D593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53C37A60-809B-F132-6F24-81F24762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11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A1D3F66-EDCC-69B3-EA91-B56CB43B8355}"/>
              </a:ext>
            </a:extLst>
          </p:cNvPr>
          <p:cNvSpPr txBox="1">
            <a:spLocks/>
          </p:cNvSpPr>
          <p:nvPr/>
        </p:nvSpPr>
        <p:spPr>
          <a:xfrm>
            <a:off x="1532997" y="213037"/>
            <a:ext cx="8905478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/>
              <a:t>GARCH Model (</a:t>
            </a:r>
            <a:r>
              <a:rPr lang="de-DE" sz="4000" cap="none" dirty="0" err="1"/>
              <a:t>fitting</a:t>
            </a:r>
            <a:r>
              <a:rPr lang="de-DE" sz="4000" cap="none" dirty="0"/>
              <a:t> </a:t>
            </a:r>
            <a:r>
              <a:rPr lang="de-DE" sz="4000" cap="none" dirty="0" err="1"/>
              <a:t>plot</a:t>
            </a:r>
            <a:r>
              <a:rPr lang="de-DE" sz="4000" cap="none" dirty="0"/>
              <a:t>)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xmlns="" id="{E02FBCAB-A21D-2A17-8E26-F430E949F3D9}"/>
              </a:ext>
            </a:extLst>
          </p:cNvPr>
          <p:cNvSpPr txBox="1">
            <a:spLocks/>
          </p:cNvSpPr>
          <p:nvPr/>
        </p:nvSpPr>
        <p:spPr>
          <a:xfrm>
            <a:off x="112447" y="701702"/>
            <a:ext cx="6583680" cy="3207344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62A92C4D-063C-4B26-0D69-CC742983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5" y="1745105"/>
            <a:ext cx="9490000" cy="47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C087227-40D2-F881-7C7B-45C06672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A4ECFF4-82DE-0EC1-A3CD-05CCADD7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12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9348105A-9EFD-693F-815B-4AACA8CD1DAC}"/>
              </a:ext>
            </a:extLst>
          </p:cNvPr>
          <p:cNvSpPr txBox="1">
            <a:spLocks/>
          </p:cNvSpPr>
          <p:nvPr/>
        </p:nvSpPr>
        <p:spPr>
          <a:xfrm>
            <a:off x="1532997" y="90786"/>
            <a:ext cx="8905478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/>
              <a:t>GARCH Model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xmlns="" id="{6A716307-8368-493D-0B78-088401EBA922}"/>
              </a:ext>
            </a:extLst>
          </p:cNvPr>
          <p:cNvSpPr txBox="1">
            <a:spLocks/>
          </p:cNvSpPr>
          <p:nvPr/>
        </p:nvSpPr>
        <p:spPr>
          <a:xfrm>
            <a:off x="112447" y="701702"/>
            <a:ext cx="6583680" cy="3207344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 length = 60 </a:t>
            </a:r>
          </a:p>
          <a:p>
            <a:r>
              <a:rPr lang="en-US" dirty="0"/>
              <a:t>R-squared score: -0.98</a:t>
            </a:r>
          </a:p>
          <a:p>
            <a:r>
              <a:rPr lang="en-US" dirty="0"/>
              <a:t>MSE(Mean Squared Error): 26.53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2ED2A358-3DE8-5B03-4F32-0C7937B4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81" y="2201561"/>
            <a:ext cx="9041038" cy="4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6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EA729E-4DBC-AC6C-3CDA-84B55FFDD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B9E1A2D-4FEA-5C82-50D5-AD25433F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13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7ADA93DB-8310-7041-2C86-24CB1980EF54}"/>
              </a:ext>
            </a:extLst>
          </p:cNvPr>
          <p:cNvSpPr txBox="1">
            <a:spLocks/>
          </p:cNvSpPr>
          <p:nvPr/>
        </p:nvSpPr>
        <p:spPr>
          <a:xfrm>
            <a:off x="1532997" y="90786"/>
            <a:ext cx="8905478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 err="1"/>
              <a:t>Copula</a:t>
            </a:r>
            <a:endParaRPr lang="de-DE" sz="4000" cap="non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xmlns="" id="{AFEA1DE2-D3E3-BC09-F03E-DEDFE752406F}"/>
              </a:ext>
            </a:extLst>
          </p:cNvPr>
          <p:cNvSpPr txBox="1">
            <a:spLocks/>
          </p:cNvSpPr>
          <p:nvPr/>
        </p:nvSpPr>
        <p:spPr>
          <a:xfrm>
            <a:off x="112447" y="701702"/>
            <a:ext cx="6583680" cy="3207344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xmlns="" id="{2201A7DE-2AD2-C5DA-C1E1-5E0742CEA70A}"/>
              </a:ext>
            </a:extLst>
          </p:cNvPr>
          <p:cNvSpPr txBox="1">
            <a:spLocks/>
          </p:cNvSpPr>
          <p:nvPr/>
        </p:nvSpPr>
        <p:spPr>
          <a:xfrm>
            <a:off x="264847" y="854102"/>
            <a:ext cx="6583680" cy="3207344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891B80C4-A222-0530-8A65-6FACB44C6FD8}"/>
              </a:ext>
            </a:extLst>
          </p:cNvPr>
          <p:cNvSpPr txBox="1">
            <a:spLocks/>
          </p:cNvSpPr>
          <p:nvPr/>
        </p:nvSpPr>
        <p:spPr>
          <a:xfrm>
            <a:off x="308242" y="976012"/>
            <a:ext cx="11117785" cy="5356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List of 10 crypto currencies:</a:t>
            </a:r>
          </a:p>
          <a:p>
            <a:pPr algn="ctr">
              <a:buFontTx/>
              <a:buChar char="-"/>
            </a:pPr>
            <a:r>
              <a:rPr lang="en-US" dirty="0"/>
              <a:t>"BTC-USD“</a:t>
            </a:r>
          </a:p>
          <a:p>
            <a:pPr algn="ctr">
              <a:buFontTx/>
              <a:buChar char="-"/>
            </a:pPr>
            <a:r>
              <a:rPr lang="en-US" dirty="0"/>
              <a:t>"ETH-USD“</a:t>
            </a:r>
          </a:p>
          <a:p>
            <a:pPr algn="ctr">
              <a:buFontTx/>
              <a:buChar char="-"/>
            </a:pPr>
            <a:r>
              <a:rPr lang="en-US" dirty="0"/>
              <a:t>"BNB-USD“</a:t>
            </a:r>
          </a:p>
          <a:p>
            <a:pPr algn="ctr">
              <a:buFontTx/>
              <a:buChar char="-"/>
            </a:pPr>
            <a:r>
              <a:rPr lang="en-US" dirty="0"/>
              <a:t>"XMR-USD“</a:t>
            </a:r>
          </a:p>
          <a:p>
            <a:pPr algn="ctr">
              <a:buFontTx/>
              <a:buChar char="-"/>
            </a:pPr>
            <a:r>
              <a:rPr lang="en-US" dirty="0"/>
              <a:t>"USDT-USD“</a:t>
            </a:r>
          </a:p>
          <a:p>
            <a:pPr algn="ctr">
              <a:buFontTx/>
              <a:buChar char="-"/>
            </a:pPr>
            <a:r>
              <a:rPr lang="en-US" dirty="0"/>
              <a:t>"ADA-USD“</a:t>
            </a:r>
          </a:p>
          <a:p>
            <a:pPr algn="ctr">
              <a:buFontTx/>
              <a:buChar char="-"/>
            </a:pPr>
            <a:r>
              <a:rPr lang="en-US" dirty="0"/>
              <a:t>"XRP-USD“</a:t>
            </a:r>
          </a:p>
          <a:p>
            <a:pPr algn="ctr">
              <a:buFontTx/>
              <a:buChar char="-"/>
            </a:pPr>
            <a:r>
              <a:rPr lang="en-US" dirty="0"/>
              <a:t>"DOGE-USD“</a:t>
            </a:r>
          </a:p>
          <a:p>
            <a:pPr algn="ctr">
              <a:buFontTx/>
              <a:buChar char="-"/>
            </a:pPr>
            <a:r>
              <a:rPr lang="en-US" dirty="0"/>
              <a:t>"LTC-USD”</a:t>
            </a:r>
          </a:p>
          <a:p>
            <a:pPr algn="ctr">
              <a:buFontTx/>
              <a:buChar char="-"/>
            </a:pPr>
            <a:r>
              <a:rPr lang="en-US" dirty="0"/>
              <a:t>"XLM-USD“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547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2AB832-879D-F758-85F2-8822E0A01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2A646E6-B330-513F-DD3A-9DFF2EDD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14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55546E85-83F6-7C5D-2894-9079E6E22032}"/>
              </a:ext>
            </a:extLst>
          </p:cNvPr>
          <p:cNvSpPr txBox="1">
            <a:spLocks/>
          </p:cNvSpPr>
          <p:nvPr/>
        </p:nvSpPr>
        <p:spPr>
          <a:xfrm>
            <a:off x="1532997" y="90786"/>
            <a:ext cx="8905478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 err="1"/>
              <a:t>Copula</a:t>
            </a:r>
            <a:endParaRPr lang="de-DE" sz="4000" cap="non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1C853188-8351-E657-16A1-F950B453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795" y="869608"/>
            <a:ext cx="8846409" cy="589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2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820083C-A3F3-6340-276D-0FC12DD5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AC807B19-E074-A7B4-B702-94A0F5B1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15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059791F3-2680-21F4-EF90-A9FD12361D24}"/>
              </a:ext>
            </a:extLst>
          </p:cNvPr>
          <p:cNvSpPr txBox="1">
            <a:spLocks/>
          </p:cNvSpPr>
          <p:nvPr/>
        </p:nvSpPr>
        <p:spPr>
          <a:xfrm>
            <a:off x="1532997" y="8066"/>
            <a:ext cx="8905478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 err="1"/>
              <a:t>Copula</a:t>
            </a:r>
            <a:r>
              <a:rPr lang="de-DE" sz="4000" cap="none" dirty="0"/>
              <a:t>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961648DF-15C9-BD38-2330-6612E5BD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665" y="1994376"/>
            <a:ext cx="5852172" cy="43891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F90EB628-C93B-4267-6B3B-E86D16354995}"/>
              </a:ext>
            </a:extLst>
          </p:cNvPr>
          <p:cNvSpPr txBox="1"/>
          <p:nvPr/>
        </p:nvSpPr>
        <p:spPr>
          <a:xfrm>
            <a:off x="3587210" y="1317153"/>
            <a:ext cx="7987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Scatter</a:t>
            </a:r>
            <a:r>
              <a:rPr lang="de-DE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</a:t>
            </a:r>
            <a:r>
              <a:rPr lang="de-DE" sz="24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plot</a:t>
            </a:r>
            <a:r>
              <a:rPr lang="de-DE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of BTC </a:t>
            </a:r>
            <a:r>
              <a:rPr lang="de-DE" sz="2400" dirty="0" err="1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vs</a:t>
            </a:r>
            <a:r>
              <a:rPr lang="de-DE" sz="24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 ETH</a:t>
            </a:r>
          </a:p>
        </p:txBody>
      </p:sp>
    </p:spTree>
    <p:extLst>
      <p:ext uri="{BB962C8B-B14F-4D97-AF65-F5344CB8AC3E}">
        <p14:creationId xmlns:p14="http://schemas.microsoft.com/office/powerpoint/2010/main" val="340801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B918EC-9745-C52B-BC61-A182F2D51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9505598-FE75-2D17-6EC3-4CF879A1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16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2DC03448-72F2-01AF-5B9F-EA2124BB7513}"/>
              </a:ext>
            </a:extLst>
          </p:cNvPr>
          <p:cNvSpPr txBox="1">
            <a:spLocks/>
          </p:cNvSpPr>
          <p:nvPr/>
        </p:nvSpPr>
        <p:spPr>
          <a:xfrm>
            <a:off x="1532997" y="-31124"/>
            <a:ext cx="8905478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 err="1"/>
              <a:t>Copula</a:t>
            </a:r>
            <a:endParaRPr lang="de-DE" sz="4000" cap="none" dirty="0"/>
          </a:p>
          <a:p>
            <a:r>
              <a:rPr lang="de-DE" sz="4000" cap="none" dirty="0"/>
              <a:t> </a:t>
            </a:r>
            <a:r>
              <a:rPr lang="de-DE" sz="2800" b="0" cap="none" dirty="0" err="1"/>
              <a:t>Pairwise</a:t>
            </a:r>
            <a:r>
              <a:rPr lang="de-DE" sz="2800" b="0" cap="none" dirty="0"/>
              <a:t> </a:t>
            </a:r>
            <a:r>
              <a:rPr lang="de-DE" sz="2800" b="0" cap="none" dirty="0" err="1"/>
              <a:t>Scatter</a:t>
            </a:r>
            <a:r>
              <a:rPr lang="de-DE" sz="2800" b="0" cap="none" dirty="0"/>
              <a:t> Plots</a:t>
            </a:r>
            <a:endParaRPr lang="de-DE" sz="4000" b="0" cap="none" dirty="0"/>
          </a:p>
          <a:p>
            <a:endParaRPr lang="de-DE" sz="4000" cap="non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5ED7DADE-B46E-0DA0-1130-16D1E3C0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515"/>
            <a:ext cx="12192000" cy="317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28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9BF9040-4BC0-4D80-997D-C4835FE53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748AA03-2825-F447-10C2-2C4581E8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17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5768BAB3-6B2A-35E3-4442-64AAFBD2B6C5}"/>
              </a:ext>
            </a:extLst>
          </p:cNvPr>
          <p:cNvSpPr txBox="1">
            <a:spLocks/>
          </p:cNvSpPr>
          <p:nvPr/>
        </p:nvSpPr>
        <p:spPr>
          <a:xfrm>
            <a:off x="1532997" y="-31124"/>
            <a:ext cx="8905478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 err="1"/>
              <a:t>Copula</a:t>
            </a:r>
            <a:endParaRPr lang="de-DE" sz="4000" cap="none" dirty="0"/>
          </a:p>
          <a:p>
            <a:r>
              <a:rPr lang="de-DE" sz="4000" cap="none" dirty="0"/>
              <a:t> </a:t>
            </a:r>
            <a:r>
              <a:rPr lang="de-DE" sz="2800" b="0" cap="none" dirty="0" err="1"/>
              <a:t>Correlation</a:t>
            </a:r>
            <a:r>
              <a:rPr lang="de-DE" sz="2800" b="0" cap="none" dirty="0"/>
              <a:t> </a:t>
            </a:r>
            <a:r>
              <a:rPr lang="de-DE" sz="2800" b="0" cap="none" dirty="0" err="1"/>
              <a:t>heatmap</a:t>
            </a:r>
            <a:endParaRPr lang="de-DE" sz="4000" b="0" cap="none" dirty="0"/>
          </a:p>
          <a:p>
            <a:endParaRPr lang="de-DE" sz="4000" cap="non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2C633864-5621-D724-B983-79876A73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06" y="1278922"/>
            <a:ext cx="7323438" cy="54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0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867664" cy="272770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Finance Group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Data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Time </a:t>
            </a:r>
            <a:r>
              <a:rPr lang="de-DE" dirty="0" err="1"/>
              <a:t>series</a:t>
            </a:r>
            <a:r>
              <a:rPr lang="de-DE" dirty="0"/>
              <a:t>: Bitcoin </a:t>
            </a:r>
            <a:r>
              <a:rPr lang="de-DE" dirty="0" err="1"/>
              <a:t>closing</a:t>
            </a:r>
            <a:r>
              <a:rPr lang="de-DE" dirty="0"/>
              <a:t> </a:t>
            </a:r>
            <a:r>
              <a:rPr lang="de-DE" dirty="0" err="1"/>
              <a:t>prices</a:t>
            </a:r>
            <a:endParaRPr lang="de-DE" dirty="0"/>
          </a:p>
          <a:p>
            <a:pPr rtl="0"/>
            <a:r>
              <a:rPr lang="de-DE" dirty="0"/>
              <a:t>Time: 01-11-2014 </a:t>
            </a:r>
            <a:r>
              <a:rPr lang="de-DE" dirty="0" err="1"/>
              <a:t>to</a:t>
            </a:r>
            <a:r>
              <a:rPr lang="de-DE" dirty="0"/>
              <a:t> 02-11-2024 (10 </a:t>
            </a:r>
            <a:r>
              <a:rPr lang="de-DE" dirty="0" err="1"/>
              <a:t>years</a:t>
            </a:r>
            <a:r>
              <a:rPr lang="de-DE" dirty="0"/>
              <a:t>)</a:t>
            </a:r>
          </a:p>
          <a:p>
            <a:pPr rtl="0"/>
            <a:r>
              <a:rPr lang="de-DE" dirty="0" err="1"/>
              <a:t>Number</a:t>
            </a:r>
            <a:r>
              <a:rPr lang="de-DE" dirty="0"/>
              <a:t> of </a:t>
            </a:r>
            <a:r>
              <a:rPr lang="de-DE" dirty="0" err="1"/>
              <a:t>samples</a:t>
            </a:r>
            <a:r>
              <a:rPr lang="de-DE" dirty="0"/>
              <a:t>: 3655</a:t>
            </a:r>
          </a:p>
          <a:p>
            <a:r>
              <a:rPr lang="de-DE" dirty="0"/>
              <a:t>Baseline </a:t>
            </a:r>
            <a:r>
              <a:rPr lang="de-DE" dirty="0" err="1"/>
              <a:t>models</a:t>
            </a:r>
            <a:r>
              <a:rPr lang="de-DE" dirty="0"/>
              <a:t>: Prophet, Chronos,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48F63A3B-78C7-47BE-AE5E-E10140E0464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04A9EFBB-83B9-092F-ADD2-338B12D2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3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8581C8C1-BCF0-C8C0-D2C6-C3B0FD9BC49E}"/>
              </a:ext>
            </a:extLst>
          </p:cNvPr>
          <p:cNvSpPr txBox="1">
            <a:spLocks/>
          </p:cNvSpPr>
          <p:nvPr/>
        </p:nvSpPr>
        <p:spPr>
          <a:xfrm>
            <a:off x="1930343" y="90786"/>
            <a:ext cx="7965461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/>
              <a:t>Bitcoin Price Data Plot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27B81A03-DFCB-1EA3-1AC6-0C67CC4E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3" y="1149172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4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DBFB76A-C50E-F42A-898F-A99FB0DEB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E8E60A7-B747-42F7-F4E6-BA0EA39E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C2301851-3B40-01DD-518D-01648A904050}"/>
              </a:ext>
            </a:extLst>
          </p:cNvPr>
          <p:cNvSpPr txBox="1">
            <a:spLocks/>
          </p:cNvSpPr>
          <p:nvPr/>
        </p:nvSpPr>
        <p:spPr>
          <a:xfrm>
            <a:off x="1532997" y="90786"/>
            <a:ext cx="8905478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/>
              <a:t>Prophet Model (</a:t>
            </a:r>
            <a:r>
              <a:rPr lang="de-DE" sz="4000" cap="none" dirty="0" err="1"/>
              <a:t>prediction</a:t>
            </a:r>
            <a:r>
              <a:rPr lang="de-DE" sz="4000" cap="none" dirty="0"/>
              <a:t> </a:t>
            </a:r>
            <a:r>
              <a:rPr lang="de-DE" sz="4000" cap="none" dirty="0" err="1"/>
              <a:t>plot</a:t>
            </a:r>
            <a:r>
              <a:rPr lang="de-DE" sz="4000" cap="none" dirty="0"/>
              <a:t>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AC76B6AD-1932-DBEE-F9C8-C1C73BEB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54" y="98853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8A93CE-96BB-AB9F-0835-DB848605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7CB6DB31-AA1C-1749-048B-845B20F6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5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69261EE1-AADE-AA16-FBD7-758CC656AD98}"/>
              </a:ext>
            </a:extLst>
          </p:cNvPr>
          <p:cNvSpPr txBox="1">
            <a:spLocks/>
          </p:cNvSpPr>
          <p:nvPr/>
        </p:nvSpPr>
        <p:spPr>
          <a:xfrm>
            <a:off x="1930343" y="90786"/>
            <a:ext cx="7965461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/>
              <a:t>Prophet Model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xmlns="" id="{5827EAB0-54D3-CA0B-5A88-3AC6D5BEDD0D}"/>
              </a:ext>
            </a:extLst>
          </p:cNvPr>
          <p:cNvSpPr txBox="1">
            <a:spLocks/>
          </p:cNvSpPr>
          <p:nvPr/>
        </p:nvSpPr>
        <p:spPr>
          <a:xfrm>
            <a:off x="544934" y="2361681"/>
            <a:ext cx="6583680" cy="3207344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 length: 60 days </a:t>
            </a:r>
          </a:p>
          <a:p>
            <a:r>
              <a:rPr lang="en-US" dirty="0"/>
              <a:t>R-squared score: 0.43</a:t>
            </a:r>
          </a:p>
          <a:p>
            <a:r>
              <a:rPr lang="en-US" dirty="0"/>
              <a:t>Actual vs predicted plot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D86AC4E3-2632-ECE4-C4BC-B589096CE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4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E9F727-C826-3216-8276-1BB04E65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BD8F5C7-B089-3799-6811-14BE4A09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1FC5ACF1-57D0-73ED-12E2-FB709A7C3A1C}"/>
              </a:ext>
            </a:extLst>
          </p:cNvPr>
          <p:cNvSpPr txBox="1">
            <a:spLocks/>
          </p:cNvSpPr>
          <p:nvPr/>
        </p:nvSpPr>
        <p:spPr>
          <a:xfrm>
            <a:off x="1532997" y="90786"/>
            <a:ext cx="8905478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/>
              <a:t>Chronos Model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xmlns="" id="{B377B568-384A-8322-B717-A70C9A3B0B06}"/>
              </a:ext>
            </a:extLst>
          </p:cNvPr>
          <p:cNvSpPr txBox="1">
            <a:spLocks/>
          </p:cNvSpPr>
          <p:nvPr/>
        </p:nvSpPr>
        <p:spPr>
          <a:xfrm>
            <a:off x="291620" y="1151066"/>
            <a:ext cx="6583680" cy="3207344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Prediction length = 60 </a:t>
            </a:r>
          </a:p>
          <a:p>
            <a:r>
              <a:rPr lang="en-US" dirty="0"/>
              <a:t>R-squared score: -1.59</a:t>
            </a:r>
          </a:p>
          <a:p>
            <a:r>
              <a:rPr lang="en-US" dirty="0"/>
              <a:t>Actual vs predicted plot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A8190B8B-CA16-8FB6-9448-50BDA661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9146"/>
            <a:ext cx="12192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6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70F84EE-D5F0-8CAE-1226-D6BBFDF56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948E868-30A4-DAA6-3782-46BC16EC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7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D4E12AB3-0982-9E9E-1570-C74264E01A9C}"/>
              </a:ext>
            </a:extLst>
          </p:cNvPr>
          <p:cNvSpPr txBox="1">
            <a:spLocks/>
          </p:cNvSpPr>
          <p:nvPr/>
        </p:nvSpPr>
        <p:spPr>
          <a:xfrm>
            <a:off x="1532997" y="90786"/>
            <a:ext cx="8905478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/>
              <a:t>GARCH Model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B1B27063-A34A-5B19-45B4-73EBB9B3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9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A7111E8-3BD6-490F-17EB-9F88B7187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D36B35ED-E51A-CD7D-A188-800B3E8F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037E70DA-FAC6-D55E-12D4-30A1027EDC75}"/>
              </a:ext>
            </a:extLst>
          </p:cNvPr>
          <p:cNvSpPr txBox="1">
            <a:spLocks/>
          </p:cNvSpPr>
          <p:nvPr/>
        </p:nvSpPr>
        <p:spPr>
          <a:xfrm>
            <a:off x="1532997" y="90786"/>
            <a:ext cx="8905478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/>
              <a:t>GARCH Model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B39032FE-3E4D-A7B0-FEC5-E5F760D69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4F2927C-7A3C-F2AC-9160-4077717DF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49FB4101-0AB3-9C84-34D5-F763F5C0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8F63A3B-78C7-47BE-AE5E-E10140E04643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xmlns="" id="{51D85B8D-0D5E-AD34-0A6E-075C5D711228}"/>
              </a:ext>
            </a:extLst>
          </p:cNvPr>
          <p:cNvSpPr txBox="1">
            <a:spLocks/>
          </p:cNvSpPr>
          <p:nvPr/>
        </p:nvSpPr>
        <p:spPr>
          <a:xfrm>
            <a:off x="1532997" y="90786"/>
            <a:ext cx="8905478" cy="732826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lang="de-DE" sz="38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cap="none" dirty="0"/>
              <a:t>GARCH Model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74EFA001-0741-DA34-899B-DE243F7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9526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6_TF78438558_Win32" id="{E5260DE1-892A-45A6-87FB-B6B6CDB6D88C}" vid="{7982CA12-75BD-4F5A-9434-39D83265C9E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{937FB19E-0DD7-4D4B-BFAE-F1618EE0AD4E}tf78438558_win32</Template>
  <TotalTime>0</TotalTime>
  <Words>182</Words>
  <Application>Microsoft Office PowerPoint</Application>
  <PresentationFormat>Widescreen</PresentationFormat>
  <Paragraphs>65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Sabon Next LT</vt:lpstr>
      <vt:lpstr>Benutzerdefiniert</vt:lpstr>
      <vt:lpstr>Finance group  </vt:lpstr>
      <vt:lpstr>Data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group  </dc:title>
  <dc:subject/>
  <dc:creator>Alexander Rips</dc:creator>
  <cp:lastModifiedBy>CITY COMPUTER HYD</cp:lastModifiedBy>
  <cp:revision>9</cp:revision>
  <dcterms:created xsi:type="dcterms:W3CDTF">2025-01-27T13:02:16Z</dcterms:created>
  <dcterms:modified xsi:type="dcterms:W3CDTF">2025-03-01T14:54:03Z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