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1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55712-7A0D-44B6-80EA-698B2EDF3968}" v="1" dt="2018-12-13T18:12:50.479"/>
    <p1510:client id="{600F5CAB-7CBF-44F6-AF9F-491C4819C075}" v="3" dt="2018-12-13T21:30:14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13.12.2018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13.12.2018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13.12.2018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13.12.2018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13.12.2018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13.12.2018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13.12.2018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70981" y="187834"/>
            <a:ext cx="7274944" cy="590431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Times"/>
                <a:cs typeface="Times"/>
              </a:rPr>
              <a:t>VYSOKÉ UČENÍ TECHNICKÉ V BRNĚ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349924" y="726568"/>
            <a:ext cx="5003321" cy="47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800" dirty="0">
                <a:latin typeface="Times"/>
                <a:cs typeface="Times"/>
              </a:rPr>
              <a:t>Fakulta informačních technologií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12D429B7-9E4A-440A-B62E-6CE2B93E4D23}"/>
              </a:ext>
            </a:extLst>
          </p:cNvPr>
          <p:cNvSpPr txBox="1"/>
          <p:nvPr/>
        </p:nvSpPr>
        <p:spPr>
          <a:xfrm>
            <a:off x="1811549" y="1676400"/>
            <a:ext cx="7979432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/>
              <a:t>FORMÁLNÍ JAZYKY A PŘEKLADAČE</a:t>
            </a:r>
            <a:endParaRPr lang="cs-CZ" sz="4000">
              <a:cs typeface="Calibri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E59847A-9708-4CF0-83EF-C5FBBFDB6AE4}"/>
              </a:ext>
            </a:extLst>
          </p:cNvPr>
          <p:cNvSpPr txBox="1"/>
          <p:nvPr/>
        </p:nvSpPr>
        <p:spPr>
          <a:xfrm>
            <a:off x="4859547" y="2323381"/>
            <a:ext cx="165339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2018/2019</a:t>
            </a:r>
            <a:endParaRPr lang="cs-CZ" sz="240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7DCA9FF-93D5-4DDB-B7B5-9A0DEFEED3B5}"/>
              </a:ext>
            </a:extLst>
          </p:cNvPr>
          <p:cNvSpPr txBox="1"/>
          <p:nvPr/>
        </p:nvSpPr>
        <p:spPr>
          <a:xfrm>
            <a:off x="2429773" y="2740325"/>
            <a:ext cx="675735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Implementace překladače imperativního jazyka IFJ18</a:t>
            </a:r>
            <a:endParaRPr lang="cs-CZ" sz="24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A2E84BF-743E-4E69-B3FB-02742F5AC1EE}"/>
              </a:ext>
            </a:extLst>
          </p:cNvPr>
          <p:cNvSpPr txBox="1"/>
          <p:nvPr/>
        </p:nvSpPr>
        <p:spPr>
          <a:xfrm>
            <a:off x="4241321" y="3243532"/>
            <a:ext cx="248728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Tým 35, varianta I</a:t>
            </a:r>
            <a:endParaRPr lang="cs-CZ" sz="240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6987FC8-AED3-4C6B-BEB6-DD6FC90BB3A9}"/>
              </a:ext>
            </a:extLst>
          </p:cNvPr>
          <p:cNvSpPr txBox="1"/>
          <p:nvPr/>
        </p:nvSpPr>
        <p:spPr>
          <a:xfrm>
            <a:off x="4241321" y="3703608"/>
            <a:ext cx="265981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Rozšírenia: BOOLOP</a:t>
            </a:r>
            <a:endParaRPr lang="cs-CZ" sz="240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E31486D6-ADBB-4C5A-975E-F2B4FD17DD0A}"/>
              </a:ext>
            </a:extLst>
          </p:cNvPr>
          <p:cNvSpPr txBox="1"/>
          <p:nvPr/>
        </p:nvSpPr>
        <p:spPr>
          <a:xfrm>
            <a:off x="258791" y="4609380"/>
            <a:ext cx="4773283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Vedúci</a:t>
            </a:r>
            <a:r>
              <a:rPr lang="en-US" sz="2000" dirty="0"/>
              <a:t>:</a:t>
            </a:r>
            <a:br>
              <a:rPr lang="en-US" sz="2000" dirty="0">
                <a:cs typeface="Calibri"/>
              </a:rPr>
            </a:br>
            <a:r>
              <a:rPr lang="en-US" sz="2000" dirty="0"/>
              <a:t>             </a:t>
            </a:r>
            <a:r>
              <a:rPr lang="en-US" sz="2000" dirty="0" err="1"/>
              <a:t>Vorobiev</a:t>
            </a:r>
            <a:r>
              <a:rPr lang="en-US" sz="2000" dirty="0"/>
              <a:t> Nikolaj (xvorob00) (28%)</a:t>
            </a:r>
            <a:br>
              <a:rPr lang="en-US" sz="2000" dirty="0">
                <a:cs typeface="Calibri"/>
              </a:rPr>
            </a:br>
            <a:r>
              <a:rPr lang="en-US" sz="2000" dirty="0" err="1"/>
              <a:t>Ostatní</a:t>
            </a:r>
            <a:r>
              <a:rPr lang="en-US" sz="2000" dirty="0"/>
              <a:t> </a:t>
            </a:r>
            <a:r>
              <a:rPr lang="en-US" sz="2000" dirty="0" err="1"/>
              <a:t>členovia</a:t>
            </a:r>
            <a:r>
              <a:rPr lang="en-US" sz="2000" dirty="0"/>
              <a:t>:</a:t>
            </a:r>
            <a:br>
              <a:rPr lang="en-US" sz="2000" dirty="0">
                <a:cs typeface="Calibri"/>
              </a:rPr>
            </a:br>
            <a:r>
              <a:rPr lang="en-US" sz="2000" dirty="0"/>
              <a:t>             </a:t>
            </a:r>
            <a:r>
              <a:rPr lang="en-US" sz="2000" dirty="0" err="1"/>
              <a:t>Luhin</a:t>
            </a:r>
            <a:r>
              <a:rPr lang="en-US" sz="2000" dirty="0"/>
              <a:t> </a:t>
            </a:r>
            <a:r>
              <a:rPr lang="en-US" sz="2000" dirty="0" err="1"/>
              <a:t>Artsiom</a:t>
            </a:r>
            <a:r>
              <a:rPr lang="en-US" sz="2000" dirty="0"/>
              <a:t>     (xluhin00) (28%)</a:t>
            </a:r>
            <a:br>
              <a:rPr lang="en-US" sz="2000" dirty="0">
                <a:cs typeface="Calibri"/>
              </a:rPr>
            </a:br>
            <a:r>
              <a:rPr lang="en-US" sz="2000" dirty="0"/>
              <a:t>             </a:t>
            </a:r>
            <a:r>
              <a:rPr lang="en-US" sz="2000" dirty="0" err="1"/>
              <a:t>Koša</a:t>
            </a:r>
            <a:r>
              <a:rPr lang="en-US" sz="2000" dirty="0"/>
              <a:t> Benjamín    (xkosab00) (28%)</a:t>
            </a:r>
            <a:br>
              <a:rPr lang="en-US" sz="2000" dirty="0">
                <a:cs typeface="Calibri"/>
              </a:rPr>
            </a:br>
            <a:r>
              <a:rPr lang="en-US" sz="2000" dirty="0"/>
              <a:t>             </a:t>
            </a:r>
            <a:r>
              <a:rPr lang="en-US" sz="2000" dirty="0" err="1"/>
              <a:t>Cibák</a:t>
            </a:r>
            <a:r>
              <a:rPr lang="en-US" sz="2000" dirty="0"/>
              <a:t> Michal       (xcibak00) (16%)</a:t>
            </a:r>
            <a:endParaRPr lang="cs-CZ" sz="2000" dirty="0">
              <a:cs typeface="Calibri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F6FEE584-FAA1-4C74-AADA-0123D583D8B6}"/>
              </a:ext>
            </a:extLst>
          </p:cNvPr>
          <p:cNvSpPr txBox="1"/>
          <p:nvPr/>
        </p:nvSpPr>
        <p:spPr>
          <a:xfrm>
            <a:off x="5851585" y="6176513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​</a:t>
            </a:r>
            <a:r>
              <a:rPr lang="en-US" dirty="0">
                <a:ea typeface="+mn-lt"/>
                <a:cs typeface="+mn-lt"/>
              </a:rPr>
              <a:t>Brno, 5. </a:t>
            </a:r>
            <a:r>
              <a:rPr lang="en-US" dirty="0" err="1">
                <a:ea typeface="+mn-lt"/>
                <a:cs typeface="+mn-lt"/>
              </a:rPr>
              <a:t>prosince</a:t>
            </a:r>
            <a:r>
              <a:rPr lang="en-US" dirty="0">
                <a:ea typeface="+mn-lt"/>
                <a:cs typeface="+mn-lt"/>
              </a:rPr>
              <a:t> 2018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Calibri Light"/>
              </a:rPr>
              <a:t>Tabulka </a:t>
            </a:r>
            <a:r>
              <a:rPr lang="en-US" sz="2800">
                <a:solidFill>
                  <a:schemeClr val="bg1"/>
                </a:solidFill>
                <a:cs typeface="Calibri Light"/>
              </a:rPr>
              <a:t>Instrukcí</a:t>
            </a:r>
          </a:p>
          <a:p>
            <a:pPr algn="ctr"/>
            <a:endParaRPr lang="en-US" sz="2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DA93C758-37D7-4D05-A048-A34CBFE489C1}"/>
              </a:ext>
            </a:extLst>
          </p:cNvPr>
          <p:cNvSpPr txBox="1"/>
          <p:nvPr/>
        </p:nvSpPr>
        <p:spPr>
          <a:xfrm>
            <a:off x="3775494" y="648419"/>
            <a:ext cx="593497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cs-CZ" sz="3600" b="1" dirty="0">
                <a:latin typeface="Calibri Light"/>
                <a:cs typeface="Calibri Light"/>
              </a:rPr>
              <a:t>BVS + Seznam Instrukcí</a:t>
            </a:r>
            <a:endParaRPr lang="cs-CZ" sz="3600" b="1" dirty="0">
              <a:cs typeface="Calibri"/>
            </a:endParaRPr>
          </a:p>
        </p:txBody>
      </p:sp>
      <p:pic>
        <p:nvPicPr>
          <p:cNvPr id="4" name="Obrázek 6">
            <a:extLst>
              <a:ext uri="{FF2B5EF4-FFF2-40B4-BE49-F238E27FC236}">
                <a16:creationId xmlns:a16="http://schemas.microsoft.com/office/drawing/2014/main" id="{52F2E04D-58F2-4A19-8BE6-7B043C94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11" y="1580325"/>
            <a:ext cx="8321615" cy="303599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5B0642DE-B89B-4BEC-A0BD-AED76B7FB927}"/>
              </a:ext>
            </a:extLst>
          </p:cNvPr>
          <p:cNvSpPr txBox="1"/>
          <p:nvPr/>
        </p:nvSpPr>
        <p:spPr>
          <a:xfrm>
            <a:off x="3775495" y="5277929"/>
            <a:ext cx="8249728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200" dirty="0">
                <a:cs typeface="Calibri"/>
              </a:rPr>
              <a:t>Pozor! Ale tady vestavěné funkce nejsou.</a:t>
            </a:r>
          </a:p>
          <a:p>
            <a:pPr algn="l"/>
            <a:endParaRPr lang="cs-CZ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388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 Light"/>
              </a:rPr>
              <a:t>Příklad</a:t>
            </a:r>
            <a:endParaRPr lang="cs-CZ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Obrázek 6">
            <a:extLst>
              <a:ext uri="{FF2B5EF4-FFF2-40B4-BE49-F238E27FC236}">
                <a16:creationId xmlns:a16="http://schemas.microsoft.com/office/drawing/2014/main" id="{57009104-D608-44DA-AF2D-C1B621DA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66" y="496019"/>
            <a:ext cx="8034067" cy="3551206"/>
          </a:xfrm>
          <a:prstGeom prst="rect">
            <a:avLst/>
          </a:prstGeom>
        </p:spPr>
      </p:pic>
      <p:pic>
        <p:nvPicPr>
          <p:cNvPr id="10" name="Obrázek 11" descr="Obsah obrázku hudba&#10;&#10;Popis vygenerovaný s vysokou mírou spolehlivosti">
            <a:extLst>
              <a:ext uri="{FF2B5EF4-FFF2-40B4-BE49-F238E27FC236}">
                <a16:creationId xmlns:a16="http://schemas.microsoft.com/office/drawing/2014/main" id="{02DB58AC-AD04-4F23-907B-B673DBA8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655" y="597649"/>
            <a:ext cx="2020917" cy="616249"/>
          </a:xfrm>
          <a:prstGeom prst="rect">
            <a:avLst/>
          </a:prstGeom>
        </p:spPr>
      </p:pic>
      <p:pic>
        <p:nvPicPr>
          <p:cNvPr id="13" name="Obrázek 13" descr="Obsah obrázku japonské posuvné dveře&#10;&#10;Popis vygenerovaný s velmi vysokou mírou spolehlivosti">
            <a:extLst>
              <a:ext uri="{FF2B5EF4-FFF2-40B4-BE49-F238E27FC236}">
                <a16:creationId xmlns:a16="http://schemas.microsoft.com/office/drawing/2014/main" id="{EAAB3DBD-F8BF-47FB-B357-1125B3D99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707" y="5778620"/>
            <a:ext cx="1761945" cy="677891"/>
          </a:xfrm>
          <a:prstGeom prst="rect">
            <a:avLst/>
          </a:prstGeom>
        </p:spPr>
      </p:pic>
      <p:pic>
        <p:nvPicPr>
          <p:cNvPr id="15" name="Obrázek 15">
            <a:extLst>
              <a:ext uri="{FF2B5EF4-FFF2-40B4-BE49-F238E27FC236}">
                <a16:creationId xmlns:a16="http://schemas.microsoft.com/office/drawing/2014/main" id="{22383D25-38DE-4CD1-B574-16D385A16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7" y="5773678"/>
            <a:ext cx="1896373" cy="673400"/>
          </a:xfrm>
          <a:prstGeom prst="rect">
            <a:avLst/>
          </a:prstGeom>
        </p:spPr>
      </p:pic>
      <p:pic>
        <p:nvPicPr>
          <p:cNvPr id="17" name="Obrázek 17">
            <a:extLst>
              <a:ext uri="{FF2B5EF4-FFF2-40B4-BE49-F238E27FC236}">
                <a16:creationId xmlns:a16="http://schemas.microsoft.com/office/drawing/2014/main" id="{91556CC1-8132-45E2-88F4-9BD70F8D3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279" y="5749685"/>
            <a:ext cx="1675860" cy="606365"/>
          </a:xfrm>
          <a:prstGeom prst="rect">
            <a:avLst/>
          </a:prstGeom>
        </p:spPr>
      </p:pic>
      <p:pic>
        <p:nvPicPr>
          <p:cNvPr id="19" name="Obrázek 19">
            <a:extLst>
              <a:ext uri="{FF2B5EF4-FFF2-40B4-BE49-F238E27FC236}">
                <a16:creationId xmlns:a16="http://schemas.microsoft.com/office/drawing/2014/main" id="{E3A066A1-FDC7-4C41-BB3A-D3919E6DA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7091" y="5687503"/>
            <a:ext cx="1756913" cy="673219"/>
          </a:xfrm>
          <a:prstGeom prst="rect">
            <a:avLst/>
          </a:prstGeom>
        </p:spPr>
      </p:pic>
      <p:sp>
        <p:nvSpPr>
          <p:cNvPr id="21" name="TextovéPole 20">
            <a:extLst>
              <a:ext uri="{FF2B5EF4-FFF2-40B4-BE49-F238E27FC236}">
                <a16:creationId xmlns:a16="http://schemas.microsoft.com/office/drawing/2014/main" id="{118EEA64-D16C-40F2-BFAD-22F725E44316}"/>
              </a:ext>
            </a:extLst>
          </p:cNvPr>
          <p:cNvSpPr txBox="1"/>
          <p:nvPr/>
        </p:nvSpPr>
        <p:spPr>
          <a:xfrm>
            <a:off x="2452777" y="4789098"/>
            <a:ext cx="195244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>
                <a:cs typeface="Calibri"/>
              </a:rPr>
              <a:t>DEFVAR LF@a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B12E5F08-84D8-463D-BA07-1FB7C3E1A0FB}"/>
              </a:ext>
            </a:extLst>
          </p:cNvPr>
          <p:cNvSpPr txBox="1"/>
          <p:nvPr/>
        </p:nvSpPr>
        <p:spPr>
          <a:xfrm>
            <a:off x="4652513" y="4789096"/>
            <a:ext cx="271444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>
                <a:cs typeface="Calibri"/>
              </a:rPr>
              <a:t>MOVE LF@a nil@nil</a:t>
            </a:r>
            <a:endParaRPr lang="cs-CZ" sz="2400" dirty="0">
              <a:cs typeface="Calibri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4BA2C55-DEE0-4EE0-960C-1B0143457F09}"/>
              </a:ext>
            </a:extLst>
          </p:cNvPr>
          <p:cNvSpPr txBox="1"/>
          <p:nvPr/>
        </p:nvSpPr>
        <p:spPr>
          <a:xfrm>
            <a:off x="7470474" y="4789095"/>
            <a:ext cx="209621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>
                <a:cs typeface="Calibri"/>
              </a:rPr>
              <a:t>PUSHS int@10</a:t>
            </a:r>
            <a:endParaRPr lang="cs-CZ" sz="2400" dirty="0">
              <a:cs typeface="Calibri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FC20C119-C9E8-48AD-9387-9D13247417A9}"/>
              </a:ext>
            </a:extLst>
          </p:cNvPr>
          <p:cNvSpPr txBox="1"/>
          <p:nvPr/>
        </p:nvSpPr>
        <p:spPr>
          <a:xfrm>
            <a:off x="9914625" y="4789094"/>
            <a:ext cx="209621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>
                <a:cs typeface="Calibri"/>
              </a:rPr>
              <a:t>POPS LF@a</a:t>
            </a:r>
            <a:endParaRPr lang="cs-CZ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59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cs typeface="Calibri Light"/>
              </a:rPr>
              <a:t>Zásobníkové</a:t>
            </a:r>
            <a:r>
              <a:rPr lang="en-US" sz="28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 Light"/>
              </a:rPr>
              <a:t>instrukce</a:t>
            </a:r>
            <a:endParaRPr lang="cs-CZ" dirty="0" err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FC20C119-C9E8-48AD-9387-9D13247417A9}"/>
              </a:ext>
            </a:extLst>
          </p:cNvPr>
          <p:cNvSpPr txBox="1"/>
          <p:nvPr/>
        </p:nvSpPr>
        <p:spPr>
          <a:xfrm>
            <a:off x="2122097" y="490264"/>
            <a:ext cx="988874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200" dirty="0">
                <a:cs typeface="Calibri"/>
              </a:rPr>
              <a:t>Kde nám to dovolilo, používali jsme zásobníkové instrukce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1C690893-8B1A-4413-889D-0AB578E4FD14}"/>
              </a:ext>
            </a:extLst>
          </p:cNvPr>
          <p:cNvSpPr txBox="1"/>
          <p:nvPr/>
        </p:nvSpPr>
        <p:spPr>
          <a:xfrm>
            <a:off x="3487947" y="1079739"/>
            <a:ext cx="620814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3600">
                <a:cs typeface="Calibri"/>
              </a:rPr>
              <a:t>Plusy: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1DB270A-83B7-4FD9-BC40-77EFC1D8CE82}"/>
              </a:ext>
            </a:extLst>
          </p:cNvPr>
          <p:cNvSpPr txBox="1"/>
          <p:nvPr/>
        </p:nvSpPr>
        <p:spPr>
          <a:xfrm>
            <a:off x="3689229" y="2071777"/>
            <a:ext cx="8249727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200" dirty="0">
                <a:cs typeface="Calibri"/>
              </a:rPr>
              <a:t>• Nemuseli jsme vytvářet "</a:t>
            </a:r>
            <a:r>
              <a:rPr lang="cs-CZ" sz="3200" dirty="0" err="1">
                <a:cs typeface="Calibri"/>
              </a:rPr>
              <a:t>Temporary</a:t>
            </a:r>
            <a:r>
              <a:rPr lang="cs-CZ" sz="3200" dirty="0">
                <a:cs typeface="Calibri"/>
              </a:rPr>
              <a:t>" proměně.</a:t>
            </a:r>
          </a:p>
          <a:p>
            <a:r>
              <a:rPr lang="cs-CZ" sz="3200" dirty="0">
                <a:cs typeface="Calibri"/>
              </a:rPr>
              <a:t>• Nemuseli jsme vytvářet pomocné proměně pro výpočty.</a:t>
            </a:r>
          </a:p>
          <a:p>
            <a:pPr algn="l"/>
            <a:endParaRPr lang="cs-CZ" sz="3200" dirty="0"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A791E00-52C2-4AC8-BB01-EBE8A5C2420F}"/>
              </a:ext>
            </a:extLst>
          </p:cNvPr>
          <p:cNvSpPr txBox="1"/>
          <p:nvPr/>
        </p:nvSpPr>
        <p:spPr>
          <a:xfrm>
            <a:off x="3487947" y="4271512"/>
            <a:ext cx="8321615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3600"/>
              <a:t>Příklady</a:t>
            </a:r>
            <a:r>
              <a:rPr lang="cs-CZ" sz="3600">
                <a:cs typeface="Calibri"/>
              </a:rPr>
              <a:t>:</a:t>
            </a:r>
          </a:p>
          <a:p>
            <a:r>
              <a:rPr lang="cs-CZ" sz="3600">
                <a:cs typeface="Calibri"/>
              </a:rPr>
              <a:t>       ADDS, SUBS, MULS, DIVS,</a:t>
            </a:r>
            <a:endParaRPr lang="cs-CZ" sz="3600" dirty="0">
              <a:cs typeface="Calibri"/>
            </a:endParaRPr>
          </a:p>
          <a:p>
            <a:r>
              <a:rPr lang="cs-CZ" sz="3600">
                <a:cs typeface="Calibri"/>
              </a:rPr>
              <a:t>       POPS, PUSHS,</a:t>
            </a:r>
          </a:p>
          <a:p>
            <a:r>
              <a:rPr lang="cs-CZ" sz="3600">
                <a:cs typeface="Calibri"/>
              </a:rPr>
              <a:t>       EQS, LTS, GTS  atd.</a:t>
            </a:r>
            <a:endParaRPr lang="cs-CZ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52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br>
              <a:rPr lang="en-US" sz="2800" dirty="0">
                <a:ea typeface="+mj-lt"/>
                <a:cs typeface="+mj-lt"/>
              </a:rPr>
            </a:br>
            <a:r>
              <a:rPr lang="en-US" sz="2800">
                <a:solidFill>
                  <a:schemeClr val="bg1"/>
                </a:solidFill>
                <a:cs typeface="Calibri Light"/>
              </a:rPr>
              <a:t>Rozšíření BOOLOP</a:t>
            </a:r>
            <a:endParaRPr lang="cs-CZ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dirty="0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dirty="0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sz="2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1DB270A-83B7-4FD9-BC40-77EFC1D8CE82}"/>
              </a:ext>
            </a:extLst>
          </p:cNvPr>
          <p:cNvSpPr txBox="1"/>
          <p:nvPr/>
        </p:nvSpPr>
        <p:spPr>
          <a:xfrm>
            <a:off x="3085380" y="648419"/>
            <a:ext cx="8609161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200" dirty="0">
                <a:cs typeface="Calibri"/>
              </a:rPr>
              <a:t>Náš projekt už od začátku podporoval hodnoty </a:t>
            </a:r>
            <a:r>
              <a:rPr lang="cs-CZ" sz="3200">
                <a:cs typeface="Calibri"/>
              </a:rPr>
              <a:t>true a false</a:t>
            </a:r>
            <a:endParaRPr lang="cs-CZ"/>
          </a:p>
          <a:p>
            <a:r>
              <a:rPr lang="cs-CZ" sz="3200">
                <a:cs typeface="Calibri"/>
              </a:rPr>
              <a:t>Ale kvůli času jsme nestihli dodělat operátory :(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767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2800">
                <a:solidFill>
                  <a:schemeClr val="bg1"/>
                </a:solidFill>
                <a:cs typeface="Calibri Light"/>
              </a:rPr>
              <a:t>Závěr</a:t>
            </a:r>
          </a:p>
          <a:p>
            <a:pPr algn="ctr"/>
            <a:endParaRPr lang="en-US" dirty="0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dirty="0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sz="28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1DB270A-83B7-4FD9-BC40-77EFC1D8CE82}"/>
              </a:ext>
            </a:extLst>
          </p:cNvPr>
          <p:cNvSpPr txBox="1"/>
          <p:nvPr/>
        </p:nvSpPr>
        <p:spPr>
          <a:xfrm>
            <a:off x="4077418" y="2028645"/>
            <a:ext cx="8609161" cy="40318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200">
                <a:cs typeface="Calibri"/>
              </a:rPr>
              <a:t>• Týmová práce</a:t>
            </a:r>
            <a:endParaRPr lang="cs-CZ">
              <a:cs typeface="Calibri"/>
            </a:endParaRPr>
          </a:p>
          <a:p>
            <a:r>
              <a:rPr lang="cs-CZ" sz="3200">
                <a:cs typeface="Calibri"/>
              </a:rPr>
              <a:t>• Komunikační zkušenosti</a:t>
            </a:r>
            <a:endParaRPr lang="cs-CZ">
              <a:cs typeface="Calibri"/>
            </a:endParaRPr>
          </a:p>
          <a:p>
            <a:r>
              <a:rPr lang="cs-CZ" sz="3200">
                <a:cs typeface="Calibri"/>
              </a:rPr>
              <a:t>• Prezentační zkušenosti</a:t>
            </a:r>
            <a:endParaRPr lang="cs-CZ">
              <a:cs typeface="Calibri"/>
            </a:endParaRPr>
          </a:p>
          <a:p>
            <a:r>
              <a:rPr lang="cs-CZ" sz="3200">
                <a:cs typeface="Calibri"/>
              </a:rPr>
              <a:t>• Time managment</a:t>
            </a:r>
            <a:endParaRPr lang="cs-CZ">
              <a:cs typeface="Calibri"/>
            </a:endParaRPr>
          </a:p>
          <a:p>
            <a:r>
              <a:rPr lang="cs-CZ" sz="3200">
                <a:cs typeface="Calibri"/>
              </a:rPr>
              <a:t>• Abstraktní datové struktury</a:t>
            </a:r>
            <a:endParaRPr lang="cs-CZ">
              <a:cs typeface="Calibri"/>
            </a:endParaRPr>
          </a:p>
          <a:p>
            <a:r>
              <a:rPr lang="cs-CZ" sz="3200">
                <a:cs typeface="Calibri"/>
              </a:rPr>
              <a:t>• Zvětšení programátorského "skillu"</a:t>
            </a:r>
            <a:endParaRPr lang="cs-CZ">
              <a:cs typeface="Calibri"/>
            </a:endParaRPr>
          </a:p>
          <a:p>
            <a:r>
              <a:rPr lang="cs-CZ" sz="3200">
                <a:cs typeface="Calibri"/>
              </a:rPr>
              <a:t>• Git zkušenosti</a:t>
            </a:r>
            <a:endParaRPr lang="cs-CZ"/>
          </a:p>
          <a:p>
            <a:endParaRPr lang="cs-CZ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284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b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2800">
                <a:solidFill>
                  <a:schemeClr val="bg1"/>
                </a:solidFill>
                <a:cs typeface="Calibri Light"/>
              </a:rPr>
              <a:t>Bonus</a:t>
            </a:r>
          </a:p>
          <a:p>
            <a:pPr algn="ctr"/>
            <a:endParaRPr lang="en-US" dirty="0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dirty="0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sz="28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1DB270A-83B7-4FD9-BC40-77EFC1D8CE82}"/>
              </a:ext>
            </a:extLst>
          </p:cNvPr>
          <p:cNvSpPr txBox="1"/>
          <p:nvPr/>
        </p:nvSpPr>
        <p:spPr>
          <a:xfrm>
            <a:off x="4077418" y="2028645"/>
            <a:ext cx="7990935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200" dirty="0">
                <a:cs typeface="Calibri"/>
              </a:rPr>
              <a:t>• Upravili jsme chyby, které jsme našli</a:t>
            </a:r>
            <a:endParaRPr lang="cs-CZ" dirty="0"/>
          </a:p>
          <a:p>
            <a:r>
              <a:rPr lang="cs-CZ" sz="3200" dirty="0">
                <a:cs typeface="Calibri"/>
              </a:rPr>
              <a:t>• Dodělali jsme </a:t>
            </a:r>
            <a:r>
              <a:rPr lang="cs-CZ" sz="3200" u="sng" dirty="0">
                <a:cs typeface="Calibri"/>
              </a:rPr>
              <a:t>BOOLOP</a:t>
            </a:r>
            <a:endParaRPr lang="cs-CZ" dirty="0">
              <a:cs typeface="Calibri"/>
            </a:endParaRPr>
          </a:p>
          <a:p>
            <a:r>
              <a:rPr lang="cs-CZ" sz="3200" dirty="0">
                <a:cs typeface="Calibri"/>
              </a:rPr>
              <a:t>• A teď se snažíme ještě vylepšit projekt a jeho funkčnost</a:t>
            </a:r>
            <a:endParaRPr lang="cs-CZ" dirty="0">
              <a:cs typeface="Calibri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CE11C21B-32D9-4BD1-90F0-F2634FCC1394}"/>
              </a:ext>
            </a:extLst>
          </p:cNvPr>
          <p:cNvSpPr txBox="1"/>
          <p:nvPr/>
        </p:nvSpPr>
        <p:spPr>
          <a:xfrm>
            <a:off x="3473570" y="217098"/>
            <a:ext cx="7272067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4400">
                <a:cs typeface="Calibri"/>
              </a:rPr>
              <a:t>Stále pracujeme na projektu!</a:t>
            </a:r>
            <a:endParaRPr lang="cs-CZ" sz="440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1C34233-13BB-419C-A24C-62E0A75B93D3}"/>
              </a:ext>
            </a:extLst>
          </p:cNvPr>
          <p:cNvSpPr txBox="1"/>
          <p:nvPr/>
        </p:nvSpPr>
        <p:spPr>
          <a:xfrm>
            <a:off x="2409645" y="6413740"/>
            <a:ext cx="684074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 dirty="0">
                <a:cs typeface="Calibri"/>
              </a:rPr>
              <a:t>P.S. Stačilo nám to. Příští </a:t>
            </a:r>
            <a:r>
              <a:rPr lang="cs-CZ" sz="2400">
                <a:cs typeface="Calibri"/>
              </a:rPr>
              <a:t>rok už ne :)</a:t>
            </a:r>
            <a:endParaRPr lang="cs-CZ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072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32DD46-CC5F-4BAA-8E09-0B265188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55" y="26942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cs typeface="Calibri Light"/>
              </a:rPr>
              <a:t>Děkujeme za vaši pozornost !</a:t>
            </a:r>
          </a:p>
        </p:txBody>
      </p:sp>
    </p:spTree>
    <p:extLst>
      <p:ext uri="{BB962C8B-B14F-4D97-AF65-F5344CB8AC3E}">
        <p14:creationId xmlns:p14="http://schemas.microsoft.com/office/powerpoint/2010/main" val="376356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</a:rPr>
              <a:t>Struktura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Projektu</a:t>
            </a:r>
            <a:endParaRPr lang="cs-CZ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29C714A3-9659-493A-A774-98C76B235FC9}"/>
              </a:ext>
            </a:extLst>
          </p:cNvPr>
          <p:cNvSpPr>
            <a:spLocks noGrp="1"/>
          </p:cNvSpPr>
          <p:nvPr/>
        </p:nvSpPr>
        <p:spPr>
          <a:xfrm>
            <a:off x="4073106" y="1270899"/>
            <a:ext cx="10515600" cy="908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cs typeface="Calibri Light"/>
              </a:rPr>
              <a:t>Skládá se ze 3 částí:</a:t>
            </a:r>
            <a:endParaRPr lang="cs-CZ" dirty="0"/>
          </a:p>
        </p:txBody>
      </p:sp>
      <p:sp>
        <p:nvSpPr>
          <p:cNvPr id="13" name="Zástupný obsah 2">
            <a:extLst>
              <a:ext uri="{FF2B5EF4-FFF2-40B4-BE49-F238E27FC236}">
                <a16:creationId xmlns:a16="http://schemas.microsoft.com/office/drawing/2014/main" id="{9939792C-2AB4-4B88-8F43-94B0C5FBB30F}"/>
              </a:ext>
            </a:extLst>
          </p:cNvPr>
          <p:cNvSpPr>
            <a:spLocks noGrp="1"/>
          </p:cNvSpPr>
          <p:nvPr/>
        </p:nvSpPr>
        <p:spPr>
          <a:xfrm>
            <a:off x="4073106" y="2242568"/>
            <a:ext cx="2981865" cy="1590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3200" dirty="0">
                <a:cs typeface="Calibri"/>
              </a:rPr>
              <a:t>1) </a:t>
            </a:r>
            <a:r>
              <a:rPr lang="cs-CZ" sz="3200" dirty="0" err="1">
                <a:cs typeface="Calibri"/>
              </a:rPr>
              <a:t>Scaner</a:t>
            </a:r>
            <a:endParaRPr lang="cs-CZ" sz="3200" dirty="0">
              <a:cs typeface="Calibri"/>
            </a:endParaRPr>
          </a:p>
          <a:p>
            <a:pPr marL="0" indent="0">
              <a:buNone/>
            </a:pPr>
            <a:r>
              <a:rPr lang="cs-CZ" sz="3200" dirty="0">
                <a:cs typeface="Calibri"/>
              </a:rPr>
              <a:t>2) </a:t>
            </a:r>
            <a:r>
              <a:rPr lang="cs-CZ" sz="3200" dirty="0" err="1">
                <a:cs typeface="Calibri"/>
              </a:rPr>
              <a:t>Parser</a:t>
            </a:r>
            <a:endParaRPr lang="cs-CZ" sz="3200" dirty="0">
              <a:cs typeface="Calibri"/>
            </a:endParaRPr>
          </a:p>
          <a:p>
            <a:pPr marL="0" indent="0">
              <a:buNone/>
            </a:pPr>
            <a:r>
              <a:rPr lang="cs-CZ" sz="3200" dirty="0">
                <a:cs typeface="Calibri"/>
              </a:rPr>
              <a:t>3) Interpret</a:t>
            </a:r>
          </a:p>
        </p:txBody>
      </p:sp>
      <p:sp>
        <p:nvSpPr>
          <p:cNvPr id="14" name="TextovéPole 3">
            <a:extLst>
              <a:ext uri="{FF2B5EF4-FFF2-40B4-BE49-F238E27FC236}">
                <a16:creationId xmlns:a16="http://schemas.microsoft.com/office/drawing/2014/main" id="{8D4A5833-00FE-438C-B2A6-6B9F6CB57430}"/>
              </a:ext>
            </a:extLst>
          </p:cNvPr>
          <p:cNvSpPr txBox="1"/>
          <p:nvPr/>
        </p:nvSpPr>
        <p:spPr>
          <a:xfrm>
            <a:off x="4068793" y="4163683"/>
            <a:ext cx="9546566" cy="76944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" sz="4400" dirty="0">
                <a:latin typeface="Calibri Light"/>
                <a:cs typeface="Calibri Light"/>
              </a:rPr>
              <a:t>Je realizováno během 2 </a:t>
            </a:r>
            <a:r>
              <a:rPr lang="cs-CZ" sz="4400" dirty="0">
                <a:latin typeface="Calibri Light"/>
                <a:cs typeface="Calibri Light"/>
              </a:rPr>
              <a:t>průchodů</a:t>
            </a:r>
          </a:p>
        </p:txBody>
      </p:sp>
    </p:spTree>
    <p:extLst>
      <p:ext uri="{BB962C8B-B14F-4D97-AF65-F5344CB8AC3E}">
        <p14:creationId xmlns:p14="http://schemas.microsoft.com/office/powerpoint/2010/main" val="54557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Scaner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E558EFD4-8815-4380-9268-303AA3B95624}"/>
              </a:ext>
            </a:extLst>
          </p:cNvPr>
          <p:cNvSpPr txBox="1"/>
          <p:nvPr/>
        </p:nvSpPr>
        <p:spPr>
          <a:xfrm>
            <a:off x="2395268" y="5738004"/>
            <a:ext cx="980248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600" dirty="0">
                <a:latin typeface="Calibri Light"/>
                <a:cs typeface="Calibri Light"/>
              </a:rPr>
              <a:t>Všechny tokeny jsou pak uloženy v  Seznamu Tokenů</a:t>
            </a:r>
          </a:p>
        </p:txBody>
      </p:sp>
      <p:pic>
        <p:nvPicPr>
          <p:cNvPr id="3" name="Obrázek 4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4C15136D-8BD1-4465-93F4-A11CF44D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68" y="471537"/>
            <a:ext cx="8134708" cy="41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cs typeface="Calibri Light"/>
              </a:rPr>
              <a:t>Parser</a:t>
            </a:r>
            <a:endParaRPr lang="en-US" sz="2600" b="1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3CC2C18-68CA-4C37-A9B2-73D62DD596A0}"/>
              </a:ext>
            </a:extLst>
          </p:cNvPr>
          <p:cNvSpPr txBox="1"/>
          <p:nvPr/>
        </p:nvSpPr>
        <p:spPr>
          <a:xfrm>
            <a:off x="3487948" y="317740"/>
            <a:ext cx="4856673" cy="477053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1600" dirty="0"/>
              <a:t>1. &lt;</a:t>
            </a:r>
            <a:r>
              <a:rPr lang="cs-CZ" sz="1600" dirty="0" err="1"/>
              <a:t>prog</a:t>
            </a:r>
            <a:r>
              <a:rPr lang="cs-CZ" sz="1600" dirty="0"/>
              <a:t>&gt;        --&gt; &lt;</a:t>
            </a:r>
            <a:r>
              <a:rPr lang="cs-CZ" sz="1600" dirty="0" err="1"/>
              <a:t>stat</a:t>
            </a:r>
            <a:r>
              <a:rPr lang="cs-CZ" sz="1600" dirty="0"/>
              <a:t>-list&gt; &lt;</a:t>
            </a:r>
            <a:r>
              <a:rPr lang="cs-CZ" sz="1600" dirty="0" err="1"/>
              <a:t>fn</a:t>
            </a:r>
            <a:r>
              <a:rPr lang="cs-CZ" sz="1600" dirty="0"/>
              <a:t>-</a:t>
            </a:r>
            <a:r>
              <a:rPr lang="cs-CZ" sz="1600" dirty="0" err="1"/>
              <a:t>def</a:t>
            </a:r>
            <a:r>
              <a:rPr lang="cs-CZ" sz="1600" dirty="0"/>
              <a:t>-list&gt; &lt;</a:t>
            </a:r>
            <a:r>
              <a:rPr lang="cs-CZ" sz="1600" dirty="0" err="1"/>
              <a:t>prog</a:t>
            </a:r>
            <a:r>
              <a:rPr lang="cs-CZ" sz="1600" dirty="0"/>
              <a:t>&gt;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2. &lt;</a:t>
            </a:r>
            <a:r>
              <a:rPr lang="cs-CZ" sz="1600" dirty="0" err="1"/>
              <a:t>prog</a:t>
            </a:r>
            <a:r>
              <a:rPr lang="cs-CZ" sz="1600" dirty="0"/>
              <a:t>&gt;        --&gt; $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3. &lt;</a:t>
            </a:r>
            <a:r>
              <a:rPr lang="cs-CZ" sz="1600" dirty="0" err="1"/>
              <a:t>stat</a:t>
            </a:r>
            <a:r>
              <a:rPr lang="cs-CZ" sz="1600" dirty="0"/>
              <a:t>-list&gt;        --&gt; &lt;</a:t>
            </a:r>
            <a:r>
              <a:rPr lang="cs-CZ" sz="1600" dirty="0" err="1"/>
              <a:t>stat</a:t>
            </a:r>
            <a:r>
              <a:rPr lang="cs-CZ" sz="1600" dirty="0"/>
              <a:t>&gt; EOL &lt;</a:t>
            </a:r>
            <a:r>
              <a:rPr lang="cs-CZ" sz="1600" dirty="0" err="1"/>
              <a:t>stat</a:t>
            </a:r>
            <a:r>
              <a:rPr lang="cs-CZ" sz="1600" dirty="0"/>
              <a:t>-list&gt;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5. &lt;</a:t>
            </a:r>
            <a:r>
              <a:rPr lang="cs-CZ" sz="1600" dirty="0" err="1"/>
              <a:t>stat</a:t>
            </a:r>
            <a:r>
              <a:rPr lang="cs-CZ" sz="1600" dirty="0"/>
              <a:t>-list&gt;        --&gt; e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4. &lt;</a:t>
            </a:r>
            <a:r>
              <a:rPr lang="cs-CZ" sz="1600" dirty="0" err="1"/>
              <a:t>fn</a:t>
            </a:r>
            <a:r>
              <a:rPr lang="cs-CZ" sz="1600" dirty="0"/>
              <a:t>-</a:t>
            </a:r>
            <a:r>
              <a:rPr lang="cs-CZ" sz="1600" dirty="0" err="1"/>
              <a:t>def</a:t>
            </a:r>
            <a:r>
              <a:rPr lang="cs-CZ" sz="1600" dirty="0"/>
              <a:t>-list&gt;    --&gt; &lt;</a:t>
            </a:r>
            <a:r>
              <a:rPr lang="cs-CZ" sz="1600" dirty="0" err="1"/>
              <a:t>fn-def</a:t>
            </a:r>
            <a:r>
              <a:rPr lang="cs-CZ" sz="1600" dirty="0"/>
              <a:t>&gt; EOL &lt;</a:t>
            </a:r>
            <a:r>
              <a:rPr lang="cs-CZ" sz="1600" dirty="0" err="1"/>
              <a:t>fn</a:t>
            </a:r>
            <a:r>
              <a:rPr lang="cs-CZ" sz="1600" dirty="0"/>
              <a:t>-</a:t>
            </a:r>
            <a:r>
              <a:rPr lang="cs-CZ" sz="1600" dirty="0" err="1"/>
              <a:t>def</a:t>
            </a:r>
            <a:r>
              <a:rPr lang="cs-CZ" sz="1600" dirty="0"/>
              <a:t>-list&gt;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6. &lt;</a:t>
            </a:r>
            <a:r>
              <a:rPr lang="cs-CZ" sz="1600" dirty="0" err="1"/>
              <a:t>fn</a:t>
            </a:r>
            <a:r>
              <a:rPr lang="cs-CZ" sz="1600" dirty="0"/>
              <a:t>-</a:t>
            </a:r>
            <a:r>
              <a:rPr lang="cs-CZ" sz="1600" dirty="0" err="1"/>
              <a:t>def</a:t>
            </a:r>
            <a:r>
              <a:rPr lang="cs-CZ" sz="1600" dirty="0"/>
              <a:t>-list&gt;    --&gt; e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7. &lt;</a:t>
            </a:r>
            <a:r>
              <a:rPr lang="cs-CZ" sz="1600" dirty="0" err="1"/>
              <a:t>fn-def</a:t>
            </a:r>
            <a:r>
              <a:rPr lang="cs-CZ" sz="1600" dirty="0"/>
              <a:t>&gt;        --&gt; DEF &lt;</a:t>
            </a:r>
            <a:r>
              <a:rPr lang="cs-CZ" sz="1600" dirty="0" err="1"/>
              <a:t>fn-head</a:t>
            </a:r>
            <a:r>
              <a:rPr lang="cs-CZ" sz="1600" dirty="0"/>
              <a:t>&gt; EOL &lt;</a:t>
            </a:r>
            <a:r>
              <a:rPr lang="cs-CZ" sz="1600" dirty="0" err="1"/>
              <a:t>stat</a:t>
            </a:r>
            <a:r>
              <a:rPr lang="cs-CZ" sz="1600" dirty="0"/>
              <a:t>-list&gt; END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8. &lt;</a:t>
            </a:r>
            <a:r>
              <a:rPr lang="cs-CZ" sz="1600" dirty="0" err="1"/>
              <a:t>fn-def</a:t>
            </a:r>
            <a:r>
              <a:rPr lang="cs-CZ" sz="1600" dirty="0"/>
              <a:t>&gt;        --&gt; e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9. &lt;</a:t>
            </a:r>
            <a:r>
              <a:rPr lang="cs-CZ" sz="1600" dirty="0" err="1"/>
              <a:t>fn-head</a:t>
            </a:r>
            <a:r>
              <a:rPr lang="cs-CZ" sz="1600" dirty="0"/>
              <a:t>&gt;        --&gt; ID ( &lt;</a:t>
            </a:r>
            <a:r>
              <a:rPr lang="cs-CZ" sz="1600" dirty="0" err="1"/>
              <a:t>fn-def-pars</a:t>
            </a:r>
            <a:r>
              <a:rPr lang="cs-CZ" sz="1600" dirty="0"/>
              <a:t>&gt; )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10. &lt;</a:t>
            </a:r>
            <a:r>
              <a:rPr lang="cs-CZ" sz="1600" dirty="0" err="1"/>
              <a:t>fn-def-pars</a:t>
            </a:r>
            <a:r>
              <a:rPr lang="cs-CZ" sz="1600" dirty="0"/>
              <a:t>&gt;    --&gt; &lt;</a:t>
            </a:r>
            <a:r>
              <a:rPr lang="cs-CZ" sz="1600" dirty="0" err="1"/>
              <a:t>fn</a:t>
            </a:r>
            <a:r>
              <a:rPr lang="cs-CZ" sz="1600" dirty="0"/>
              <a:t>-</a:t>
            </a:r>
            <a:r>
              <a:rPr lang="cs-CZ" sz="1600" dirty="0" err="1"/>
              <a:t>def</a:t>
            </a:r>
            <a:r>
              <a:rPr lang="cs-CZ" sz="1600" dirty="0"/>
              <a:t>-par&gt; &lt;fn-def-pars1&gt;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11. &lt;fn-def-pars1&gt;    --&gt; , &lt;</a:t>
            </a:r>
            <a:r>
              <a:rPr lang="cs-CZ" sz="1600" dirty="0" err="1"/>
              <a:t>fn</a:t>
            </a:r>
            <a:r>
              <a:rPr lang="cs-CZ" sz="1600" dirty="0"/>
              <a:t>-</a:t>
            </a:r>
            <a:r>
              <a:rPr lang="cs-CZ" sz="1600" dirty="0" err="1"/>
              <a:t>def</a:t>
            </a:r>
            <a:r>
              <a:rPr lang="cs-CZ" sz="1600" dirty="0"/>
              <a:t>-par&gt; &lt;fn-def-pars1&gt;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12. &lt;</a:t>
            </a:r>
            <a:r>
              <a:rPr lang="cs-CZ" sz="1600" dirty="0" err="1"/>
              <a:t>fn-def-pars</a:t>
            </a:r>
            <a:r>
              <a:rPr lang="cs-CZ" sz="1600" dirty="0"/>
              <a:t>&gt;    --&gt; e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13. &lt;fn-def-pars1&gt;    --&gt; e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14. &lt;</a:t>
            </a:r>
            <a:r>
              <a:rPr lang="cs-CZ" sz="1600" dirty="0" err="1"/>
              <a:t>fn</a:t>
            </a:r>
            <a:r>
              <a:rPr lang="cs-CZ" sz="1600" dirty="0"/>
              <a:t>-</a:t>
            </a:r>
            <a:r>
              <a:rPr lang="cs-CZ" sz="1600" dirty="0" err="1"/>
              <a:t>def</a:t>
            </a:r>
            <a:r>
              <a:rPr lang="cs-CZ" sz="1600" dirty="0"/>
              <a:t>-par&gt;    --&gt; ID</a:t>
            </a:r>
            <a:endParaRPr lang="cs-CZ" sz="1600" dirty="0">
              <a:cs typeface="Calibri"/>
            </a:endParaRPr>
          </a:p>
          <a:p>
            <a:r>
              <a:rPr lang="cs-CZ" sz="1600" dirty="0"/>
              <a:t>15. &lt;</a:t>
            </a:r>
            <a:r>
              <a:rPr lang="cs-CZ" sz="1600" dirty="0" err="1"/>
              <a:t>stat</a:t>
            </a:r>
            <a:r>
              <a:rPr lang="cs-CZ" sz="1600" dirty="0"/>
              <a:t>&gt;        --&gt; IF &lt;EXP&gt; THEN EOL &lt;</a:t>
            </a:r>
            <a:r>
              <a:rPr lang="cs-CZ" sz="1600" dirty="0" err="1"/>
              <a:t>stat</a:t>
            </a:r>
            <a:r>
              <a:rPr lang="cs-CZ" sz="1600" dirty="0"/>
              <a:t>-list&gt; ELSE EOL &lt;</a:t>
            </a:r>
            <a:r>
              <a:rPr lang="cs-CZ" sz="1600" dirty="0" err="1"/>
              <a:t>stat</a:t>
            </a:r>
            <a:r>
              <a:rPr lang="cs-CZ" sz="1600" dirty="0"/>
              <a:t>-list&gt; END</a:t>
            </a:r>
            <a:endParaRPr lang="cs-CZ" sz="1600" dirty="0">
              <a:cs typeface="Calibri"/>
            </a:endParaRPr>
          </a:p>
          <a:p>
            <a:endParaRPr lang="cs-CZ" sz="1600" dirty="0">
              <a:cs typeface="Calibri"/>
            </a:endParaRPr>
          </a:p>
          <a:p>
            <a:endParaRPr lang="cs-CZ" sz="1600" dirty="0">
              <a:cs typeface="Calibri"/>
            </a:endParaRPr>
          </a:p>
          <a:p>
            <a:endParaRPr lang="cs-CZ" sz="1600" dirty="0">
              <a:cs typeface="Calibri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E305BEA-C18F-4C24-958A-05D3928E847B}"/>
              </a:ext>
            </a:extLst>
          </p:cNvPr>
          <p:cNvSpPr txBox="1"/>
          <p:nvPr/>
        </p:nvSpPr>
        <p:spPr>
          <a:xfrm>
            <a:off x="8405005" y="260230"/>
            <a:ext cx="3893387" cy="427809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1600" dirty="0">
                <a:cs typeface="Calibri"/>
              </a:rPr>
              <a:t>16. &lt;</a:t>
            </a:r>
            <a:r>
              <a:rPr lang="cs-CZ" sz="1600" dirty="0" err="1">
                <a:cs typeface="Calibri"/>
              </a:rPr>
              <a:t>stat</a:t>
            </a:r>
            <a:r>
              <a:rPr lang="cs-CZ" sz="1600" dirty="0">
                <a:cs typeface="Calibri"/>
              </a:rPr>
              <a:t>&gt;        --&gt; WHILE &lt;EXP&gt; DO EOL </a:t>
            </a:r>
          </a:p>
          <a:p>
            <a:r>
              <a:rPr lang="cs-CZ" sz="1600" dirty="0">
                <a:cs typeface="Calibri"/>
              </a:rPr>
              <a:t>&lt;</a:t>
            </a:r>
            <a:r>
              <a:rPr lang="cs-CZ" sz="1600" dirty="0" err="1">
                <a:cs typeface="Calibri"/>
              </a:rPr>
              <a:t>stat</a:t>
            </a:r>
            <a:r>
              <a:rPr lang="cs-CZ" sz="1600" dirty="0">
                <a:cs typeface="Calibri"/>
              </a:rPr>
              <a:t>-list&gt; END</a:t>
            </a:r>
          </a:p>
          <a:p>
            <a:r>
              <a:rPr lang="cs-CZ" sz="1600" dirty="0">
                <a:cs typeface="Calibri"/>
              </a:rPr>
              <a:t>17. &lt;</a:t>
            </a:r>
            <a:r>
              <a:rPr lang="cs-CZ" sz="1600" dirty="0" err="1">
                <a:cs typeface="Calibri"/>
              </a:rPr>
              <a:t>stat</a:t>
            </a:r>
            <a:r>
              <a:rPr lang="cs-CZ" sz="1600" dirty="0">
                <a:cs typeface="Calibri"/>
              </a:rPr>
              <a:t>&gt;        --&gt; ID = &lt;</a:t>
            </a:r>
            <a:r>
              <a:rPr lang="cs-CZ" sz="1600" dirty="0" err="1">
                <a:cs typeface="Calibri"/>
              </a:rPr>
              <a:t>exp</a:t>
            </a:r>
            <a:r>
              <a:rPr lang="cs-CZ" sz="1600" dirty="0">
                <a:cs typeface="Calibri"/>
              </a:rPr>
              <a:t>-call&gt;</a:t>
            </a:r>
          </a:p>
          <a:p>
            <a:r>
              <a:rPr lang="cs-CZ" sz="1600" dirty="0">
                <a:cs typeface="Calibri"/>
              </a:rPr>
              <a:t>18. &lt;</a:t>
            </a:r>
            <a:r>
              <a:rPr lang="cs-CZ" sz="1600" dirty="0" err="1">
                <a:cs typeface="Calibri"/>
              </a:rPr>
              <a:t>stat</a:t>
            </a:r>
            <a:r>
              <a:rPr lang="cs-CZ" sz="1600" dirty="0">
                <a:cs typeface="Calibri"/>
              </a:rPr>
              <a:t>&gt;        --&gt; &lt;</a:t>
            </a:r>
            <a:r>
              <a:rPr lang="cs-CZ" sz="1600" dirty="0" err="1">
                <a:cs typeface="Calibri"/>
              </a:rPr>
              <a:t>exp</a:t>
            </a:r>
            <a:r>
              <a:rPr lang="cs-CZ" sz="1600" dirty="0">
                <a:cs typeface="Calibri"/>
              </a:rPr>
              <a:t>-call&gt;</a:t>
            </a:r>
          </a:p>
          <a:p>
            <a:r>
              <a:rPr lang="cs-CZ" sz="1600" dirty="0">
                <a:cs typeface="Calibri"/>
              </a:rPr>
              <a:t>19. &lt;</a:t>
            </a:r>
            <a:r>
              <a:rPr lang="cs-CZ" sz="1600" dirty="0" err="1">
                <a:cs typeface="Calibri"/>
              </a:rPr>
              <a:t>stat</a:t>
            </a:r>
            <a:r>
              <a:rPr lang="cs-CZ" sz="1600" dirty="0">
                <a:cs typeface="Calibri"/>
              </a:rPr>
              <a:t>&gt;        --&gt; e</a:t>
            </a:r>
          </a:p>
          <a:p>
            <a:r>
              <a:rPr lang="cs-CZ" sz="1600" dirty="0">
                <a:cs typeface="Calibri"/>
              </a:rPr>
              <a:t>20. &lt;</a:t>
            </a:r>
            <a:r>
              <a:rPr lang="cs-CZ" sz="1600" dirty="0" err="1">
                <a:cs typeface="Calibri"/>
              </a:rPr>
              <a:t>exp</a:t>
            </a:r>
            <a:r>
              <a:rPr lang="cs-CZ" sz="1600" dirty="0">
                <a:cs typeface="Calibri"/>
              </a:rPr>
              <a:t>-call&gt;        --&gt; ID ( &lt;</a:t>
            </a:r>
            <a:r>
              <a:rPr lang="cs-CZ" sz="1600" dirty="0" err="1">
                <a:cs typeface="Calibri"/>
              </a:rPr>
              <a:t>fn-pars</a:t>
            </a:r>
            <a:r>
              <a:rPr lang="cs-CZ" sz="1600" dirty="0">
                <a:cs typeface="Calibri"/>
              </a:rPr>
              <a:t>&gt; )</a:t>
            </a:r>
          </a:p>
          <a:p>
            <a:r>
              <a:rPr lang="cs-CZ" sz="1600" dirty="0">
                <a:cs typeface="Calibri"/>
              </a:rPr>
              <a:t>21. &lt;</a:t>
            </a:r>
            <a:r>
              <a:rPr lang="cs-CZ" sz="1600" dirty="0" err="1">
                <a:cs typeface="Calibri"/>
              </a:rPr>
              <a:t>exp</a:t>
            </a:r>
            <a:r>
              <a:rPr lang="cs-CZ" sz="1600" dirty="0">
                <a:cs typeface="Calibri"/>
              </a:rPr>
              <a:t>-call&gt;        --&gt; ID &lt;</a:t>
            </a:r>
            <a:r>
              <a:rPr lang="cs-CZ" sz="1600" dirty="0" err="1">
                <a:cs typeface="Calibri"/>
              </a:rPr>
              <a:t>fn-pars</a:t>
            </a:r>
            <a:r>
              <a:rPr lang="cs-CZ" sz="1600" dirty="0">
                <a:cs typeface="Calibri"/>
              </a:rPr>
              <a:t>&gt;</a:t>
            </a:r>
          </a:p>
          <a:p>
            <a:r>
              <a:rPr lang="cs-CZ" sz="1600" dirty="0">
                <a:cs typeface="Calibri"/>
              </a:rPr>
              <a:t>22. &lt;</a:t>
            </a:r>
            <a:r>
              <a:rPr lang="cs-CZ" sz="1600" dirty="0" err="1">
                <a:cs typeface="Calibri"/>
              </a:rPr>
              <a:t>exp</a:t>
            </a:r>
            <a:r>
              <a:rPr lang="cs-CZ" sz="1600" dirty="0">
                <a:cs typeface="Calibri"/>
              </a:rPr>
              <a:t>-call&gt;        --&gt; &lt;EXP&gt;</a:t>
            </a:r>
          </a:p>
          <a:p>
            <a:r>
              <a:rPr lang="cs-CZ" sz="1600" dirty="0">
                <a:cs typeface="Calibri"/>
              </a:rPr>
              <a:t>23. &lt;</a:t>
            </a:r>
            <a:r>
              <a:rPr lang="cs-CZ" sz="1600" dirty="0" err="1">
                <a:cs typeface="Calibri"/>
              </a:rPr>
              <a:t>fn-pars</a:t>
            </a:r>
            <a:r>
              <a:rPr lang="cs-CZ" sz="1600" dirty="0">
                <a:cs typeface="Calibri"/>
              </a:rPr>
              <a:t>&gt;        --&gt; &lt;</a:t>
            </a:r>
            <a:r>
              <a:rPr lang="cs-CZ" sz="1600" dirty="0" err="1">
                <a:cs typeface="Calibri"/>
              </a:rPr>
              <a:t>fn</a:t>
            </a:r>
            <a:r>
              <a:rPr lang="cs-CZ" sz="1600" dirty="0">
                <a:cs typeface="Calibri"/>
              </a:rPr>
              <a:t>-par&gt; &lt;fn-pars1&gt;</a:t>
            </a:r>
          </a:p>
          <a:p>
            <a:r>
              <a:rPr lang="cs-CZ" sz="1600" dirty="0">
                <a:cs typeface="Calibri"/>
              </a:rPr>
              <a:t>24. &lt;fn-pars1&gt;        --&gt; , &lt;</a:t>
            </a:r>
            <a:r>
              <a:rPr lang="cs-CZ" sz="1600" dirty="0" err="1">
                <a:cs typeface="Calibri"/>
              </a:rPr>
              <a:t>fn</a:t>
            </a:r>
            <a:r>
              <a:rPr lang="cs-CZ" sz="1600" dirty="0">
                <a:cs typeface="Calibri"/>
              </a:rPr>
              <a:t>-par&gt; &lt;fn-pars1&gt;</a:t>
            </a:r>
          </a:p>
          <a:p>
            <a:r>
              <a:rPr lang="cs-CZ" sz="1600" dirty="0">
                <a:cs typeface="Calibri"/>
              </a:rPr>
              <a:t>25. &lt;</a:t>
            </a:r>
            <a:r>
              <a:rPr lang="cs-CZ" sz="1600" dirty="0" err="1">
                <a:cs typeface="Calibri"/>
              </a:rPr>
              <a:t>fn-pars</a:t>
            </a:r>
            <a:r>
              <a:rPr lang="cs-CZ" sz="1600" dirty="0">
                <a:cs typeface="Calibri"/>
              </a:rPr>
              <a:t>&gt;        --&gt; e</a:t>
            </a:r>
          </a:p>
          <a:p>
            <a:r>
              <a:rPr lang="cs-CZ" sz="1600" dirty="0">
                <a:cs typeface="Calibri"/>
              </a:rPr>
              <a:t>26. &lt;fn-pars1&gt;        --&gt; e</a:t>
            </a:r>
          </a:p>
          <a:p>
            <a:r>
              <a:rPr lang="cs-CZ" sz="1600" dirty="0">
                <a:cs typeface="Calibri"/>
              </a:rPr>
              <a:t>27. &lt;</a:t>
            </a:r>
            <a:r>
              <a:rPr lang="cs-CZ" sz="1600" dirty="0" err="1">
                <a:cs typeface="Calibri"/>
              </a:rPr>
              <a:t>fn</a:t>
            </a:r>
            <a:r>
              <a:rPr lang="cs-CZ" sz="1600" dirty="0">
                <a:cs typeface="Calibri"/>
              </a:rPr>
              <a:t>-par&gt;        --&gt; ID</a:t>
            </a:r>
          </a:p>
          <a:p>
            <a:r>
              <a:rPr lang="cs-CZ" sz="1600" dirty="0">
                <a:cs typeface="Calibri"/>
              </a:rPr>
              <a:t>28. &lt;</a:t>
            </a:r>
            <a:r>
              <a:rPr lang="cs-CZ" sz="1600" dirty="0" err="1">
                <a:cs typeface="Calibri"/>
              </a:rPr>
              <a:t>fn</a:t>
            </a:r>
            <a:r>
              <a:rPr lang="cs-CZ" sz="1600" dirty="0">
                <a:cs typeface="Calibri"/>
              </a:rPr>
              <a:t>-par&gt;        --&gt; INTEGER</a:t>
            </a:r>
          </a:p>
          <a:p>
            <a:r>
              <a:rPr lang="cs-CZ" sz="1600" dirty="0">
                <a:cs typeface="Calibri"/>
              </a:rPr>
              <a:t>29. &lt;</a:t>
            </a:r>
            <a:r>
              <a:rPr lang="cs-CZ" sz="1600" dirty="0" err="1">
                <a:cs typeface="Calibri"/>
              </a:rPr>
              <a:t>fn</a:t>
            </a:r>
            <a:r>
              <a:rPr lang="cs-CZ" sz="1600" dirty="0">
                <a:cs typeface="Calibri"/>
              </a:rPr>
              <a:t>-par&gt;        --&gt; FLOAT</a:t>
            </a:r>
          </a:p>
          <a:p>
            <a:r>
              <a:rPr lang="cs-CZ" sz="1600" dirty="0">
                <a:cs typeface="Calibri"/>
              </a:rPr>
              <a:t>30. &lt;</a:t>
            </a:r>
            <a:r>
              <a:rPr lang="cs-CZ" sz="1600" dirty="0" err="1">
                <a:cs typeface="Calibri"/>
              </a:rPr>
              <a:t>fn</a:t>
            </a:r>
            <a:r>
              <a:rPr lang="cs-CZ" sz="1600" dirty="0">
                <a:cs typeface="Calibri"/>
              </a:rPr>
              <a:t>-par&gt;        --&gt; STRING</a:t>
            </a:r>
            <a:endParaRPr lang="en-US" sz="1600">
              <a:cs typeface="Calibri"/>
            </a:endParaRPr>
          </a:p>
          <a:p>
            <a:pPr algn="l"/>
            <a:endParaRPr lang="cs-CZ" sz="1600" dirty="0">
              <a:cs typeface="Calibri"/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14951D04-F26E-400F-AA17-619F6E483401}"/>
              </a:ext>
            </a:extLst>
          </p:cNvPr>
          <p:cNvSpPr txBox="1"/>
          <p:nvPr/>
        </p:nvSpPr>
        <p:spPr>
          <a:xfrm>
            <a:off x="3551208" y="5055079"/>
            <a:ext cx="60960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/>
              <a:t>e - epsilon pravidlo</a:t>
            </a:r>
            <a:r>
              <a:rPr lang="en-US"/>
              <a:t>​</a:t>
            </a:r>
          </a:p>
          <a:p>
            <a:r>
              <a:rPr lang="cs-CZ"/>
              <a:t>$ - konec souboru</a:t>
            </a:r>
            <a:r>
              <a:rPr lang="en-US"/>
              <a:t>​</a:t>
            </a:r>
          </a:p>
          <a:p>
            <a:r>
              <a:rPr lang="cs-CZ"/>
              <a:t>&lt;EXP&gt; - vyraz, vyhodnoceny precedencni syntaktickou analyzou</a:t>
            </a:r>
          </a:p>
        </p:txBody>
      </p:sp>
    </p:spTree>
    <p:extLst>
      <p:ext uri="{BB962C8B-B14F-4D97-AF65-F5344CB8AC3E}">
        <p14:creationId xmlns:p14="http://schemas.microsoft.com/office/powerpoint/2010/main" val="97042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Calibri Light"/>
                <a:cs typeface="Calibri Light"/>
              </a:rPr>
              <a:t>Precedenční</a:t>
            </a:r>
            <a:r>
              <a:rPr lang="en-US" sz="2800" dirty="0">
                <a:solidFill>
                  <a:schemeClr val="bg1"/>
                </a:solidFill>
                <a:cs typeface="Calibri Light"/>
              </a:rPr>
              <a:t> </a:t>
            </a:r>
            <a:r>
              <a:rPr lang="en-US" sz="2800" dirty="0" err="1">
                <a:solidFill>
                  <a:schemeClr val="bg1"/>
                </a:solidFill>
                <a:cs typeface="Calibri Light"/>
              </a:rPr>
              <a:t>tabulka</a:t>
            </a:r>
            <a:endParaRPr lang="cs-CZ" sz="2800" dirty="0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31F0293E-5A9A-4FA7-A538-22BD8C39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81" y="344530"/>
            <a:ext cx="7890292" cy="58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cs typeface="Calibri Light"/>
              </a:rPr>
              <a:t>Sémantická</a:t>
            </a:r>
            <a:r>
              <a:rPr lang="en-US" sz="2800" dirty="0">
                <a:solidFill>
                  <a:schemeClr val="bg1"/>
                </a:solidFill>
                <a:cs typeface="Calibri Light"/>
              </a:rPr>
              <a:t> </a:t>
            </a:r>
            <a:br>
              <a:rPr lang="en-US" sz="2800" dirty="0">
                <a:solidFill>
                  <a:schemeClr val="bg1"/>
                </a:solidFill>
                <a:cs typeface="Calibri Light"/>
              </a:rPr>
            </a:br>
            <a:r>
              <a:rPr lang="en-US" sz="2800" dirty="0" err="1">
                <a:solidFill>
                  <a:schemeClr val="bg1"/>
                </a:solidFill>
                <a:cs typeface="Calibri Light"/>
              </a:rPr>
              <a:t>kontrola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16AA455-7F53-40CC-8FD7-E04C19B0605A}"/>
              </a:ext>
            </a:extLst>
          </p:cNvPr>
          <p:cNvSpPr txBox="1"/>
          <p:nvPr/>
        </p:nvSpPr>
        <p:spPr>
          <a:xfrm>
            <a:off x="3847381" y="2560609"/>
            <a:ext cx="7947802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600" dirty="0"/>
              <a:t>•Kontrola definic funkcí</a:t>
            </a:r>
            <a:endParaRPr lang="cs-CZ" dirty="0"/>
          </a:p>
          <a:p>
            <a:r>
              <a:rPr lang="cs-CZ" sz="3600" dirty="0"/>
              <a:t>•Kontrola definic proměnných</a:t>
            </a:r>
            <a:endParaRPr lang="cs-CZ" sz="3600" dirty="0">
              <a:cs typeface="Calibri"/>
            </a:endParaRPr>
          </a:p>
          <a:p>
            <a:r>
              <a:rPr lang="cs-CZ" sz="3600" dirty="0">
                <a:cs typeface="Calibri"/>
              </a:rPr>
              <a:t>•Je prováděna pomocí Tabulky Symbolů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992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cs typeface="Calibri Light"/>
              </a:rPr>
              <a:t>Tabulka</a:t>
            </a:r>
            <a:r>
              <a:rPr lang="en-US" sz="28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cs typeface="Calibri Light"/>
              </a:rPr>
              <a:t>Symbolů</a:t>
            </a:r>
            <a:endParaRPr lang="cs-CZ" dirty="0" err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675DE28-4736-4C34-9C46-5719998FFC05}"/>
              </a:ext>
            </a:extLst>
          </p:cNvPr>
          <p:cNvSpPr txBox="1"/>
          <p:nvPr/>
        </p:nvSpPr>
        <p:spPr>
          <a:xfrm>
            <a:off x="3775494" y="648419"/>
            <a:ext cx="593497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cs-CZ" sz="3600" b="1" dirty="0">
                <a:latin typeface="Calibri Light"/>
                <a:cs typeface="Calibri Light"/>
              </a:rPr>
              <a:t>BVS + Seznam proměnných</a:t>
            </a:r>
            <a:endParaRPr lang="cs-CZ" sz="3600" b="1" dirty="0">
              <a:cs typeface="Calibri"/>
            </a:endParaRPr>
          </a:p>
        </p:txBody>
      </p:sp>
      <p:pic>
        <p:nvPicPr>
          <p:cNvPr id="7" name="Obrázek 7" descr="Obsah obrázku text, mapa&#10;&#10;Popis vygenerovaný s vysokou mírou spolehlivosti">
            <a:extLst>
              <a:ext uri="{FF2B5EF4-FFF2-40B4-BE49-F238E27FC236}">
                <a16:creationId xmlns:a16="http://schemas.microsoft.com/office/drawing/2014/main" id="{12C66FAB-92EE-4E03-9FBD-995CD047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7" y="1739777"/>
            <a:ext cx="8652294" cy="47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2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 Light"/>
              </a:rPr>
              <a:t>2 průchod</a:t>
            </a:r>
            <a:endParaRPr lang="cs-CZ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675DE28-4736-4C34-9C46-5719998FFC05}"/>
              </a:ext>
            </a:extLst>
          </p:cNvPr>
          <p:cNvSpPr txBox="1"/>
          <p:nvPr/>
        </p:nvSpPr>
        <p:spPr>
          <a:xfrm>
            <a:off x="3689229" y="2618117"/>
            <a:ext cx="8393500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4000" dirty="0">
                <a:latin typeface="Calibri Light"/>
                <a:cs typeface="Calibri Light"/>
              </a:rPr>
              <a:t>• Provádí se ostatní sémantické kontroly</a:t>
            </a:r>
            <a:endParaRPr lang="cs-CZ" sz="4000" dirty="0">
              <a:cs typeface="Calibri"/>
            </a:endParaRPr>
          </a:p>
          <a:p>
            <a:r>
              <a:rPr lang="cs-CZ" sz="4000">
                <a:latin typeface="Calibri Light"/>
                <a:cs typeface="Calibri Light"/>
              </a:rPr>
              <a:t>• Generují se instrukce</a:t>
            </a:r>
            <a:endParaRPr lang="cs-CZ" sz="4000">
              <a:cs typeface="Calibri"/>
            </a:endParaRPr>
          </a:p>
          <a:p>
            <a:pPr algn="ctr"/>
            <a:endParaRPr lang="cs-CZ" sz="40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449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9A140-C44A-4A1D-9850-2591CB0B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 Light"/>
              </a:rPr>
              <a:t>Sémantická kontrola výrazů</a:t>
            </a:r>
            <a:endParaRPr lang="cs-CZ" sz="2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675DE28-4736-4C34-9C46-5719998FFC05}"/>
              </a:ext>
            </a:extLst>
          </p:cNvPr>
          <p:cNvSpPr txBox="1"/>
          <p:nvPr/>
        </p:nvSpPr>
        <p:spPr>
          <a:xfrm>
            <a:off x="3689229" y="2618117"/>
            <a:ext cx="8393500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200" dirty="0">
                <a:latin typeface="Calibri Light"/>
                <a:cs typeface="Calibri Light"/>
              </a:rPr>
              <a:t>• Kompatibilita </a:t>
            </a:r>
            <a:r>
              <a:rPr lang="cs-CZ" sz="3200" u="sng" dirty="0">
                <a:latin typeface="Calibri Light"/>
                <a:cs typeface="Calibri Light"/>
              </a:rPr>
              <a:t>typů ve výrazech</a:t>
            </a:r>
            <a:r>
              <a:rPr lang="cs-CZ" sz="3200" dirty="0">
                <a:latin typeface="Calibri Light"/>
                <a:cs typeface="Calibri Light"/>
              </a:rPr>
              <a:t> (</a:t>
            </a:r>
            <a:r>
              <a:rPr lang="cs-CZ" sz="3200" strike="sngStrike" dirty="0" err="1">
                <a:latin typeface="Calibri Light"/>
                <a:cs typeface="Calibri Light"/>
              </a:rPr>
              <a:t>Int</a:t>
            </a:r>
            <a:r>
              <a:rPr lang="cs-CZ" sz="3200" strike="sngStrike" dirty="0">
                <a:latin typeface="Calibri Light"/>
                <a:cs typeface="Calibri Light"/>
              </a:rPr>
              <a:t> + </a:t>
            </a:r>
            <a:r>
              <a:rPr lang="cs-CZ" sz="3200" strike="sngStrike" dirty="0" err="1">
                <a:latin typeface="Calibri Light"/>
                <a:cs typeface="Calibri Light"/>
              </a:rPr>
              <a:t>String</a:t>
            </a:r>
            <a:r>
              <a:rPr lang="cs-CZ" sz="3200" dirty="0">
                <a:latin typeface="Calibri Light"/>
                <a:cs typeface="Calibri Light"/>
              </a:rPr>
              <a:t>)</a:t>
            </a:r>
            <a:endParaRPr lang="cs-CZ" sz="3200" dirty="0">
              <a:latin typeface="Calibri"/>
              <a:cs typeface="Calibri"/>
            </a:endParaRPr>
          </a:p>
          <a:p>
            <a:r>
              <a:rPr lang="cs-CZ" sz="3200" dirty="0">
                <a:latin typeface="Calibri Light"/>
                <a:cs typeface="Calibri Light"/>
              </a:rPr>
              <a:t>• Kontrola </a:t>
            </a:r>
            <a:r>
              <a:rPr lang="cs-CZ" sz="3200" u="sng" dirty="0">
                <a:latin typeface="Calibri Light"/>
                <a:cs typeface="Calibri Light"/>
              </a:rPr>
              <a:t>typů parametrů</a:t>
            </a:r>
            <a:r>
              <a:rPr lang="cs-CZ" sz="3200" dirty="0">
                <a:latin typeface="Calibri Light"/>
                <a:cs typeface="Calibri Light"/>
              </a:rPr>
              <a:t> při volání </a:t>
            </a:r>
            <a:r>
              <a:rPr lang="cs-CZ" sz="3200" u="sng" dirty="0">
                <a:latin typeface="Calibri Light"/>
                <a:cs typeface="Calibri Light"/>
              </a:rPr>
              <a:t>funkce</a:t>
            </a:r>
            <a:endParaRPr lang="cs-CZ" dirty="0">
              <a:latin typeface="Calibri"/>
              <a:cs typeface="Calibri"/>
            </a:endParaRPr>
          </a:p>
          <a:p>
            <a:r>
              <a:rPr lang="cs-CZ" sz="3200" dirty="0">
                <a:latin typeface="Calibri Light"/>
                <a:cs typeface="Calibri Light"/>
              </a:rPr>
              <a:t>• Kontrola </a:t>
            </a:r>
            <a:r>
              <a:rPr lang="cs-CZ" sz="3200" u="sng" dirty="0">
                <a:latin typeface="Calibri Light"/>
                <a:cs typeface="Calibri Light"/>
              </a:rPr>
              <a:t>počtu parametrů (</a:t>
            </a:r>
            <a:r>
              <a:rPr lang="cs-CZ" sz="3200" u="sng" strike="sngStrike" dirty="0" err="1">
                <a:latin typeface="Calibri Light"/>
                <a:cs typeface="Calibri Light"/>
              </a:rPr>
              <a:t>inputi</a:t>
            </a:r>
            <a:r>
              <a:rPr lang="cs-CZ" sz="3200" u="sng" strike="sngStrike" dirty="0">
                <a:latin typeface="Calibri Light"/>
                <a:cs typeface="Calibri Light"/>
              </a:rPr>
              <a:t> 10</a:t>
            </a:r>
            <a:r>
              <a:rPr lang="cs-CZ" sz="3200" u="sng" dirty="0">
                <a:latin typeface="Calibri Light"/>
                <a:cs typeface="Calibri Light"/>
              </a:rPr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15490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7" baseType="lpstr">
      <vt:lpstr>Motiv systému Office</vt:lpstr>
      <vt:lpstr>VYSOKÉ UČENÍ TECHNICKÉ V BRNĚ</vt:lpstr>
      <vt:lpstr>Struktura Projektu</vt:lpstr>
      <vt:lpstr>Scaner</vt:lpstr>
      <vt:lpstr>Parser</vt:lpstr>
      <vt:lpstr>Precedenční tabulka</vt:lpstr>
      <vt:lpstr>Sémantická  kontrola</vt:lpstr>
      <vt:lpstr>Tabulka Symbolů</vt:lpstr>
      <vt:lpstr>2 průchod</vt:lpstr>
      <vt:lpstr>Sémantická kontrola výrazů</vt:lpstr>
      <vt:lpstr>Tabulka Instrukcí </vt:lpstr>
      <vt:lpstr>Příklad</vt:lpstr>
      <vt:lpstr>Zásobníkové instrukce</vt:lpstr>
      <vt:lpstr>   Rozšíření BOOLOP   </vt:lpstr>
      <vt:lpstr>   Závěr   </vt:lpstr>
      <vt:lpstr>   Bonus   </vt:lpstr>
      <vt:lpstr>Děkujeme za vaši pozornost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872</cp:revision>
  <dcterms:created xsi:type="dcterms:W3CDTF">2012-08-16T00:56:33Z</dcterms:created>
  <dcterms:modified xsi:type="dcterms:W3CDTF">2018-12-14T00:08:42Z</dcterms:modified>
</cp:coreProperties>
</file>