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4" r:id="rId3"/>
    <p:sldId id="301" r:id="rId4"/>
    <p:sldId id="260" r:id="rId5"/>
    <p:sldId id="300" r:id="rId6"/>
    <p:sldId id="286" r:id="rId7"/>
    <p:sldId id="275" r:id="rId8"/>
    <p:sldId id="287" r:id="rId9"/>
    <p:sldId id="276" r:id="rId10"/>
    <p:sldId id="277" r:id="rId11"/>
    <p:sldId id="289" r:id="rId12"/>
    <p:sldId id="290" r:id="rId13"/>
    <p:sldId id="291" r:id="rId14"/>
    <p:sldId id="292" r:id="rId15"/>
    <p:sldId id="293" r:id="rId16"/>
    <p:sldId id="294" r:id="rId17"/>
    <p:sldId id="272" r:id="rId18"/>
    <p:sldId id="295" r:id="rId19"/>
    <p:sldId id="296" r:id="rId20"/>
    <p:sldId id="297" r:id="rId21"/>
    <p:sldId id="298" r:id="rId22"/>
    <p:sldId id="299" r:id="rId23"/>
    <p:sldId id="281" r:id="rId24"/>
    <p:sldId id="282" r:id="rId25"/>
    <p:sldId id="283" r:id="rId26"/>
    <p:sldId id="284" r:id="rId27"/>
    <p:sldId id="285" r:id="rId28"/>
    <p:sldId id="30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93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F7E0F-BDDC-E145-B91A-F2081B6E2C68}" type="datetimeFigureOut">
              <a:rPr lang="en-US" smtClean="0"/>
              <a:t>21-08-12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ED421-386D-9743-A49C-19966C818DA3}" type="slidenum">
              <a:rPr lang="en-US" smtClean="0"/>
              <a:t>‹#›</a:t>
            </a:fld>
            <a:endParaRPr lang="en-US"/>
          </a:p>
        </p:txBody>
      </p:sp>
    </p:spTree>
    <p:extLst>
      <p:ext uri="{BB962C8B-B14F-4D97-AF65-F5344CB8AC3E}">
        <p14:creationId xmlns:p14="http://schemas.microsoft.com/office/powerpoint/2010/main" val="42375483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8623a2bef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8623a2be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8623a2bef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8623a2b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8798eb4c44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8798eb4c4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8798eb4c44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8798eb4c4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8623a2bef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8623a2be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8798eb4c44_0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8798eb4c4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8798eb4c44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8798eb4c4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8798eb4c44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8798eb4c4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8798eb4c4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8798eb4c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80f7e6291e_1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80f7e6291e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8798eb4c44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8798eb4c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8798eb4c44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8798eb4c4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8798eb4c4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8798eb4c4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8798eb4c4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8798eb4c4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8798eb4c4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8798eb4c4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8798eb4c44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8798eb4c4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CA"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21-08-12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CA"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CA"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21-08-12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21-08-12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CA"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21-08-12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Transition Slide">
  <p:cSld name="6. Transition Slide">
    <p:spTree>
      <p:nvGrpSpPr>
        <p:cNvPr id="1" name="Shape 53"/>
        <p:cNvGrpSpPr/>
        <p:nvPr/>
      </p:nvGrpSpPr>
      <p:grpSpPr>
        <a:xfrm>
          <a:off x="0" y="0"/>
          <a:ext cx="0" cy="0"/>
          <a:chOff x="0" y="0"/>
          <a:chExt cx="0" cy="0"/>
        </a:xfrm>
      </p:grpSpPr>
      <p:pic>
        <p:nvPicPr>
          <p:cNvPr id="54" name="Google Shape;54;p7"/>
          <p:cNvPicPr preferRelativeResize="0"/>
          <p:nvPr/>
        </p:nvPicPr>
        <p:blipFill rotWithShape="1">
          <a:blip r:embed="rId2">
            <a:alphaModFix/>
          </a:blip>
          <a:srcRect t="2489" b="2498"/>
          <a:stretch/>
        </p:blipFill>
        <p:spPr>
          <a:xfrm>
            <a:off x="274320" y="366508"/>
            <a:ext cx="8595360" cy="6124989"/>
          </a:xfrm>
          <a:prstGeom prst="rect">
            <a:avLst/>
          </a:prstGeom>
          <a:noFill/>
          <a:ln>
            <a:noFill/>
          </a:ln>
        </p:spPr>
      </p:pic>
      <p:sp>
        <p:nvSpPr>
          <p:cNvPr id="55" name="Google Shape;55;p7"/>
          <p:cNvSpPr txBox="1">
            <a:spLocks noGrp="1"/>
          </p:cNvSpPr>
          <p:nvPr>
            <p:ph type="title"/>
          </p:nvPr>
        </p:nvSpPr>
        <p:spPr>
          <a:xfrm>
            <a:off x="237100" y="2784633"/>
            <a:ext cx="8595300" cy="105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6" name="Google Shape;56;p7"/>
          <p:cNvSpPr txBox="1">
            <a:spLocks noGrp="1"/>
          </p:cNvSpPr>
          <p:nvPr>
            <p:ph type="sldNum" idx="12"/>
          </p:nvPr>
        </p:nvSpPr>
        <p:spPr>
          <a:xfrm>
            <a:off x="8607775" y="6609600"/>
            <a:ext cx="261900" cy="1408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7"/>
          <p:cNvSpPr txBox="1">
            <a:spLocks noGrp="1"/>
          </p:cNvSpPr>
          <p:nvPr>
            <p:ph type="subTitle" idx="1"/>
          </p:nvPr>
        </p:nvSpPr>
        <p:spPr>
          <a:xfrm>
            <a:off x="-12300" y="6555533"/>
            <a:ext cx="79719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04130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12300" y="0"/>
            <a:ext cx="91686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subTitle" idx="1"/>
          </p:nvPr>
        </p:nvSpPr>
        <p:spPr>
          <a:xfrm>
            <a:off x="0" y="901300"/>
            <a:ext cx="91440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1" name="Google Shape;61;p8"/>
          <p:cNvCxnSpPr/>
          <p:nvPr/>
        </p:nvCxnSpPr>
        <p:spPr>
          <a:xfrm>
            <a:off x="274375" y="853440"/>
            <a:ext cx="8595600" cy="13600"/>
          </a:xfrm>
          <a:prstGeom prst="straightConnector1">
            <a:avLst/>
          </a:prstGeom>
          <a:noFill/>
          <a:ln w="9525" cap="flat" cmpd="sng">
            <a:solidFill>
              <a:schemeClr val="dk2"/>
            </a:solidFill>
            <a:prstDash val="solid"/>
            <a:round/>
            <a:headEnd type="none" w="med" len="med"/>
            <a:tailEnd type="none" w="med" len="med"/>
          </a:ln>
        </p:spPr>
      </p:cxnSp>
      <p:sp>
        <p:nvSpPr>
          <p:cNvPr id="62" name="Google Shape;62;p8"/>
          <p:cNvSpPr txBox="1">
            <a:spLocks noGrp="1"/>
          </p:cNvSpPr>
          <p:nvPr>
            <p:ph type="sldNum" idx="12"/>
          </p:nvPr>
        </p:nvSpPr>
        <p:spPr>
          <a:xfrm>
            <a:off x="8607775" y="6609600"/>
            <a:ext cx="261900" cy="1408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cxnSp>
        <p:nvCxnSpPr>
          <p:cNvPr id="63" name="Google Shape;63;p8"/>
          <p:cNvCxnSpPr/>
          <p:nvPr/>
        </p:nvCxnSpPr>
        <p:spPr>
          <a:xfrm>
            <a:off x="274320" y="6541940"/>
            <a:ext cx="8595600" cy="13600"/>
          </a:xfrm>
          <a:prstGeom prst="straightConnector1">
            <a:avLst/>
          </a:prstGeom>
          <a:noFill/>
          <a:ln w="9525" cap="flat" cmpd="sng">
            <a:solidFill>
              <a:srgbClr val="A9B7C0"/>
            </a:solidFill>
            <a:prstDash val="solid"/>
            <a:round/>
            <a:headEnd type="none" w="med" len="med"/>
            <a:tailEnd type="none" w="med" len="med"/>
          </a:ln>
        </p:spPr>
      </p:cxnSp>
      <p:sp>
        <p:nvSpPr>
          <p:cNvPr id="64" name="Google Shape;64;p8"/>
          <p:cNvSpPr txBox="1">
            <a:spLocks noGrp="1"/>
          </p:cNvSpPr>
          <p:nvPr>
            <p:ph type="subTitle" idx="2"/>
          </p:nvPr>
        </p:nvSpPr>
        <p:spPr>
          <a:xfrm>
            <a:off x="-12300" y="6555533"/>
            <a:ext cx="79719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 name="Google Shape;65;p8"/>
          <p:cNvSpPr txBox="1">
            <a:spLocks noGrp="1"/>
          </p:cNvSpPr>
          <p:nvPr>
            <p:ph type="body" idx="3"/>
          </p:nvPr>
        </p:nvSpPr>
        <p:spPr>
          <a:xfrm>
            <a:off x="175" y="1712333"/>
            <a:ext cx="9144000" cy="47756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18643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8. Text with Sidebar">
  <p:cSld name="8. Text with Sidebar">
    <p:spTree>
      <p:nvGrpSpPr>
        <p:cNvPr id="1" name="Shape 66"/>
        <p:cNvGrpSpPr/>
        <p:nvPr/>
      </p:nvGrpSpPr>
      <p:grpSpPr>
        <a:xfrm>
          <a:off x="0" y="0"/>
          <a:ext cx="0" cy="0"/>
          <a:chOff x="0" y="0"/>
          <a:chExt cx="0" cy="0"/>
        </a:xfrm>
      </p:grpSpPr>
      <p:pic>
        <p:nvPicPr>
          <p:cNvPr id="67" name="Google Shape;67;p9"/>
          <p:cNvPicPr preferRelativeResize="0"/>
          <p:nvPr/>
        </p:nvPicPr>
        <p:blipFill rotWithShape="1">
          <a:blip r:embed="rId2">
            <a:alphaModFix/>
          </a:blip>
          <a:srcRect t="119" b="119"/>
          <a:stretch/>
        </p:blipFill>
        <p:spPr>
          <a:xfrm>
            <a:off x="7048950" y="1213700"/>
            <a:ext cx="1828800" cy="5046397"/>
          </a:xfrm>
          <a:prstGeom prst="rect">
            <a:avLst/>
          </a:prstGeom>
          <a:noFill/>
          <a:ln>
            <a:noFill/>
          </a:ln>
        </p:spPr>
      </p:pic>
      <p:sp>
        <p:nvSpPr>
          <p:cNvPr id="68" name="Google Shape;68;p9"/>
          <p:cNvSpPr txBox="1">
            <a:spLocks noGrp="1"/>
          </p:cNvSpPr>
          <p:nvPr>
            <p:ph type="subTitle" idx="1"/>
          </p:nvPr>
        </p:nvSpPr>
        <p:spPr>
          <a:xfrm>
            <a:off x="0" y="901300"/>
            <a:ext cx="6674700" cy="486400"/>
          </a:xfrm>
          <a:prstGeom prst="rect">
            <a:avLst/>
          </a:prstGeom>
          <a:noFill/>
          <a:ln>
            <a:noFill/>
          </a:ln>
        </p:spPr>
        <p:txBody>
          <a:bodyPr spcFirstLastPara="1" wrap="square" lIns="457200" tIns="91425" rIns="457200" bIns="0" anchor="t" anchorCtr="0">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 name="Google Shape;69;p9"/>
          <p:cNvSpPr txBox="1">
            <a:spLocks noGrp="1"/>
          </p:cNvSpPr>
          <p:nvPr>
            <p:ph type="body" idx="2"/>
          </p:nvPr>
        </p:nvSpPr>
        <p:spPr>
          <a:xfrm>
            <a:off x="0" y="1661067"/>
            <a:ext cx="6699600" cy="5196800"/>
          </a:xfrm>
          <a:prstGeom prst="rect">
            <a:avLst/>
          </a:prstGeom>
          <a:noFill/>
          <a:ln>
            <a:noFill/>
          </a:ln>
        </p:spPr>
        <p:txBody>
          <a:bodyPr spcFirstLastPara="1" wrap="square" lIns="457200" tIns="0" rIns="457200" bIns="914400" anchor="t" anchorCtr="0">
            <a:noAutofit/>
          </a:bodyPr>
          <a:lstStyle>
            <a:lvl1pPr marL="457200" lvl="0" indent="-317500" rtl="0">
              <a:spcBef>
                <a:spcPts val="0"/>
              </a:spcBef>
              <a:spcAft>
                <a:spcPts val="0"/>
              </a:spcAft>
              <a:buSzPts val="14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70" name="Google Shape;70;p9"/>
          <p:cNvSpPr txBox="1">
            <a:spLocks noGrp="1"/>
          </p:cNvSpPr>
          <p:nvPr>
            <p:ph type="subTitle" idx="3"/>
          </p:nvPr>
        </p:nvSpPr>
        <p:spPr>
          <a:xfrm>
            <a:off x="7056300" y="1213967"/>
            <a:ext cx="1814100" cy="5046400"/>
          </a:xfrm>
          <a:prstGeom prst="rect">
            <a:avLst/>
          </a:prstGeom>
          <a:noFill/>
          <a:ln w="9525" cap="flat" cmpd="sng">
            <a:solidFill>
              <a:srgbClr val="DBD9E8"/>
            </a:solidFill>
            <a:prstDash val="solid"/>
            <a:round/>
            <a:headEnd type="none" w="sm" len="sm"/>
            <a:tailEnd type="none" w="sm" len="sm"/>
          </a:ln>
        </p:spPr>
        <p:txBody>
          <a:bodyPr spcFirstLastPara="1" wrap="square" lIns="182875" tIns="182875" rIns="182875" bIns="182875" anchor="t" anchorCtr="0">
            <a:noAutofit/>
          </a:bodyPr>
          <a:lstStyle>
            <a:lvl1pPr lvl="0" rtl="0">
              <a:spcBef>
                <a:spcPts val="0"/>
              </a:spcBef>
              <a:spcAft>
                <a:spcPts val="0"/>
              </a:spcAft>
              <a:buNone/>
              <a:defRPr sz="10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p:nvPr>
        </p:nvSpPr>
        <p:spPr>
          <a:xfrm>
            <a:off x="-12425" y="0"/>
            <a:ext cx="66996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2" name="Google Shape;72;p9"/>
          <p:cNvSpPr txBox="1">
            <a:spLocks noGrp="1"/>
          </p:cNvSpPr>
          <p:nvPr>
            <p:ph type="sldNum" idx="12"/>
          </p:nvPr>
        </p:nvSpPr>
        <p:spPr>
          <a:xfrm>
            <a:off x="8607775" y="6609600"/>
            <a:ext cx="261900" cy="1408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cxnSp>
        <p:nvCxnSpPr>
          <p:cNvPr id="73" name="Google Shape;73;p9"/>
          <p:cNvCxnSpPr/>
          <p:nvPr/>
        </p:nvCxnSpPr>
        <p:spPr>
          <a:xfrm>
            <a:off x="274320" y="6541940"/>
            <a:ext cx="8595600" cy="13600"/>
          </a:xfrm>
          <a:prstGeom prst="straightConnector1">
            <a:avLst/>
          </a:prstGeom>
          <a:noFill/>
          <a:ln w="9525" cap="flat" cmpd="sng">
            <a:solidFill>
              <a:srgbClr val="A9B7C0"/>
            </a:solidFill>
            <a:prstDash val="solid"/>
            <a:round/>
            <a:headEnd type="none" w="med" len="med"/>
            <a:tailEnd type="none" w="med" len="med"/>
          </a:ln>
        </p:spPr>
      </p:cxnSp>
      <p:cxnSp>
        <p:nvCxnSpPr>
          <p:cNvPr id="74" name="Google Shape;74;p9"/>
          <p:cNvCxnSpPr/>
          <p:nvPr/>
        </p:nvCxnSpPr>
        <p:spPr>
          <a:xfrm>
            <a:off x="274375" y="853440"/>
            <a:ext cx="8595600" cy="13600"/>
          </a:xfrm>
          <a:prstGeom prst="straightConnector1">
            <a:avLst/>
          </a:prstGeom>
          <a:noFill/>
          <a:ln w="9525" cap="flat" cmpd="sng">
            <a:solidFill>
              <a:schemeClr val="dk2"/>
            </a:solidFill>
            <a:prstDash val="solid"/>
            <a:round/>
            <a:headEnd type="none" w="med" len="med"/>
            <a:tailEnd type="none" w="med" len="med"/>
          </a:ln>
        </p:spPr>
      </p:cxnSp>
      <p:sp>
        <p:nvSpPr>
          <p:cNvPr id="75" name="Google Shape;75;p9"/>
          <p:cNvSpPr txBox="1">
            <a:spLocks noGrp="1"/>
          </p:cNvSpPr>
          <p:nvPr>
            <p:ph type="subTitle" idx="4"/>
          </p:nvPr>
        </p:nvSpPr>
        <p:spPr>
          <a:xfrm>
            <a:off x="-12300" y="6555533"/>
            <a:ext cx="79719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433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5. Numbered 1–2 (Blue)">
  <p:cSld name="25. Numbered 1–2 (Blue)">
    <p:spTree>
      <p:nvGrpSpPr>
        <p:cNvPr id="1" name="Shape 444"/>
        <p:cNvGrpSpPr/>
        <p:nvPr/>
      </p:nvGrpSpPr>
      <p:grpSpPr>
        <a:xfrm>
          <a:off x="0" y="0"/>
          <a:ext cx="0" cy="0"/>
          <a:chOff x="0" y="0"/>
          <a:chExt cx="0" cy="0"/>
        </a:xfrm>
      </p:grpSpPr>
      <p:pic>
        <p:nvPicPr>
          <p:cNvPr id="445" name="Google Shape;445;p26"/>
          <p:cNvPicPr preferRelativeResize="0"/>
          <p:nvPr/>
        </p:nvPicPr>
        <p:blipFill>
          <a:blip r:embed="rId2">
            <a:alphaModFix/>
          </a:blip>
          <a:stretch>
            <a:fillRect/>
          </a:stretch>
        </p:blipFill>
        <p:spPr>
          <a:xfrm>
            <a:off x="4286275" y="866201"/>
            <a:ext cx="827450" cy="5486983"/>
          </a:xfrm>
          <a:prstGeom prst="rect">
            <a:avLst/>
          </a:prstGeom>
          <a:noFill/>
          <a:ln>
            <a:noFill/>
          </a:ln>
        </p:spPr>
      </p:pic>
      <p:sp>
        <p:nvSpPr>
          <p:cNvPr id="446" name="Google Shape;446;p26"/>
          <p:cNvSpPr txBox="1">
            <a:spLocks noGrp="1"/>
          </p:cNvSpPr>
          <p:nvPr>
            <p:ph type="title"/>
          </p:nvPr>
        </p:nvSpPr>
        <p:spPr>
          <a:xfrm>
            <a:off x="-12300" y="0"/>
            <a:ext cx="9168600" cy="711600"/>
          </a:xfrm>
          <a:prstGeom prst="rect">
            <a:avLst/>
          </a:prstGeom>
          <a:noFill/>
          <a:ln>
            <a:noFill/>
          </a:ln>
        </p:spPr>
        <p:txBody>
          <a:bodyPr spcFirstLastPara="1" wrap="square" lIns="457200" tIns="182875" rIns="274300" bIns="91425" anchor="t" anchorCtr="0">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447" name="Google Shape;447;p26"/>
          <p:cNvCxnSpPr/>
          <p:nvPr/>
        </p:nvCxnSpPr>
        <p:spPr>
          <a:xfrm>
            <a:off x="274375" y="853440"/>
            <a:ext cx="8595600" cy="13600"/>
          </a:xfrm>
          <a:prstGeom prst="straightConnector1">
            <a:avLst/>
          </a:prstGeom>
          <a:noFill/>
          <a:ln w="9525" cap="flat" cmpd="sng">
            <a:solidFill>
              <a:schemeClr val="dk2"/>
            </a:solidFill>
            <a:prstDash val="solid"/>
            <a:round/>
            <a:headEnd type="none" w="med" len="med"/>
            <a:tailEnd type="none" w="med" len="med"/>
          </a:ln>
        </p:spPr>
      </p:cxnSp>
      <p:sp>
        <p:nvSpPr>
          <p:cNvPr id="448" name="Google Shape;448;p26"/>
          <p:cNvSpPr txBox="1">
            <a:spLocks noGrp="1"/>
          </p:cNvSpPr>
          <p:nvPr>
            <p:ph type="sldNum" idx="12"/>
          </p:nvPr>
        </p:nvSpPr>
        <p:spPr>
          <a:xfrm>
            <a:off x="8607775" y="6609600"/>
            <a:ext cx="261900" cy="1408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cxnSp>
        <p:nvCxnSpPr>
          <p:cNvPr id="449" name="Google Shape;449;p26"/>
          <p:cNvCxnSpPr/>
          <p:nvPr/>
        </p:nvCxnSpPr>
        <p:spPr>
          <a:xfrm>
            <a:off x="274320" y="6541940"/>
            <a:ext cx="8595600" cy="13600"/>
          </a:xfrm>
          <a:prstGeom prst="straightConnector1">
            <a:avLst/>
          </a:prstGeom>
          <a:noFill/>
          <a:ln w="9525" cap="flat" cmpd="sng">
            <a:solidFill>
              <a:srgbClr val="A9B7C0"/>
            </a:solidFill>
            <a:prstDash val="solid"/>
            <a:round/>
            <a:headEnd type="none" w="med" len="med"/>
            <a:tailEnd type="none" w="med" len="med"/>
          </a:ln>
        </p:spPr>
      </p:cxnSp>
      <p:sp>
        <p:nvSpPr>
          <p:cNvPr id="450" name="Google Shape;450;p26"/>
          <p:cNvSpPr txBox="1">
            <a:spLocks noGrp="1"/>
          </p:cNvSpPr>
          <p:nvPr>
            <p:ph type="subTitle" idx="1"/>
          </p:nvPr>
        </p:nvSpPr>
        <p:spPr>
          <a:xfrm>
            <a:off x="-12300" y="6555533"/>
            <a:ext cx="79719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1" name="Google Shape;451;p26"/>
          <p:cNvSpPr txBox="1">
            <a:spLocks noGrp="1"/>
          </p:cNvSpPr>
          <p:nvPr>
            <p:ph type="subTitle" idx="2"/>
          </p:nvPr>
        </p:nvSpPr>
        <p:spPr>
          <a:xfrm>
            <a:off x="-12300" y="2136600"/>
            <a:ext cx="4298400" cy="44024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2" name="Google Shape;452;p26"/>
          <p:cNvSpPr/>
          <p:nvPr/>
        </p:nvSpPr>
        <p:spPr>
          <a:xfrm>
            <a:off x="4936274" y="1186867"/>
            <a:ext cx="2688300" cy="635600"/>
          </a:xfrm>
          <a:prstGeom prst="roundRect">
            <a:avLst>
              <a:gd name="adj" fmla="val 16667"/>
            </a:avLst>
          </a:prstGeom>
          <a:solidFill>
            <a:srgbClr val="365C8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System Hardening</a:t>
            </a:r>
            <a:endParaRPr sz="2100">
              <a:solidFill>
                <a:srgbClr val="FFFFFF"/>
              </a:solidFill>
              <a:latin typeface="Roboto Light"/>
              <a:ea typeface="Roboto Light"/>
              <a:cs typeface="Roboto Light"/>
              <a:sym typeface="Roboto Light"/>
            </a:endParaRPr>
          </a:p>
        </p:txBody>
      </p:sp>
      <p:sp>
        <p:nvSpPr>
          <p:cNvPr id="453" name="Google Shape;453;p26"/>
          <p:cNvSpPr/>
          <p:nvPr/>
        </p:nvSpPr>
        <p:spPr>
          <a:xfrm rot="10800000">
            <a:off x="5072470" y="1705251"/>
            <a:ext cx="261029" cy="192925"/>
          </a:xfrm>
          <a:prstGeom prst="flowChartExtract">
            <a:avLst/>
          </a:prstGeom>
          <a:solidFill>
            <a:srgbClr val="365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457246" y="1183900"/>
            <a:ext cx="2688300" cy="635600"/>
          </a:xfrm>
          <a:prstGeom prst="roundRect">
            <a:avLst>
              <a:gd name="adj" fmla="val 16667"/>
            </a:avLst>
          </a:prstGeom>
          <a:solidFill>
            <a:srgbClr val="3D85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Roboto Light"/>
                <a:ea typeface="Roboto Light"/>
                <a:cs typeface="Roboto Light"/>
                <a:sym typeface="Roboto Light"/>
              </a:rPr>
              <a:t>Alarm</a:t>
            </a:r>
            <a:endParaRPr sz="2100">
              <a:solidFill>
                <a:srgbClr val="FFFFFF"/>
              </a:solidFill>
              <a:latin typeface="Roboto Light"/>
              <a:ea typeface="Roboto Light"/>
              <a:cs typeface="Roboto Light"/>
              <a:sym typeface="Roboto Light"/>
            </a:endParaRPr>
          </a:p>
        </p:txBody>
      </p:sp>
      <p:sp>
        <p:nvSpPr>
          <p:cNvPr id="455" name="Google Shape;455;p26"/>
          <p:cNvSpPr/>
          <p:nvPr/>
        </p:nvSpPr>
        <p:spPr>
          <a:xfrm rot="10800000">
            <a:off x="575363" y="1702268"/>
            <a:ext cx="226486" cy="192925"/>
          </a:xfrm>
          <a:prstGeom prst="flowChartExtra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txBox="1">
            <a:spLocks noGrp="1"/>
          </p:cNvSpPr>
          <p:nvPr>
            <p:ph type="subTitle" idx="3"/>
          </p:nvPr>
        </p:nvSpPr>
        <p:spPr>
          <a:xfrm>
            <a:off x="4466800" y="2139600"/>
            <a:ext cx="4298400" cy="4402400"/>
          </a:xfrm>
          <a:prstGeom prst="rect">
            <a:avLst/>
          </a:prstGeom>
          <a:noFill/>
          <a:ln>
            <a:noFill/>
          </a:ln>
        </p:spPr>
        <p:txBody>
          <a:bodyPr spcFirstLastPara="1" wrap="square" lIns="457200" tIns="0" rIns="457200" bIns="0" anchor="t" anchorCtr="0">
            <a:noAutofit/>
          </a:bodyPr>
          <a:lstStyle>
            <a:lvl1pPr lvl="0" rtl="0">
              <a:lnSpc>
                <a:spcPct val="115000"/>
              </a:lnSpc>
              <a:spcBef>
                <a:spcPts val="0"/>
              </a:spcBef>
              <a:spcAft>
                <a:spcPts val="0"/>
              </a:spcAft>
              <a:buNone/>
              <a:defRPr sz="12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742393545"/>
      </p:ext>
    </p:extLst>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t="2489" b="2498"/>
          <a:stretch/>
        </p:blipFill>
        <p:spPr>
          <a:xfrm>
            <a:off x="274320" y="366508"/>
            <a:ext cx="8595360" cy="6124989"/>
          </a:xfrm>
          <a:prstGeom prst="rect">
            <a:avLst/>
          </a:prstGeom>
          <a:noFill/>
          <a:ln>
            <a:noFill/>
          </a:ln>
        </p:spPr>
      </p:pic>
      <p:sp>
        <p:nvSpPr>
          <p:cNvPr id="49" name="Google Shape;49;p6"/>
          <p:cNvSpPr txBox="1">
            <a:spLocks noGrp="1"/>
          </p:cNvSpPr>
          <p:nvPr>
            <p:ph type="title"/>
          </p:nvPr>
        </p:nvSpPr>
        <p:spPr>
          <a:xfrm>
            <a:off x="274325" y="2784633"/>
            <a:ext cx="8595300" cy="105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36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0" name="Google Shape;50;p6"/>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p:cNvSpPr txBox="1">
            <a:spLocks noGrp="1"/>
          </p:cNvSpPr>
          <p:nvPr>
            <p:ph type="sldNum" idx="2"/>
          </p:nvPr>
        </p:nvSpPr>
        <p:spPr>
          <a:xfrm>
            <a:off x="8607775" y="6609600"/>
            <a:ext cx="261900" cy="140800"/>
          </a:xfrm>
          <a:prstGeom prst="rect">
            <a:avLst/>
          </a:prstGeom>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6"/>
          <p:cNvSpPr txBox="1">
            <a:spLocks noGrp="1"/>
          </p:cNvSpPr>
          <p:nvPr>
            <p:ph type="subTitle" idx="1"/>
          </p:nvPr>
        </p:nvSpPr>
        <p:spPr>
          <a:xfrm>
            <a:off x="-12300" y="6555533"/>
            <a:ext cx="7971900" cy="302400"/>
          </a:xfrm>
          <a:prstGeom prst="rect">
            <a:avLst/>
          </a:prstGeom>
          <a:noFill/>
          <a:ln>
            <a:noFill/>
          </a:ln>
        </p:spPr>
        <p:txBody>
          <a:bodyPr spcFirstLastPara="1" wrap="square" lIns="274300" tIns="45700" rIns="0" bIns="0" anchor="t" anchorCtr="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70291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21-08-12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CA"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0BA1CFD-BFF0-48BC-9BA5-4974D7A6AB15}" type="datetimeFigureOut">
              <a:rPr lang="en-US" smtClean="0"/>
              <a:t>21-08-12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CA"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21-08-12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21-08-12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21-08-12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21-08-12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CA"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21-08-12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CA"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CA"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21-08-12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9"/>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CA"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21-08-12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20"/>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20"/>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20"/>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20"/>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20"/>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20"/>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20"/>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20"/>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20"/>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738" y="211667"/>
            <a:ext cx="7542212" cy="1344083"/>
          </a:xfrm>
        </p:spPr>
        <p:txBody>
          <a:bodyPr/>
          <a:lstStyle/>
          <a:p>
            <a:r>
              <a:rPr lang="en-US" dirty="0" smtClean="0">
                <a:solidFill>
                  <a:srgbClr val="FF0000"/>
                </a:solidFill>
              </a:rPr>
              <a:t>Red</a:t>
            </a:r>
            <a:r>
              <a:rPr lang="en-US" dirty="0" smtClean="0"/>
              <a:t> </a:t>
            </a:r>
            <a:r>
              <a:rPr lang="en-US" dirty="0" smtClean="0">
                <a:solidFill>
                  <a:schemeClr val="bg1"/>
                </a:solidFill>
              </a:rPr>
              <a:t>Vs. </a:t>
            </a:r>
            <a:r>
              <a:rPr lang="en-US" dirty="0" smtClean="0">
                <a:solidFill>
                  <a:srgbClr val="3366FF"/>
                </a:solidFill>
              </a:rPr>
              <a:t>Blue</a:t>
            </a:r>
            <a:r>
              <a:rPr lang="en-US" dirty="0" smtClean="0"/>
              <a:t> Team </a:t>
            </a:r>
            <a:br>
              <a:rPr lang="en-US" dirty="0" smtClean="0"/>
            </a:br>
            <a:endParaRPr lang="en-US" sz="1800" i="1" dirty="0"/>
          </a:p>
        </p:txBody>
      </p:sp>
      <p:sp>
        <p:nvSpPr>
          <p:cNvPr id="3" name="Subtitle 2"/>
          <p:cNvSpPr>
            <a:spLocks noGrp="1"/>
          </p:cNvSpPr>
          <p:nvPr>
            <p:ph type="subTitle" idx="1"/>
          </p:nvPr>
        </p:nvSpPr>
        <p:spPr>
          <a:xfrm>
            <a:off x="820738" y="4430074"/>
            <a:ext cx="7542212" cy="2099843"/>
          </a:xfrm>
        </p:spPr>
        <p:txBody>
          <a:bodyPr>
            <a:normAutofit fontScale="92500" lnSpcReduction="20000"/>
          </a:bodyPr>
          <a:lstStyle/>
          <a:p>
            <a:pPr lvl="0">
              <a:spcBef>
                <a:spcPts val="0"/>
              </a:spcBef>
            </a:pPr>
            <a:r>
              <a:rPr lang="en-US" sz="3200" dirty="0">
                <a:solidFill>
                  <a:schemeClr val="bg1">
                    <a:lumMod val="65000"/>
                    <a:lumOff val="35000"/>
                  </a:schemeClr>
                </a:solidFill>
              </a:rPr>
              <a:t>Capstone Engagement</a:t>
            </a:r>
            <a:endParaRPr lang="en-US" sz="3200" dirty="0">
              <a:solidFill>
                <a:schemeClr val="bg1">
                  <a:lumMod val="65000"/>
                  <a:lumOff val="35000"/>
                </a:schemeClr>
              </a:solidFill>
              <a:latin typeface="Roboto"/>
              <a:ea typeface="Roboto"/>
              <a:cs typeface="Roboto"/>
              <a:sym typeface="Roboto"/>
            </a:endParaRPr>
          </a:p>
          <a:p>
            <a:pPr lvl="0">
              <a:spcBef>
                <a:spcPts val="1000"/>
              </a:spcBef>
            </a:pPr>
            <a:r>
              <a:rPr lang="en-US" dirty="0">
                <a:latin typeface="Roboto"/>
                <a:ea typeface="Roboto"/>
                <a:cs typeface="Roboto"/>
                <a:sym typeface="Roboto"/>
              </a:rPr>
              <a:t>Assessment, Analysis, </a:t>
            </a:r>
            <a:br>
              <a:rPr lang="en-US" dirty="0">
                <a:latin typeface="Roboto"/>
                <a:ea typeface="Roboto"/>
                <a:cs typeface="Roboto"/>
                <a:sym typeface="Roboto"/>
              </a:rPr>
            </a:br>
            <a:r>
              <a:rPr lang="en-US" dirty="0">
                <a:latin typeface="Roboto"/>
                <a:ea typeface="Roboto"/>
                <a:cs typeface="Roboto"/>
                <a:sym typeface="Roboto"/>
              </a:rPr>
              <a:t>and Hardening of a Vulnerable </a:t>
            </a:r>
            <a:r>
              <a:rPr lang="en-US" dirty="0" smtClean="0">
                <a:latin typeface="Roboto"/>
                <a:ea typeface="Roboto"/>
                <a:cs typeface="Roboto"/>
                <a:sym typeface="Roboto"/>
              </a:rPr>
              <a:t>System</a:t>
            </a:r>
          </a:p>
          <a:p>
            <a:pPr lvl="0">
              <a:spcBef>
                <a:spcPts val="1000"/>
              </a:spcBef>
            </a:pPr>
            <a:endParaRPr lang="en-US" dirty="0"/>
          </a:p>
          <a:p>
            <a:r>
              <a:rPr lang="en-US" dirty="0" smtClean="0"/>
              <a:t>Report by </a:t>
            </a:r>
          </a:p>
          <a:p>
            <a:r>
              <a:rPr lang="en-US" i="1" dirty="0" smtClean="0"/>
              <a:t>Faisal Kalam </a:t>
            </a:r>
          </a:p>
          <a:p>
            <a:endParaRPr lang="en-US" dirty="0" smtClean="0"/>
          </a:p>
        </p:txBody>
      </p:sp>
      <p:sp>
        <p:nvSpPr>
          <p:cNvPr id="4" name="Rectangle 3"/>
          <p:cNvSpPr/>
          <p:nvPr/>
        </p:nvSpPr>
        <p:spPr>
          <a:xfrm>
            <a:off x="4479667" y="3244334"/>
            <a:ext cx="184666" cy="369332"/>
          </a:xfrm>
          <a:prstGeom prst="rect">
            <a:avLst/>
          </a:prstGeom>
        </p:spPr>
        <p:txBody>
          <a:bodyPr wrap="none">
            <a:spAutoFit/>
          </a:bodyPr>
          <a:lstStyle/>
          <a:p>
            <a:r>
              <a:rPr lang="en-US" dirty="0"/>
              <a:t> </a:t>
            </a:r>
          </a:p>
        </p:txBody>
      </p:sp>
      <p:sp>
        <p:nvSpPr>
          <p:cNvPr id="5" name="Rectangle 4"/>
          <p:cNvSpPr/>
          <p:nvPr/>
        </p:nvSpPr>
        <p:spPr>
          <a:xfrm>
            <a:off x="4479667" y="3244334"/>
            <a:ext cx="1846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862481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60"/>
          <p:cNvSpPr txBox="1">
            <a:spLocks noGrp="1"/>
          </p:cNvSpPr>
          <p:nvPr>
            <p:ph type="title"/>
          </p:nvPr>
        </p:nvSpPr>
        <p:spPr>
          <a:xfrm>
            <a:off x="-88100" y="0"/>
            <a:ext cx="9168600" cy="711600"/>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 dirty="0"/>
              <a:t>Vulnerability Assessment</a:t>
            </a:r>
            <a:endParaRPr dirty="0"/>
          </a:p>
        </p:txBody>
      </p:sp>
      <p:sp>
        <p:nvSpPr>
          <p:cNvPr id="1082" name="Google Shape;1082;p60"/>
          <p:cNvSpPr txBox="1">
            <a:spLocks noGrp="1"/>
          </p:cNvSpPr>
          <p:nvPr>
            <p:ph type="subTitle" idx="1"/>
          </p:nvPr>
        </p:nvSpPr>
        <p:spPr>
          <a:xfrm>
            <a:off x="0" y="635000"/>
            <a:ext cx="9144000" cy="752700"/>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dirty="0">
                <a:latin typeface="Roboto Medium"/>
                <a:ea typeface="Roboto Medium"/>
                <a:cs typeface="Roboto Medium"/>
                <a:sym typeface="Roboto Medium"/>
              </a:rPr>
              <a:t>The assessment uncovered the following critical vulnerabilities in the target:</a:t>
            </a:r>
            <a:endParaRPr dirty="0"/>
          </a:p>
        </p:txBody>
      </p:sp>
      <p:sp>
        <p:nvSpPr>
          <p:cNvPr id="1083" name="Google Shape;1083;p60"/>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graphicFrame>
        <p:nvGraphicFramePr>
          <p:cNvPr id="1084" name="Google Shape;1084;p60"/>
          <p:cNvGraphicFramePr/>
          <p:nvPr>
            <p:extLst>
              <p:ext uri="{D42A27DB-BD31-4B8C-83A1-F6EECF244321}">
                <p14:modId xmlns:p14="http://schemas.microsoft.com/office/powerpoint/2010/main" val="3044128087"/>
              </p:ext>
            </p:extLst>
          </p:nvPr>
        </p:nvGraphicFramePr>
        <p:xfrm>
          <a:off x="467150" y="1387699"/>
          <a:ext cx="8362500" cy="5119398"/>
        </p:xfrm>
        <a:graphic>
          <a:graphicData uri="http://schemas.openxmlformats.org/drawingml/2006/table">
            <a:tbl>
              <a:tblPr>
                <a:noFill/>
              </a:tblPr>
              <a:tblGrid>
                <a:gridCol w="2787500"/>
                <a:gridCol w="2787500"/>
                <a:gridCol w="2787500"/>
              </a:tblGrid>
              <a:tr h="717411">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Vulnerability</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Description</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Impact</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r>
              <a:tr h="1040267">
                <a:tc>
                  <a:txBody>
                    <a:bodyPr/>
                    <a:lstStyle/>
                    <a:p>
                      <a:pPr algn="ctr"/>
                      <a:r>
                        <a:rPr lang="en-GB" sz="1400" kern="1200" dirty="0" smtClean="0">
                          <a:solidFill>
                            <a:srgbClr val="FFFFFF"/>
                          </a:solidFill>
                          <a:effectLst/>
                          <a:latin typeface="+mj-lt"/>
                          <a:ea typeface="+mn-ea"/>
                          <a:cs typeface="+mn-cs"/>
                        </a:rPr>
                        <a:t>CVE-2019-6579</a:t>
                      </a:r>
                    </a:p>
                    <a:p>
                      <a:pPr algn="ctr"/>
                      <a:r>
                        <a:rPr lang="en-GB" sz="1400" kern="1200" dirty="0" smtClean="0">
                          <a:solidFill>
                            <a:srgbClr val="FFFFFF"/>
                          </a:solidFill>
                          <a:effectLst/>
                          <a:latin typeface="+mj-lt"/>
                          <a:ea typeface="+mn-ea"/>
                          <a:cs typeface="+mn-cs"/>
                        </a:rPr>
                        <a:t>Open &amp; Accessible Port 80 &amp; 22</a:t>
                      </a:r>
                      <a:r>
                        <a:rPr lang="en-GB" sz="1400" dirty="0" smtClean="0">
                          <a:solidFill>
                            <a:srgbClr val="FFFFFF"/>
                          </a:solidFill>
                          <a:effectLst/>
                          <a:latin typeface="+mj-lt"/>
                        </a:rPr>
                        <a:t> </a:t>
                      </a:r>
                      <a:endParaRPr lang="en-US" sz="1400" dirty="0">
                        <a:solidFill>
                          <a:srgbClr val="FFFFFF"/>
                        </a:solidFill>
                        <a:latin typeface="+mj-lt"/>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smtClean="0">
                          <a:solidFill>
                            <a:srgbClr val="000000"/>
                          </a:solidFill>
                          <a:effectLst/>
                          <a:latin typeface="+mj-lt"/>
                          <a:ea typeface="+mn-ea"/>
                          <a:cs typeface="+mn-cs"/>
                        </a:rPr>
                        <a:t>Easy &amp; Non restricted Access via open Ports </a:t>
                      </a:r>
                      <a:endParaRPr lang="en-US" sz="1400" dirty="0" smtClean="0">
                        <a:solidFill>
                          <a:srgbClr val="000000"/>
                        </a:solidFill>
                        <a:latin typeface="+mj-lt"/>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j-lt"/>
                          <a:ea typeface="+mn-ea"/>
                          <a:cs typeface="+mn-cs"/>
                        </a:rPr>
                        <a:t>Easy &amp; Non restricted Access via open Ports </a:t>
                      </a:r>
                      <a:endParaRPr lang="en-US" sz="1400" dirty="0" smtClean="0">
                        <a:solidFill>
                          <a:schemeClr val="tx1"/>
                        </a:solidFill>
                        <a:latin typeface="+mj-lt"/>
                      </a:endParaRPr>
                    </a:p>
                    <a:p>
                      <a:pPr marL="0" lvl="0" indent="0" algn="ctr" rtl="0">
                        <a:spcBef>
                          <a:spcPts val="0"/>
                        </a:spcBef>
                        <a:spcAft>
                          <a:spcPts val="0"/>
                        </a:spcAft>
                        <a:buNone/>
                      </a:pPr>
                      <a:endParaRPr sz="1400" i="1"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r h="1793598">
                <a:tc>
                  <a:txBody>
                    <a:bodyPr/>
                    <a:lstStyle/>
                    <a:p>
                      <a:pPr algn="ctr">
                        <a:spcAft>
                          <a:spcPts val="0"/>
                        </a:spcAft>
                      </a:pPr>
                      <a:r>
                        <a:rPr lang="en-GB" sz="1400" dirty="0" smtClean="0">
                          <a:solidFill>
                            <a:srgbClr val="FFFFFF"/>
                          </a:solidFill>
                          <a:effectLst/>
                          <a:latin typeface="+mj-lt"/>
                          <a:ea typeface="ＭＳ 明朝"/>
                          <a:cs typeface="Times New Roman"/>
                        </a:rPr>
                        <a:t>Root User Accessibility</a:t>
                      </a:r>
                      <a:endParaRPr lang="en-GB" sz="1400" dirty="0">
                        <a:solidFill>
                          <a:srgbClr val="FFFFFF"/>
                        </a:solidFill>
                        <a:effectLst/>
                        <a:latin typeface="+mj-lt"/>
                        <a:ea typeface="ＭＳ 明朝"/>
                        <a:cs typeface="Times New Roman"/>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000000"/>
                          </a:solidFill>
                          <a:effectLst/>
                          <a:latin typeface="+mj-lt"/>
                          <a:ea typeface="ＭＳ 明朝"/>
                          <a:cs typeface="Times New Roman"/>
                        </a:rPr>
                        <a:t>Root user accessibility gives authorization to execute commands, access all available resources on the vulnerable devices</a:t>
                      </a:r>
                    </a:p>
                    <a:p>
                      <a:pPr marL="0" lvl="0" indent="0" algn="ctr" rtl="0">
                        <a:spcBef>
                          <a:spcPts val="0"/>
                        </a:spcBef>
                        <a:spcAft>
                          <a:spcPts val="0"/>
                        </a:spcAft>
                        <a:buNone/>
                      </a:pPr>
                      <a:endParaRPr sz="1400" dirty="0">
                        <a:solidFill>
                          <a:srgbClr val="000000"/>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effectLst/>
                          <a:latin typeface="+mj-lt"/>
                          <a:ea typeface="ＭＳ 明朝"/>
                          <a:cs typeface="Times New Roman"/>
                        </a:rPr>
                        <a:t>Any unauthorized Root user can change, delete, edit and misconfigure any level of User Data &amp; System settings</a:t>
                      </a:r>
                    </a:p>
                    <a:p>
                      <a:pPr marL="0" lvl="0" indent="0" algn="ctr" rtl="0">
                        <a:spcBef>
                          <a:spcPts val="0"/>
                        </a:spcBef>
                        <a:spcAft>
                          <a:spcPts val="0"/>
                        </a:spcAft>
                        <a:buNone/>
                      </a:pPr>
                      <a:endParaRPr sz="1400"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r h="15681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FFFF"/>
                          </a:solidFill>
                          <a:effectLst/>
                          <a:latin typeface="+mj-lt"/>
                          <a:ea typeface="ＭＳ 明朝"/>
                          <a:cs typeface="Times New Roman"/>
                        </a:rPr>
                        <a:t>Simple Usernames</a:t>
                      </a:r>
                    </a:p>
                    <a:p>
                      <a:pPr marL="0" lvl="0" indent="0" algn="ctr" rtl="0">
                        <a:spcBef>
                          <a:spcPts val="0"/>
                        </a:spcBef>
                        <a:spcAft>
                          <a:spcPts val="0"/>
                        </a:spcAft>
                        <a:buNone/>
                      </a:pPr>
                      <a:endParaRPr sz="1400" dirty="0">
                        <a:solidFill>
                          <a:srgbClr val="FFFFFF"/>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000000"/>
                          </a:solidFill>
                          <a:effectLst/>
                          <a:latin typeface="+mj-lt"/>
                          <a:ea typeface="ＭＳ 明朝"/>
                          <a:cs typeface="Times New Roman"/>
                        </a:rPr>
                        <a:t>Names can be easily socially engineered </a:t>
                      </a:r>
                    </a:p>
                    <a:p>
                      <a:pPr marL="0" lvl="0" indent="0" algn="ctr" rtl="0">
                        <a:spcBef>
                          <a:spcPts val="0"/>
                        </a:spcBef>
                        <a:spcAft>
                          <a:spcPts val="0"/>
                        </a:spcAft>
                        <a:buNone/>
                      </a:pPr>
                      <a:endParaRPr sz="1400" dirty="0">
                        <a:solidFill>
                          <a:srgbClr val="000000"/>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effectLst/>
                          <a:latin typeface="+mj-lt"/>
                          <a:ea typeface="ＭＳ 明朝"/>
                          <a:cs typeface="Times New Roman"/>
                        </a:rPr>
                        <a:t>Usernames allowed on the WebDAV (</a:t>
                      </a:r>
                      <a:r>
                        <a:rPr lang="en-GB" sz="1400" dirty="0" err="1" smtClean="0">
                          <a:solidFill>
                            <a:schemeClr val="tx1"/>
                          </a:solidFill>
                          <a:effectLst/>
                          <a:latin typeface="+mj-lt"/>
                          <a:ea typeface="ＭＳ 明朝"/>
                          <a:cs typeface="Times New Roman"/>
                        </a:rPr>
                        <a:t>ashton</a:t>
                      </a:r>
                      <a:r>
                        <a:rPr lang="en-GB" sz="1400" dirty="0" smtClean="0">
                          <a:solidFill>
                            <a:schemeClr val="tx1"/>
                          </a:solidFill>
                          <a:effectLst/>
                          <a:latin typeface="+mj-lt"/>
                          <a:ea typeface="ＭＳ 明朝"/>
                          <a:cs typeface="Times New Roman"/>
                        </a:rPr>
                        <a:t>, Hannah &amp; Ryan) are predictable &amp; commonly socially engineered </a:t>
                      </a:r>
                    </a:p>
                    <a:p>
                      <a:pPr marL="0" lvl="0" indent="0" algn="ctr" rtl="0">
                        <a:spcBef>
                          <a:spcPts val="0"/>
                        </a:spcBef>
                        <a:spcAft>
                          <a:spcPts val="0"/>
                        </a:spcAft>
                        <a:buNone/>
                      </a:pPr>
                      <a:endParaRPr sz="1400"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099342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60"/>
          <p:cNvSpPr txBox="1">
            <a:spLocks noGrp="1"/>
          </p:cNvSpPr>
          <p:nvPr>
            <p:ph type="title"/>
          </p:nvPr>
        </p:nvSpPr>
        <p:spPr>
          <a:xfrm>
            <a:off x="-128717" y="1"/>
            <a:ext cx="9168600" cy="916718"/>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 dirty="0"/>
              <a:t>Vulnerability Assessment</a:t>
            </a:r>
            <a:endParaRPr dirty="0"/>
          </a:p>
        </p:txBody>
      </p:sp>
      <p:sp>
        <p:nvSpPr>
          <p:cNvPr id="1082" name="Google Shape;1082;p60"/>
          <p:cNvSpPr txBox="1">
            <a:spLocks noGrp="1"/>
          </p:cNvSpPr>
          <p:nvPr>
            <p:ph type="subTitle" idx="1"/>
          </p:nvPr>
        </p:nvSpPr>
        <p:spPr>
          <a:xfrm>
            <a:off x="0" y="560918"/>
            <a:ext cx="9144000" cy="518582"/>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dirty="0">
                <a:latin typeface="Roboto Medium"/>
                <a:ea typeface="Roboto Medium"/>
                <a:cs typeface="Roboto Medium"/>
                <a:sym typeface="Roboto Medium"/>
              </a:rPr>
              <a:t>The assessment uncovered the following critical vulnerabilities in the target:</a:t>
            </a:r>
            <a:endParaRPr dirty="0"/>
          </a:p>
        </p:txBody>
      </p:sp>
      <p:sp>
        <p:nvSpPr>
          <p:cNvPr id="1083" name="Google Shape;1083;p60"/>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graphicFrame>
        <p:nvGraphicFramePr>
          <p:cNvPr id="1084" name="Google Shape;1084;p60"/>
          <p:cNvGraphicFramePr/>
          <p:nvPr>
            <p:extLst>
              <p:ext uri="{D42A27DB-BD31-4B8C-83A1-F6EECF244321}">
                <p14:modId xmlns:p14="http://schemas.microsoft.com/office/powerpoint/2010/main" val="3339700863"/>
              </p:ext>
            </p:extLst>
          </p:nvPr>
        </p:nvGraphicFramePr>
        <p:xfrm>
          <a:off x="467150" y="1296056"/>
          <a:ext cx="8362500" cy="5270764"/>
        </p:xfrm>
        <a:graphic>
          <a:graphicData uri="http://schemas.openxmlformats.org/drawingml/2006/table">
            <a:tbl>
              <a:tblPr>
                <a:noFill/>
              </a:tblPr>
              <a:tblGrid>
                <a:gridCol w="2787500"/>
                <a:gridCol w="2787500"/>
                <a:gridCol w="2787500"/>
              </a:tblGrid>
              <a:tr h="594501">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Vulnerability</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Description</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Impact</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r>
              <a:tr h="16943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effectLst/>
                          <a:latin typeface="+mj-lt"/>
                          <a:ea typeface="ＭＳ 明朝"/>
                          <a:cs typeface="Times New Roman"/>
                        </a:rPr>
                        <a:t>Simple Passwords</a:t>
                      </a:r>
                    </a:p>
                    <a:p>
                      <a:pPr marL="0" lvl="0" indent="0" algn="ctr" rtl="0">
                        <a:spcBef>
                          <a:spcPts val="0"/>
                        </a:spcBef>
                        <a:spcAft>
                          <a:spcPts val="0"/>
                        </a:spcAft>
                        <a:buNone/>
                      </a:pPr>
                      <a:endParaRPr sz="1400" i="1"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1"/>
                          </a:solidFill>
                          <a:effectLst/>
                          <a:latin typeface="+mj-lt"/>
                          <a:ea typeface="ＭＳ 明朝"/>
                          <a:cs typeface="Times New Roman"/>
                        </a:rPr>
                        <a:t>Simple password (without the inclusion of Capital Alphabets, Numeric &amp; Characters are highly vulnerable</a:t>
                      </a:r>
                    </a:p>
                    <a:p>
                      <a:pPr marL="0" lvl="0" indent="0" algn="ctr" rtl="0">
                        <a:spcBef>
                          <a:spcPts val="0"/>
                        </a:spcBef>
                        <a:spcAft>
                          <a:spcPts val="0"/>
                        </a:spcAft>
                        <a:buNone/>
                      </a:pPr>
                      <a:endParaRPr sz="1400" i="1" dirty="0">
                        <a:solidFill>
                          <a:schemeClr val="bg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FFFF"/>
                          </a:solidFill>
                          <a:effectLst/>
                          <a:latin typeface="+mj-lt"/>
                          <a:ea typeface="ＭＳ 明朝"/>
                          <a:cs typeface="Times New Roman"/>
                        </a:rPr>
                        <a:t>Access to systems via commonly used files like </a:t>
                      </a:r>
                      <a:r>
                        <a:rPr lang="en-GB" sz="1400" dirty="0" err="1" smtClean="0">
                          <a:solidFill>
                            <a:srgbClr val="FFFFFF"/>
                          </a:solidFill>
                          <a:effectLst/>
                          <a:latin typeface="+mj-lt"/>
                          <a:ea typeface="ＭＳ 明朝"/>
                          <a:cs typeface="Times New Roman"/>
                        </a:rPr>
                        <a:t>rockyou.txt</a:t>
                      </a:r>
                      <a:r>
                        <a:rPr lang="en-GB" sz="1400" dirty="0" smtClean="0">
                          <a:solidFill>
                            <a:srgbClr val="FFFFFF"/>
                          </a:solidFill>
                          <a:effectLst/>
                          <a:latin typeface="+mj-lt"/>
                          <a:ea typeface="ＭＳ 明朝"/>
                          <a:cs typeface="Times New Roman"/>
                        </a:rPr>
                        <a:t>, Brute Force Tools like Hydra, John the Ripper, Medusa, Brutus &amp; Etc. </a:t>
                      </a:r>
                    </a:p>
                    <a:p>
                      <a:pPr marL="0" lvl="0" indent="0" algn="ctr" rtl="0">
                        <a:spcBef>
                          <a:spcPts val="0"/>
                        </a:spcBef>
                        <a:spcAft>
                          <a:spcPts val="0"/>
                        </a:spcAft>
                        <a:buNone/>
                      </a:pPr>
                      <a:endParaRPr sz="1400" i="1" dirty="0">
                        <a:solidFill>
                          <a:srgbClr val="FFFFFF"/>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r h="16885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j-lt"/>
                          <a:ea typeface="+mn-ea"/>
                          <a:cs typeface="+mn-cs"/>
                        </a:rPr>
                        <a:t>Directory Indexing vulnerability</a:t>
                      </a:r>
                      <a:r>
                        <a:rPr lang="en-GB" sz="1400" dirty="0" smtClean="0">
                          <a:solidFill>
                            <a:schemeClr val="tx1"/>
                          </a:solidFill>
                          <a:effectLst/>
                          <a:latin typeface="+mj-lt"/>
                        </a:rPr>
                        <a:t> </a:t>
                      </a:r>
                      <a:endParaRPr lang="en-US" sz="1400" dirty="0" smtClean="0">
                        <a:solidFill>
                          <a:schemeClr val="tx1"/>
                        </a:solidFill>
                        <a:latin typeface="+mj-lt"/>
                      </a:endParaRPr>
                    </a:p>
                    <a:p>
                      <a:pPr marL="0" lvl="0" indent="0" algn="ctr" rtl="0">
                        <a:spcBef>
                          <a:spcPts val="0"/>
                        </a:spcBef>
                        <a:spcAft>
                          <a:spcPts val="0"/>
                        </a:spcAft>
                        <a:buNone/>
                      </a:pPr>
                      <a:endParaRPr sz="1400"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bg1"/>
                          </a:solidFill>
                          <a:effectLst/>
                          <a:latin typeface="+mj-lt"/>
                          <a:ea typeface="+mn-ea"/>
                          <a:cs typeface="+mn-cs"/>
                        </a:rPr>
                        <a:t>Attacker can browse the intranet, different directories trees of the Domain </a:t>
                      </a:r>
                      <a:endParaRPr lang="en-US" sz="1400" dirty="0" smtClean="0">
                        <a:solidFill>
                          <a:schemeClr val="bg1"/>
                        </a:solidFill>
                        <a:latin typeface="+mj-lt"/>
                      </a:endParaRPr>
                    </a:p>
                    <a:p>
                      <a:pPr marL="0" lvl="0" indent="0" algn="ctr" rtl="0">
                        <a:spcBef>
                          <a:spcPts val="0"/>
                        </a:spcBef>
                        <a:spcAft>
                          <a:spcPts val="0"/>
                        </a:spcAft>
                        <a:buNone/>
                      </a:pPr>
                      <a:endParaRPr sz="1400" dirty="0">
                        <a:solidFill>
                          <a:schemeClr val="bg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FFFF"/>
                          </a:solidFill>
                          <a:effectLst/>
                          <a:latin typeface="+mj-lt"/>
                          <a:ea typeface="ＭＳ 明朝"/>
                          <a:cs typeface="Times New Roman"/>
                        </a:rPr>
                        <a:t>Attackers can gain access to source code and device other exploits. This can compromise private and confidential data</a:t>
                      </a:r>
                    </a:p>
                    <a:p>
                      <a:pPr marL="0" lvl="0" indent="0" algn="ctr" rtl="0">
                        <a:spcBef>
                          <a:spcPts val="0"/>
                        </a:spcBef>
                        <a:spcAft>
                          <a:spcPts val="0"/>
                        </a:spcAft>
                        <a:buNone/>
                      </a:pPr>
                      <a:endParaRPr sz="1400" dirty="0">
                        <a:solidFill>
                          <a:srgbClr val="FFFFFF"/>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r h="1278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effectLst/>
                          <a:latin typeface="+mj-lt"/>
                          <a:ea typeface="ＭＳ 明朝"/>
                          <a:cs typeface="Times New Roman"/>
                        </a:rPr>
                        <a:t>Local File Intrusion</a:t>
                      </a:r>
                    </a:p>
                    <a:p>
                      <a:pPr marL="0" lvl="0" indent="0" algn="ctr" rtl="0">
                        <a:spcBef>
                          <a:spcPts val="0"/>
                        </a:spcBef>
                        <a:spcAft>
                          <a:spcPts val="0"/>
                        </a:spcAft>
                        <a:buNone/>
                      </a:pPr>
                      <a:endParaRPr sz="1400" dirty="0">
                        <a:solidFill>
                          <a:schemeClr val="tx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1"/>
                          </a:solidFill>
                          <a:effectLst/>
                          <a:latin typeface="+mj-lt"/>
                          <a:ea typeface="ＭＳ 明朝"/>
                          <a:cs typeface="Times New Roman"/>
                        </a:rPr>
                        <a:t>LFI allows access of files and folders on the local machine</a:t>
                      </a:r>
                    </a:p>
                    <a:p>
                      <a:pPr marL="0" lvl="0" indent="0" algn="ctr" rtl="0">
                        <a:spcBef>
                          <a:spcPts val="0"/>
                        </a:spcBef>
                        <a:spcAft>
                          <a:spcPts val="0"/>
                        </a:spcAft>
                        <a:buNone/>
                      </a:pPr>
                      <a:endParaRPr sz="1400" dirty="0">
                        <a:solidFill>
                          <a:schemeClr val="bg1"/>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DBD9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rgbClr val="FFFFFF"/>
                          </a:solidFill>
                          <a:effectLst/>
                          <a:latin typeface="+mj-lt"/>
                          <a:ea typeface="ＭＳ 明朝"/>
                          <a:cs typeface="Times New Roman"/>
                        </a:rPr>
                        <a:t>Through LFI, the attacker can read, write &amp; execute command on the vulnerable machine</a:t>
                      </a:r>
                    </a:p>
                    <a:p>
                      <a:pPr marL="0" lvl="0" indent="0" algn="ctr" rtl="0">
                        <a:spcBef>
                          <a:spcPts val="0"/>
                        </a:spcBef>
                        <a:spcAft>
                          <a:spcPts val="0"/>
                        </a:spcAft>
                        <a:buNone/>
                      </a:pPr>
                      <a:endParaRPr sz="1400" dirty="0">
                        <a:solidFill>
                          <a:srgbClr val="FFFFFF"/>
                        </a:solidFill>
                        <a:latin typeface="+mj-lt"/>
                        <a:ea typeface="Roboto"/>
                        <a:cs typeface="Roboto"/>
                        <a:sym typeface="Roboto"/>
                      </a:endParaRPr>
                    </a:p>
                  </a:txBody>
                  <a:tcPr marL="182875" marR="182875" marT="121900" marB="121900">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7853453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60"/>
          <p:cNvSpPr txBox="1">
            <a:spLocks noGrp="1"/>
          </p:cNvSpPr>
          <p:nvPr>
            <p:ph type="title"/>
          </p:nvPr>
        </p:nvSpPr>
        <p:spPr>
          <a:xfrm>
            <a:off x="-128717" y="1"/>
            <a:ext cx="9168600" cy="916718"/>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 dirty="0"/>
              <a:t>Vulnerability Assessment</a:t>
            </a:r>
            <a:endParaRPr dirty="0"/>
          </a:p>
        </p:txBody>
      </p:sp>
      <p:sp>
        <p:nvSpPr>
          <p:cNvPr id="1082" name="Google Shape;1082;p60"/>
          <p:cNvSpPr txBox="1">
            <a:spLocks noGrp="1"/>
          </p:cNvSpPr>
          <p:nvPr>
            <p:ph type="subTitle" idx="1"/>
          </p:nvPr>
        </p:nvSpPr>
        <p:spPr>
          <a:xfrm>
            <a:off x="0" y="560918"/>
            <a:ext cx="9144000" cy="518582"/>
          </a:xfrm>
          <a:prstGeom prst="rect">
            <a:avLst/>
          </a:prstGeom>
        </p:spPr>
        <p:txBody>
          <a:bodyPr spcFirstLastPara="1" wrap="square" lIns="457200" tIns="91425" rIns="457200" bIns="0" anchor="t" anchorCtr="0">
            <a:noAutofit/>
          </a:bodyPr>
          <a:lstStyle/>
          <a:p>
            <a:pPr marL="0" lvl="0" indent="0" algn="l" rtl="0">
              <a:spcBef>
                <a:spcPts val="0"/>
              </a:spcBef>
              <a:spcAft>
                <a:spcPts val="0"/>
              </a:spcAft>
              <a:buNone/>
            </a:pPr>
            <a:r>
              <a:rPr lang="en" dirty="0">
                <a:latin typeface="Roboto Medium"/>
                <a:ea typeface="Roboto Medium"/>
                <a:cs typeface="Roboto Medium"/>
                <a:sym typeface="Roboto Medium"/>
              </a:rPr>
              <a:t>The assessment uncovered the following critical vulnerabilities in the target:</a:t>
            </a:r>
            <a:endParaRPr dirty="0"/>
          </a:p>
        </p:txBody>
      </p:sp>
      <p:sp>
        <p:nvSpPr>
          <p:cNvPr id="1083" name="Google Shape;1083;p60"/>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dirty="0"/>
          </a:p>
        </p:txBody>
      </p:sp>
      <p:graphicFrame>
        <p:nvGraphicFramePr>
          <p:cNvPr id="1084" name="Google Shape;1084;p60"/>
          <p:cNvGraphicFramePr/>
          <p:nvPr>
            <p:extLst>
              <p:ext uri="{D42A27DB-BD31-4B8C-83A1-F6EECF244321}">
                <p14:modId xmlns:p14="http://schemas.microsoft.com/office/powerpoint/2010/main" val="2212022283"/>
              </p:ext>
            </p:extLst>
          </p:nvPr>
        </p:nvGraphicFramePr>
        <p:xfrm>
          <a:off x="371900" y="1767417"/>
          <a:ext cx="8362500" cy="3450166"/>
        </p:xfrm>
        <a:graphic>
          <a:graphicData uri="http://schemas.openxmlformats.org/drawingml/2006/table">
            <a:tbl>
              <a:tblPr>
                <a:noFill/>
              </a:tblPr>
              <a:tblGrid>
                <a:gridCol w="2787500"/>
                <a:gridCol w="2787500"/>
                <a:gridCol w="2787500"/>
              </a:tblGrid>
              <a:tr h="912813">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Vulnerability</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Description</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Impact</a:t>
                      </a:r>
                      <a:endParaRPr sz="2400" b="1" dirty="0">
                        <a:solidFill>
                          <a:srgbClr val="FFFFFF"/>
                        </a:solidFill>
                        <a:latin typeface="Roboto"/>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solidFill>
                        <a:srgbClr val="A9B7C0"/>
                      </a:solidFill>
                      <a:prstDash val="solid"/>
                      <a:round/>
                      <a:headEnd type="none" w="sm" len="sm"/>
                      <a:tailEnd type="none" w="sm" len="sm"/>
                    </a:lnB>
                    <a:solidFill>
                      <a:srgbClr val="990000"/>
                    </a:solidFill>
                  </a:tcPr>
                </a:tc>
              </a:tr>
              <a:tr h="2537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effectLst/>
                          <a:latin typeface="American Typewriter"/>
                          <a:ea typeface="ＭＳ 明朝"/>
                          <a:cs typeface="Times New Roman"/>
                        </a:rPr>
                        <a:t>WebDAV Vulnerability</a:t>
                      </a:r>
                      <a:endParaRPr lang="en-GB" sz="1400" dirty="0" smtClean="0">
                        <a:effectLst/>
                        <a:latin typeface="Cambria"/>
                        <a:ea typeface="ＭＳ 明朝"/>
                        <a:cs typeface="Times New Roman"/>
                      </a:endParaRPr>
                    </a:p>
                    <a:p>
                      <a:pPr marL="0" lvl="0" indent="0" algn="ctr" rtl="0">
                        <a:spcBef>
                          <a:spcPts val="0"/>
                        </a:spcBef>
                        <a:spcAft>
                          <a:spcPts val="0"/>
                        </a:spcAft>
                        <a:buNone/>
                      </a:pPr>
                      <a:endParaRPr sz="1400" i="1" dirty="0">
                        <a:solidFill>
                          <a:schemeClr val="tx1"/>
                        </a:solidFill>
                        <a:latin typeface="+mj-lt"/>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lgn="ctr">
                      <a:solidFill>
                        <a:srgbClr val="A9B7C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1"/>
                          </a:solidFill>
                          <a:effectLst/>
                          <a:latin typeface="American Typewriter"/>
                          <a:ea typeface="ＭＳ 明朝"/>
                          <a:cs typeface="Times New Roman"/>
                        </a:rPr>
                        <a:t>WebDAV doesn’t seems to be configured properly, It can allow hacker to remotely changed contents on the machine</a:t>
                      </a:r>
                      <a:endParaRPr lang="en-GB" sz="1400" dirty="0" smtClean="0">
                        <a:solidFill>
                          <a:schemeClr val="bg1"/>
                        </a:solidFill>
                        <a:effectLst/>
                        <a:latin typeface="Cambria"/>
                        <a:ea typeface="ＭＳ 明朝"/>
                        <a:cs typeface="Times New Roman"/>
                      </a:endParaRPr>
                    </a:p>
                    <a:p>
                      <a:pPr marL="0" lvl="0" indent="0" algn="ctr" rtl="0">
                        <a:spcBef>
                          <a:spcPts val="0"/>
                        </a:spcBef>
                        <a:spcAft>
                          <a:spcPts val="0"/>
                        </a:spcAft>
                        <a:buNone/>
                      </a:pPr>
                      <a:endParaRPr sz="1400" i="1" dirty="0">
                        <a:solidFill>
                          <a:schemeClr val="bg1"/>
                        </a:solidFill>
                        <a:latin typeface="+mj-lt"/>
                        <a:ea typeface="Roboto"/>
                        <a:cs typeface="Roboto"/>
                        <a:sym typeface="Roboto"/>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lgn="ctr">
                      <a:solidFill>
                        <a:srgbClr val="A9B7C0"/>
                      </a:solidFill>
                      <a:prstDash val="solid"/>
                      <a:round/>
                      <a:headEnd type="none" w="sm" len="sm"/>
                      <a:tailEnd type="none" w="sm" len="sm"/>
                    </a:lnB>
                    <a:solidFill>
                      <a:srgbClr val="DBD9E8"/>
                    </a:solidFill>
                  </a:tcPr>
                </a:tc>
                <a:tc>
                  <a:txBody>
                    <a:bodyPr/>
                    <a:lstStyle/>
                    <a:p>
                      <a:pPr algn="ctr">
                        <a:spcAft>
                          <a:spcPts val="0"/>
                        </a:spcAft>
                      </a:pPr>
                      <a:r>
                        <a:rPr lang="en-GB" sz="1400" dirty="0" smtClean="0">
                          <a:effectLst/>
                          <a:latin typeface="American Typewriter"/>
                          <a:ea typeface="ＭＳ 明朝"/>
                          <a:cs typeface="Times New Roman"/>
                        </a:rPr>
                        <a:t>WebDAV doesn’t seems to be configured properly, It can allow hacker to remotely changed contents on the machine</a:t>
                      </a:r>
                      <a:endParaRPr lang="en-GB" sz="1400" dirty="0">
                        <a:effectLst/>
                        <a:latin typeface="Cambria"/>
                        <a:ea typeface="ＭＳ 明朝"/>
                        <a:cs typeface="Times New Roman"/>
                      </a:endParaRPr>
                    </a:p>
                  </a:txBody>
                  <a:tcPr marL="182875" marR="182875" marT="121900" marB="121900" anchor="ctr">
                    <a:lnL w="9525" cap="flat" cmpd="sng">
                      <a:solidFill>
                        <a:srgbClr val="A9B7C0"/>
                      </a:solidFill>
                      <a:prstDash val="solid"/>
                      <a:round/>
                      <a:headEnd type="none" w="sm" len="sm"/>
                      <a:tailEnd type="none" w="sm" len="sm"/>
                    </a:lnL>
                    <a:lnR w="9525" cap="flat" cmpd="sng">
                      <a:solidFill>
                        <a:srgbClr val="A9B7C0"/>
                      </a:solidFill>
                      <a:prstDash val="solid"/>
                      <a:round/>
                      <a:headEnd type="none" w="sm" len="sm"/>
                      <a:tailEnd type="none" w="sm" len="sm"/>
                    </a:lnR>
                    <a:lnT w="9525" cap="flat" cmpd="sng">
                      <a:solidFill>
                        <a:srgbClr val="A9B7C0"/>
                      </a:solidFill>
                      <a:prstDash val="solid"/>
                      <a:round/>
                      <a:headEnd type="none" w="sm" len="sm"/>
                      <a:tailEnd type="none" w="sm" len="sm"/>
                    </a:lnT>
                    <a:lnB w="9525" cap="flat" cmpd="sng" algn="ctr">
                      <a:solidFill>
                        <a:srgbClr val="A9B7C0"/>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19366214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dirty="0">
                <a:solidFill>
                  <a:schemeClr val="bg1"/>
                </a:solidFill>
              </a:rPr>
              <a:t>Exploitation: </a:t>
            </a:r>
            <a:r>
              <a:rPr lang="en-CA" dirty="0" smtClean="0"/>
              <a:t>Brute Force Password</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422078"/>
            <a:ext cx="8592990" cy="1954001"/>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 sz="1600" b="1" dirty="0" smtClean="0">
                <a:solidFill>
                  <a:srgbClr val="000000"/>
                </a:solidFill>
                <a:latin typeface="Roboto"/>
                <a:ea typeface="Roboto"/>
                <a:cs typeface="Roboto"/>
                <a:sym typeface="Roboto"/>
              </a:rPr>
              <a:t>Tools </a:t>
            </a:r>
            <a:r>
              <a:rPr lang="en" sz="1600" b="1" dirty="0">
                <a:solidFill>
                  <a:srgbClr val="000000"/>
                </a:solidFill>
                <a:latin typeface="Roboto"/>
                <a:ea typeface="Roboto"/>
                <a:cs typeface="Roboto"/>
                <a:sym typeface="Roboto"/>
              </a:rPr>
              <a:t>&amp; </a:t>
            </a:r>
            <a:r>
              <a:rPr lang="en" sz="1600" b="1" dirty="0" smtClean="0">
                <a:solidFill>
                  <a:srgbClr val="000000"/>
                </a:solidFill>
                <a:latin typeface="Roboto"/>
                <a:ea typeface="Roboto"/>
                <a:cs typeface="Roboto"/>
                <a:sym typeface="Roboto"/>
              </a:rPr>
              <a:t>Processes</a:t>
            </a:r>
            <a:r>
              <a:rPr lang="en-CA" sz="1400" b="1" dirty="0" smtClean="0">
                <a:solidFill>
                  <a:srgbClr val="000000"/>
                </a:solidFill>
                <a:latin typeface="Roboto"/>
                <a:ea typeface="Roboto"/>
                <a:cs typeface="Roboto"/>
                <a:sym typeface="Roboto"/>
              </a:rPr>
              <a:t>			</a:t>
            </a:r>
          </a:p>
          <a:p>
            <a:pPr>
              <a:lnSpc>
                <a:spcPct val="115000"/>
              </a:lnSpc>
              <a:buClr>
                <a:schemeClr val="dk1"/>
              </a:buClr>
              <a:buSzPts val="1100"/>
            </a:pPr>
            <a:r>
              <a:rPr lang="en-CA" sz="1400" dirty="0" smtClean="0">
                <a:latin typeface="+mj-lt"/>
                <a:ea typeface="Roboto"/>
                <a:cs typeface="Roboto"/>
                <a:sym typeface="Roboto"/>
              </a:rPr>
              <a:t>- Used Hydra (preinstalled in Kali) to brute forced the password. </a:t>
            </a:r>
            <a:endParaRPr lang="en-CA" sz="1400" dirty="0">
              <a:latin typeface="+mj-lt"/>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CA" sz="1400" dirty="0" smtClean="0">
                <a:latin typeface="+mj-lt"/>
                <a:ea typeface="Roboto"/>
                <a:cs typeface="Roboto"/>
                <a:sym typeface="Roboto"/>
              </a:rPr>
              <a:t>- Used rockyou.txt to pull off password listing</a:t>
            </a:r>
            <a:r>
              <a:rPr lang="en-CA" sz="1200" dirty="0" smtClean="0">
                <a:latin typeface="+mj-lt"/>
                <a:ea typeface="Roboto"/>
                <a:cs typeface="Roboto"/>
                <a:sym typeface="Roboto"/>
              </a:rPr>
              <a:t>.</a:t>
            </a:r>
          </a:p>
          <a:p>
            <a:pPr marL="0" lvl="0" indent="0" algn="l" rtl="0">
              <a:lnSpc>
                <a:spcPct val="115000"/>
              </a:lnSpc>
              <a:spcBef>
                <a:spcPts val="0"/>
              </a:spcBef>
              <a:spcAft>
                <a:spcPts val="0"/>
              </a:spcAft>
              <a:buClr>
                <a:schemeClr val="dk1"/>
              </a:buClr>
              <a:buSzPts val="1100"/>
              <a:buFont typeface="Arial"/>
              <a:buNone/>
            </a:pPr>
            <a:endParaRPr lang="en-CA" sz="1200" dirty="0" smtClean="0">
              <a:latin typeface="Roboto"/>
              <a:ea typeface="Roboto"/>
              <a:cs typeface="Roboto"/>
              <a:sym typeface="Roboto"/>
            </a:endParaRPr>
          </a:p>
          <a:p>
            <a:pPr>
              <a:lnSpc>
                <a:spcPct val="115000"/>
              </a:lnSpc>
              <a:buClr>
                <a:schemeClr val="dk1"/>
              </a:buClr>
              <a:buSzPts val="1100"/>
            </a:pPr>
            <a:r>
              <a:rPr lang="en" sz="1600" b="1" dirty="0">
                <a:solidFill>
                  <a:srgbClr val="000000"/>
                </a:solidFill>
                <a:latin typeface="Roboto"/>
                <a:ea typeface="Roboto"/>
                <a:cs typeface="Roboto"/>
                <a:sym typeface="Roboto"/>
              </a:rPr>
              <a:t>Achievements</a:t>
            </a:r>
            <a:endParaRPr lang="en-CA" sz="1600" dirty="0">
              <a:solidFill>
                <a:srgbClr val="000000"/>
              </a:solidFill>
              <a:latin typeface="Roboto"/>
              <a:ea typeface="Roboto"/>
              <a:cs typeface="Roboto"/>
              <a:sym typeface="Roboto"/>
            </a:endParaRPr>
          </a:p>
          <a:p>
            <a:pPr lvl="0">
              <a:lnSpc>
                <a:spcPct val="115000"/>
              </a:lnSpc>
              <a:buClr>
                <a:schemeClr val="dk1"/>
              </a:buClr>
              <a:buSzPts val="1100"/>
            </a:pPr>
            <a:r>
              <a:rPr lang="en-CA" sz="1400" dirty="0" smtClean="0">
                <a:solidFill>
                  <a:srgbClr val="FFFFFF"/>
                </a:solidFill>
                <a:latin typeface="+mj-lt"/>
                <a:ea typeface="Roboto"/>
                <a:cs typeface="Roboto"/>
                <a:sym typeface="Roboto"/>
              </a:rPr>
              <a:t>Exploit provided the following information used to brute force successfully;</a:t>
            </a:r>
          </a:p>
          <a:p>
            <a:pPr lvl="0">
              <a:lnSpc>
                <a:spcPct val="115000"/>
              </a:lnSpc>
              <a:buClr>
                <a:schemeClr val="dk1"/>
              </a:buClr>
              <a:buSzPts val="1100"/>
            </a:pPr>
            <a:r>
              <a:rPr lang="en-US" sz="1400" dirty="0" smtClean="0">
                <a:solidFill>
                  <a:srgbClr val="FFFFFF"/>
                </a:solidFill>
                <a:latin typeface="+mj-lt"/>
                <a:ea typeface="Roboto"/>
                <a:cs typeface="Roboto"/>
                <a:sym typeface="Roboto"/>
              </a:rPr>
              <a:t>U</a:t>
            </a:r>
            <a:r>
              <a:rPr lang="en-CA" sz="1400" dirty="0" err="1" smtClean="0">
                <a:solidFill>
                  <a:srgbClr val="FFFFFF"/>
                </a:solidFill>
                <a:latin typeface="+mj-lt"/>
                <a:ea typeface="Roboto"/>
                <a:cs typeface="Roboto"/>
                <a:sym typeface="Roboto"/>
              </a:rPr>
              <a:t>sername</a:t>
            </a:r>
            <a:r>
              <a:rPr lang="en-CA" sz="1400" dirty="0" smtClean="0">
                <a:solidFill>
                  <a:srgbClr val="FFFFFF"/>
                </a:solidFill>
                <a:latin typeface="+mj-lt"/>
                <a:ea typeface="Roboto"/>
                <a:cs typeface="Roboto"/>
                <a:sym typeface="Roboto"/>
              </a:rPr>
              <a:t>: </a:t>
            </a:r>
            <a:r>
              <a:rPr lang="en-CA" sz="1400" dirty="0" err="1" smtClean="0">
                <a:solidFill>
                  <a:srgbClr val="FFFFFF"/>
                </a:solidFill>
                <a:latin typeface="+mj-lt"/>
                <a:ea typeface="Roboto"/>
                <a:cs typeface="Roboto"/>
                <a:sym typeface="Roboto"/>
              </a:rPr>
              <a:t>ashton</a:t>
            </a:r>
            <a:endParaRPr lang="en-CA" sz="1400" dirty="0" smtClean="0">
              <a:solidFill>
                <a:srgbClr val="FFFFFF"/>
              </a:solidFill>
              <a:latin typeface="+mj-lt"/>
              <a:ea typeface="Roboto"/>
              <a:cs typeface="Roboto"/>
              <a:sym typeface="Roboto"/>
            </a:endParaRPr>
          </a:p>
          <a:p>
            <a:pPr lvl="0">
              <a:lnSpc>
                <a:spcPct val="115000"/>
              </a:lnSpc>
              <a:buClr>
                <a:schemeClr val="dk1"/>
              </a:buClr>
              <a:buSzPts val="1100"/>
            </a:pPr>
            <a:r>
              <a:rPr lang="en-US" sz="1400" dirty="0" smtClean="0">
                <a:solidFill>
                  <a:srgbClr val="FFFFFF"/>
                </a:solidFill>
                <a:latin typeface="+mj-lt"/>
                <a:ea typeface="Roboto"/>
                <a:cs typeface="Roboto"/>
                <a:sym typeface="Roboto"/>
              </a:rPr>
              <a:t>P</a:t>
            </a:r>
            <a:r>
              <a:rPr lang="en-CA" sz="1400" dirty="0" err="1" smtClean="0">
                <a:solidFill>
                  <a:srgbClr val="FFFFFF"/>
                </a:solidFill>
                <a:latin typeface="+mj-lt"/>
                <a:ea typeface="Roboto"/>
                <a:cs typeface="Roboto"/>
                <a:sym typeface="Roboto"/>
              </a:rPr>
              <a:t>assword</a:t>
            </a:r>
            <a:r>
              <a:rPr lang="en-CA" sz="1400" dirty="0" smtClean="0">
                <a:solidFill>
                  <a:srgbClr val="FFFFFF"/>
                </a:solidFill>
                <a:latin typeface="+mj-lt"/>
                <a:ea typeface="Roboto"/>
                <a:cs typeface="Roboto"/>
                <a:sym typeface="Roboto"/>
              </a:rPr>
              <a:t>: </a:t>
            </a:r>
            <a:r>
              <a:rPr lang="en-CA" sz="1400" dirty="0" err="1" smtClean="0">
                <a:solidFill>
                  <a:srgbClr val="FFFFFF"/>
                </a:solidFill>
                <a:latin typeface="+mj-lt"/>
                <a:ea typeface="Roboto"/>
                <a:cs typeface="Roboto"/>
                <a:sym typeface="Roboto"/>
              </a:rPr>
              <a:t>leopoldo</a:t>
            </a:r>
            <a:endParaRPr lang="en-CA" sz="1400" dirty="0" smtClean="0">
              <a:solidFill>
                <a:srgbClr val="FFFFFF"/>
              </a:solidFill>
              <a:latin typeface="+mj-lt"/>
              <a:ea typeface="Roboto"/>
              <a:cs typeface="Roboto"/>
              <a:sym typeface="Roboto"/>
            </a:endParaRPr>
          </a:p>
          <a:p>
            <a:pPr lvl="0">
              <a:lnSpc>
                <a:spcPct val="115000"/>
              </a:lnSpc>
              <a:buClr>
                <a:schemeClr val="dk1"/>
              </a:buClr>
              <a:buSzPts val="1100"/>
            </a:pPr>
            <a:endParaRPr lang="en-CA" sz="1200" b="1" dirty="0">
              <a:solidFill>
                <a:srgbClr val="000000"/>
              </a:solidFill>
              <a:latin typeface="Roboto"/>
              <a:ea typeface="Roboto"/>
              <a:cs typeface="Roboto"/>
              <a:sym typeface="Roboto"/>
            </a:endParaRPr>
          </a:p>
          <a:p>
            <a:pPr lvl="0">
              <a:lnSpc>
                <a:spcPct val="115000"/>
              </a:lnSpc>
              <a:buClr>
                <a:schemeClr val="dk1"/>
              </a:buClr>
              <a:buSzPts val="1100"/>
            </a:pPr>
            <a:endParaRPr sz="1200" dirty="0">
              <a:solidFill>
                <a:srgbClr val="FFFFFF"/>
              </a:solidFill>
              <a:latin typeface="Roboto"/>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rgbClr val="FFFFFF"/>
                </a:solidFill>
                <a:latin typeface="Roboto Light"/>
                <a:ea typeface="Roboto Light"/>
                <a:cs typeface="Roboto Light"/>
                <a:sym typeface="Roboto Light"/>
              </a:rPr>
              <a:t>01</a:t>
            </a:r>
            <a:endParaRPr sz="2100" dirty="0">
              <a:solidFill>
                <a:srgbClr val="FFFFFF"/>
              </a:solidFill>
              <a:latin typeface="Roboto Light"/>
              <a:ea typeface="Roboto Light"/>
              <a:cs typeface="Roboto Light"/>
              <a:sym typeface="Roboto Light"/>
            </a:endParaRPr>
          </a:p>
        </p:txBody>
      </p:sp>
      <p:pic>
        <p:nvPicPr>
          <p:cNvPr id="3" name="Picture 2" descr="Screen Shot 2021-08-12 at 1.04.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89" y="3742002"/>
            <a:ext cx="8356690" cy="2286000"/>
          </a:xfrm>
          <a:prstGeom prst="rect">
            <a:avLst/>
          </a:prstGeom>
        </p:spPr>
      </p:pic>
    </p:spTree>
    <p:extLst>
      <p:ext uri="{BB962C8B-B14F-4D97-AF65-F5344CB8AC3E}">
        <p14:creationId xmlns:p14="http://schemas.microsoft.com/office/powerpoint/2010/main" val="8138297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dirty="0">
                <a:solidFill>
                  <a:schemeClr val="bg1"/>
                </a:solidFill>
              </a:rPr>
              <a:t>Exploitation: </a:t>
            </a:r>
            <a:r>
              <a:rPr lang="en-CA" dirty="0" smtClean="0"/>
              <a:t>Port 80 Open to Public Access</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422079"/>
            <a:ext cx="8592990" cy="1719102"/>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endParaRPr lang="en-CA" sz="1600" b="1" dirty="0" smtClean="0">
              <a:solidFill>
                <a:srgbClr val="000000"/>
              </a:solidFill>
              <a:latin typeface="Roboto"/>
              <a:ea typeface="Roboto"/>
              <a:cs typeface="Roboto"/>
              <a:sym typeface="Roboto"/>
            </a:endParaRPr>
          </a:p>
          <a:p>
            <a:pPr>
              <a:lnSpc>
                <a:spcPct val="115000"/>
              </a:lnSpc>
              <a:buClr>
                <a:schemeClr val="dk1"/>
              </a:buClr>
              <a:buSzPts val="1100"/>
            </a:pPr>
            <a:r>
              <a:rPr lang="en" sz="1600" b="1" dirty="0" smtClean="0">
                <a:solidFill>
                  <a:srgbClr val="000000"/>
                </a:solidFill>
                <a:latin typeface="Roboto"/>
                <a:ea typeface="Roboto"/>
                <a:cs typeface="Roboto"/>
                <a:sym typeface="Roboto"/>
              </a:rPr>
              <a:t>Tools </a:t>
            </a:r>
            <a:r>
              <a:rPr lang="en" sz="1600" b="1" dirty="0">
                <a:solidFill>
                  <a:srgbClr val="000000"/>
                </a:solidFill>
                <a:latin typeface="Roboto"/>
                <a:ea typeface="Roboto"/>
                <a:cs typeface="Roboto"/>
                <a:sym typeface="Roboto"/>
              </a:rPr>
              <a:t>&amp; </a:t>
            </a:r>
            <a:r>
              <a:rPr lang="en" sz="1600" b="1" dirty="0" smtClean="0">
                <a:solidFill>
                  <a:srgbClr val="000000"/>
                </a:solidFill>
                <a:latin typeface="Roboto"/>
                <a:ea typeface="Roboto"/>
                <a:cs typeface="Roboto"/>
                <a:sym typeface="Roboto"/>
              </a:rPr>
              <a:t>Processes</a:t>
            </a:r>
            <a:r>
              <a:rPr lang="en-CA" sz="1400" b="1" dirty="0" smtClean="0">
                <a:solidFill>
                  <a:srgbClr val="000000"/>
                </a:solidFill>
                <a:latin typeface="Roboto"/>
                <a:ea typeface="Roboto"/>
                <a:cs typeface="Roboto"/>
                <a:sym typeface="Roboto"/>
              </a:rPr>
              <a:t>			</a:t>
            </a:r>
          </a:p>
          <a:p>
            <a:pPr>
              <a:lnSpc>
                <a:spcPct val="115000"/>
              </a:lnSpc>
              <a:buClr>
                <a:schemeClr val="dk1"/>
              </a:buClr>
              <a:buSzPts val="1100"/>
            </a:pPr>
            <a:r>
              <a:rPr lang="en-CA" sz="1400" dirty="0" smtClean="0">
                <a:latin typeface="+mj-lt"/>
                <a:ea typeface="Roboto"/>
                <a:cs typeface="Roboto"/>
                <a:sym typeface="Roboto"/>
              </a:rPr>
              <a:t>Used Nmap to scan for Open Ports </a:t>
            </a:r>
          </a:p>
          <a:p>
            <a:pPr>
              <a:lnSpc>
                <a:spcPct val="115000"/>
              </a:lnSpc>
              <a:buClr>
                <a:schemeClr val="dk1"/>
              </a:buClr>
              <a:buSzPts val="1100"/>
            </a:pPr>
            <a:r>
              <a:rPr lang="en-CA" sz="1400" dirty="0" smtClean="0">
                <a:latin typeface="+mj-lt"/>
                <a:ea typeface="Roboto"/>
                <a:cs typeface="Roboto"/>
                <a:sym typeface="Roboto"/>
              </a:rPr>
              <a:t>on the Victim Machine</a:t>
            </a:r>
            <a:endParaRPr lang="en-CA" sz="1200" dirty="0" smtClean="0">
              <a:latin typeface="+mj-lt"/>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CA" sz="1200" dirty="0" smtClean="0">
              <a:latin typeface="Roboto"/>
              <a:ea typeface="Roboto"/>
              <a:cs typeface="Roboto"/>
              <a:sym typeface="Roboto"/>
            </a:endParaRPr>
          </a:p>
          <a:p>
            <a:pPr>
              <a:lnSpc>
                <a:spcPct val="115000"/>
              </a:lnSpc>
              <a:buClr>
                <a:schemeClr val="dk1"/>
              </a:buClr>
              <a:buSzPts val="1100"/>
            </a:pPr>
            <a:endParaRPr lang="en-CA" sz="1600" b="1" dirty="0" smtClean="0">
              <a:solidFill>
                <a:srgbClr val="000000"/>
              </a:solidFill>
              <a:latin typeface="Roboto"/>
              <a:ea typeface="Roboto"/>
              <a:cs typeface="Roboto"/>
              <a:sym typeface="Roboto"/>
            </a:endParaRPr>
          </a:p>
          <a:p>
            <a:pPr>
              <a:lnSpc>
                <a:spcPct val="115000"/>
              </a:lnSpc>
              <a:buClr>
                <a:schemeClr val="dk1"/>
              </a:buClr>
              <a:buSzPts val="1100"/>
            </a:pPr>
            <a:endParaRPr lang="en-CA" sz="1600" b="1" dirty="0">
              <a:solidFill>
                <a:srgbClr val="000000"/>
              </a:solidFill>
              <a:latin typeface="Roboto"/>
              <a:ea typeface="Roboto"/>
              <a:cs typeface="Roboto"/>
              <a:sym typeface="Roboto"/>
            </a:endParaRPr>
          </a:p>
          <a:p>
            <a:pPr>
              <a:lnSpc>
                <a:spcPct val="115000"/>
              </a:lnSpc>
              <a:buClr>
                <a:schemeClr val="dk1"/>
              </a:buClr>
              <a:buSzPts val="1100"/>
            </a:pPr>
            <a:r>
              <a:rPr lang="en" sz="1600" b="1" dirty="0" smtClean="0">
                <a:solidFill>
                  <a:srgbClr val="000000"/>
                </a:solidFill>
                <a:latin typeface="Roboto"/>
                <a:ea typeface="Roboto"/>
                <a:cs typeface="Roboto"/>
                <a:sym typeface="Roboto"/>
              </a:rPr>
              <a:t>Achievements</a:t>
            </a:r>
            <a:endParaRPr lang="en-CA" sz="1600" dirty="0">
              <a:solidFill>
                <a:srgbClr val="000000"/>
              </a:solidFill>
              <a:latin typeface="Roboto"/>
              <a:ea typeface="Roboto"/>
              <a:cs typeface="Roboto"/>
              <a:sym typeface="Roboto"/>
            </a:endParaRPr>
          </a:p>
          <a:p>
            <a:pPr lvl="0">
              <a:lnSpc>
                <a:spcPct val="115000"/>
              </a:lnSpc>
              <a:buClr>
                <a:schemeClr val="dk1"/>
              </a:buClr>
              <a:buSzPts val="1100"/>
            </a:pPr>
            <a:r>
              <a:rPr lang="en-US" sz="1400" dirty="0" smtClean="0">
                <a:solidFill>
                  <a:srgbClr val="FFFFFF"/>
                </a:solidFill>
                <a:ea typeface="Roboto"/>
                <a:cs typeface="Roboto"/>
                <a:sym typeface="Roboto"/>
              </a:rPr>
              <a:t>R</a:t>
            </a:r>
            <a:r>
              <a:rPr lang="en-CA" sz="1400" dirty="0" err="1" smtClean="0">
                <a:solidFill>
                  <a:srgbClr val="FFFFFF"/>
                </a:solidFill>
                <a:ea typeface="Roboto"/>
                <a:cs typeface="Roboto"/>
                <a:sym typeface="Roboto"/>
              </a:rPr>
              <a:t>esults</a:t>
            </a:r>
            <a:r>
              <a:rPr lang="en-CA" sz="1400" dirty="0" smtClean="0">
                <a:solidFill>
                  <a:srgbClr val="FFFFFF"/>
                </a:solidFill>
                <a:ea typeface="Roboto"/>
                <a:cs typeface="Roboto"/>
                <a:sym typeface="Roboto"/>
              </a:rPr>
              <a:t> showed Port 80 &amp; 22 were open </a:t>
            </a:r>
          </a:p>
          <a:p>
            <a:pPr lvl="0">
              <a:lnSpc>
                <a:spcPct val="115000"/>
              </a:lnSpc>
              <a:buClr>
                <a:schemeClr val="dk1"/>
              </a:buClr>
              <a:buSzPts val="1100"/>
            </a:pPr>
            <a:r>
              <a:rPr lang="en-CA" sz="1400" dirty="0" smtClean="0">
                <a:solidFill>
                  <a:srgbClr val="FFFFFF"/>
                </a:solidFill>
                <a:ea typeface="Roboto"/>
                <a:cs typeface="Roboto"/>
                <a:sym typeface="Roboto"/>
              </a:rPr>
              <a:t>to public access</a:t>
            </a:r>
          </a:p>
          <a:p>
            <a:pPr lvl="0">
              <a:lnSpc>
                <a:spcPct val="115000"/>
              </a:lnSpc>
              <a:buClr>
                <a:schemeClr val="dk1"/>
              </a:buClr>
              <a:buSzPts val="1100"/>
            </a:pPr>
            <a:endParaRPr lang="en-CA" sz="1200" b="1" dirty="0">
              <a:solidFill>
                <a:srgbClr val="000000"/>
              </a:solidFill>
              <a:latin typeface="Roboto"/>
              <a:ea typeface="Roboto"/>
              <a:cs typeface="Roboto"/>
              <a:sym typeface="Roboto"/>
            </a:endParaRPr>
          </a:p>
          <a:p>
            <a:pPr lvl="0">
              <a:lnSpc>
                <a:spcPct val="115000"/>
              </a:lnSpc>
              <a:buClr>
                <a:schemeClr val="dk1"/>
              </a:buClr>
              <a:buSzPts val="1100"/>
            </a:pPr>
            <a:endParaRPr sz="1200" dirty="0">
              <a:solidFill>
                <a:srgbClr val="FFFFFF"/>
              </a:solidFill>
              <a:latin typeface="Roboto"/>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smtClean="0">
                <a:solidFill>
                  <a:srgbClr val="FFFFFF"/>
                </a:solidFill>
                <a:latin typeface="Roboto Light"/>
                <a:ea typeface="Roboto Light"/>
                <a:cs typeface="Roboto Light"/>
                <a:sym typeface="Roboto Light"/>
              </a:rPr>
              <a:t>2</a:t>
            </a:r>
            <a:endParaRPr sz="2100" dirty="0">
              <a:solidFill>
                <a:srgbClr val="FFFFFF"/>
              </a:solidFill>
              <a:latin typeface="Roboto Light"/>
              <a:ea typeface="Roboto Light"/>
              <a:cs typeface="Roboto Light"/>
              <a:sym typeface="Roboto Light"/>
            </a:endParaRPr>
          </a:p>
        </p:txBody>
      </p:sp>
      <p:pic>
        <p:nvPicPr>
          <p:cNvPr id="2" name="Picture 1" descr="N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230" y="976923"/>
            <a:ext cx="4436927" cy="5431691"/>
          </a:xfrm>
          <a:prstGeom prst="rect">
            <a:avLst/>
          </a:prstGeom>
        </p:spPr>
      </p:pic>
    </p:spTree>
    <p:extLst>
      <p:ext uri="{BB962C8B-B14F-4D97-AF65-F5344CB8AC3E}">
        <p14:creationId xmlns:p14="http://schemas.microsoft.com/office/powerpoint/2010/main" val="23806095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dirty="0">
                <a:solidFill>
                  <a:schemeClr val="bg1"/>
                </a:solidFill>
              </a:rPr>
              <a:t>Exploitation: </a:t>
            </a:r>
            <a:r>
              <a:rPr lang="en-CA" dirty="0" smtClean="0"/>
              <a:t>Hashed Password</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391003"/>
            <a:ext cx="8592990" cy="1985708"/>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 sz="1600" b="1" dirty="0" smtClean="0">
                <a:solidFill>
                  <a:srgbClr val="000000"/>
                </a:solidFill>
                <a:latin typeface="Roboto"/>
                <a:ea typeface="Roboto"/>
                <a:cs typeface="Roboto"/>
                <a:sym typeface="Roboto"/>
              </a:rPr>
              <a:t>Tools </a:t>
            </a:r>
            <a:r>
              <a:rPr lang="en" sz="1600" b="1" dirty="0">
                <a:solidFill>
                  <a:srgbClr val="000000"/>
                </a:solidFill>
                <a:latin typeface="Roboto"/>
                <a:ea typeface="Roboto"/>
                <a:cs typeface="Roboto"/>
                <a:sym typeface="Roboto"/>
              </a:rPr>
              <a:t>&amp; </a:t>
            </a:r>
            <a:r>
              <a:rPr lang="en" sz="1600" b="1" dirty="0" smtClean="0">
                <a:solidFill>
                  <a:srgbClr val="000000"/>
                </a:solidFill>
                <a:latin typeface="Roboto"/>
                <a:ea typeface="Roboto"/>
                <a:cs typeface="Roboto"/>
                <a:sym typeface="Roboto"/>
              </a:rPr>
              <a:t>Processes</a:t>
            </a:r>
            <a:r>
              <a:rPr lang="en-CA" sz="1400" b="1" dirty="0" smtClean="0">
                <a:solidFill>
                  <a:srgbClr val="000000"/>
                </a:solidFill>
                <a:latin typeface="Roboto"/>
                <a:ea typeface="Roboto"/>
                <a:cs typeface="Roboto"/>
                <a:sym typeface="Roboto"/>
              </a:rPr>
              <a:t>			</a:t>
            </a:r>
          </a:p>
          <a:p>
            <a:pPr>
              <a:lnSpc>
                <a:spcPct val="115000"/>
              </a:lnSpc>
              <a:buClr>
                <a:schemeClr val="dk1"/>
              </a:buClr>
              <a:buSzPts val="1100"/>
            </a:pPr>
            <a:r>
              <a:rPr lang="en-CA" sz="1400" dirty="0" smtClean="0">
                <a:ea typeface="Roboto"/>
                <a:cs typeface="Roboto"/>
                <a:sym typeface="Roboto"/>
              </a:rPr>
              <a:t>- Used </a:t>
            </a:r>
            <a:r>
              <a:rPr lang="en-CA" sz="1400" dirty="0" err="1">
                <a:ea typeface="Roboto"/>
                <a:cs typeface="Roboto"/>
                <a:sym typeface="Roboto"/>
              </a:rPr>
              <a:t>c</a:t>
            </a:r>
            <a:r>
              <a:rPr lang="en-CA" sz="1400" dirty="0" err="1" smtClean="0">
                <a:ea typeface="Roboto"/>
                <a:cs typeface="Roboto"/>
                <a:sym typeface="Roboto"/>
              </a:rPr>
              <a:t>rackstation.net</a:t>
            </a:r>
            <a:r>
              <a:rPr lang="en-CA" sz="1400" dirty="0" smtClean="0">
                <a:ea typeface="Roboto"/>
                <a:cs typeface="Roboto"/>
                <a:sym typeface="Roboto"/>
              </a:rPr>
              <a:t> to crack the hash password</a:t>
            </a:r>
            <a:endParaRPr lang="en-CA" sz="1200" dirty="0" smtClean="0">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CA" sz="1200" dirty="0" smtClean="0">
              <a:latin typeface="Roboto"/>
              <a:ea typeface="Roboto"/>
              <a:cs typeface="Roboto"/>
              <a:sym typeface="Roboto"/>
            </a:endParaRPr>
          </a:p>
          <a:p>
            <a:pPr>
              <a:lnSpc>
                <a:spcPct val="115000"/>
              </a:lnSpc>
              <a:buClr>
                <a:schemeClr val="dk1"/>
              </a:buClr>
              <a:buSzPts val="1100"/>
            </a:pPr>
            <a:r>
              <a:rPr lang="en" sz="1600" b="1" dirty="0" smtClean="0">
                <a:solidFill>
                  <a:srgbClr val="000000"/>
                </a:solidFill>
                <a:latin typeface="Roboto"/>
                <a:ea typeface="Roboto"/>
                <a:cs typeface="Roboto"/>
                <a:sym typeface="Roboto"/>
              </a:rPr>
              <a:t>Achievements</a:t>
            </a:r>
            <a:endParaRPr lang="en-CA" sz="1600" dirty="0" smtClean="0">
              <a:solidFill>
                <a:srgbClr val="000000"/>
              </a:solidFill>
              <a:latin typeface="Roboto"/>
              <a:ea typeface="Roboto"/>
              <a:cs typeface="Roboto"/>
              <a:sym typeface="Roboto"/>
            </a:endParaRPr>
          </a:p>
          <a:p>
            <a:pPr lvl="0">
              <a:lnSpc>
                <a:spcPct val="115000"/>
              </a:lnSpc>
              <a:buClr>
                <a:schemeClr val="dk1"/>
              </a:buClr>
              <a:buSzPts val="1100"/>
            </a:pPr>
            <a:r>
              <a:rPr lang="en-CA" sz="1400" dirty="0" smtClean="0">
                <a:solidFill>
                  <a:srgbClr val="FFFFFF"/>
                </a:solidFill>
                <a:ea typeface="Roboto"/>
                <a:cs typeface="Roboto"/>
                <a:sym typeface="Roboto"/>
              </a:rPr>
              <a:t>Exploit provided the following information to access </a:t>
            </a:r>
            <a:r>
              <a:rPr lang="en-CA" sz="1400" dirty="0" err="1" smtClean="0">
                <a:solidFill>
                  <a:srgbClr val="FFFFFF"/>
                </a:solidFill>
                <a:ea typeface="Roboto"/>
                <a:cs typeface="Roboto"/>
                <a:sym typeface="Roboto"/>
              </a:rPr>
              <a:t>WebDav</a:t>
            </a:r>
            <a:r>
              <a:rPr lang="en-CA" sz="1400" dirty="0" smtClean="0">
                <a:solidFill>
                  <a:srgbClr val="FFFFFF"/>
                </a:solidFill>
                <a:ea typeface="Roboto"/>
                <a:cs typeface="Roboto"/>
                <a:sym typeface="Roboto"/>
              </a:rPr>
              <a:t> folder;  </a:t>
            </a:r>
          </a:p>
          <a:p>
            <a:pPr lvl="0">
              <a:lnSpc>
                <a:spcPct val="115000"/>
              </a:lnSpc>
              <a:buClr>
                <a:schemeClr val="dk1"/>
              </a:buClr>
              <a:buSzPts val="1100"/>
            </a:pPr>
            <a:r>
              <a:rPr lang="en-US" sz="1400" dirty="0" smtClean="0">
                <a:solidFill>
                  <a:srgbClr val="FFFFFF"/>
                </a:solidFill>
                <a:ea typeface="Roboto"/>
                <a:cs typeface="Roboto"/>
                <a:sym typeface="Roboto"/>
              </a:rPr>
              <a:t>U</a:t>
            </a:r>
            <a:r>
              <a:rPr lang="en-CA" sz="1400" dirty="0" err="1" smtClean="0">
                <a:solidFill>
                  <a:srgbClr val="FFFFFF"/>
                </a:solidFill>
                <a:ea typeface="Roboto"/>
                <a:cs typeface="Roboto"/>
                <a:sym typeface="Roboto"/>
              </a:rPr>
              <a:t>sername</a:t>
            </a:r>
            <a:r>
              <a:rPr lang="en-CA" sz="1400" dirty="0" smtClean="0">
                <a:solidFill>
                  <a:srgbClr val="FFFFFF"/>
                </a:solidFill>
                <a:ea typeface="Roboto"/>
                <a:cs typeface="Roboto"/>
                <a:sym typeface="Roboto"/>
              </a:rPr>
              <a:t>: </a:t>
            </a:r>
            <a:r>
              <a:rPr lang="en-CA" sz="1400" dirty="0" err="1" smtClean="0">
                <a:solidFill>
                  <a:srgbClr val="FFFFFF"/>
                </a:solidFill>
                <a:ea typeface="Roboto"/>
                <a:cs typeface="Roboto"/>
                <a:sym typeface="Roboto"/>
              </a:rPr>
              <a:t>ryan</a:t>
            </a:r>
            <a:endParaRPr lang="en-CA" sz="1400" dirty="0" smtClean="0">
              <a:solidFill>
                <a:srgbClr val="FFFFFF"/>
              </a:solidFill>
              <a:ea typeface="Roboto"/>
              <a:cs typeface="Roboto"/>
              <a:sym typeface="Roboto"/>
            </a:endParaRPr>
          </a:p>
          <a:p>
            <a:pPr lvl="0">
              <a:lnSpc>
                <a:spcPct val="115000"/>
              </a:lnSpc>
              <a:buClr>
                <a:schemeClr val="dk1"/>
              </a:buClr>
              <a:buSzPts val="1100"/>
            </a:pPr>
            <a:r>
              <a:rPr lang="en-US" sz="1400" dirty="0" smtClean="0">
                <a:solidFill>
                  <a:srgbClr val="FFFFFF"/>
                </a:solidFill>
                <a:ea typeface="Roboto"/>
                <a:cs typeface="Roboto"/>
                <a:sym typeface="Roboto"/>
              </a:rPr>
              <a:t>P</a:t>
            </a:r>
            <a:r>
              <a:rPr lang="en-CA" sz="1400" dirty="0" err="1" smtClean="0">
                <a:solidFill>
                  <a:srgbClr val="FFFFFF"/>
                </a:solidFill>
                <a:ea typeface="Roboto"/>
                <a:cs typeface="Roboto"/>
                <a:sym typeface="Roboto"/>
              </a:rPr>
              <a:t>assword</a:t>
            </a:r>
            <a:r>
              <a:rPr lang="en-CA" sz="1400" dirty="0" smtClean="0">
                <a:solidFill>
                  <a:srgbClr val="FFFFFF"/>
                </a:solidFill>
                <a:ea typeface="Roboto"/>
                <a:cs typeface="Roboto"/>
                <a:sym typeface="Roboto"/>
              </a:rPr>
              <a:t>: linux4u</a:t>
            </a:r>
          </a:p>
          <a:p>
            <a:pPr lvl="0">
              <a:lnSpc>
                <a:spcPct val="115000"/>
              </a:lnSpc>
              <a:buClr>
                <a:schemeClr val="dk1"/>
              </a:buClr>
              <a:buSzPts val="1100"/>
            </a:pPr>
            <a:endParaRPr lang="en-CA" sz="1200" b="1" dirty="0">
              <a:solidFill>
                <a:srgbClr val="000000"/>
              </a:solidFill>
              <a:latin typeface="Roboto"/>
              <a:ea typeface="Roboto"/>
              <a:cs typeface="Roboto"/>
              <a:sym typeface="Roboto"/>
            </a:endParaRPr>
          </a:p>
          <a:p>
            <a:pPr lvl="0">
              <a:lnSpc>
                <a:spcPct val="115000"/>
              </a:lnSpc>
              <a:buClr>
                <a:schemeClr val="dk1"/>
              </a:buClr>
              <a:buSzPts val="1100"/>
            </a:pPr>
            <a:endParaRPr sz="1200" dirty="0">
              <a:solidFill>
                <a:srgbClr val="FFFFFF"/>
              </a:solidFill>
              <a:latin typeface="Roboto"/>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smtClean="0">
                <a:solidFill>
                  <a:srgbClr val="FFFFFF"/>
                </a:solidFill>
                <a:latin typeface="Roboto Light"/>
                <a:ea typeface="Roboto Light"/>
                <a:cs typeface="Roboto Light"/>
                <a:sym typeface="Roboto Light"/>
              </a:rPr>
              <a:t>3</a:t>
            </a:r>
            <a:endParaRPr sz="2100" dirty="0">
              <a:solidFill>
                <a:srgbClr val="FFFFFF"/>
              </a:solidFill>
              <a:latin typeface="Roboto Light"/>
              <a:ea typeface="Roboto Light"/>
              <a:cs typeface="Roboto Light"/>
              <a:sym typeface="Roboto Light"/>
            </a:endParaRPr>
          </a:p>
        </p:txBody>
      </p:sp>
      <p:pic>
        <p:nvPicPr>
          <p:cNvPr id="2" name="Picture 1" descr="Screen Shot 2021-08-12 at 1.51.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89" y="3401846"/>
            <a:ext cx="8321054" cy="3153687"/>
          </a:xfrm>
          <a:prstGeom prst="rect">
            <a:avLst/>
          </a:prstGeom>
        </p:spPr>
      </p:pic>
    </p:spTree>
    <p:extLst>
      <p:ext uri="{BB962C8B-B14F-4D97-AF65-F5344CB8AC3E}">
        <p14:creationId xmlns:p14="http://schemas.microsoft.com/office/powerpoint/2010/main" val="4642897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 dirty="0">
                <a:solidFill>
                  <a:schemeClr val="bg1"/>
                </a:solidFill>
              </a:rPr>
              <a:t>Exploitation: </a:t>
            </a:r>
            <a:r>
              <a:rPr lang="en-CA" dirty="0" smtClean="0"/>
              <a:t>LFI Vulnerability</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391003"/>
            <a:ext cx="8592990" cy="1985708"/>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 sz="1600" b="1" dirty="0" smtClean="0">
                <a:solidFill>
                  <a:srgbClr val="000000"/>
                </a:solidFill>
                <a:latin typeface="Roboto"/>
                <a:ea typeface="Roboto"/>
                <a:cs typeface="Roboto"/>
                <a:sym typeface="Roboto"/>
              </a:rPr>
              <a:t>Tools </a:t>
            </a:r>
            <a:r>
              <a:rPr lang="en" sz="1600" b="1" dirty="0">
                <a:solidFill>
                  <a:srgbClr val="000000"/>
                </a:solidFill>
                <a:latin typeface="Roboto"/>
                <a:ea typeface="Roboto"/>
                <a:cs typeface="Roboto"/>
                <a:sym typeface="Roboto"/>
              </a:rPr>
              <a:t>&amp; </a:t>
            </a:r>
            <a:r>
              <a:rPr lang="en" sz="1600" b="1" dirty="0" smtClean="0">
                <a:solidFill>
                  <a:srgbClr val="000000"/>
                </a:solidFill>
                <a:latin typeface="Roboto"/>
                <a:ea typeface="Roboto"/>
                <a:cs typeface="Roboto"/>
                <a:sym typeface="Roboto"/>
              </a:rPr>
              <a:t>Processes</a:t>
            </a:r>
            <a:r>
              <a:rPr lang="en-CA" sz="1400" b="1" dirty="0" smtClean="0">
                <a:solidFill>
                  <a:srgbClr val="000000"/>
                </a:solidFill>
                <a:latin typeface="Roboto"/>
                <a:ea typeface="Roboto"/>
                <a:cs typeface="Roboto"/>
                <a:sym typeface="Roboto"/>
              </a:rPr>
              <a:t>			</a:t>
            </a:r>
          </a:p>
          <a:p>
            <a:pPr>
              <a:lnSpc>
                <a:spcPct val="115000"/>
              </a:lnSpc>
              <a:buClr>
                <a:schemeClr val="dk1"/>
              </a:buClr>
              <a:buSzPts val="1100"/>
            </a:pPr>
            <a:r>
              <a:rPr lang="en-CA" sz="1400" dirty="0" smtClean="0">
                <a:latin typeface="+mj-lt"/>
                <a:ea typeface="Roboto"/>
                <a:cs typeface="Roboto"/>
                <a:sym typeface="Roboto"/>
              </a:rPr>
              <a:t>- Used msfvenom and meterpreter to deliver the payload in the target machine (Capstone)</a:t>
            </a:r>
            <a:endParaRPr lang="en-CA" sz="1200" dirty="0" smtClean="0">
              <a:latin typeface="+mj-lt"/>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lang="en-CA" sz="1200" dirty="0" smtClean="0">
              <a:latin typeface="Roboto"/>
              <a:ea typeface="Roboto"/>
              <a:cs typeface="Roboto"/>
              <a:sym typeface="Roboto"/>
            </a:endParaRPr>
          </a:p>
          <a:p>
            <a:pPr>
              <a:lnSpc>
                <a:spcPct val="115000"/>
              </a:lnSpc>
              <a:buClr>
                <a:schemeClr val="dk1"/>
              </a:buClr>
              <a:buSzPts val="1100"/>
            </a:pPr>
            <a:r>
              <a:rPr lang="en" sz="1600" b="1" dirty="0" smtClean="0">
                <a:solidFill>
                  <a:srgbClr val="000000"/>
                </a:solidFill>
                <a:latin typeface="Roboto"/>
                <a:ea typeface="Roboto"/>
                <a:cs typeface="Roboto"/>
                <a:sym typeface="Roboto"/>
              </a:rPr>
              <a:t>Achievements</a:t>
            </a:r>
            <a:endParaRPr lang="en-CA" sz="1600" dirty="0" smtClean="0">
              <a:solidFill>
                <a:srgbClr val="000000"/>
              </a:solidFill>
              <a:latin typeface="Roboto"/>
              <a:ea typeface="Roboto"/>
              <a:cs typeface="Roboto"/>
              <a:sym typeface="Roboto"/>
            </a:endParaRPr>
          </a:p>
          <a:p>
            <a:pPr lvl="0">
              <a:lnSpc>
                <a:spcPct val="115000"/>
              </a:lnSpc>
              <a:buClr>
                <a:schemeClr val="dk1"/>
              </a:buClr>
              <a:buSzPts val="1100"/>
            </a:pPr>
            <a:r>
              <a:rPr lang="en-CA" sz="1400" dirty="0" smtClean="0">
                <a:solidFill>
                  <a:srgbClr val="FFFFFF"/>
                </a:solidFill>
                <a:latin typeface="+mj-lt"/>
                <a:ea typeface="Roboto"/>
                <a:cs typeface="Roboto"/>
                <a:sym typeface="Roboto"/>
              </a:rPr>
              <a:t>Used multi/handler exploit to avail access to the machine</a:t>
            </a:r>
          </a:p>
          <a:p>
            <a:pPr lvl="0">
              <a:lnSpc>
                <a:spcPct val="115000"/>
              </a:lnSpc>
              <a:buClr>
                <a:schemeClr val="dk1"/>
              </a:buClr>
              <a:buSzPts val="1100"/>
            </a:pPr>
            <a:endParaRPr lang="en-CA" sz="1200" b="1" dirty="0">
              <a:solidFill>
                <a:srgbClr val="000000"/>
              </a:solidFill>
              <a:latin typeface="Roboto"/>
              <a:ea typeface="Roboto"/>
              <a:cs typeface="Roboto"/>
              <a:sym typeface="Roboto"/>
            </a:endParaRPr>
          </a:p>
          <a:p>
            <a:pPr lvl="0">
              <a:lnSpc>
                <a:spcPct val="115000"/>
              </a:lnSpc>
              <a:buClr>
                <a:schemeClr val="dk1"/>
              </a:buClr>
              <a:buSzPts val="1100"/>
            </a:pPr>
            <a:endParaRPr sz="1200" dirty="0">
              <a:solidFill>
                <a:srgbClr val="FFFFFF"/>
              </a:solidFill>
              <a:latin typeface="Roboto"/>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a:solidFill>
                  <a:srgbClr val="FFFFFF"/>
                </a:solidFill>
                <a:latin typeface="Roboto Light"/>
                <a:ea typeface="Roboto Light"/>
                <a:cs typeface="Roboto Light"/>
                <a:sym typeface="Roboto Light"/>
              </a:rPr>
              <a:t>4</a:t>
            </a:r>
            <a:endParaRPr sz="2100" dirty="0">
              <a:solidFill>
                <a:srgbClr val="FFFFFF"/>
              </a:solidFill>
              <a:latin typeface="Roboto Light"/>
              <a:ea typeface="Roboto Light"/>
              <a:cs typeface="Roboto Light"/>
              <a:sym typeface="Roboto Light"/>
            </a:endParaRPr>
          </a:p>
        </p:txBody>
      </p:sp>
      <p:pic>
        <p:nvPicPr>
          <p:cNvPr id="3" name="Picture 2" descr="Screen Shot 2021-08-12 at 1.54.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89" y="2983602"/>
            <a:ext cx="8391606" cy="1411164"/>
          </a:xfrm>
          <a:prstGeom prst="rect">
            <a:avLst/>
          </a:prstGeom>
        </p:spPr>
      </p:pic>
      <p:pic>
        <p:nvPicPr>
          <p:cNvPr id="4" name="Picture 3" descr="Screen Shot 2021-08-12 at 1.58.4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9" y="4505972"/>
            <a:ext cx="8391606" cy="1511300"/>
          </a:xfrm>
          <a:prstGeom prst="rect">
            <a:avLst/>
          </a:prstGeom>
        </p:spPr>
      </p:pic>
    </p:spTree>
    <p:extLst>
      <p:ext uri="{BB962C8B-B14F-4D97-AF65-F5344CB8AC3E}">
        <p14:creationId xmlns:p14="http://schemas.microsoft.com/office/powerpoint/2010/main" val="7482861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744567"/>
            <a:ext cx="7581901" cy="1653988"/>
          </a:xfrm>
        </p:spPr>
        <p:txBody>
          <a:bodyPr/>
          <a:lstStyle/>
          <a:p>
            <a:r>
              <a:rPr lang="en-US" dirty="0" smtClean="0">
                <a:solidFill>
                  <a:schemeClr val="accent3"/>
                </a:solidFill>
              </a:rPr>
              <a:t>Blue</a:t>
            </a:r>
            <a:r>
              <a:rPr lang="en-US" dirty="0" smtClean="0"/>
              <a:t>Team</a:t>
            </a:r>
            <a:endParaRPr lang="en-US" dirty="0"/>
          </a:p>
        </p:txBody>
      </p:sp>
      <p:sp>
        <p:nvSpPr>
          <p:cNvPr id="3" name="Content Placeholder 2"/>
          <p:cNvSpPr>
            <a:spLocks noGrp="1"/>
          </p:cNvSpPr>
          <p:nvPr>
            <p:ph idx="1"/>
          </p:nvPr>
        </p:nvSpPr>
        <p:spPr>
          <a:xfrm>
            <a:off x="779462" y="2864782"/>
            <a:ext cx="7581901" cy="875494"/>
          </a:xfrm>
        </p:spPr>
        <p:txBody>
          <a:bodyPr/>
          <a:lstStyle/>
          <a:p>
            <a:pPr marL="0" indent="0" algn="ctr">
              <a:buNone/>
            </a:pPr>
            <a:r>
              <a:rPr lang="en-US" dirty="0" smtClean="0">
                <a:solidFill>
                  <a:srgbClr val="000000"/>
                </a:solidFill>
                <a:latin typeface="Avenir Book"/>
                <a:cs typeface="Avenir Book"/>
              </a:rPr>
              <a:t>Blue </a:t>
            </a:r>
            <a:r>
              <a:rPr lang="en-US" dirty="0">
                <a:solidFill>
                  <a:srgbClr val="000000"/>
                </a:solidFill>
                <a:latin typeface="Avenir Book"/>
                <a:cs typeface="Avenir Book"/>
              </a:rPr>
              <a:t>Team (Logs &amp; Attack Vectors Analysis)</a:t>
            </a:r>
          </a:p>
        </p:txBody>
      </p:sp>
    </p:spTree>
    <p:extLst>
      <p:ext uri="{BB962C8B-B14F-4D97-AF65-F5344CB8AC3E}">
        <p14:creationId xmlns:p14="http://schemas.microsoft.com/office/powerpoint/2010/main" val="12539971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solidFill>
                  <a:schemeClr val="bg1"/>
                </a:solidFill>
              </a:rPr>
              <a:t>Analysis</a:t>
            </a:r>
            <a:r>
              <a:rPr lang="en" dirty="0" smtClean="0">
                <a:solidFill>
                  <a:schemeClr val="bg1"/>
                </a:solidFill>
              </a:rPr>
              <a:t>: </a:t>
            </a:r>
            <a:r>
              <a:rPr lang="en-CA" dirty="0" smtClean="0"/>
              <a:t>Identifying the Port Scan</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422079"/>
            <a:ext cx="8592990" cy="866022"/>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CA" sz="1400" dirty="0" smtClean="0">
                <a:ea typeface="Roboto"/>
                <a:cs typeface="Roboto"/>
                <a:sym typeface="Roboto"/>
              </a:rPr>
              <a:t>The Port Scan started 9</a:t>
            </a:r>
            <a:r>
              <a:rPr lang="en-CA" sz="1400" baseline="30000" dirty="0" smtClean="0">
                <a:ea typeface="Roboto"/>
                <a:cs typeface="Roboto"/>
                <a:sym typeface="Roboto"/>
              </a:rPr>
              <a:t>th</a:t>
            </a:r>
            <a:r>
              <a:rPr lang="en-CA" sz="1400" dirty="0" smtClean="0">
                <a:ea typeface="Roboto"/>
                <a:cs typeface="Roboto"/>
                <a:sym typeface="Roboto"/>
              </a:rPr>
              <a:t> Aug 2021 00:00hrs on a time stamp of 3 hours</a:t>
            </a:r>
          </a:p>
          <a:p>
            <a:pPr>
              <a:lnSpc>
                <a:spcPct val="115000"/>
              </a:lnSpc>
              <a:buClr>
                <a:schemeClr val="dk1"/>
              </a:buClr>
              <a:buSzPts val="1100"/>
            </a:pPr>
            <a:r>
              <a:rPr lang="en-CA" sz="1400" dirty="0" smtClean="0">
                <a:ea typeface="Roboto"/>
                <a:cs typeface="Roboto"/>
                <a:sym typeface="Roboto"/>
              </a:rPr>
              <a:t>28,044 connections occurred at the peak, the source IP 192.168.1.90</a:t>
            </a:r>
          </a:p>
          <a:p>
            <a:pPr>
              <a:lnSpc>
                <a:spcPct val="115000"/>
              </a:lnSpc>
              <a:buClr>
                <a:schemeClr val="dk1"/>
              </a:buClr>
              <a:buSzPts val="1100"/>
            </a:pPr>
            <a:r>
              <a:rPr lang="en-CA" sz="1400" dirty="0" smtClean="0">
                <a:ea typeface="Roboto"/>
                <a:cs typeface="Roboto"/>
                <a:sym typeface="Roboto"/>
              </a:rPr>
              <a:t>The sudden hike in the network traffic indicates the port scan</a:t>
            </a: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rgbClr val="FFFFFF"/>
                </a:solidFill>
                <a:latin typeface="Roboto Light"/>
                <a:ea typeface="Roboto Light"/>
                <a:cs typeface="Roboto Light"/>
                <a:sym typeface="Roboto Light"/>
              </a:rPr>
              <a:t>01</a:t>
            </a:r>
            <a:endParaRPr sz="2100" dirty="0">
              <a:solidFill>
                <a:srgbClr val="FFFFFF"/>
              </a:solidFill>
              <a:latin typeface="Roboto Light"/>
              <a:ea typeface="Roboto Light"/>
              <a:cs typeface="Roboto Light"/>
              <a:sym typeface="Roboto Light"/>
            </a:endParaRPr>
          </a:p>
        </p:txBody>
      </p:sp>
      <p:pic>
        <p:nvPicPr>
          <p:cNvPr id="3" name="Picture 2" descr="Port Sc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77" y="2540220"/>
            <a:ext cx="8366177" cy="4015313"/>
          </a:xfrm>
          <a:prstGeom prst="rect">
            <a:avLst/>
          </a:prstGeom>
        </p:spPr>
      </p:pic>
    </p:spTree>
    <p:extLst>
      <p:ext uri="{BB962C8B-B14F-4D97-AF65-F5344CB8AC3E}">
        <p14:creationId xmlns:p14="http://schemas.microsoft.com/office/powerpoint/2010/main" val="40084822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solidFill>
                  <a:schemeClr val="bg1"/>
                </a:solidFill>
              </a:rPr>
              <a:t>Analysis</a:t>
            </a:r>
            <a:r>
              <a:rPr lang="en" dirty="0" smtClean="0">
                <a:solidFill>
                  <a:schemeClr val="bg1"/>
                </a:solidFill>
              </a:rPr>
              <a:t>: </a:t>
            </a:r>
            <a:r>
              <a:rPr lang="en-CA" dirty="0" smtClean="0"/>
              <a:t>Finding the Request for the Hidden Directory</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457589" y="1422079"/>
            <a:ext cx="8592990" cy="866022"/>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CA" sz="1400" dirty="0" smtClean="0">
                <a:ea typeface="Roboto"/>
                <a:cs typeface="Roboto"/>
                <a:sym typeface="Roboto"/>
              </a:rPr>
              <a:t>The request started at 9</a:t>
            </a:r>
            <a:r>
              <a:rPr lang="en-CA" sz="1400" baseline="30000" dirty="0" smtClean="0">
                <a:ea typeface="Roboto"/>
                <a:cs typeface="Roboto"/>
                <a:sym typeface="Roboto"/>
              </a:rPr>
              <a:t>th</a:t>
            </a:r>
            <a:r>
              <a:rPr lang="en-CA" sz="1400" dirty="0" smtClean="0">
                <a:ea typeface="Roboto"/>
                <a:cs typeface="Roboto"/>
                <a:sym typeface="Roboto"/>
              </a:rPr>
              <a:t> August , 2021 00:00hrs </a:t>
            </a:r>
          </a:p>
          <a:p>
            <a:pPr>
              <a:lnSpc>
                <a:spcPct val="115000"/>
              </a:lnSpc>
              <a:buClr>
                <a:schemeClr val="dk1"/>
              </a:buClr>
              <a:buSzPts val="1100"/>
            </a:pPr>
            <a:r>
              <a:rPr lang="en-CA" sz="1400" dirty="0" smtClean="0">
                <a:ea typeface="Roboto"/>
                <a:cs typeface="Roboto"/>
                <a:sym typeface="Roboto"/>
              </a:rPr>
              <a:t>16,206 requests were made to access the /secret_folder</a:t>
            </a:r>
          </a:p>
          <a:p>
            <a:pPr>
              <a:lnSpc>
                <a:spcPct val="115000"/>
              </a:lnSpc>
              <a:buClr>
                <a:schemeClr val="dk1"/>
              </a:buClr>
              <a:buSzPts val="1100"/>
            </a:pPr>
            <a:r>
              <a:rPr lang="en-CA" sz="1400" dirty="0" smtClean="0">
                <a:ea typeface="Roboto"/>
                <a:cs typeface="Roboto"/>
                <a:sym typeface="Roboto"/>
              </a:rPr>
              <a:t>The secret folder contained Hash for another employee ‘Ryan’</a:t>
            </a:r>
          </a:p>
          <a:p>
            <a:pPr>
              <a:lnSpc>
                <a:spcPct val="115000"/>
              </a:lnSpc>
              <a:buClr>
                <a:schemeClr val="dk1"/>
              </a:buClr>
              <a:buSzPts val="1100"/>
            </a:pPr>
            <a:r>
              <a:rPr lang="en-US" sz="1400" dirty="0" smtClean="0">
                <a:ea typeface="Roboto"/>
                <a:cs typeface="Roboto"/>
                <a:sym typeface="Roboto"/>
              </a:rPr>
              <a:t>Cracking</a:t>
            </a:r>
            <a:r>
              <a:rPr lang="en-CA" sz="1400" dirty="0" smtClean="0">
                <a:ea typeface="Roboto"/>
                <a:cs typeface="Roboto"/>
                <a:sym typeface="Roboto"/>
              </a:rPr>
              <a:t> into the secret folder also allowed to upload the payload to exploit other vulnerabilities </a:t>
            </a: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smtClean="0">
                <a:solidFill>
                  <a:srgbClr val="FFFFFF"/>
                </a:solidFill>
                <a:latin typeface="Roboto Light"/>
                <a:ea typeface="Roboto Light"/>
                <a:cs typeface="Roboto Light"/>
                <a:sym typeface="Roboto Light"/>
              </a:rPr>
              <a:t>2</a:t>
            </a:r>
            <a:endParaRPr sz="2100" dirty="0">
              <a:solidFill>
                <a:srgbClr val="FFFFFF"/>
              </a:solidFill>
              <a:latin typeface="Roboto Light"/>
              <a:ea typeface="Roboto Light"/>
              <a:cs typeface="Roboto Light"/>
              <a:sym typeface="Roboto Light"/>
            </a:endParaRPr>
          </a:p>
        </p:txBody>
      </p:sp>
      <p:pic>
        <p:nvPicPr>
          <p:cNvPr id="2" name="Picture 1" descr="Hidden directo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77" y="3004388"/>
            <a:ext cx="8352925" cy="3305626"/>
          </a:xfrm>
          <a:prstGeom prst="rect">
            <a:avLst/>
          </a:prstGeom>
        </p:spPr>
      </p:pic>
    </p:spTree>
    <p:extLst>
      <p:ext uri="{BB962C8B-B14F-4D97-AF65-F5344CB8AC3E}">
        <p14:creationId xmlns:p14="http://schemas.microsoft.com/office/powerpoint/2010/main" val="12032520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5"/>
          <p:cNvSpPr txBox="1">
            <a:spLocks noGrp="1"/>
          </p:cNvSpPr>
          <p:nvPr>
            <p:ph type="title"/>
          </p:nvPr>
        </p:nvSpPr>
        <p:spPr>
          <a:xfrm>
            <a:off x="-12300" y="142442"/>
            <a:ext cx="9168600" cy="866524"/>
          </a:xfrm>
          <a:prstGeom prst="rect">
            <a:avLst/>
          </a:prstGeom>
        </p:spPr>
        <p:txBody>
          <a:bodyPr spcFirstLastPara="1" wrap="square" lIns="457200" tIns="182875" rIns="274300" bIns="91425" anchor="t" anchorCtr="0">
            <a:noAutofit/>
          </a:bodyPr>
          <a:lstStyle/>
          <a:p>
            <a:pPr marL="0" lvl="0" indent="0" rtl="0">
              <a:spcBef>
                <a:spcPts val="0"/>
              </a:spcBef>
              <a:spcAft>
                <a:spcPts val="0"/>
              </a:spcAft>
              <a:buClr>
                <a:schemeClr val="dk1"/>
              </a:buClr>
              <a:buSzPts val="1100"/>
              <a:buFont typeface="Arial"/>
              <a:buNone/>
            </a:pPr>
            <a:r>
              <a:rPr lang="en-CA" sz="3200" dirty="0" smtClean="0">
                <a:solidFill>
                  <a:schemeClr val="dk1"/>
                </a:solidFill>
              </a:rPr>
              <a:t>Preface</a:t>
            </a:r>
            <a:endParaRPr sz="3200" dirty="0">
              <a:solidFill>
                <a:schemeClr val="dk1"/>
              </a:solidFill>
            </a:endParaRPr>
          </a:p>
          <a:p>
            <a:pPr marL="0" lvl="0" indent="0" algn="l" rtl="0">
              <a:spcBef>
                <a:spcPts val="0"/>
              </a:spcBef>
              <a:spcAft>
                <a:spcPts val="0"/>
              </a:spcAft>
              <a:buNone/>
            </a:pPr>
            <a:endParaRPr dirty="0"/>
          </a:p>
        </p:txBody>
      </p:sp>
      <p:sp>
        <p:nvSpPr>
          <p:cNvPr id="1026" name="Google Shape;1026;p55"/>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7" name="TextBox 6"/>
          <p:cNvSpPr txBox="1"/>
          <p:nvPr/>
        </p:nvSpPr>
        <p:spPr>
          <a:xfrm>
            <a:off x="4486688" y="2184114"/>
            <a:ext cx="184666" cy="369332"/>
          </a:xfrm>
          <a:prstGeom prst="rect">
            <a:avLst/>
          </a:prstGeom>
          <a:noFill/>
        </p:spPr>
        <p:txBody>
          <a:bodyPr wrap="none" rtlCol="0">
            <a:spAutoFit/>
          </a:bodyPr>
          <a:lstStyle/>
          <a:p>
            <a:endParaRPr lang="en-US" dirty="0"/>
          </a:p>
        </p:txBody>
      </p:sp>
      <p:sp>
        <p:nvSpPr>
          <p:cNvPr id="9" name="TextBox 8"/>
          <p:cNvSpPr txBox="1"/>
          <p:nvPr/>
        </p:nvSpPr>
        <p:spPr>
          <a:xfrm>
            <a:off x="266272" y="1127559"/>
            <a:ext cx="8634136" cy="4893647"/>
          </a:xfrm>
          <a:prstGeom prst="rect">
            <a:avLst/>
          </a:prstGeom>
          <a:noFill/>
        </p:spPr>
        <p:txBody>
          <a:bodyPr wrap="square" rtlCol="0">
            <a:spAutoFit/>
          </a:bodyPr>
          <a:lstStyle/>
          <a:p>
            <a:pPr algn="ctr"/>
            <a:r>
              <a:rPr lang="en-US" sz="2400" dirty="0" smtClean="0"/>
              <a:t>This </a:t>
            </a:r>
            <a:r>
              <a:rPr lang="en-US" sz="2400" dirty="0"/>
              <a:t>report </a:t>
            </a:r>
            <a:r>
              <a:rPr lang="en-US" sz="2400" dirty="0" smtClean="0"/>
              <a:t>comprehends </a:t>
            </a:r>
            <a:r>
              <a:rPr lang="en-US" sz="2400" dirty="0"/>
              <a:t>the engagement conducted for the purpose of identifying critical vulnerabilities </a:t>
            </a:r>
            <a:r>
              <a:rPr lang="en-US" sz="2400" dirty="0" smtClean="0"/>
              <a:t>on the client’s </a:t>
            </a:r>
            <a:r>
              <a:rPr lang="en-US" sz="2400" dirty="0"/>
              <a:t>network. </a:t>
            </a:r>
          </a:p>
          <a:p>
            <a:pPr algn="ctr"/>
            <a:r>
              <a:rPr lang="en-US" sz="2400" dirty="0"/>
              <a:t>As the </a:t>
            </a:r>
            <a:r>
              <a:rPr lang="en-US" sz="2400" dirty="0">
                <a:solidFill>
                  <a:schemeClr val="accent4">
                    <a:lumMod val="60000"/>
                    <a:lumOff val="40000"/>
                  </a:schemeClr>
                </a:solidFill>
              </a:rPr>
              <a:t>R</a:t>
            </a:r>
            <a:r>
              <a:rPr lang="en-US" sz="2400" dirty="0"/>
              <a:t>ed Team,  have attacked a vulnerable VM within the environment, ultimately gained root access to the machine. </a:t>
            </a:r>
            <a:endParaRPr lang="en-US" sz="2400" dirty="0" smtClean="0"/>
          </a:p>
          <a:p>
            <a:pPr algn="ctr"/>
            <a:endParaRPr lang="en-US" sz="2400" dirty="0" smtClean="0"/>
          </a:p>
          <a:p>
            <a:pPr algn="ctr"/>
            <a:r>
              <a:rPr lang="en-US" sz="2400" dirty="0" smtClean="0"/>
              <a:t>As </a:t>
            </a:r>
            <a:r>
              <a:rPr lang="en-US" sz="2400" dirty="0">
                <a:solidFill>
                  <a:schemeClr val="accent3">
                    <a:lumMod val="60000"/>
                    <a:lumOff val="40000"/>
                  </a:schemeClr>
                </a:solidFill>
              </a:rPr>
              <a:t>B</a:t>
            </a:r>
            <a:r>
              <a:rPr lang="en-US" sz="2400" dirty="0"/>
              <a:t>lue Team, have used Kibana to review logs taken during activities performed by the Red Team. </a:t>
            </a:r>
            <a:endParaRPr lang="en-US" sz="2400" dirty="0" smtClean="0"/>
          </a:p>
          <a:p>
            <a:pPr algn="ctr"/>
            <a:endParaRPr lang="en-US" sz="2400" dirty="0" smtClean="0"/>
          </a:p>
          <a:p>
            <a:pPr algn="ctr"/>
            <a:r>
              <a:rPr lang="en-US" sz="2400" dirty="0" smtClean="0"/>
              <a:t>Review logs </a:t>
            </a:r>
            <a:r>
              <a:rPr lang="en-US" sz="2400" dirty="0"/>
              <a:t>to extract hard data and visualizations for this report. </a:t>
            </a:r>
            <a:endParaRPr lang="en-US" sz="2400" dirty="0" smtClean="0"/>
          </a:p>
          <a:p>
            <a:pPr algn="ctr"/>
            <a:r>
              <a:rPr lang="en-US" sz="2400" dirty="0" smtClean="0"/>
              <a:t>Further</a:t>
            </a:r>
            <a:r>
              <a:rPr lang="en-US" sz="2400" dirty="0"/>
              <a:t>, interpreted log data to suggest </a:t>
            </a:r>
            <a:endParaRPr lang="en-US" sz="2400" dirty="0" smtClean="0"/>
          </a:p>
          <a:p>
            <a:pPr algn="ctr"/>
            <a:r>
              <a:rPr lang="en-US" sz="2400" dirty="0" smtClean="0"/>
              <a:t>mitigation </a:t>
            </a:r>
            <a:r>
              <a:rPr lang="en-US" sz="2400" dirty="0"/>
              <a:t>measures for each vulnerability that have </a:t>
            </a:r>
            <a:r>
              <a:rPr lang="en-US" sz="2400" dirty="0" smtClean="0"/>
              <a:t>been exploited</a:t>
            </a:r>
            <a:endParaRPr lang="en-US" sz="2400" dirty="0"/>
          </a:p>
        </p:txBody>
      </p:sp>
    </p:spTree>
    <p:extLst>
      <p:ext uri="{BB962C8B-B14F-4D97-AF65-F5344CB8AC3E}">
        <p14:creationId xmlns:p14="http://schemas.microsoft.com/office/powerpoint/2010/main" val="8320373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solidFill>
                  <a:schemeClr val="bg1"/>
                </a:solidFill>
              </a:rPr>
              <a:t>Analysis</a:t>
            </a:r>
            <a:r>
              <a:rPr lang="en" dirty="0" smtClean="0">
                <a:solidFill>
                  <a:schemeClr val="bg1"/>
                </a:solidFill>
              </a:rPr>
              <a:t>: </a:t>
            </a:r>
            <a:r>
              <a:rPr lang="en-CA" dirty="0" smtClean="0"/>
              <a:t>Uncovering Brute Force Attack</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422079"/>
            <a:ext cx="8592990" cy="866022"/>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CA" sz="1400" dirty="0" smtClean="0">
                <a:ea typeface="Roboto"/>
                <a:cs typeface="Roboto"/>
                <a:sym typeface="Roboto"/>
              </a:rPr>
              <a:t>Brute Force was started at 00:00 hrs (on the time stamp of 3 hrs) with the response status code of 401 </a:t>
            </a:r>
          </a:p>
          <a:p>
            <a:pPr>
              <a:lnSpc>
                <a:spcPct val="115000"/>
              </a:lnSpc>
              <a:buClr>
                <a:schemeClr val="dk1"/>
              </a:buClr>
              <a:buSzPts val="1100"/>
            </a:pPr>
            <a:r>
              <a:rPr lang="en-CA" sz="1400" dirty="0" smtClean="0">
                <a:ea typeface="Roboto"/>
                <a:cs typeface="Roboto"/>
                <a:sym typeface="Roboto"/>
              </a:rPr>
              <a:t>16,204 requests were made to access the /secret_folder</a:t>
            </a:r>
          </a:p>
          <a:p>
            <a:pPr>
              <a:lnSpc>
                <a:spcPct val="115000"/>
              </a:lnSpc>
              <a:buClr>
                <a:schemeClr val="dk1"/>
              </a:buClr>
              <a:buSzPts val="1100"/>
            </a:pPr>
            <a:r>
              <a:rPr lang="en-US" sz="1400" dirty="0" smtClean="0">
                <a:ea typeface="Roboto"/>
                <a:cs typeface="Roboto"/>
                <a:sym typeface="Roboto"/>
              </a:rPr>
              <a:t>T</a:t>
            </a:r>
            <a:r>
              <a:rPr lang="en-CA" sz="1400" dirty="0" smtClean="0">
                <a:ea typeface="Roboto"/>
                <a:cs typeface="Roboto"/>
                <a:sym typeface="Roboto"/>
              </a:rPr>
              <a:t>he http method used in this brute attack was GET-Pull</a:t>
            </a:r>
          </a:p>
          <a:p>
            <a:pPr>
              <a:lnSpc>
                <a:spcPct val="115000"/>
              </a:lnSpc>
              <a:buClr>
                <a:schemeClr val="dk1"/>
              </a:buClr>
              <a:buSzPts val="1100"/>
            </a:pPr>
            <a:endParaRPr lang="en-CA" sz="1400" dirty="0" smtClean="0">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a:solidFill>
                  <a:srgbClr val="FFFFFF"/>
                </a:solidFill>
                <a:latin typeface="Roboto Light"/>
                <a:ea typeface="Roboto Light"/>
                <a:cs typeface="Roboto Light"/>
                <a:sym typeface="Roboto Light"/>
              </a:rPr>
              <a:t>3</a:t>
            </a:r>
            <a:endParaRPr sz="2100" dirty="0">
              <a:solidFill>
                <a:srgbClr val="FFFFFF"/>
              </a:solidFill>
              <a:latin typeface="Roboto Light"/>
              <a:ea typeface="Roboto Light"/>
              <a:cs typeface="Roboto Light"/>
              <a:sym typeface="Roboto Light"/>
            </a:endParaRPr>
          </a:p>
        </p:txBody>
      </p:sp>
      <p:pic>
        <p:nvPicPr>
          <p:cNvPr id="3" name="Picture 2" descr="Brute Force Att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77" y="2776179"/>
            <a:ext cx="8415042" cy="3583438"/>
          </a:xfrm>
          <a:prstGeom prst="rect">
            <a:avLst/>
          </a:prstGeom>
        </p:spPr>
      </p:pic>
    </p:spTree>
    <p:extLst>
      <p:ext uri="{BB962C8B-B14F-4D97-AF65-F5344CB8AC3E}">
        <p14:creationId xmlns:p14="http://schemas.microsoft.com/office/powerpoint/2010/main" val="29223300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6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solidFill>
                  <a:schemeClr val="bg1"/>
                </a:solidFill>
              </a:rPr>
              <a:t>Analysis</a:t>
            </a:r>
            <a:r>
              <a:rPr lang="en" dirty="0" smtClean="0">
                <a:solidFill>
                  <a:schemeClr val="bg1"/>
                </a:solidFill>
              </a:rPr>
              <a:t>: </a:t>
            </a:r>
            <a:r>
              <a:rPr lang="en-CA" dirty="0" smtClean="0"/>
              <a:t>Finding the WebDAV connection</a:t>
            </a:r>
            <a:endParaRPr dirty="0"/>
          </a:p>
        </p:txBody>
      </p:sp>
      <p:sp>
        <p:nvSpPr>
          <p:cNvPr id="1090" name="Google Shape;1090;p61"/>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092" name="Google Shape;1092;p61"/>
          <p:cNvSpPr txBox="1"/>
          <p:nvPr/>
        </p:nvSpPr>
        <p:spPr>
          <a:xfrm>
            <a:off x="381677" y="1501604"/>
            <a:ext cx="8592990" cy="1299450"/>
          </a:xfrm>
          <a:prstGeom prst="rect">
            <a:avLst/>
          </a:prstGeom>
          <a:noFill/>
          <a:ln>
            <a:noFill/>
          </a:ln>
        </p:spPr>
        <p:txBody>
          <a:bodyPr spcFirstLastPara="1" wrap="square" lIns="182875" tIns="182875" rIns="182875" bIns="182875" anchor="t" anchorCtr="0">
            <a:noAutofit/>
          </a:bodyPr>
          <a:lstStyle/>
          <a:p>
            <a:pPr>
              <a:lnSpc>
                <a:spcPct val="115000"/>
              </a:lnSpc>
              <a:buClr>
                <a:schemeClr val="dk1"/>
              </a:buClr>
              <a:buSzPts val="1100"/>
            </a:pPr>
            <a:r>
              <a:rPr lang="en-US" sz="1400" dirty="0" smtClean="0">
                <a:ea typeface="Roboto"/>
                <a:cs typeface="Roboto"/>
                <a:sym typeface="Roboto"/>
              </a:rPr>
              <a:t>80 requests </a:t>
            </a:r>
            <a:r>
              <a:rPr lang="en-US" sz="1400" dirty="0">
                <a:ea typeface="Roboto"/>
                <a:cs typeface="Roboto"/>
                <a:sym typeface="Roboto"/>
              </a:rPr>
              <a:t>were made to this </a:t>
            </a:r>
            <a:r>
              <a:rPr lang="en-US" sz="1400" dirty="0" smtClean="0">
                <a:ea typeface="Roboto"/>
                <a:cs typeface="Roboto"/>
                <a:sym typeface="Roboto"/>
              </a:rPr>
              <a:t>directory</a:t>
            </a:r>
          </a:p>
          <a:p>
            <a:pPr>
              <a:lnSpc>
                <a:spcPct val="115000"/>
              </a:lnSpc>
              <a:buClr>
                <a:schemeClr val="dk1"/>
              </a:buClr>
              <a:buSzPts val="1100"/>
            </a:pPr>
            <a:r>
              <a:rPr lang="en-US" sz="1400" dirty="0" smtClean="0">
                <a:ea typeface="Roboto"/>
                <a:cs typeface="Roboto"/>
                <a:sym typeface="Roboto"/>
              </a:rPr>
              <a:t>Doom.php is the payload file loaded via WebDav connection as a Payload</a:t>
            </a:r>
            <a:endParaRPr lang="en-US" sz="1400" dirty="0">
              <a:ea typeface="Roboto"/>
              <a:cs typeface="Roboto"/>
              <a:sym typeface="Roboto"/>
            </a:endParaRPr>
          </a:p>
          <a:p>
            <a:pPr>
              <a:lnSpc>
                <a:spcPct val="115000"/>
              </a:lnSpc>
              <a:buClr>
                <a:schemeClr val="dk1"/>
              </a:buClr>
              <a:buSzPts val="1100"/>
            </a:pPr>
            <a:endParaRPr lang="en-US" sz="1400" dirty="0" smtClean="0">
              <a:ea typeface="Roboto"/>
              <a:cs typeface="Roboto"/>
              <a:sym typeface="Roboto"/>
            </a:endParaRPr>
          </a:p>
          <a:p>
            <a:pPr>
              <a:lnSpc>
                <a:spcPct val="115000"/>
              </a:lnSpc>
              <a:buClr>
                <a:schemeClr val="dk1"/>
              </a:buClr>
              <a:buSzPts val="1100"/>
            </a:pPr>
            <a:endParaRPr lang="en-US" sz="1400" dirty="0">
              <a:ea typeface="Roboto"/>
              <a:cs typeface="Roboto"/>
              <a:sym typeface="Roboto"/>
            </a:endParaRPr>
          </a:p>
        </p:txBody>
      </p:sp>
      <p:sp>
        <p:nvSpPr>
          <p:cNvPr id="1094" name="Google Shape;1094;p61"/>
          <p:cNvSpPr/>
          <p:nvPr/>
        </p:nvSpPr>
        <p:spPr>
          <a:xfrm>
            <a:off x="457589" y="866138"/>
            <a:ext cx="533372" cy="635466"/>
          </a:xfrm>
          <a:prstGeom prst="roundRect">
            <a:avLst>
              <a:gd name="adj" fmla="val 16667"/>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rgbClr val="FFFFFF"/>
                </a:solidFill>
                <a:latin typeface="Roboto Light"/>
                <a:ea typeface="Roboto Light"/>
                <a:cs typeface="Roboto Light"/>
                <a:sym typeface="Roboto Light"/>
              </a:rPr>
              <a:t>0</a:t>
            </a:r>
            <a:r>
              <a:rPr lang="en-CA" sz="2100" dirty="0" smtClean="0">
                <a:solidFill>
                  <a:srgbClr val="FFFFFF"/>
                </a:solidFill>
                <a:latin typeface="Roboto Light"/>
                <a:ea typeface="Roboto Light"/>
                <a:cs typeface="Roboto Light"/>
                <a:sym typeface="Roboto Light"/>
              </a:rPr>
              <a:t>4</a:t>
            </a:r>
            <a:endParaRPr sz="2100" dirty="0">
              <a:solidFill>
                <a:srgbClr val="FFFFFF"/>
              </a:solidFill>
              <a:latin typeface="Roboto Light"/>
              <a:ea typeface="Roboto Light"/>
              <a:cs typeface="Roboto Light"/>
              <a:sym typeface="Roboto Light"/>
            </a:endParaRPr>
          </a:p>
        </p:txBody>
      </p:sp>
      <p:pic>
        <p:nvPicPr>
          <p:cNvPr id="2" name="Picture 1" descr="Dev Conne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78" y="2351836"/>
            <a:ext cx="8321736" cy="1251291"/>
          </a:xfrm>
          <a:prstGeom prst="rect">
            <a:avLst/>
          </a:prstGeom>
        </p:spPr>
      </p:pic>
      <p:pic>
        <p:nvPicPr>
          <p:cNvPr id="4" name="Picture 3" descr="Dev Connection 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78" y="3756853"/>
            <a:ext cx="8321736" cy="2710079"/>
          </a:xfrm>
          <a:prstGeom prst="rect">
            <a:avLst/>
          </a:prstGeom>
        </p:spPr>
      </p:pic>
    </p:spTree>
    <p:extLst>
      <p:ext uri="{BB962C8B-B14F-4D97-AF65-F5344CB8AC3E}">
        <p14:creationId xmlns:p14="http://schemas.microsoft.com/office/powerpoint/2010/main" val="17437893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744567"/>
            <a:ext cx="7581901" cy="1653988"/>
          </a:xfrm>
        </p:spPr>
        <p:txBody>
          <a:bodyPr/>
          <a:lstStyle/>
          <a:p>
            <a:r>
              <a:rPr lang="en-US" dirty="0" smtClean="0">
                <a:solidFill>
                  <a:schemeClr val="accent3"/>
                </a:solidFill>
              </a:rPr>
              <a:t>Blue</a:t>
            </a:r>
            <a:r>
              <a:rPr lang="en-US" dirty="0" smtClean="0"/>
              <a:t>Team</a:t>
            </a:r>
            <a:endParaRPr lang="en-US" dirty="0"/>
          </a:p>
        </p:txBody>
      </p:sp>
      <p:sp>
        <p:nvSpPr>
          <p:cNvPr id="3" name="Content Placeholder 2"/>
          <p:cNvSpPr>
            <a:spLocks noGrp="1"/>
          </p:cNvSpPr>
          <p:nvPr>
            <p:ph idx="1"/>
          </p:nvPr>
        </p:nvSpPr>
        <p:spPr>
          <a:xfrm>
            <a:off x="779462" y="2864782"/>
            <a:ext cx="7581901" cy="875494"/>
          </a:xfrm>
        </p:spPr>
        <p:txBody>
          <a:bodyPr/>
          <a:lstStyle/>
          <a:p>
            <a:pPr marL="0" indent="0" algn="ctr">
              <a:buNone/>
            </a:pPr>
            <a:r>
              <a:rPr lang="en-US" dirty="0" smtClean="0">
                <a:solidFill>
                  <a:srgbClr val="000000"/>
                </a:solidFill>
                <a:latin typeface="Avenir Book"/>
                <a:cs typeface="Avenir Book"/>
              </a:rPr>
              <a:t>Proposed Alarms and Mitigation Strategies</a:t>
            </a:r>
            <a:endParaRPr lang="en-US" dirty="0">
              <a:solidFill>
                <a:srgbClr val="000000"/>
              </a:solidFill>
              <a:latin typeface="Avenir Book"/>
              <a:cs typeface="Avenir Book"/>
            </a:endParaRPr>
          </a:p>
        </p:txBody>
      </p:sp>
    </p:spTree>
    <p:extLst>
      <p:ext uri="{BB962C8B-B14F-4D97-AF65-F5344CB8AC3E}">
        <p14:creationId xmlns:p14="http://schemas.microsoft.com/office/powerpoint/2010/main" val="11481735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70"/>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t>Risk </a:t>
            </a:r>
            <a:r>
              <a:rPr lang="en" dirty="0" smtClean="0"/>
              <a:t>Mitigation</a:t>
            </a:r>
            <a:r>
              <a:rPr lang="en" dirty="0"/>
              <a:t>: Blocking the Port Scan</a:t>
            </a:r>
            <a:endParaRPr dirty="0"/>
          </a:p>
        </p:txBody>
      </p:sp>
      <p:sp>
        <p:nvSpPr>
          <p:cNvPr id="1207" name="Google Shape;1207;p70"/>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208" name="Google Shape;1208;p70"/>
          <p:cNvSpPr txBox="1">
            <a:spLocks noGrp="1"/>
          </p:cNvSpPr>
          <p:nvPr>
            <p:ph type="subTitle" idx="2"/>
          </p:nvPr>
        </p:nvSpPr>
        <p:spPr>
          <a:xfrm>
            <a:off x="-12300" y="2136600"/>
            <a:ext cx="4298400" cy="4068400"/>
          </a:xfrm>
          <a:prstGeom prst="rect">
            <a:avLst/>
          </a:prstGeom>
        </p:spPr>
        <p:txBody>
          <a:bodyPr spcFirstLastPara="1" wrap="square" lIns="457200" tIns="0" rIns="457200" bIns="0" anchor="t" anchorCtr="0">
            <a:noAutofit/>
          </a:bodyPr>
          <a:lstStyle/>
          <a:p>
            <a:pPr marL="0" lvl="0" indent="0" algn="l" rtl="0">
              <a:spcBef>
                <a:spcPts val="0"/>
              </a:spcBef>
              <a:spcAft>
                <a:spcPts val="0"/>
              </a:spcAft>
              <a:buNone/>
            </a:pPr>
            <a:r>
              <a:rPr lang="en-CA" sz="1600" dirty="0" smtClean="0">
                <a:latin typeface="+mj-lt"/>
              </a:rPr>
              <a:t>I would recommend an Alert to be set to every 1,000 connections occur in every 30 mins</a:t>
            </a:r>
            <a:endParaRPr sz="1600" dirty="0">
              <a:latin typeface="+mj-lt"/>
            </a:endParaRPr>
          </a:p>
        </p:txBody>
      </p:sp>
      <p:sp>
        <p:nvSpPr>
          <p:cNvPr id="1209" name="Google Shape;1209;p70"/>
          <p:cNvSpPr txBox="1">
            <a:spLocks noGrp="1"/>
          </p:cNvSpPr>
          <p:nvPr>
            <p:ph type="subTitle" idx="3"/>
          </p:nvPr>
        </p:nvSpPr>
        <p:spPr>
          <a:xfrm>
            <a:off x="4466800" y="2139600"/>
            <a:ext cx="4298400" cy="4402400"/>
          </a:xfrm>
          <a:prstGeom prst="rect">
            <a:avLst/>
          </a:prstGeom>
        </p:spPr>
        <p:txBody>
          <a:bodyPr spcFirstLastPara="1" wrap="square" lIns="457200" tIns="0" rIns="457200" bIns="0" anchor="t" anchorCtr="0">
            <a:noAutofit/>
          </a:bodyPr>
          <a:lstStyle/>
          <a:p>
            <a:pPr marL="285750" lvl="0" indent="-285750" algn="ctr" rtl="0">
              <a:spcBef>
                <a:spcPts val="0"/>
              </a:spcBef>
              <a:spcAft>
                <a:spcPts val="0"/>
              </a:spcAft>
              <a:buFontTx/>
              <a:buChar char="-"/>
            </a:pPr>
            <a:r>
              <a:rPr lang="en-CA" sz="1600" dirty="0" smtClean="0">
                <a:latin typeface="+mj-lt"/>
              </a:rPr>
              <a:t>Regular Intervals of Port Scans needs to be scheduled</a:t>
            </a:r>
          </a:p>
          <a:p>
            <a:pPr marL="285750" lvl="0" indent="-285750" algn="ctr" rtl="0">
              <a:spcBef>
                <a:spcPts val="0"/>
              </a:spcBef>
              <a:spcAft>
                <a:spcPts val="0"/>
              </a:spcAft>
              <a:buFontTx/>
              <a:buChar char="-"/>
            </a:pPr>
            <a:endParaRPr lang="en-CA" sz="1600" dirty="0" smtClean="0">
              <a:latin typeface="+mj-lt"/>
            </a:endParaRPr>
          </a:p>
          <a:p>
            <a:pPr marL="285750" lvl="0" indent="-285750" algn="ctr" rtl="0">
              <a:spcBef>
                <a:spcPts val="0"/>
              </a:spcBef>
              <a:spcAft>
                <a:spcPts val="0"/>
              </a:spcAft>
              <a:buFontTx/>
              <a:buChar char="-"/>
            </a:pPr>
            <a:r>
              <a:rPr lang="en-CA" sz="1600" dirty="0" smtClean="0">
                <a:latin typeface="+mj-lt"/>
              </a:rPr>
              <a:t>Set server to drop packets traffic automatically after reaching the mentioned thresholds are exceeded</a:t>
            </a:r>
          </a:p>
          <a:p>
            <a:pPr marL="285750" lvl="0" indent="-285750" algn="ctr" rtl="0">
              <a:spcBef>
                <a:spcPts val="0"/>
              </a:spcBef>
              <a:spcAft>
                <a:spcPts val="0"/>
              </a:spcAft>
              <a:buFontTx/>
              <a:buChar char="-"/>
            </a:pPr>
            <a:endParaRPr lang="en-CA" sz="1600" dirty="0" smtClean="0">
              <a:latin typeface="+mj-lt"/>
            </a:endParaRPr>
          </a:p>
          <a:p>
            <a:pPr marL="285750" lvl="0" indent="-285750" algn="ctr" rtl="0">
              <a:spcBef>
                <a:spcPts val="0"/>
              </a:spcBef>
              <a:spcAft>
                <a:spcPts val="0"/>
              </a:spcAft>
              <a:buFontTx/>
              <a:buChar char="-"/>
            </a:pPr>
            <a:r>
              <a:rPr lang="en-CA" sz="1600" dirty="0" smtClean="0">
                <a:latin typeface="+mj-lt"/>
              </a:rPr>
              <a:t>To avoid Zero-Day attacks,</a:t>
            </a:r>
            <a:r>
              <a:rPr lang="en-CA" sz="1600" dirty="0">
                <a:latin typeface="+mj-lt"/>
              </a:rPr>
              <a:t> </a:t>
            </a:r>
            <a:r>
              <a:rPr lang="en-CA" sz="1600" dirty="0" smtClean="0">
                <a:latin typeface="+mj-lt"/>
              </a:rPr>
              <a:t>Firewall needs to be regularly attached</a:t>
            </a:r>
          </a:p>
          <a:p>
            <a:pPr marL="285750" lvl="0" indent="-285750" algn="ctr" rtl="0">
              <a:spcBef>
                <a:spcPts val="0"/>
              </a:spcBef>
              <a:spcAft>
                <a:spcPts val="0"/>
              </a:spcAft>
              <a:buFontTx/>
              <a:buChar char="-"/>
            </a:pPr>
            <a:endParaRPr lang="en-CA" sz="1600" dirty="0" smtClean="0">
              <a:latin typeface="+mj-lt"/>
            </a:endParaRPr>
          </a:p>
          <a:p>
            <a:pPr marL="285750" lvl="0" indent="-285750" algn="ctr" rtl="0">
              <a:spcBef>
                <a:spcPts val="0"/>
              </a:spcBef>
              <a:spcAft>
                <a:spcPts val="0"/>
              </a:spcAft>
              <a:buFontTx/>
              <a:buChar char="-"/>
            </a:pPr>
            <a:r>
              <a:rPr lang="en-CA" sz="1600" dirty="0" smtClean="0">
                <a:latin typeface="+mj-lt"/>
              </a:rPr>
              <a:t> </a:t>
            </a:r>
            <a:r>
              <a:rPr lang="en" sz="1600" dirty="0" smtClean="0">
                <a:latin typeface="+mj-lt"/>
              </a:rPr>
              <a:t> </a:t>
            </a:r>
            <a:r>
              <a:rPr lang="en-CA" sz="1600" dirty="0" smtClean="0">
                <a:latin typeface="+mj-lt"/>
              </a:rPr>
              <a:t>Real-time detection needs to be implemented to detect such scan attempts</a:t>
            </a:r>
          </a:p>
          <a:p>
            <a:pPr marL="285750" lvl="0" indent="-285750" algn="l" rtl="0">
              <a:spcBef>
                <a:spcPts val="0"/>
              </a:spcBef>
              <a:spcAft>
                <a:spcPts val="0"/>
              </a:spcAft>
              <a:buFontTx/>
              <a:buChar char="-"/>
            </a:pPr>
            <a:endParaRPr sz="1400" dirty="0"/>
          </a:p>
          <a:p>
            <a:pPr marL="0" lvl="0" indent="0" algn="l" rtl="0">
              <a:spcBef>
                <a:spcPts val="0"/>
              </a:spcBef>
              <a:spcAft>
                <a:spcPts val="0"/>
              </a:spcAft>
              <a:buNone/>
            </a:pPr>
            <a:endParaRPr sz="1400" dirty="0"/>
          </a:p>
        </p:txBody>
      </p:sp>
      <p:pic>
        <p:nvPicPr>
          <p:cNvPr id="3" name="Picture 2" descr="Port Sc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03" y="3110895"/>
            <a:ext cx="4046497" cy="2992761"/>
          </a:xfrm>
          <a:prstGeom prst="rect">
            <a:avLst/>
          </a:prstGeom>
        </p:spPr>
      </p:pic>
    </p:spTree>
    <p:extLst>
      <p:ext uri="{BB962C8B-B14F-4D97-AF65-F5344CB8AC3E}">
        <p14:creationId xmlns:p14="http://schemas.microsoft.com/office/powerpoint/2010/main" val="40341057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71"/>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CA" dirty="0" smtClean="0"/>
              <a:t>Risk </a:t>
            </a:r>
            <a:r>
              <a:rPr lang="en" dirty="0" smtClean="0"/>
              <a:t>Mitigation</a:t>
            </a:r>
            <a:r>
              <a:rPr lang="en" dirty="0"/>
              <a:t>: Finding the Request for the Hidden Directory</a:t>
            </a:r>
            <a:endParaRPr dirty="0"/>
          </a:p>
        </p:txBody>
      </p:sp>
      <p:sp>
        <p:nvSpPr>
          <p:cNvPr id="1215" name="Google Shape;1215;p71"/>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216" name="Google Shape;1216;p71"/>
          <p:cNvSpPr txBox="1">
            <a:spLocks noGrp="1"/>
          </p:cNvSpPr>
          <p:nvPr>
            <p:ph type="subTitle" idx="2"/>
          </p:nvPr>
        </p:nvSpPr>
        <p:spPr>
          <a:xfrm>
            <a:off x="-12300" y="2136600"/>
            <a:ext cx="4298400" cy="4402400"/>
          </a:xfrm>
          <a:prstGeom prst="rect">
            <a:avLst/>
          </a:prstGeom>
        </p:spPr>
        <p:txBody>
          <a:bodyPr spcFirstLastPara="1" wrap="square" lIns="457200" tIns="0" rIns="457200" bIns="0" anchor="t" anchorCtr="0">
            <a:noAutofit/>
          </a:bodyPr>
          <a:lstStyle/>
          <a:p>
            <a:pPr marL="0" lvl="0" indent="0" algn="l" rtl="0">
              <a:spcBef>
                <a:spcPts val="0"/>
              </a:spcBef>
              <a:spcAft>
                <a:spcPts val="0"/>
              </a:spcAft>
              <a:buNone/>
            </a:pPr>
            <a:endParaRPr lang="en-CA" sz="1400" dirty="0" smtClean="0"/>
          </a:p>
          <a:p>
            <a:pPr marL="0" lvl="0" indent="0" rtl="0">
              <a:spcBef>
                <a:spcPts val="0"/>
              </a:spcBef>
              <a:spcAft>
                <a:spcPts val="0"/>
              </a:spcAft>
              <a:buNone/>
            </a:pPr>
            <a:endParaRPr lang="en-CA" sz="1400" dirty="0"/>
          </a:p>
          <a:p>
            <a:pPr marL="0" lvl="0" indent="0" rtl="0">
              <a:spcBef>
                <a:spcPts val="0"/>
              </a:spcBef>
              <a:spcAft>
                <a:spcPts val="0"/>
              </a:spcAft>
              <a:buNone/>
            </a:pPr>
            <a:r>
              <a:rPr lang="en-CA" sz="2000" dirty="0" smtClean="0">
                <a:latin typeface="+mj-lt"/>
              </a:rPr>
              <a:t>I would suggest an Alert on Unauthorized Access request for files &amp; folders (including hidden) should be set to 5 attempts per 30 minutes  </a:t>
            </a:r>
            <a:endParaRPr sz="2000" dirty="0">
              <a:latin typeface="+mj-lt"/>
            </a:endParaRPr>
          </a:p>
          <a:p>
            <a:pPr marL="0" lvl="0" indent="0" algn="l" rtl="0">
              <a:spcBef>
                <a:spcPts val="0"/>
              </a:spcBef>
              <a:spcAft>
                <a:spcPts val="0"/>
              </a:spcAft>
              <a:buNone/>
            </a:pPr>
            <a:endParaRPr sz="1400" dirty="0"/>
          </a:p>
        </p:txBody>
      </p:sp>
      <p:sp>
        <p:nvSpPr>
          <p:cNvPr id="1217" name="Google Shape;1217;p71"/>
          <p:cNvSpPr txBox="1">
            <a:spLocks noGrp="1"/>
          </p:cNvSpPr>
          <p:nvPr>
            <p:ph type="subTitle" idx="3"/>
          </p:nvPr>
        </p:nvSpPr>
        <p:spPr>
          <a:xfrm>
            <a:off x="4466800" y="2139600"/>
            <a:ext cx="4298400" cy="4402400"/>
          </a:xfrm>
          <a:prstGeom prst="rect">
            <a:avLst/>
          </a:prstGeom>
        </p:spPr>
        <p:txBody>
          <a:bodyPr spcFirstLastPara="1" wrap="square" lIns="457200" tIns="0" rIns="457200" bIns="0" anchor="t" anchorCtr="0">
            <a:noAutofit/>
          </a:bodyPr>
          <a:lstStyle/>
          <a:p>
            <a:pPr marL="0" lvl="0" indent="0" algn="l" rtl="0">
              <a:spcBef>
                <a:spcPts val="0"/>
              </a:spcBef>
              <a:spcAft>
                <a:spcPts val="0"/>
              </a:spcAft>
              <a:buNone/>
            </a:pPr>
            <a:endParaRPr lang="en-CA" sz="1400" dirty="0" smtClean="0"/>
          </a:p>
          <a:p>
            <a:pPr marL="0" lvl="0" indent="0" algn="l" rtl="0">
              <a:spcBef>
                <a:spcPts val="0"/>
              </a:spcBef>
              <a:spcAft>
                <a:spcPts val="0"/>
              </a:spcAft>
              <a:buNone/>
            </a:pPr>
            <a:endParaRPr lang="en-CA" sz="1400" dirty="0"/>
          </a:p>
          <a:p>
            <a:pPr marL="285750" lvl="0" indent="-285750" algn="l" rtl="0">
              <a:spcBef>
                <a:spcPts val="0"/>
              </a:spcBef>
              <a:spcAft>
                <a:spcPts val="0"/>
              </a:spcAft>
              <a:buFontTx/>
              <a:buChar char="-"/>
            </a:pPr>
            <a:r>
              <a:rPr lang="en-CA" sz="2000" dirty="0" smtClean="0">
                <a:latin typeface="+mj-lt"/>
              </a:rPr>
              <a:t>Confidential folders should not be shared for public access</a:t>
            </a:r>
          </a:p>
          <a:p>
            <a:pPr marL="285750" lvl="0" indent="-285750" algn="l" rtl="0">
              <a:spcBef>
                <a:spcPts val="0"/>
              </a:spcBef>
              <a:spcAft>
                <a:spcPts val="0"/>
              </a:spcAft>
              <a:buFontTx/>
              <a:buChar char="-"/>
            </a:pPr>
            <a:endParaRPr lang="en-CA" sz="2000" dirty="0" smtClean="0">
              <a:latin typeface="+mj-lt"/>
            </a:endParaRPr>
          </a:p>
          <a:p>
            <a:pPr marL="285750" lvl="0" indent="-285750" algn="l" rtl="0">
              <a:spcBef>
                <a:spcPts val="0"/>
              </a:spcBef>
              <a:spcAft>
                <a:spcPts val="0"/>
              </a:spcAft>
              <a:buFontTx/>
              <a:buChar char="-"/>
            </a:pPr>
            <a:r>
              <a:rPr lang="en-CA" sz="2000" dirty="0" smtClean="0">
                <a:latin typeface="+mj-lt"/>
              </a:rPr>
              <a:t>Encryption is mandatory for confidential files and folders</a:t>
            </a:r>
          </a:p>
          <a:p>
            <a:pPr marL="285750" lvl="0" indent="-285750" algn="l" rtl="0">
              <a:spcBef>
                <a:spcPts val="0"/>
              </a:spcBef>
              <a:spcAft>
                <a:spcPts val="0"/>
              </a:spcAft>
              <a:buFontTx/>
              <a:buChar char="-"/>
            </a:pPr>
            <a:endParaRPr lang="en-CA" sz="2000" dirty="0" smtClean="0">
              <a:latin typeface="+mj-lt"/>
            </a:endParaRPr>
          </a:p>
          <a:p>
            <a:pPr marL="285750" lvl="0" indent="-285750" algn="l" rtl="0">
              <a:spcBef>
                <a:spcPts val="0"/>
              </a:spcBef>
              <a:spcAft>
                <a:spcPts val="0"/>
              </a:spcAft>
              <a:buFontTx/>
              <a:buChar char="-"/>
            </a:pPr>
            <a:r>
              <a:rPr lang="en-CA" sz="2000" dirty="0" smtClean="0">
                <a:latin typeface="+mj-lt"/>
              </a:rPr>
              <a:t>IP whitelisting should be implemented </a:t>
            </a:r>
          </a:p>
          <a:p>
            <a:pPr marL="285750" lvl="0" indent="-285750" algn="l" rtl="0">
              <a:spcBef>
                <a:spcPts val="0"/>
              </a:spcBef>
              <a:spcAft>
                <a:spcPts val="0"/>
              </a:spcAft>
              <a:buFontTx/>
              <a:buChar char="-"/>
            </a:pPr>
            <a:endParaRPr lang="en-CA" sz="1400" dirty="0" smtClean="0"/>
          </a:p>
          <a:p>
            <a:pPr marL="285750" lvl="0" indent="-285750" algn="l" rtl="0">
              <a:spcBef>
                <a:spcPts val="0"/>
              </a:spcBef>
              <a:spcAft>
                <a:spcPts val="0"/>
              </a:spcAft>
              <a:buFontTx/>
              <a:buChar char="-"/>
            </a:pPr>
            <a:endParaRPr sz="1400" dirty="0"/>
          </a:p>
        </p:txBody>
      </p:sp>
    </p:spTree>
    <p:extLst>
      <p:ext uri="{BB962C8B-B14F-4D97-AF65-F5344CB8AC3E}">
        <p14:creationId xmlns:p14="http://schemas.microsoft.com/office/powerpoint/2010/main" val="7209360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72"/>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t>Risk </a:t>
            </a:r>
            <a:r>
              <a:rPr lang="en" dirty="0" smtClean="0"/>
              <a:t>Mitigation</a:t>
            </a:r>
            <a:r>
              <a:rPr lang="en" dirty="0"/>
              <a:t>: </a:t>
            </a:r>
            <a:r>
              <a:rPr lang="en-CA" dirty="0" smtClean="0"/>
              <a:t>Detecting the WebDAV Connection</a:t>
            </a:r>
            <a:endParaRPr dirty="0"/>
          </a:p>
        </p:txBody>
      </p:sp>
      <p:sp>
        <p:nvSpPr>
          <p:cNvPr id="1223" name="Google Shape;1223;p72"/>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224" name="Google Shape;1224;p72"/>
          <p:cNvSpPr txBox="1">
            <a:spLocks noGrp="1"/>
          </p:cNvSpPr>
          <p:nvPr>
            <p:ph type="subTitle" idx="2"/>
          </p:nvPr>
        </p:nvSpPr>
        <p:spPr>
          <a:xfrm>
            <a:off x="-12300" y="2136600"/>
            <a:ext cx="4298400" cy="4402400"/>
          </a:xfrm>
          <a:prstGeom prst="rect">
            <a:avLst/>
          </a:prstGeom>
        </p:spPr>
        <p:txBody>
          <a:bodyPr spcFirstLastPara="1" wrap="square" lIns="457200" tIns="0" rIns="457200" bIns="0" anchor="t" anchorCtr="0">
            <a:noAutofit/>
          </a:bodyPr>
          <a:lstStyle/>
          <a:p>
            <a:pPr marL="285750" lvl="0" indent="-285750" algn="l" rtl="0">
              <a:spcBef>
                <a:spcPts val="0"/>
              </a:spcBef>
              <a:spcAft>
                <a:spcPts val="0"/>
              </a:spcAft>
              <a:buFontTx/>
              <a:buChar char="-"/>
            </a:pPr>
            <a:endParaRPr lang="en-CA" sz="1400" dirty="0" smtClean="0"/>
          </a:p>
          <a:p>
            <a:pPr marL="285750" lvl="0" indent="-285750" algn="l" rtl="0">
              <a:spcBef>
                <a:spcPts val="0"/>
              </a:spcBef>
              <a:spcAft>
                <a:spcPts val="0"/>
              </a:spcAft>
              <a:buFontTx/>
              <a:buChar char="-"/>
            </a:pPr>
            <a:endParaRPr lang="en-CA" sz="1800" dirty="0"/>
          </a:p>
          <a:p>
            <a:pPr marL="285750" lvl="0" indent="-285750" algn="l" rtl="0">
              <a:spcBef>
                <a:spcPts val="0"/>
              </a:spcBef>
              <a:spcAft>
                <a:spcPts val="0"/>
              </a:spcAft>
              <a:buFontTx/>
              <a:buChar char="-"/>
            </a:pPr>
            <a:r>
              <a:rPr lang="en-CA" sz="1600" dirty="0" smtClean="0">
                <a:latin typeface="+mj-lt"/>
              </a:rPr>
              <a:t>Whitelist of Trusted Data Sources should be created followed by a quarterly Audit of systems and User Identity Access (ACL)</a:t>
            </a:r>
          </a:p>
          <a:p>
            <a:pPr marL="285750" lvl="0" indent="-285750" algn="l" rtl="0">
              <a:spcBef>
                <a:spcPts val="0"/>
              </a:spcBef>
              <a:spcAft>
                <a:spcPts val="0"/>
              </a:spcAft>
              <a:buFontTx/>
              <a:buChar char="-"/>
            </a:pPr>
            <a:endParaRPr lang="en-CA" sz="1600" dirty="0" smtClean="0">
              <a:latin typeface="+mj-lt"/>
            </a:endParaRPr>
          </a:p>
          <a:p>
            <a:pPr marL="285750" lvl="0" indent="-285750" algn="l" rtl="0">
              <a:spcBef>
                <a:spcPts val="0"/>
              </a:spcBef>
              <a:spcAft>
                <a:spcPts val="0"/>
              </a:spcAft>
              <a:buFontTx/>
              <a:buChar char="-"/>
            </a:pPr>
            <a:r>
              <a:rPr lang="en-CA" sz="1600" dirty="0" smtClean="0">
                <a:latin typeface="+mj-lt"/>
              </a:rPr>
              <a:t>Alert on HTTP Methods such as GET, PULL &amp; HEAD needs to be set other than the ones in the whitelist</a:t>
            </a:r>
          </a:p>
          <a:p>
            <a:pPr marL="285750" lvl="0" indent="-285750" algn="l" rtl="0">
              <a:spcBef>
                <a:spcPts val="0"/>
              </a:spcBef>
              <a:spcAft>
                <a:spcPts val="0"/>
              </a:spcAft>
              <a:buFontTx/>
              <a:buChar char="-"/>
            </a:pPr>
            <a:endParaRPr lang="en-CA" sz="1400" dirty="0" smtClean="0"/>
          </a:p>
          <a:p>
            <a:pPr marL="285750" lvl="0" indent="-285750" algn="l" rtl="0">
              <a:spcBef>
                <a:spcPts val="0"/>
              </a:spcBef>
              <a:spcAft>
                <a:spcPts val="0"/>
              </a:spcAft>
              <a:buFontTx/>
              <a:buChar char="-"/>
            </a:pPr>
            <a:endParaRPr lang="en-CA" sz="1400" dirty="0" smtClean="0"/>
          </a:p>
          <a:p>
            <a:pPr marL="0" lvl="0" indent="0" algn="l" rtl="0">
              <a:spcBef>
                <a:spcPts val="0"/>
              </a:spcBef>
              <a:spcAft>
                <a:spcPts val="0"/>
              </a:spcAft>
              <a:buNone/>
            </a:pPr>
            <a:endParaRPr lang="en-CA" sz="1400" dirty="0"/>
          </a:p>
          <a:p>
            <a:pPr marL="0" lvl="0" indent="0" algn="l" rtl="0">
              <a:spcBef>
                <a:spcPts val="0"/>
              </a:spcBef>
              <a:spcAft>
                <a:spcPts val="0"/>
              </a:spcAft>
              <a:buNone/>
            </a:pPr>
            <a:r>
              <a:rPr lang="en-CA" sz="1400" dirty="0" smtClean="0"/>
              <a:t>  </a:t>
            </a:r>
            <a:endParaRPr sz="1400" dirty="0"/>
          </a:p>
        </p:txBody>
      </p:sp>
      <p:sp>
        <p:nvSpPr>
          <p:cNvPr id="1225" name="Google Shape;1225;p72"/>
          <p:cNvSpPr txBox="1">
            <a:spLocks noGrp="1"/>
          </p:cNvSpPr>
          <p:nvPr>
            <p:ph type="subTitle" idx="3"/>
          </p:nvPr>
        </p:nvSpPr>
        <p:spPr>
          <a:xfrm>
            <a:off x="4466800" y="2231594"/>
            <a:ext cx="4298400" cy="4310405"/>
          </a:xfrm>
          <a:prstGeom prst="rect">
            <a:avLst/>
          </a:prstGeom>
        </p:spPr>
        <p:txBody>
          <a:bodyPr spcFirstLastPara="1" wrap="square" lIns="457200" tIns="0" rIns="457200" bIns="0" anchor="t" anchorCtr="0">
            <a:noAutofit/>
          </a:bodyPr>
          <a:lstStyle/>
          <a:p>
            <a:pPr marL="0" lvl="0" indent="0" algn="l" rtl="0">
              <a:spcBef>
                <a:spcPts val="0"/>
              </a:spcBef>
              <a:spcAft>
                <a:spcPts val="0"/>
              </a:spcAft>
              <a:buNone/>
            </a:pPr>
            <a:endParaRPr lang="en-CA" sz="1400" dirty="0"/>
          </a:p>
          <a:p>
            <a:pPr marL="0" lvl="0" indent="0" algn="l" rtl="0">
              <a:spcBef>
                <a:spcPts val="0"/>
              </a:spcBef>
              <a:spcAft>
                <a:spcPts val="0"/>
              </a:spcAft>
              <a:buNone/>
            </a:pPr>
            <a:endParaRPr lang="en-CA" sz="1400" dirty="0" smtClean="0"/>
          </a:p>
          <a:p>
            <a:pPr marL="285750" lvl="0" indent="-285750" algn="l" rtl="0">
              <a:spcBef>
                <a:spcPts val="0"/>
              </a:spcBef>
              <a:spcAft>
                <a:spcPts val="0"/>
              </a:spcAft>
              <a:buFontTx/>
              <a:buChar char="-"/>
            </a:pPr>
            <a:r>
              <a:rPr lang="en-CA" sz="1600" dirty="0" smtClean="0">
                <a:latin typeface="+mj-lt"/>
              </a:rPr>
              <a:t>Whitelist of the Trusted Data Sources needs to be part of Firewall security policy</a:t>
            </a:r>
          </a:p>
          <a:p>
            <a:pPr marL="285750" lvl="0" indent="-285750" algn="l" rtl="0">
              <a:spcBef>
                <a:spcPts val="0"/>
              </a:spcBef>
              <a:spcAft>
                <a:spcPts val="0"/>
              </a:spcAft>
              <a:buFontTx/>
              <a:buChar char="-"/>
            </a:pPr>
            <a:endParaRPr lang="en-CA" sz="1600" dirty="0" smtClean="0">
              <a:latin typeface="+mj-lt"/>
            </a:endParaRPr>
          </a:p>
          <a:p>
            <a:pPr marL="285750" lvl="0" indent="-285750" algn="l" rtl="0">
              <a:spcBef>
                <a:spcPts val="0"/>
              </a:spcBef>
              <a:spcAft>
                <a:spcPts val="0"/>
              </a:spcAft>
              <a:buFontTx/>
              <a:buChar char="-"/>
            </a:pPr>
            <a:endParaRPr lang="en-CA" sz="1600" dirty="0" smtClean="0">
              <a:latin typeface="+mj-lt"/>
            </a:endParaRPr>
          </a:p>
          <a:p>
            <a:pPr marL="285750" lvl="0" indent="-285750" algn="l" rtl="0">
              <a:spcBef>
                <a:spcPts val="0"/>
              </a:spcBef>
              <a:spcAft>
                <a:spcPts val="0"/>
              </a:spcAft>
              <a:buFontTx/>
              <a:buChar char="-"/>
            </a:pPr>
            <a:r>
              <a:rPr lang="en-CA" sz="1600" dirty="0" smtClean="0">
                <a:latin typeface="+mj-lt"/>
              </a:rPr>
              <a:t>Accessible ID &amp; Password on WebDAV needs to be more complex </a:t>
            </a:r>
          </a:p>
          <a:p>
            <a:pPr marL="285750" lvl="0" indent="-285750" algn="l" rtl="0">
              <a:spcBef>
                <a:spcPts val="0"/>
              </a:spcBef>
              <a:spcAft>
                <a:spcPts val="0"/>
              </a:spcAft>
              <a:buFontTx/>
              <a:buChar char="-"/>
            </a:pPr>
            <a:endParaRPr sz="1400" dirty="0"/>
          </a:p>
        </p:txBody>
      </p:sp>
    </p:spTree>
    <p:extLst>
      <p:ext uri="{BB962C8B-B14F-4D97-AF65-F5344CB8AC3E}">
        <p14:creationId xmlns:p14="http://schemas.microsoft.com/office/powerpoint/2010/main" val="2251394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73"/>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t>Risk </a:t>
            </a:r>
            <a:r>
              <a:rPr lang="en" dirty="0" smtClean="0"/>
              <a:t>Mitigation</a:t>
            </a:r>
            <a:r>
              <a:rPr lang="en" dirty="0"/>
              <a:t>: </a:t>
            </a:r>
            <a:r>
              <a:rPr lang="en-CA" dirty="0" smtClean="0"/>
              <a:t>Preventing Brute Force Attack</a:t>
            </a:r>
            <a:endParaRPr dirty="0"/>
          </a:p>
        </p:txBody>
      </p:sp>
      <p:sp>
        <p:nvSpPr>
          <p:cNvPr id="1231" name="Google Shape;1231;p73"/>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232" name="Google Shape;1232;p73"/>
          <p:cNvSpPr txBox="1">
            <a:spLocks noGrp="1"/>
          </p:cNvSpPr>
          <p:nvPr>
            <p:ph type="subTitle" idx="2"/>
          </p:nvPr>
        </p:nvSpPr>
        <p:spPr>
          <a:xfrm>
            <a:off x="-12300" y="2136600"/>
            <a:ext cx="4298400" cy="4402400"/>
          </a:xfrm>
          <a:prstGeom prst="rect">
            <a:avLst/>
          </a:prstGeom>
        </p:spPr>
        <p:txBody>
          <a:bodyPr spcFirstLastPara="1" wrap="square" lIns="457200" tIns="0" rIns="457200" bIns="0" anchor="t" anchorCtr="0">
            <a:noAutofit/>
          </a:bodyPr>
          <a:lstStyle/>
          <a:p>
            <a:pPr marL="0" lvl="0" indent="0" algn="l" rtl="0">
              <a:spcBef>
                <a:spcPts val="0"/>
              </a:spcBef>
              <a:spcAft>
                <a:spcPts val="0"/>
              </a:spcAft>
              <a:buNone/>
            </a:pPr>
            <a:r>
              <a:rPr lang="en-CA" sz="1800" dirty="0" smtClean="0">
                <a:latin typeface="+mj-lt"/>
              </a:rPr>
              <a:t>HTTP 401 specifies Unauthorized Client Error as it lacks authentication credentials for the target source. I would set an alarm for 401 error to return to avoid future brute force attacks</a:t>
            </a:r>
          </a:p>
          <a:p>
            <a:pPr marL="0" lvl="0" indent="0" algn="l" rtl="0">
              <a:spcBef>
                <a:spcPts val="0"/>
              </a:spcBef>
              <a:spcAft>
                <a:spcPts val="0"/>
              </a:spcAft>
              <a:buNone/>
            </a:pPr>
            <a:endParaRPr lang="en-CA" sz="1800" dirty="0">
              <a:latin typeface="+mj-lt"/>
            </a:endParaRPr>
          </a:p>
          <a:p>
            <a:pPr marL="0" lvl="0" indent="0" algn="l" rtl="0">
              <a:spcBef>
                <a:spcPts val="0"/>
              </a:spcBef>
              <a:spcAft>
                <a:spcPts val="0"/>
              </a:spcAft>
              <a:buNone/>
            </a:pPr>
            <a:r>
              <a:rPr lang="en-US" sz="1800" dirty="0" smtClean="0">
                <a:latin typeface="+mj-lt"/>
              </a:rPr>
              <a:t>T</a:t>
            </a:r>
            <a:r>
              <a:rPr lang="en-CA" sz="1800" dirty="0" smtClean="0">
                <a:latin typeface="+mj-lt"/>
              </a:rPr>
              <a:t>he threshold would be set to 5 error are returned.</a:t>
            </a:r>
            <a:endParaRPr sz="1800" dirty="0">
              <a:latin typeface="+mj-lt"/>
            </a:endParaRPr>
          </a:p>
        </p:txBody>
      </p:sp>
      <p:sp>
        <p:nvSpPr>
          <p:cNvPr id="1233" name="Google Shape;1233;p73"/>
          <p:cNvSpPr txBox="1">
            <a:spLocks noGrp="1"/>
          </p:cNvSpPr>
          <p:nvPr>
            <p:ph type="subTitle" idx="3"/>
          </p:nvPr>
        </p:nvSpPr>
        <p:spPr>
          <a:xfrm>
            <a:off x="4466800" y="1828009"/>
            <a:ext cx="4298400" cy="4713991"/>
          </a:xfrm>
          <a:prstGeom prst="rect">
            <a:avLst/>
          </a:prstGeom>
        </p:spPr>
        <p:txBody>
          <a:bodyPr spcFirstLastPara="1" wrap="square" lIns="457200" tIns="0" rIns="457200" bIns="0" anchor="t" anchorCtr="0">
            <a:noAutofit/>
          </a:bodyPr>
          <a:lstStyle/>
          <a:p>
            <a:pPr marL="0" lvl="0" indent="0"/>
            <a:r>
              <a:rPr lang="en-US" sz="1800" dirty="0">
                <a:latin typeface="+mj-lt"/>
              </a:rPr>
              <a:t>Account Lockouts After Failed Attempts.</a:t>
            </a:r>
          </a:p>
          <a:p>
            <a:pPr marL="0" lvl="0" indent="0"/>
            <a:r>
              <a:rPr lang="en-US" sz="1800" dirty="0">
                <a:latin typeface="+mj-lt"/>
              </a:rPr>
              <a:t>Make the Root User Inaccessible via SSH.</a:t>
            </a:r>
          </a:p>
          <a:p>
            <a:pPr marL="0" lvl="0" indent="0"/>
            <a:r>
              <a:rPr lang="en-US" sz="1800" dirty="0">
                <a:latin typeface="+mj-lt"/>
              </a:rPr>
              <a:t>Create unique login URLs for different user groups.</a:t>
            </a:r>
          </a:p>
          <a:p>
            <a:pPr marL="0" lvl="0" indent="0"/>
            <a:r>
              <a:rPr lang="en-US" sz="1800" dirty="0">
                <a:latin typeface="+mj-lt"/>
              </a:rPr>
              <a:t>Employ 2-Factor Authentication (2FA).</a:t>
            </a:r>
          </a:p>
          <a:p>
            <a:pPr marL="0" lvl="0" indent="0"/>
            <a:r>
              <a:rPr lang="en-US" sz="1800" dirty="0">
                <a:latin typeface="+mj-lt"/>
              </a:rPr>
              <a:t>Limit Logins to a Specified IP Address or </a:t>
            </a:r>
            <a:r>
              <a:rPr lang="en-US" sz="1800" dirty="0" smtClean="0">
                <a:latin typeface="+mj-lt"/>
              </a:rPr>
              <a:t>Range. Use CAPTCHA. Modify </a:t>
            </a:r>
            <a:r>
              <a:rPr lang="en-US" sz="1800" dirty="0">
                <a:latin typeface="+mj-lt"/>
              </a:rPr>
              <a:t>the Default </a:t>
            </a:r>
            <a:r>
              <a:rPr lang="en-US" sz="1800" dirty="0" smtClean="0">
                <a:latin typeface="+mj-lt"/>
              </a:rPr>
              <a:t>Port. Password </a:t>
            </a:r>
            <a:r>
              <a:rPr lang="en-US" sz="1800" dirty="0">
                <a:latin typeface="+mj-lt"/>
              </a:rPr>
              <a:t>needs to be more complex and user should be prevented from using historical passwords.</a:t>
            </a:r>
            <a:endParaRPr sz="1800" dirty="0">
              <a:latin typeface="+mj-lt"/>
            </a:endParaRPr>
          </a:p>
        </p:txBody>
      </p:sp>
    </p:spTree>
    <p:extLst>
      <p:ext uri="{BB962C8B-B14F-4D97-AF65-F5344CB8AC3E}">
        <p14:creationId xmlns:p14="http://schemas.microsoft.com/office/powerpoint/2010/main" val="21662435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74"/>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algn="l" rtl="0">
              <a:spcBef>
                <a:spcPts val="0"/>
              </a:spcBef>
              <a:spcAft>
                <a:spcPts val="0"/>
              </a:spcAft>
              <a:buNone/>
            </a:pPr>
            <a:r>
              <a:rPr lang="en-CA" dirty="0" smtClean="0"/>
              <a:t>Risk </a:t>
            </a:r>
            <a:r>
              <a:rPr lang="en" dirty="0" smtClean="0"/>
              <a:t>Mitigation</a:t>
            </a:r>
            <a:r>
              <a:rPr lang="en" dirty="0"/>
              <a:t>: Identifying Reverse Shell Uploads</a:t>
            </a:r>
            <a:endParaRPr dirty="0"/>
          </a:p>
        </p:txBody>
      </p:sp>
      <p:sp>
        <p:nvSpPr>
          <p:cNvPr id="1239" name="Google Shape;1239;p74"/>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1240" name="Google Shape;1240;p74"/>
          <p:cNvSpPr txBox="1">
            <a:spLocks noGrp="1"/>
          </p:cNvSpPr>
          <p:nvPr>
            <p:ph type="subTitle" idx="2"/>
          </p:nvPr>
        </p:nvSpPr>
        <p:spPr>
          <a:xfrm>
            <a:off x="-12300" y="2136600"/>
            <a:ext cx="4298400" cy="4402400"/>
          </a:xfrm>
          <a:prstGeom prst="rect">
            <a:avLst/>
          </a:prstGeom>
        </p:spPr>
        <p:txBody>
          <a:bodyPr spcFirstLastPara="1" wrap="square" lIns="457200" tIns="0" rIns="457200" bIns="0" anchor="t" anchorCtr="0">
            <a:noAutofit/>
          </a:bodyPr>
          <a:lstStyle/>
          <a:p>
            <a:pPr marL="0" lvl="0" indent="0" algn="l" rtl="0">
              <a:spcBef>
                <a:spcPts val="0"/>
              </a:spcBef>
              <a:spcAft>
                <a:spcPts val="0"/>
              </a:spcAft>
              <a:buClr>
                <a:schemeClr val="dk1"/>
              </a:buClr>
              <a:buSzPts val="1100"/>
              <a:buFont typeface="Arial"/>
              <a:buNone/>
            </a:pPr>
            <a:endParaRPr sz="1400" dirty="0"/>
          </a:p>
          <a:p>
            <a:pPr marL="285750" lvl="0" indent="-285750" algn="l" rtl="0">
              <a:spcBef>
                <a:spcPts val="0"/>
              </a:spcBef>
              <a:spcAft>
                <a:spcPts val="0"/>
              </a:spcAft>
              <a:buFontTx/>
              <a:buChar char="-"/>
            </a:pPr>
            <a:r>
              <a:rPr lang="en-US" sz="1800" dirty="0" smtClean="0">
                <a:latin typeface="+mj-lt"/>
              </a:rPr>
              <a:t>I</a:t>
            </a:r>
            <a:r>
              <a:rPr lang="en-CA" sz="1800" dirty="0" smtClean="0">
                <a:latin typeface="+mj-lt"/>
              </a:rPr>
              <a:t> recommend to set an Alert on the port 4444 for any traffic attempting to access</a:t>
            </a:r>
          </a:p>
          <a:p>
            <a:pPr marL="285750" lvl="0" indent="-285750" algn="l" rtl="0">
              <a:spcBef>
                <a:spcPts val="0"/>
              </a:spcBef>
              <a:spcAft>
                <a:spcPts val="0"/>
              </a:spcAft>
              <a:buFontTx/>
              <a:buChar char="-"/>
            </a:pPr>
            <a:endParaRPr lang="en-CA" sz="1800" dirty="0" smtClean="0">
              <a:latin typeface="+mj-lt"/>
            </a:endParaRPr>
          </a:p>
          <a:p>
            <a:pPr marL="285750" lvl="0" indent="-285750" algn="l" rtl="0">
              <a:spcBef>
                <a:spcPts val="0"/>
              </a:spcBef>
              <a:spcAft>
                <a:spcPts val="0"/>
              </a:spcAft>
              <a:buFontTx/>
              <a:buChar char="-"/>
            </a:pPr>
            <a:r>
              <a:rPr lang="en-US" sz="1800" dirty="0" smtClean="0">
                <a:latin typeface="+mj-lt"/>
              </a:rPr>
              <a:t>I</a:t>
            </a:r>
            <a:r>
              <a:rPr lang="en-CA" sz="1800" dirty="0" smtClean="0">
                <a:latin typeface="+mj-lt"/>
              </a:rPr>
              <a:t> recommend to set an Alert for any data uploaded into the WebDAV folder.</a:t>
            </a:r>
            <a:endParaRPr sz="1800" dirty="0">
              <a:latin typeface="+mj-lt"/>
            </a:endParaRPr>
          </a:p>
        </p:txBody>
      </p:sp>
      <p:sp>
        <p:nvSpPr>
          <p:cNvPr id="1241" name="Google Shape;1241;p74"/>
          <p:cNvSpPr txBox="1">
            <a:spLocks noGrp="1"/>
          </p:cNvSpPr>
          <p:nvPr>
            <p:ph type="subTitle" idx="3"/>
          </p:nvPr>
        </p:nvSpPr>
        <p:spPr>
          <a:xfrm>
            <a:off x="4466800" y="2139600"/>
            <a:ext cx="4298400" cy="4402400"/>
          </a:xfrm>
          <a:prstGeom prst="rect">
            <a:avLst/>
          </a:prstGeom>
        </p:spPr>
        <p:txBody>
          <a:bodyPr spcFirstLastPara="1" wrap="square" lIns="457200" tIns="0" rIns="457200" bIns="0" anchor="t" anchorCtr="0">
            <a:noAutofit/>
          </a:bodyPr>
          <a:lstStyle/>
          <a:p>
            <a:pPr marL="0" lvl="0" indent="0" algn="l" rtl="0">
              <a:spcBef>
                <a:spcPts val="0"/>
              </a:spcBef>
              <a:spcAft>
                <a:spcPts val="0"/>
              </a:spcAft>
              <a:buClr>
                <a:schemeClr val="dk1"/>
              </a:buClr>
              <a:buSzPts val="1100"/>
              <a:buFont typeface="Arial"/>
              <a:buNone/>
            </a:pPr>
            <a:endParaRPr sz="1400" dirty="0"/>
          </a:p>
          <a:p>
            <a:pPr marL="285750" lvl="0" indent="-285750" algn="l" rtl="0">
              <a:spcBef>
                <a:spcPts val="0"/>
              </a:spcBef>
              <a:spcAft>
                <a:spcPts val="0"/>
              </a:spcAft>
              <a:buFontTx/>
              <a:buChar char="-"/>
            </a:pPr>
            <a:r>
              <a:rPr lang="en-CA" sz="1800" dirty="0" smtClean="0">
                <a:latin typeface="+mn-lt"/>
              </a:rPr>
              <a:t>Blocking all Ports other than the Whitelisted ones</a:t>
            </a:r>
          </a:p>
          <a:p>
            <a:pPr marL="285750" lvl="0" indent="-285750" algn="l" rtl="0">
              <a:spcBef>
                <a:spcPts val="0"/>
              </a:spcBef>
              <a:spcAft>
                <a:spcPts val="0"/>
              </a:spcAft>
              <a:buFontTx/>
              <a:buChar char="-"/>
            </a:pPr>
            <a:endParaRPr lang="en-CA" sz="1800" dirty="0" smtClean="0">
              <a:latin typeface="+mn-lt"/>
            </a:endParaRPr>
          </a:p>
          <a:p>
            <a:pPr marL="285750" lvl="0" indent="-285750" algn="l" rtl="0">
              <a:spcBef>
                <a:spcPts val="0"/>
              </a:spcBef>
              <a:spcAft>
                <a:spcPts val="0"/>
              </a:spcAft>
              <a:buFontTx/>
              <a:buChar char="-"/>
            </a:pPr>
            <a:r>
              <a:rPr lang="en-CA" sz="1800" dirty="0" smtClean="0">
                <a:latin typeface="+mn-lt"/>
              </a:rPr>
              <a:t>Block all Ip Addresses other than the Whitelisted ones</a:t>
            </a:r>
          </a:p>
          <a:p>
            <a:pPr marL="285750" lvl="0" indent="-285750" algn="l" rtl="0">
              <a:spcBef>
                <a:spcPts val="0"/>
              </a:spcBef>
              <a:spcAft>
                <a:spcPts val="0"/>
              </a:spcAft>
              <a:buFontTx/>
              <a:buChar char="-"/>
            </a:pPr>
            <a:endParaRPr lang="en-CA" sz="1800" dirty="0" smtClean="0">
              <a:latin typeface="+mn-lt"/>
            </a:endParaRPr>
          </a:p>
          <a:p>
            <a:pPr marL="285750" lvl="0" indent="-285750" algn="l" rtl="0">
              <a:spcBef>
                <a:spcPts val="0"/>
              </a:spcBef>
              <a:spcAft>
                <a:spcPts val="0"/>
              </a:spcAft>
              <a:buFontTx/>
              <a:buChar char="-"/>
            </a:pPr>
            <a:r>
              <a:rPr lang="en-CA" sz="1800" dirty="0" smtClean="0">
                <a:latin typeface="+mn-lt"/>
              </a:rPr>
              <a:t>Set permissions on the WebDAV to read only</a:t>
            </a:r>
          </a:p>
          <a:p>
            <a:pPr marL="285750" lvl="0" indent="-285750" algn="l" rtl="0">
              <a:spcBef>
                <a:spcPts val="0"/>
              </a:spcBef>
              <a:spcAft>
                <a:spcPts val="0"/>
              </a:spcAft>
              <a:buFontTx/>
              <a:buChar char="-"/>
            </a:pPr>
            <a:endParaRPr lang="en-CA" sz="1400" dirty="0" smtClean="0"/>
          </a:p>
          <a:p>
            <a:pPr marL="285750" lvl="0" indent="-285750" algn="l" rtl="0">
              <a:spcBef>
                <a:spcPts val="0"/>
              </a:spcBef>
              <a:spcAft>
                <a:spcPts val="0"/>
              </a:spcAft>
              <a:buFontTx/>
              <a:buChar char="-"/>
            </a:pPr>
            <a:endParaRPr lang="en-CA" sz="1400" dirty="0" smtClean="0"/>
          </a:p>
          <a:p>
            <a:pPr marL="285750" lvl="0" indent="-285750" algn="l" rtl="0">
              <a:spcBef>
                <a:spcPts val="0"/>
              </a:spcBef>
              <a:spcAft>
                <a:spcPts val="0"/>
              </a:spcAft>
              <a:buFontTx/>
              <a:buChar char="-"/>
            </a:pPr>
            <a:endParaRPr lang="en-CA" sz="1400" dirty="0" smtClean="0"/>
          </a:p>
          <a:p>
            <a:pPr marL="0" lvl="0" indent="0" algn="l" rtl="0">
              <a:spcBef>
                <a:spcPts val="0"/>
              </a:spcBef>
              <a:spcAft>
                <a:spcPts val="0"/>
              </a:spcAft>
              <a:buNone/>
            </a:pPr>
            <a:endParaRPr sz="1400" dirty="0"/>
          </a:p>
        </p:txBody>
      </p:sp>
    </p:spTree>
    <p:extLst>
      <p:ext uri="{BB962C8B-B14F-4D97-AF65-F5344CB8AC3E}">
        <p14:creationId xmlns:p14="http://schemas.microsoft.com/office/powerpoint/2010/main" val="429194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017"/>
        <p:cNvGrpSpPr/>
        <p:nvPr/>
      </p:nvGrpSpPr>
      <p:grpSpPr>
        <a:xfrm>
          <a:off x="0" y="0"/>
          <a:ext cx="0" cy="0"/>
          <a:chOff x="0" y="0"/>
          <a:chExt cx="0" cy="0"/>
        </a:xfrm>
      </p:grpSpPr>
      <p:sp>
        <p:nvSpPr>
          <p:cNvPr id="1018" name="Google Shape;1018;p54"/>
          <p:cNvSpPr txBox="1">
            <a:spLocks noGrp="1"/>
          </p:cNvSpPr>
          <p:nvPr>
            <p:ph type="title"/>
          </p:nvPr>
        </p:nvSpPr>
        <p:spPr>
          <a:xfrm>
            <a:off x="282871" y="5579689"/>
            <a:ext cx="8595300" cy="10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800" dirty="0" smtClean="0">
                <a:solidFill>
                  <a:schemeClr val="bg1">
                    <a:lumMod val="65000"/>
                    <a:lumOff val="35000"/>
                  </a:schemeClr>
                </a:solidFill>
                <a:latin typeface="+mj-lt"/>
                <a:ea typeface="Roboto"/>
                <a:cs typeface="Roboto"/>
                <a:sym typeface="Roboto"/>
              </a:rPr>
              <a:t>End of Report</a:t>
            </a:r>
            <a:endParaRPr sz="2800" dirty="0">
              <a:solidFill>
                <a:schemeClr val="bg1">
                  <a:lumMod val="65000"/>
                  <a:lumOff val="35000"/>
                </a:schemeClr>
              </a:solidFill>
              <a:latin typeface="+mj-lt"/>
              <a:ea typeface="Roboto"/>
              <a:cs typeface="Roboto"/>
              <a:sym typeface="Roboto"/>
            </a:endParaRPr>
          </a:p>
        </p:txBody>
      </p:sp>
      <p:pic>
        <p:nvPicPr>
          <p:cNvPr id="8" name="Picture 7" descr="cyber-security-wallpaper-4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548"/>
            <a:ext cx="9144000" cy="4546867"/>
          </a:xfrm>
          <a:prstGeom prst="rect">
            <a:avLst/>
          </a:prstGeom>
        </p:spPr>
      </p:pic>
    </p:spTree>
    <p:extLst>
      <p:ext uri="{BB962C8B-B14F-4D97-AF65-F5344CB8AC3E}">
        <p14:creationId xmlns:p14="http://schemas.microsoft.com/office/powerpoint/2010/main" val="23938609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5"/>
          <p:cNvSpPr txBox="1">
            <a:spLocks noGrp="1"/>
          </p:cNvSpPr>
          <p:nvPr>
            <p:ph type="title"/>
          </p:nvPr>
        </p:nvSpPr>
        <p:spPr>
          <a:xfrm>
            <a:off x="-12300" y="142442"/>
            <a:ext cx="9168600" cy="866524"/>
          </a:xfrm>
          <a:prstGeom prst="rect">
            <a:avLst/>
          </a:prstGeom>
        </p:spPr>
        <p:txBody>
          <a:bodyPr spcFirstLastPara="1" wrap="square" lIns="457200" tIns="182875" rIns="274300" bIns="91425" anchor="t" anchorCtr="0">
            <a:noAutofit/>
          </a:bodyPr>
          <a:lstStyle/>
          <a:p>
            <a:pPr marL="0" lvl="0" indent="0" rtl="0">
              <a:spcBef>
                <a:spcPts val="0"/>
              </a:spcBef>
              <a:spcAft>
                <a:spcPts val="0"/>
              </a:spcAft>
              <a:buClr>
                <a:schemeClr val="dk1"/>
              </a:buClr>
              <a:buSzPts val="1100"/>
              <a:buFont typeface="Arial"/>
              <a:buNone/>
            </a:pPr>
            <a:r>
              <a:rPr lang="en" sz="2800" dirty="0">
                <a:solidFill>
                  <a:schemeClr val="dk1"/>
                </a:solidFill>
              </a:rPr>
              <a:t>Table of Contents</a:t>
            </a:r>
            <a:endParaRPr sz="2800" dirty="0">
              <a:solidFill>
                <a:schemeClr val="dk1"/>
              </a:solidFill>
            </a:endParaRPr>
          </a:p>
          <a:p>
            <a:pPr marL="0" lvl="0" indent="0" algn="l" rtl="0">
              <a:spcBef>
                <a:spcPts val="0"/>
              </a:spcBef>
              <a:spcAft>
                <a:spcPts val="0"/>
              </a:spcAft>
              <a:buNone/>
            </a:pPr>
            <a:endParaRPr dirty="0"/>
          </a:p>
        </p:txBody>
      </p:sp>
      <p:sp>
        <p:nvSpPr>
          <p:cNvPr id="1025" name="Google Shape;1025;p55"/>
          <p:cNvSpPr txBox="1">
            <a:spLocks noGrp="1"/>
          </p:cNvSpPr>
          <p:nvPr>
            <p:ph type="subTitle" idx="1"/>
          </p:nvPr>
        </p:nvSpPr>
        <p:spPr>
          <a:xfrm>
            <a:off x="0" y="901300"/>
            <a:ext cx="9144000" cy="486400"/>
          </a:xfrm>
          <a:prstGeom prst="rect">
            <a:avLst/>
          </a:prstGeom>
        </p:spPr>
        <p:txBody>
          <a:bodyPr spcFirstLastPara="1" wrap="square" lIns="457200" tIns="91425" rIns="457200" bIns="0" anchor="t" anchorCtr="0">
            <a:noAutofit/>
          </a:bodyPr>
          <a:lstStyle/>
          <a:p>
            <a:pPr marL="0" lvl="0" indent="0" algn="ctr" rtl="0">
              <a:spcBef>
                <a:spcPts val="0"/>
              </a:spcBef>
              <a:spcAft>
                <a:spcPts val="0"/>
              </a:spcAft>
              <a:buNone/>
            </a:pPr>
            <a:r>
              <a:rPr lang="en" sz="2400" dirty="0">
                <a:solidFill>
                  <a:schemeClr val="dk1"/>
                </a:solidFill>
              </a:rPr>
              <a:t>This document contains the following sections:</a:t>
            </a:r>
            <a:endParaRPr sz="2400" dirty="0"/>
          </a:p>
        </p:txBody>
      </p:sp>
      <p:sp>
        <p:nvSpPr>
          <p:cNvPr id="1026" name="Google Shape;1026;p55"/>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
        <p:nvSpPr>
          <p:cNvPr id="6" name="TextBox 5"/>
          <p:cNvSpPr txBox="1"/>
          <p:nvPr/>
        </p:nvSpPr>
        <p:spPr>
          <a:xfrm>
            <a:off x="745087" y="1911101"/>
            <a:ext cx="7864503" cy="3416320"/>
          </a:xfrm>
          <a:prstGeom prst="rect">
            <a:avLst/>
          </a:prstGeom>
          <a:noFill/>
        </p:spPr>
        <p:txBody>
          <a:bodyPr wrap="none" rtlCol="0">
            <a:spAutoFit/>
          </a:bodyPr>
          <a:lstStyle/>
          <a:p>
            <a:r>
              <a:rPr lang="en-US" sz="2400" b="1" dirty="0" smtClean="0"/>
              <a:t>- Purpose</a:t>
            </a:r>
          </a:p>
          <a:p>
            <a:r>
              <a:rPr lang="en-US" sz="2400" b="1" dirty="0"/>
              <a:t/>
            </a:r>
            <a:br>
              <a:rPr lang="en-US" sz="2400" b="1" dirty="0"/>
            </a:br>
            <a:r>
              <a:rPr lang="en-US" sz="2400" b="1" dirty="0"/>
              <a:t>- </a:t>
            </a:r>
            <a:r>
              <a:rPr lang="en-US" sz="2400" b="1" dirty="0" smtClean="0"/>
              <a:t>Methodology</a:t>
            </a:r>
          </a:p>
          <a:p>
            <a:r>
              <a:rPr lang="en-US" sz="2400" b="1" dirty="0"/>
              <a:t/>
            </a:r>
            <a:br>
              <a:rPr lang="en-US" sz="2400" b="1" dirty="0"/>
            </a:br>
            <a:r>
              <a:rPr lang="en-US" sz="2400" b="1" dirty="0"/>
              <a:t>- Network </a:t>
            </a:r>
            <a:r>
              <a:rPr lang="en-US" sz="2400" b="1" dirty="0" smtClean="0"/>
              <a:t>Topology</a:t>
            </a:r>
          </a:p>
          <a:p>
            <a:r>
              <a:rPr lang="en-US" sz="2400" b="1" dirty="0"/>
              <a:t/>
            </a:r>
            <a:br>
              <a:rPr lang="en-US" sz="2400" b="1" dirty="0"/>
            </a:br>
            <a:r>
              <a:rPr lang="en-US" sz="2400" b="1" dirty="0"/>
              <a:t>- </a:t>
            </a:r>
            <a:r>
              <a:rPr lang="en-US" sz="2400" b="1" dirty="0" smtClean="0"/>
              <a:t>Vulnerability Assessment (</a:t>
            </a:r>
            <a:r>
              <a:rPr lang="en-US" sz="2400" b="1" dirty="0" smtClean="0">
                <a:solidFill>
                  <a:schemeClr val="accent4">
                    <a:lumMod val="60000"/>
                    <a:lumOff val="40000"/>
                  </a:schemeClr>
                </a:solidFill>
              </a:rPr>
              <a:t>Red</a:t>
            </a:r>
            <a:r>
              <a:rPr lang="en-US" sz="2400" b="1" dirty="0" smtClean="0"/>
              <a:t> Team - </a:t>
            </a:r>
            <a:r>
              <a:rPr lang="en-US" sz="2400" b="1" dirty="0" smtClean="0">
                <a:solidFill>
                  <a:schemeClr val="accent3">
                    <a:lumMod val="60000"/>
                    <a:lumOff val="40000"/>
                  </a:schemeClr>
                </a:solidFill>
              </a:rPr>
              <a:t>Blue</a:t>
            </a:r>
            <a:r>
              <a:rPr lang="en-US" sz="2400" b="1" dirty="0" smtClean="0"/>
              <a:t> Team)</a:t>
            </a:r>
          </a:p>
          <a:p>
            <a:endParaRPr lang="en-US" sz="2400" b="1" dirty="0" smtClean="0"/>
          </a:p>
          <a:p>
            <a:r>
              <a:rPr lang="en-US" sz="2400" b="1" dirty="0" smtClean="0"/>
              <a:t>- </a:t>
            </a:r>
            <a:r>
              <a:rPr lang="en-US" sz="2400" b="1" dirty="0"/>
              <a:t>Risk Mitigation through Security Control Implementation</a:t>
            </a:r>
          </a:p>
        </p:txBody>
      </p:sp>
    </p:spTree>
    <p:extLst>
      <p:ext uri="{BB962C8B-B14F-4D97-AF65-F5344CB8AC3E}">
        <p14:creationId xmlns:p14="http://schemas.microsoft.com/office/powerpoint/2010/main" val="23308743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37" y="480036"/>
            <a:ext cx="7542213" cy="970070"/>
          </a:xfrm>
        </p:spPr>
        <p:txBody>
          <a:bodyPr/>
          <a:lstStyle/>
          <a:p>
            <a:r>
              <a:rPr lang="en-US" sz="4000" dirty="0" smtClean="0"/>
              <a:t>Purpose</a:t>
            </a:r>
            <a:endParaRPr lang="en-US" sz="4000" dirty="0"/>
          </a:p>
        </p:txBody>
      </p:sp>
      <p:sp>
        <p:nvSpPr>
          <p:cNvPr id="3" name="Text Placeholder 2"/>
          <p:cNvSpPr>
            <a:spLocks noGrp="1"/>
          </p:cNvSpPr>
          <p:nvPr>
            <p:ph type="body" idx="1"/>
          </p:nvPr>
        </p:nvSpPr>
        <p:spPr>
          <a:xfrm>
            <a:off x="820737" y="2220163"/>
            <a:ext cx="7542213" cy="2812796"/>
          </a:xfrm>
        </p:spPr>
        <p:txBody>
          <a:bodyPr>
            <a:normAutofit/>
          </a:bodyPr>
          <a:lstStyle/>
          <a:p>
            <a:r>
              <a:rPr lang="en-US" dirty="0"/>
              <a:t>The Purpose of this engagement is to perform Vulnerability / Risk Assessment for identification of weakness that exposes to threats, later conduct through exercise to exploit the identified vulnerabilities, resulted in magnitude of the Impact leading towards Risk. Finally Recommend Security Controls as part of Risk Mitigation Plan.</a:t>
            </a:r>
          </a:p>
        </p:txBody>
      </p:sp>
    </p:spTree>
    <p:extLst>
      <p:ext uri="{BB962C8B-B14F-4D97-AF65-F5344CB8AC3E}">
        <p14:creationId xmlns:p14="http://schemas.microsoft.com/office/powerpoint/2010/main" val="18234224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37" y="480036"/>
            <a:ext cx="7542213" cy="970070"/>
          </a:xfrm>
        </p:spPr>
        <p:txBody>
          <a:bodyPr/>
          <a:lstStyle/>
          <a:p>
            <a:r>
              <a:rPr lang="en-US" sz="4000" dirty="0" smtClean="0"/>
              <a:t>Methodology</a:t>
            </a:r>
            <a:endParaRPr lang="en-US" sz="4000" dirty="0"/>
          </a:p>
        </p:txBody>
      </p:sp>
      <p:sp>
        <p:nvSpPr>
          <p:cNvPr id="3" name="Text Placeholder 2"/>
          <p:cNvSpPr>
            <a:spLocks noGrp="1"/>
          </p:cNvSpPr>
          <p:nvPr>
            <p:ph type="body" idx="1"/>
          </p:nvPr>
        </p:nvSpPr>
        <p:spPr>
          <a:xfrm>
            <a:off x="820737" y="2220163"/>
            <a:ext cx="7542213" cy="3230234"/>
          </a:xfrm>
        </p:spPr>
        <p:txBody>
          <a:bodyPr>
            <a:normAutofit/>
          </a:bodyPr>
          <a:lstStyle/>
          <a:p>
            <a:r>
              <a:rPr lang="en-GB" sz="2200" dirty="0">
                <a:solidFill>
                  <a:schemeClr val="bg1"/>
                </a:solidFill>
                <a:effectLst/>
                <a:latin typeface="Avenir Book"/>
                <a:cs typeface="Avenir Book"/>
              </a:rPr>
              <a:t>This report presents the Vulnerability Assessment</a:t>
            </a:r>
            <a:r>
              <a:rPr lang="en-GB" sz="2200" dirty="0" smtClean="0">
                <a:solidFill>
                  <a:schemeClr val="bg1"/>
                </a:solidFill>
                <a:effectLst/>
                <a:latin typeface="Avenir Book"/>
                <a:cs typeface="Avenir Book"/>
              </a:rPr>
              <a:t>, </a:t>
            </a:r>
            <a:r>
              <a:rPr lang="en-CA" sz="2200" dirty="0" smtClean="0">
                <a:solidFill>
                  <a:schemeClr val="bg1"/>
                </a:solidFill>
                <a:effectLst/>
                <a:latin typeface="Avenir Book"/>
                <a:cs typeface="Avenir Book"/>
              </a:rPr>
              <a:t>risk</a:t>
            </a:r>
            <a:r>
              <a:rPr lang="en-GB" sz="2200" dirty="0" smtClean="0">
                <a:solidFill>
                  <a:schemeClr val="bg1"/>
                </a:solidFill>
                <a:effectLst/>
                <a:latin typeface="Avenir Book"/>
                <a:cs typeface="Avenir Book"/>
              </a:rPr>
              <a:t> </a:t>
            </a:r>
            <a:r>
              <a:rPr lang="en-GB" sz="2200" dirty="0">
                <a:solidFill>
                  <a:schemeClr val="bg1"/>
                </a:solidFill>
                <a:effectLst/>
                <a:latin typeface="Avenir Book"/>
                <a:cs typeface="Avenir Book"/>
              </a:rPr>
              <a:t>identification </a:t>
            </a:r>
            <a:r>
              <a:rPr lang="en-GB" sz="2200" dirty="0" smtClean="0">
                <a:solidFill>
                  <a:schemeClr val="bg1"/>
                </a:solidFill>
                <a:effectLst/>
                <a:latin typeface="Avenir Book"/>
                <a:cs typeface="Avenir Book"/>
              </a:rPr>
              <a:t>on the </a:t>
            </a:r>
            <a:r>
              <a:rPr lang="en-GB" sz="2200" dirty="0">
                <a:solidFill>
                  <a:schemeClr val="bg1"/>
                </a:solidFill>
                <a:effectLst/>
                <a:latin typeface="Avenir Book"/>
                <a:cs typeface="Avenir Book"/>
              </a:rPr>
              <a:t>Network </a:t>
            </a:r>
            <a:r>
              <a:rPr lang="en-GB" sz="2200" dirty="0" smtClean="0">
                <a:solidFill>
                  <a:schemeClr val="bg1"/>
                </a:solidFill>
                <a:effectLst/>
                <a:latin typeface="Avenir Book"/>
                <a:cs typeface="Avenir Book"/>
              </a:rPr>
              <a:t>&amp; </a:t>
            </a:r>
            <a:r>
              <a:rPr lang="en-GB" sz="2200" dirty="0">
                <a:solidFill>
                  <a:schemeClr val="bg1"/>
                </a:solidFill>
                <a:effectLst/>
                <a:latin typeface="Avenir Book"/>
                <a:cs typeface="Avenir Book"/>
              </a:rPr>
              <a:t>exploitation of targeted Web Domain (WebDAV). The action plan undertaken is </a:t>
            </a:r>
            <a:r>
              <a:rPr lang="en-GB" sz="2200" dirty="0" smtClean="0">
                <a:solidFill>
                  <a:schemeClr val="bg1"/>
                </a:solidFill>
                <a:effectLst/>
                <a:latin typeface="Avenir Book"/>
                <a:cs typeface="Avenir Book"/>
              </a:rPr>
              <a:t>to launch an </a:t>
            </a:r>
            <a:r>
              <a:rPr lang="en-GB" sz="2200" dirty="0">
                <a:solidFill>
                  <a:schemeClr val="bg1"/>
                </a:solidFill>
                <a:effectLst/>
                <a:latin typeface="Avenir Book"/>
                <a:cs typeface="Avenir Book"/>
              </a:rPr>
              <a:t>attack by </a:t>
            </a:r>
            <a:r>
              <a:rPr lang="en-GB" sz="2200" dirty="0">
                <a:solidFill>
                  <a:schemeClr val="accent4">
                    <a:lumMod val="60000"/>
                    <a:lumOff val="40000"/>
                  </a:schemeClr>
                </a:solidFill>
                <a:effectLst/>
                <a:latin typeface="Avenir Book"/>
                <a:cs typeface="Avenir Book"/>
              </a:rPr>
              <a:t>R</a:t>
            </a:r>
            <a:r>
              <a:rPr lang="en-GB" sz="2200" dirty="0">
                <a:solidFill>
                  <a:schemeClr val="bg1"/>
                </a:solidFill>
                <a:effectLst/>
                <a:latin typeface="Avenir Book"/>
                <a:cs typeface="Avenir Book"/>
              </a:rPr>
              <a:t>edTeam to identify </a:t>
            </a:r>
            <a:r>
              <a:rPr lang="en-GB" sz="2200" dirty="0" smtClean="0">
                <a:solidFill>
                  <a:schemeClr val="bg1"/>
                </a:solidFill>
                <a:effectLst/>
                <a:latin typeface="Avenir Book"/>
                <a:cs typeface="Avenir Book"/>
              </a:rPr>
              <a:t>open risks </a:t>
            </a:r>
            <a:r>
              <a:rPr lang="en-GB" sz="2200" dirty="0">
                <a:solidFill>
                  <a:schemeClr val="bg1"/>
                </a:solidFill>
                <a:effectLst/>
                <a:latin typeface="Avenir Book"/>
                <a:cs typeface="Avenir Book"/>
              </a:rPr>
              <a:t>and </a:t>
            </a:r>
            <a:r>
              <a:rPr lang="en-GB" sz="2200" dirty="0" smtClean="0">
                <a:solidFill>
                  <a:schemeClr val="bg1"/>
                </a:solidFill>
                <a:effectLst/>
                <a:latin typeface="Avenir Book"/>
                <a:cs typeface="Avenir Book"/>
              </a:rPr>
              <a:t>threats while penetrating as a hacker. </a:t>
            </a:r>
          </a:p>
          <a:p>
            <a:r>
              <a:rPr lang="en-GB" sz="2200" dirty="0" smtClean="0">
                <a:solidFill>
                  <a:schemeClr val="bg1"/>
                </a:solidFill>
                <a:effectLst/>
                <a:latin typeface="Avenir Book"/>
                <a:cs typeface="Avenir Book"/>
              </a:rPr>
              <a:t>Once </a:t>
            </a:r>
            <a:r>
              <a:rPr lang="en-GB" sz="2200" dirty="0">
                <a:solidFill>
                  <a:schemeClr val="bg1"/>
                </a:solidFill>
                <a:effectLst/>
                <a:latin typeface="Avenir Book"/>
                <a:cs typeface="Avenir Book"/>
              </a:rPr>
              <a:t>the vulnerabilities are </a:t>
            </a:r>
            <a:r>
              <a:rPr lang="en-GB" sz="2200" dirty="0" smtClean="0">
                <a:solidFill>
                  <a:schemeClr val="bg1"/>
                </a:solidFill>
                <a:effectLst/>
                <a:latin typeface="Avenir Book"/>
                <a:cs typeface="Avenir Book"/>
              </a:rPr>
              <a:t>exposed, the </a:t>
            </a:r>
            <a:r>
              <a:rPr lang="en-GB" sz="2200" dirty="0">
                <a:solidFill>
                  <a:schemeClr val="accent3">
                    <a:lumMod val="60000"/>
                    <a:lumOff val="40000"/>
                  </a:schemeClr>
                </a:solidFill>
                <a:effectLst/>
                <a:latin typeface="Avenir Book"/>
                <a:cs typeface="Avenir Book"/>
              </a:rPr>
              <a:t>B</a:t>
            </a:r>
            <a:r>
              <a:rPr lang="en-GB" sz="2200" dirty="0">
                <a:solidFill>
                  <a:schemeClr val="bg1"/>
                </a:solidFill>
                <a:effectLst/>
                <a:latin typeface="Avenir Book"/>
                <a:cs typeface="Avenir Book"/>
              </a:rPr>
              <a:t>lueTeam takes measures </a:t>
            </a:r>
            <a:r>
              <a:rPr lang="en-GB" sz="2200" dirty="0" smtClean="0">
                <a:solidFill>
                  <a:schemeClr val="bg1"/>
                </a:solidFill>
                <a:effectLst/>
                <a:latin typeface="Avenir Book"/>
                <a:cs typeface="Avenir Book"/>
              </a:rPr>
              <a:t>in logging incidents and identifying threats followed by recommended </a:t>
            </a:r>
            <a:r>
              <a:rPr lang="en-GB" sz="2200" dirty="0">
                <a:solidFill>
                  <a:schemeClr val="bg1"/>
                </a:solidFill>
                <a:effectLst/>
                <a:latin typeface="Avenir Book"/>
                <a:cs typeface="Avenir Book"/>
              </a:rPr>
              <a:t>security controls and </a:t>
            </a:r>
            <a:r>
              <a:rPr lang="en-GB" sz="2200" dirty="0" smtClean="0">
                <a:solidFill>
                  <a:schemeClr val="bg1"/>
                </a:solidFill>
                <a:effectLst/>
                <a:latin typeface="Avenir Book"/>
                <a:cs typeface="Avenir Book"/>
              </a:rPr>
              <a:t>hardening measures of </a:t>
            </a:r>
            <a:r>
              <a:rPr lang="en-GB" sz="2200" dirty="0">
                <a:solidFill>
                  <a:schemeClr val="bg1"/>
                </a:solidFill>
                <a:effectLst/>
                <a:latin typeface="Avenir Book"/>
                <a:cs typeface="Avenir Book"/>
              </a:rPr>
              <a:t>the </a:t>
            </a:r>
            <a:r>
              <a:rPr lang="en-GB" sz="2200" dirty="0" smtClean="0">
                <a:solidFill>
                  <a:schemeClr val="bg1"/>
                </a:solidFill>
                <a:effectLst/>
                <a:latin typeface="Avenir Book"/>
                <a:cs typeface="Avenir Book"/>
              </a:rPr>
              <a:t>system on </a:t>
            </a:r>
            <a:r>
              <a:rPr lang="en-GB" sz="2200" dirty="0">
                <a:solidFill>
                  <a:schemeClr val="bg1"/>
                </a:solidFill>
                <a:effectLst/>
                <a:latin typeface="Avenir Book"/>
                <a:cs typeface="Avenir Book"/>
              </a:rPr>
              <a:t>the network.</a:t>
            </a:r>
          </a:p>
          <a:p>
            <a:endParaRPr lang="en-US" dirty="0"/>
          </a:p>
        </p:txBody>
      </p:sp>
    </p:spTree>
    <p:extLst>
      <p:ext uri="{BB962C8B-B14F-4D97-AF65-F5344CB8AC3E}">
        <p14:creationId xmlns:p14="http://schemas.microsoft.com/office/powerpoint/2010/main" val="32599996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50"/>
        <p:cNvGrpSpPr/>
        <p:nvPr/>
      </p:nvGrpSpPr>
      <p:grpSpPr>
        <a:xfrm>
          <a:off x="0" y="0"/>
          <a:ext cx="0" cy="0"/>
          <a:chOff x="0" y="0"/>
          <a:chExt cx="0" cy="0"/>
        </a:xfrm>
      </p:grpSpPr>
      <p:sp>
        <p:nvSpPr>
          <p:cNvPr id="1051" name="Google Shape;1051;p56"/>
          <p:cNvSpPr txBox="1">
            <a:spLocks noGrp="1"/>
          </p:cNvSpPr>
          <p:nvPr>
            <p:ph type="title"/>
          </p:nvPr>
        </p:nvSpPr>
        <p:spPr>
          <a:xfrm>
            <a:off x="274325" y="2784633"/>
            <a:ext cx="8595300" cy="10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j-lt"/>
              </a:rPr>
              <a:t>Network Topology </a:t>
            </a:r>
            <a:endParaRPr dirty="0">
              <a:latin typeface="+mj-lt"/>
            </a:endParaRPr>
          </a:p>
        </p:txBody>
      </p:sp>
      <p:sp>
        <p:nvSpPr>
          <p:cNvPr id="1052" name="Google Shape;1052;p56"/>
          <p:cNvSpPr txBox="1"/>
          <p:nvPr/>
        </p:nvSpPr>
        <p:spPr>
          <a:xfrm>
            <a:off x="8607775" y="6609600"/>
            <a:ext cx="261900" cy="1408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t>6</a:t>
            </a:fld>
            <a:endParaRPr sz="600"/>
          </a:p>
        </p:txBody>
      </p:sp>
      <p:sp>
        <p:nvSpPr>
          <p:cNvPr id="3" name="TextBox 2"/>
          <p:cNvSpPr txBox="1"/>
          <p:nvPr/>
        </p:nvSpPr>
        <p:spPr>
          <a:xfrm>
            <a:off x="5715000" y="7620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1419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8" name="Google Shape;1058;p57"/>
          <p:cNvSpPr txBox="1">
            <a:spLocks noGrp="1"/>
          </p:cNvSpPr>
          <p:nvPr>
            <p:ph type="subTitle" idx="3"/>
          </p:nvPr>
        </p:nvSpPr>
        <p:spPr>
          <a:xfrm>
            <a:off x="7056300" y="1213966"/>
            <a:ext cx="1814100" cy="4977283"/>
          </a:xfrm>
          <a:prstGeom prst="rect">
            <a:avLst/>
          </a:prstGeom>
        </p:spPr>
        <p:txBody>
          <a:bodyPr spcFirstLastPara="1" wrap="square" lIns="182875" tIns="182875" rIns="182875" bIns="182875" anchor="t" anchorCtr="0">
            <a:noAutofit/>
          </a:bodyPr>
          <a:lstStyle/>
          <a:p>
            <a:pPr marL="0" lvl="0" indent="0" algn="ctr" rtl="0">
              <a:spcBef>
                <a:spcPts val="0"/>
              </a:spcBef>
              <a:spcAft>
                <a:spcPts val="0"/>
              </a:spcAft>
              <a:buClr>
                <a:schemeClr val="dk1"/>
              </a:buClr>
              <a:buSzPts val="1100"/>
              <a:buFont typeface="Arial"/>
              <a:buNone/>
            </a:pPr>
            <a:r>
              <a:rPr lang="en" sz="1100" b="0" dirty="0" smtClean="0">
                <a:solidFill>
                  <a:srgbClr val="000000"/>
                </a:solidFill>
                <a:latin typeface="Roboto Black"/>
                <a:ea typeface="Roboto Black"/>
                <a:cs typeface="Roboto Black"/>
                <a:sym typeface="Roboto Black"/>
              </a:rPr>
              <a:t>Network</a:t>
            </a:r>
            <a:r>
              <a:rPr lang="en-CA" sz="1100" b="0" dirty="0" smtClean="0">
                <a:solidFill>
                  <a:srgbClr val="000000"/>
                </a:solidFill>
                <a:latin typeface="Roboto Black"/>
                <a:ea typeface="Roboto Black"/>
                <a:cs typeface="Roboto Black"/>
                <a:sym typeface="Roboto Black"/>
              </a:rPr>
              <a:t> </a:t>
            </a:r>
            <a:endParaRPr sz="1100" b="0" dirty="0">
              <a:solidFill>
                <a:srgbClr val="000000"/>
              </a:solidFill>
            </a:endParaRPr>
          </a:p>
          <a:p>
            <a:pPr marL="0" lvl="0" indent="0" algn="ctr" rtl="0">
              <a:spcBef>
                <a:spcPts val="0"/>
              </a:spcBef>
              <a:spcAft>
                <a:spcPts val="0"/>
              </a:spcAft>
              <a:buClr>
                <a:schemeClr val="dk1"/>
              </a:buClr>
              <a:buSzPts val="1100"/>
              <a:buFont typeface="Arial"/>
              <a:buNone/>
            </a:pPr>
            <a:r>
              <a:rPr lang="en" b="0" dirty="0">
                <a:solidFill>
                  <a:srgbClr val="000000"/>
                </a:solidFill>
              </a:rPr>
              <a:t>Address Range</a:t>
            </a:r>
            <a:r>
              <a:rPr lang="en" b="0" dirty="0" smtClean="0">
                <a:solidFill>
                  <a:srgbClr val="000000"/>
                </a:solidFill>
              </a:rPr>
              <a:t>:</a:t>
            </a: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lang="en-CA" b="0" dirty="0">
              <a:solidFill>
                <a:srgbClr val="000000"/>
              </a:solidFill>
            </a:endParaRPr>
          </a:p>
          <a:p>
            <a:pPr marL="0" lvl="0" indent="0" algn="ctr" rtl="0">
              <a:spcBef>
                <a:spcPts val="0"/>
              </a:spcBef>
              <a:spcAft>
                <a:spcPts val="0"/>
              </a:spcAft>
              <a:buClr>
                <a:schemeClr val="dk1"/>
              </a:buClr>
              <a:buSzPts val="1100"/>
              <a:buFont typeface="Arial"/>
              <a:buNone/>
            </a:pPr>
            <a:r>
              <a:rPr lang="en-CA" b="0" dirty="0" smtClean="0">
                <a:solidFill>
                  <a:srgbClr val="000000"/>
                </a:solidFill>
              </a:rPr>
              <a:t>192.168.1.0/24</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a:solidFill>
                  <a:srgbClr val="000000"/>
                </a:solidFill>
              </a:rPr>
              <a:t>Netmask</a:t>
            </a:r>
            <a:r>
              <a:rPr lang="en" b="0" dirty="0" smtClean="0">
                <a:solidFill>
                  <a:srgbClr val="000000"/>
                </a:solidFill>
              </a:rPr>
              <a:t>:</a:t>
            </a: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r>
              <a:rPr lang="en-CA" b="0" dirty="0" smtClean="0">
                <a:solidFill>
                  <a:srgbClr val="000000"/>
                </a:solidFill>
              </a:rPr>
              <a:t>255.255.255.0</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a:solidFill>
                  <a:srgbClr val="000000"/>
                </a:solidFill>
              </a:rPr>
              <a:t>Gateway:</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CA" b="0" dirty="0" smtClean="0">
                <a:solidFill>
                  <a:srgbClr val="000000"/>
                </a:solidFill>
              </a:rPr>
              <a:t>10.0.0.76</a:t>
            </a:r>
          </a:p>
          <a:p>
            <a:pPr marL="0" lvl="0" indent="0" algn="ctr" rtl="0">
              <a:spcBef>
                <a:spcPts val="0"/>
              </a:spcBef>
              <a:spcAft>
                <a:spcPts val="0"/>
              </a:spcAft>
              <a:buClr>
                <a:schemeClr val="dk1"/>
              </a:buClr>
              <a:buSzPts val="1100"/>
              <a:buFont typeface="Arial"/>
              <a:buNone/>
            </a:pP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b="0" dirty="0">
              <a:solidFill>
                <a:srgbClr val="000000"/>
              </a:solidFill>
            </a:endParaRPr>
          </a:p>
          <a:p>
            <a:pPr marL="0" lvl="0" indent="0" algn="ctr" rtl="0">
              <a:spcBef>
                <a:spcPts val="0"/>
              </a:spcBef>
              <a:spcAft>
                <a:spcPts val="0"/>
              </a:spcAft>
              <a:buClr>
                <a:schemeClr val="dk1"/>
              </a:buClr>
              <a:buSzPts val="1100"/>
              <a:buFont typeface="Arial"/>
              <a:buNone/>
            </a:pPr>
            <a:r>
              <a:rPr lang="en" sz="1100" b="0" dirty="0" smtClean="0">
                <a:solidFill>
                  <a:srgbClr val="000000"/>
                </a:solidFill>
                <a:latin typeface="Roboto Black"/>
                <a:ea typeface="Roboto Black"/>
                <a:cs typeface="Roboto Black"/>
                <a:sym typeface="Roboto Black"/>
              </a:rPr>
              <a:t>Machines</a:t>
            </a:r>
            <a:r>
              <a:rPr lang="en-CA" sz="1100" b="0" dirty="0" smtClean="0">
                <a:solidFill>
                  <a:srgbClr val="000000"/>
                </a:solidFill>
                <a:latin typeface="Roboto Black"/>
                <a:ea typeface="Roboto Black"/>
                <a:cs typeface="Roboto Black"/>
                <a:sym typeface="Roboto Black"/>
              </a:rPr>
              <a:t> </a:t>
            </a:r>
          </a:p>
          <a:p>
            <a:pPr marL="0" lvl="0" indent="0" algn="ctr" rtl="0">
              <a:spcBef>
                <a:spcPts val="0"/>
              </a:spcBef>
              <a:spcAft>
                <a:spcPts val="0"/>
              </a:spcAft>
              <a:buClr>
                <a:schemeClr val="dk1"/>
              </a:buClr>
              <a:buSzPts val="1100"/>
              <a:buFont typeface="Arial"/>
              <a:buNone/>
            </a:pPr>
            <a:endParaRPr sz="1100" b="0" dirty="0">
              <a:solidFill>
                <a:srgbClr val="000000"/>
              </a:solidFill>
              <a:latin typeface="Roboto Black"/>
              <a:ea typeface="Roboto Black"/>
              <a:cs typeface="Roboto Black"/>
              <a:sym typeface="Roboto Black"/>
            </a:endParaRPr>
          </a:p>
          <a:p>
            <a:pPr marL="0" lvl="0" indent="0" algn="ctr" rtl="0">
              <a:spcBef>
                <a:spcPts val="0"/>
              </a:spcBef>
              <a:spcAft>
                <a:spcPts val="0"/>
              </a:spcAft>
              <a:buClr>
                <a:schemeClr val="dk1"/>
              </a:buClr>
              <a:buSzPts val="1100"/>
              <a:buFont typeface="Arial"/>
              <a:buNone/>
            </a:pPr>
            <a:r>
              <a:rPr lang="en" b="0" dirty="0">
                <a:solidFill>
                  <a:srgbClr val="000000"/>
                </a:solidFill>
              </a:rPr>
              <a:t>IPv4</a:t>
            </a:r>
            <a:r>
              <a:rPr lang="en" b="0" dirty="0" smtClean="0">
                <a:solidFill>
                  <a:srgbClr val="000000"/>
                </a:solidFill>
              </a:rPr>
              <a:t>:</a:t>
            </a:r>
            <a:r>
              <a:rPr lang="en-CA" b="0" dirty="0" smtClean="0">
                <a:solidFill>
                  <a:srgbClr val="000000"/>
                </a:solidFill>
              </a:rPr>
              <a:t> 192.168.1.1</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smtClean="0">
                <a:solidFill>
                  <a:srgbClr val="000000"/>
                </a:solidFill>
              </a:rPr>
              <a:t>OS:</a:t>
            </a:r>
            <a:r>
              <a:rPr lang="en-CA" b="0" dirty="0" smtClean="0">
                <a:solidFill>
                  <a:srgbClr val="000000"/>
                </a:solidFill>
              </a:rPr>
              <a:t> Windows 10</a:t>
            </a:r>
          </a:p>
          <a:p>
            <a:pPr marL="0" lvl="0" indent="0" algn="ctr" rtl="0">
              <a:spcBef>
                <a:spcPts val="0"/>
              </a:spcBef>
              <a:spcAft>
                <a:spcPts val="0"/>
              </a:spcAft>
              <a:buClr>
                <a:schemeClr val="dk1"/>
              </a:buClr>
              <a:buSzPts val="1100"/>
              <a:buFont typeface="Arial"/>
              <a:buNone/>
            </a:pPr>
            <a:r>
              <a:rPr lang="en" b="0" dirty="0" smtClean="0">
                <a:solidFill>
                  <a:srgbClr val="000000"/>
                </a:solidFill>
              </a:rPr>
              <a:t>Hostname:</a:t>
            </a:r>
            <a:r>
              <a:rPr lang="en-CA" b="0" dirty="0">
                <a:solidFill>
                  <a:srgbClr val="000000"/>
                </a:solidFill>
              </a:rPr>
              <a:t> </a:t>
            </a: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r>
              <a:rPr lang="en-CA" b="0" dirty="0" smtClean="0">
                <a:solidFill>
                  <a:srgbClr val="000000"/>
                </a:solidFill>
              </a:rPr>
              <a:t>Azure Hyper-V</a:t>
            </a:r>
            <a:endParaRPr b="0" dirty="0">
              <a:solidFill>
                <a:srgbClr val="000000"/>
              </a:solidFill>
            </a:endParaRPr>
          </a:p>
          <a:p>
            <a:pPr marL="0" lvl="0" indent="0" algn="ctr" rtl="0">
              <a:spcBef>
                <a:spcPts val="0"/>
              </a:spcBef>
              <a:spcAft>
                <a:spcPts val="0"/>
              </a:spcAft>
              <a:buClr>
                <a:schemeClr val="dk1"/>
              </a:buClr>
              <a:buSzPts val="1100"/>
              <a:buFont typeface="Arial"/>
              <a:buNone/>
            </a:pP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smtClean="0">
                <a:solidFill>
                  <a:srgbClr val="000000"/>
                </a:solidFill>
              </a:rPr>
              <a:t>IPv4:</a:t>
            </a:r>
            <a:r>
              <a:rPr lang="en-CA" b="0" dirty="0" smtClean="0">
                <a:solidFill>
                  <a:srgbClr val="000000"/>
                </a:solidFill>
              </a:rPr>
              <a:t>192.168.1.90</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a:solidFill>
                  <a:srgbClr val="000000"/>
                </a:solidFill>
              </a:rPr>
              <a:t>OS</a:t>
            </a:r>
            <a:r>
              <a:rPr lang="en" b="0" dirty="0" smtClean="0">
                <a:solidFill>
                  <a:srgbClr val="000000"/>
                </a:solidFill>
              </a:rPr>
              <a:t>:</a:t>
            </a:r>
            <a:r>
              <a:rPr lang="en-CA" b="0" dirty="0" smtClean="0">
                <a:solidFill>
                  <a:srgbClr val="000000"/>
                </a:solidFill>
              </a:rPr>
              <a:t> Linux 2.6.32</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a:solidFill>
                  <a:srgbClr val="000000"/>
                </a:solidFill>
              </a:rPr>
              <a:t>Hostname</a:t>
            </a:r>
            <a:r>
              <a:rPr lang="en" b="0" dirty="0" smtClean="0">
                <a:solidFill>
                  <a:srgbClr val="000000"/>
                </a:solidFill>
              </a:rPr>
              <a:t>:</a:t>
            </a:r>
            <a:r>
              <a:rPr lang="en-CA" b="0" dirty="0" smtClean="0">
                <a:solidFill>
                  <a:srgbClr val="000000"/>
                </a:solidFill>
              </a:rPr>
              <a:t> Kali</a:t>
            </a:r>
            <a:endParaRPr b="0" dirty="0">
              <a:solidFill>
                <a:srgbClr val="000000"/>
              </a:solidFill>
            </a:endParaRPr>
          </a:p>
          <a:p>
            <a:pPr marL="0" lvl="0" indent="0" algn="ctr" rtl="0">
              <a:spcBef>
                <a:spcPts val="0"/>
              </a:spcBef>
              <a:spcAft>
                <a:spcPts val="0"/>
              </a:spcAft>
              <a:buClr>
                <a:schemeClr val="dk1"/>
              </a:buClr>
              <a:buSzPts val="1100"/>
              <a:buFont typeface="Arial"/>
              <a:buNone/>
            </a:pP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lang="en-CA" b="0" dirty="0">
              <a:solidFill>
                <a:srgbClr val="000000"/>
              </a:solidFill>
            </a:endParaRPr>
          </a:p>
          <a:p>
            <a:pPr marL="0" lvl="0" indent="0" algn="ctr" rtl="0">
              <a:spcBef>
                <a:spcPts val="0"/>
              </a:spcBef>
              <a:spcAft>
                <a:spcPts val="0"/>
              </a:spcAft>
              <a:buClr>
                <a:schemeClr val="dk1"/>
              </a:buClr>
              <a:buSzPts val="1100"/>
              <a:buFont typeface="Arial"/>
              <a:buNone/>
            </a:pPr>
            <a:endParaRPr lang="en-CA" b="0" dirty="0" smtClean="0">
              <a:solidFill>
                <a:srgbClr val="000000"/>
              </a:solidFill>
            </a:endParaRPr>
          </a:p>
          <a:p>
            <a:pPr marL="0" lvl="0" indent="0" algn="ctr" rtl="0">
              <a:spcBef>
                <a:spcPts val="0"/>
              </a:spcBef>
              <a:spcAft>
                <a:spcPts val="0"/>
              </a:spcAft>
              <a:buClr>
                <a:schemeClr val="dk1"/>
              </a:buClr>
              <a:buSzPts val="1100"/>
              <a:buFont typeface="Arial"/>
              <a:buNone/>
            </a:pP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smtClean="0">
                <a:solidFill>
                  <a:srgbClr val="000000"/>
                </a:solidFill>
              </a:rPr>
              <a:t>IPv4:</a:t>
            </a:r>
            <a:r>
              <a:rPr lang="en-CA" b="0" dirty="0" smtClean="0">
                <a:solidFill>
                  <a:srgbClr val="000000"/>
                </a:solidFill>
              </a:rPr>
              <a:t>192.168.1.100</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smtClean="0">
                <a:solidFill>
                  <a:srgbClr val="000000"/>
                </a:solidFill>
              </a:rPr>
              <a:t>OS:</a:t>
            </a:r>
            <a:r>
              <a:rPr lang="en-CA" b="0" dirty="0" smtClean="0">
                <a:solidFill>
                  <a:srgbClr val="000000"/>
                </a:solidFill>
              </a:rPr>
              <a:t>Linux</a:t>
            </a:r>
            <a:endParaRPr b="0" dirty="0">
              <a:solidFill>
                <a:srgbClr val="000000"/>
              </a:solidFill>
            </a:endParaRPr>
          </a:p>
          <a:p>
            <a:pPr marL="0" lvl="0" indent="0" algn="ctr" rtl="0">
              <a:spcBef>
                <a:spcPts val="0"/>
              </a:spcBef>
              <a:spcAft>
                <a:spcPts val="0"/>
              </a:spcAft>
              <a:buClr>
                <a:schemeClr val="dk1"/>
              </a:buClr>
              <a:buSzPts val="1100"/>
              <a:buFont typeface="Arial"/>
              <a:buNone/>
            </a:pPr>
            <a:r>
              <a:rPr lang="en" b="0" dirty="0" smtClean="0">
                <a:solidFill>
                  <a:srgbClr val="000000"/>
                </a:solidFill>
              </a:rPr>
              <a:t>Hostname:</a:t>
            </a:r>
            <a:r>
              <a:rPr lang="en-CA" b="0" dirty="0" smtClean="0">
                <a:solidFill>
                  <a:srgbClr val="000000"/>
                </a:solidFill>
              </a:rPr>
              <a:t>ELK </a:t>
            </a:r>
            <a:r>
              <a:rPr lang="mr-IN" b="0" dirty="0" smtClean="0">
                <a:solidFill>
                  <a:srgbClr val="000000"/>
                </a:solidFill>
              </a:rPr>
              <a:t>–</a:t>
            </a:r>
            <a:r>
              <a:rPr lang="en-CA" b="0" dirty="0" smtClean="0">
                <a:solidFill>
                  <a:srgbClr val="000000"/>
                </a:solidFill>
              </a:rPr>
              <a:t>Stack</a:t>
            </a:r>
            <a:endParaRPr b="0" dirty="0">
              <a:solidFill>
                <a:srgbClr val="000000"/>
              </a:solidFill>
            </a:endParaRPr>
          </a:p>
          <a:p>
            <a:pPr marL="0" lvl="0" indent="0" algn="l" rtl="0">
              <a:spcBef>
                <a:spcPts val="0"/>
              </a:spcBef>
              <a:spcAft>
                <a:spcPts val="0"/>
              </a:spcAft>
              <a:buClr>
                <a:schemeClr val="dk1"/>
              </a:buClr>
              <a:buSzPts val="1100"/>
              <a:buFont typeface="Arial"/>
              <a:buNone/>
            </a:pPr>
            <a:endParaRPr lang="en-CA" b="0" dirty="0" smtClean="0">
              <a:solidFill>
                <a:srgbClr val="000000"/>
              </a:solidFill>
            </a:endParaRPr>
          </a:p>
          <a:p>
            <a:pPr marL="0" lvl="0" indent="0" algn="l" rtl="0">
              <a:spcBef>
                <a:spcPts val="0"/>
              </a:spcBef>
              <a:spcAft>
                <a:spcPts val="0"/>
              </a:spcAft>
              <a:buClr>
                <a:schemeClr val="dk1"/>
              </a:buClr>
              <a:buSzPts val="1100"/>
              <a:buFont typeface="Arial"/>
              <a:buNone/>
            </a:pPr>
            <a:endParaRPr b="0" dirty="0">
              <a:solidFill>
                <a:srgbClr val="000000"/>
              </a:solidFill>
            </a:endParaRPr>
          </a:p>
          <a:p>
            <a:pPr marL="0" lvl="0" indent="0" algn="l" rtl="0">
              <a:spcBef>
                <a:spcPts val="0"/>
              </a:spcBef>
              <a:spcAft>
                <a:spcPts val="0"/>
              </a:spcAft>
              <a:buNone/>
            </a:pPr>
            <a:endParaRPr b="0" dirty="0">
              <a:solidFill>
                <a:srgbClr val="000000"/>
              </a:solidFill>
            </a:endParaRPr>
          </a:p>
        </p:txBody>
      </p:sp>
      <p:sp>
        <p:nvSpPr>
          <p:cNvPr id="1059" name="Google Shape;1059;p57"/>
          <p:cNvSpPr txBox="1">
            <a:spLocks noGrp="1"/>
          </p:cNvSpPr>
          <p:nvPr>
            <p:ph type="title"/>
          </p:nvPr>
        </p:nvSpPr>
        <p:spPr>
          <a:xfrm>
            <a:off x="-12425" y="0"/>
            <a:ext cx="6699600" cy="711600"/>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CA" dirty="0" smtClean="0"/>
              <a:t>							</a:t>
            </a:r>
            <a:r>
              <a:rPr lang="en" dirty="0" smtClean="0"/>
              <a:t>Network </a:t>
            </a:r>
            <a:r>
              <a:rPr lang="en" dirty="0"/>
              <a:t>Topology</a:t>
            </a:r>
            <a:endParaRPr dirty="0"/>
          </a:p>
        </p:txBody>
      </p:sp>
      <p:pic>
        <p:nvPicPr>
          <p:cNvPr id="3" name="Picture 2" descr="Project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80" y="711600"/>
            <a:ext cx="5646303" cy="5625116"/>
          </a:xfrm>
          <a:prstGeom prst="rect">
            <a:avLst/>
          </a:prstGeom>
        </p:spPr>
      </p:pic>
    </p:spTree>
    <p:extLst>
      <p:ext uri="{BB962C8B-B14F-4D97-AF65-F5344CB8AC3E}">
        <p14:creationId xmlns:p14="http://schemas.microsoft.com/office/powerpoint/2010/main" val="31654177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064"/>
        <p:cNvGrpSpPr/>
        <p:nvPr/>
      </p:nvGrpSpPr>
      <p:grpSpPr>
        <a:xfrm>
          <a:off x="0" y="0"/>
          <a:ext cx="0" cy="0"/>
          <a:chOff x="0" y="0"/>
          <a:chExt cx="0" cy="0"/>
        </a:xfrm>
      </p:grpSpPr>
      <p:pic>
        <p:nvPicPr>
          <p:cNvPr id="1065" name="Google Shape;1065;p58"/>
          <p:cNvPicPr preferRelativeResize="0"/>
          <p:nvPr/>
        </p:nvPicPr>
        <p:blipFill>
          <a:blip r:embed="rId3">
            <a:alphaModFix/>
          </a:blip>
          <a:stretch>
            <a:fillRect/>
          </a:stretch>
        </p:blipFill>
        <p:spPr>
          <a:xfrm>
            <a:off x="274323" y="386533"/>
            <a:ext cx="8595295" cy="6124819"/>
          </a:xfrm>
          <a:prstGeom prst="rect">
            <a:avLst/>
          </a:prstGeom>
          <a:noFill/>
          <a:ln>
            <a:noFill/>
          </a:ln>
        </p:spPr>
      </p:pic>
      <p:sp>
        <p:nvSpPr>
          <p:cNvPr id="1066" name="Google Shape;1066;p58"/>
          <p:cNvSpPr txBox="1"/>
          <p:nvPr/>
        </p:nvSpPr>
        <p:spPr>
          <a:xfrm>
            <a:off x="8607775" y="6609600"/>
            <a:ext cx="261900" cy="140800"/>
          </a:xfrm>
          <a:prstGeom prst="rect">
            <a:avLst/>
          </a:prstGeom>
          <a:noFill/>
          <a:ln>
            <a:noFill/>
          </a:ln>
        </p:spPr>
        <p:txBody>
          <a:bodyPr spcFirstLastPara="1" wrap="square" lIns="0" tIns="0" rIns="0" bIns="91425" anchor="t" anchorCtr="0">
            <a:noAutofit/>
          </a:bodyPr>
          <a:lstStyle/>
          <a:p>
            <a:pPr marL="0" lvl="0" indent="0" algn="r" rtl="0">
              <a:spcBef>
                <a:spcPts val="0"/>
              </a:spcBef>
              <a:spcAft>
                <a:spcPts val="0"/>
              </a:spcAft>
              <a:buNone/>
            </a:pPr>
            <a:fld id="{00000000-1234-1234-1234-123412341234}" type="slidenum">
              <a:rPr lang="en" sz="600"/>
              <a:t>8</a:t>
            </a:fld>
            <a:endParaRPr sz="600"/>
          </a:p>
        </p:txBody>
      </p:sp>
      <p:sp>
        <p:nvSpPr>
          <p:cNvPr id="1067" name="Google Shape;1067;p58"/>
          <p:cNvSpPr txBox="1">
            <a:spLocks noGrp="1"/>
          </p:cNvSpPr>
          <p:nvPr>
            <p:ph type="title"/>
          </p:nvPr>
        </p:nvSpPr>
        <p:spPr>
          <a:xfrm>
            <a:off x="274325" y="2468133"/>
            <a:ext cx="8595300" cy="137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Red Team</a:t>
            </a:r>
            <a:endParaRPr b="1"/>
          </a:p>
          <a:p>
            <a:pPr marL="0" lvl="0" indent="0" algn="ctr" rtl="0">
              <a:spcBef>
                <a:spcPts val="0"/>
              </a:spcBef>
              <a:spcAft>
                <a:spcPts val="0"/>
              </a:spcAft>
              <a:buClr>
                <a:schemeClr val="dk1"/>
              </a:buClr>
              <a:buSzPts val="1100"/>
              <a:buFont typeface="Arial"/>
              <a:buNone/>
            </a:pPr>
            <a:r>
              <a:rPr lang="en">
                <a:latin typeface="Roboto Light"/>
                <a:ea typeface="Roboto Light"/>
                <a:cs typeface="Roboto Light"/>
                <a:sym typeface="Roboto Light"/>
              </a:rPr>
              <a:t>Security Assessment</a:t>
            </a:r>
            <a:endParaRPr>
              <a:latin typeface="Roboto Light"/>
              <a:ea typeface="Roboto Light"/>
              <a:cs typeface="Roboto Light"/>
              <a:sym typeface="Roboto Light"/>
            </a:endParaRPr>
          </a:p>
          <a:p>
            <a:pPr marL="0" lvl="0" indent="0" algn="ctr" rtl="0">
              <a:spcBef>
                <a:spcPts val="0"/>
              </a:spcBef>
              <a:spcAft>
                <a:spcPts val="0"/>
              </a:spcAft>
              <a:buNone/>
            </a:pPr>
            <a:endParaRPr>
              <a:latin typeface="Roboto Light"/>
              <a:ea typeface="Roboto Light"/>
              <a:cs typeface="Roboto Light"/>
              <a:sym typeface="Roboto Light"/>
            </a:endParaRPr>
          </a:p>
        </p:txBody>
      </p:sp>
      <p:sp>
        <p:nvSpPr>
          <p:cNvPr id="1068" name="Google Shape;1068;p58"/>
          <p:cNvSpPr txBox="1">
            <a:spLocks noGrp="1"/>
          </p:cNvSpPr>
          <p:nvPr>
            <p:ph type="subTitle" idx="1"/>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63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59"/>
          <p:cNvSpPr txBox="1">
            <a:spLocks noGrp="1"/>
          </p:cNvSpPr>
          <p:nvPr>
            <p:ph type="title"/>
          </p:nvPr>
        </p:nvSpPr>
        <p:spPr>
          <a:xfrm>
            <a:off x="-12300" y="0"/>
            <a:ext cx="9168600" cy="711600"/>
          </a:xfrm>
          <a:prstGeom prst="rect">
            <a:avLst/>
          </a:prstGeom>
        </p:spPr>
        <p:txBody>
          <a:bodyPr spcFirstLastPara="1" wrap="square" lIns="457200" tIns="182875" rIns="274300" bIns="91425" anchor="t" anchorCtr="0">
            <a:noAutofit/>
          </a:bodyPr>
          <a:lstStyle/>
          <a:p>
            <a:pPr marL="0" lvl="0" indent="0" rtl="0">
              <a:spcBef>
                <a:spcPts val="0"/>
              </a:spcBef>
              <a:spcAft>
                <a:spcPts val="0"/>
              </a:spcAft>
              <a:buNone/>
            </a:pPr>
            <a:r>
              <a:rPr lang="en" sz="2800" dirty="0" smtClean="0"/>
              <a:t>Recon</a:t>
            </a:r>
            <a:r>
              <a:rPr lang="en" sz="2800" dirty="0"/>
              <a:t>: Describing the Target</a:t>
            </a:r>
            <a:endParaRPr sz="2800" dirty="0"/>
          </a:p>
        </p:txBody>
      </p:sp>
      <p:sp>
        <p:nvSpPr>
          <p:cNvPr id="1074" name="Google Shape;1074;p59"/>
          <p:cNvSpPr txBox="1">
            <a:spLocks noGrp="1"/>
          </p:cNvSpPr>
          <p:nvPr>
            <p:ph type="subTitle" idx="1"/>
          </p:nvPr>
        </p:nvSpPr>
        <p:spPr>
          <a:xfrm>
            <a:off x="0" y="901300"/>
            <a:ext cx="9144000" cy="486400"/>
          </a:xfrm>
          <a:prstGeom prst="rect">
            <a:avLst/>
          </a:prstGeom>
        </p:spPr>
        <p:txBody>
          <a:bodyPr spcFirstLastPara="1" wrap="square" lIns="457200" tIns="91425" rIns="457200" bIns="0" anchor="t" anchorCtr="0">
            <a:noAutofit/>
          </a:bodyPr>
          <a:lstStyle/>
          <a:p>
            <a:pPr marL="0" marR="0" lvl="0" indent="0" algn="ctr" rtl="0">
              <a:lnSpc>
                <a:spcPct val="100000"/>
              </a:lnSpc>
              <a:spcBef>
                <a:spcPts val="0"/>
              </a:spcBef>
              <a:spcAft>
                <a:spcPts val="0"/>
              </a:spcAft>
              <a:buNone/>
            </a:pPr>
            <a:r>
              <a:rPr lang="en" dirty="0" smtClean="0">
                <a:latin typeface="Roboto Medium"/>
                <a:ea typeface="Roboto Medium"/>
                <a:cs typeface="Roboto Medium"/>
                <a:sym typeface="Roboto Medium"/>
              </a:rPr>
              <a:t>Nmap identified the following hosts on the network:</a:t>
            </a:r>
            <a:endParaRPr dirty="0">
              <a:latin typeface="Roboto Medium"/>
              <a:ea typeface="Roboto Medium"/>
              <a:cs typeface="Roboto Medium"/>
              <a:sym typeface="Roboto Medium"/>
            </a:endParaRPr>
          </a:p>
        </p:txBody>
      </p:sp>
      <p:sp>
        <p:nvSpPr>
          <p:cNvPr id="1075" name="Google Shape;1075;p59"/>
          <p:cNvSpPr txBox="1">
            <a:spLocks noGrp="1"/>
          </p:cNvSpPr>
          <p:nvPr>
            <p:ph type="subTitle" idx="2"/>
          </p:nvPr>
        </p:nvSpPr>
        <p:spPr>
          <a:xfrm>
            <a:off x="-12300" y="6555533"/>
            <a:ext cx="7971900" cy="302400"/>
          </a:xfrm>
          <a:prstGeom prst="rect">
            <a:avLst/>
          </a:prstGeom>
        </p:spPr>
        <p:txBody>
          <a:bodyPr spcFirstLastPara="1" wrap="square" lIns="274300" tIns="45700" rIns="0" bIns="0" anchor="t" anchorCtr="0">
            <a:noAutofit/>
          </a:bodyPr>
          <a:lstStyle/>
          <a:p>
            <a:pPr marL="0" lvl="0" indent="0" algn="l" rtl="0">
              <a:spcBef>
                <a:spcPts val="0"/>
              </a:spcBef>
              <a:spcAft>
                <a:spcPts val="0"/>
              </a:spcAft>
              <a:buNone/>
            </a:pPr>
            <a:endParaRPr/>
          </a:p>
        </p:txBody>
      </p:sp>
      <p:graphicFrame>
        <p:nvGraphicFramePr>
          <p:cNvPr id="1076" name="Google Shape;1076;p59"/>
          <p:cNvGraphicFramePr/>
          <p:nvPr>
            <p:extLst>
              <p:ext uri="{D42A27DB-BD31-4B8C-83A1-F6EECF244321}">
                <p14:modId xmlns:p14="http://schemas.microsoft.com/office/powerpoint/2010/main" val="1033089828"/>
              </p:ext>
            </p:extLst>
          </p:nvPr>
        </p:nvGraphicFramePr>
        <p:xfrm>
          <a:off x="419800" y="1598334"/>
          <a:ext cx="8346600" cy="4328176"/>
        </p:xfrm>
        <a:graphic>
          <a:graphicData uri="http://schemas.openxmlformats.org/drawingml/2006/table">
            <a:tbl>
              <a:tblPr>
                <a:noFill/>
              </a:tblPr>
              <a:tblGrid>
                <a:gridCol w="2782200"/>
                <a:gridCol w="2782200"/>
                <a:gridCol w="2782200"/>
              </a:tblGrid>
              <a:tr h="535631">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Hostname</a:t>
                      </a:r>
                      <a:endParaRPr sz="2400" b="1" dirty="0">
                        <a:solidFill>
                          <a:srgbClr val="FFFFFF"/>
                        </a:solidFill>
                        <a:latin typeface="Roboto"/>
                        <a:ea typeface="Roboto"/>
                        <a:cs typeface="Roboto"/>
                        <a:sym typeface="Roboto"/>
                      </a:endParaRPr>
                    </a:p>
                  </a:txBody>
                  <a:tcPr marL="182875" marR="182875"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IP Address</a:t>
                      </a:r>
                      <a:endParaRPr sz="2400" b="1" dirty="0">
                        <a:solidFill>
                          <a:srgbClr val="FFFFFF"/>
                        </a:solidFill>
                        <a:latin typeface="Roboto"/>
                        <a:ea typeface="Roboto"/>
                        <a:cs typeface="Roboto"/>
                        <a:sym typeface="Roboto"/>
                      </a:endParaRPr>
                    </a:p>
                  </a:txBody>
                  <a:tcPr marL="182875" marR="182875"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sz="2400" b="1" dirty="0">
                          <a:solidFill>
                            <a:srgbClr val="FFFFFF"/>
                          </a:solidFill>
                          <a:latin typeface="Roboto"/>
                          <a:ea typeface="Roboto"/>
                          <a:cs typeface="Roboto"/>
                          <a:sym typeface="Roboto"/>
                        </a:rPr>
                        <a:t>Role on Network</a:t>
                      </a:r>
                      <a:endParaRPr sz="2400" b="1" dirty="0">
                        <a:solidFill>
                          <a:srgbClr val="FFFFFF"/>
                        </a:solidFill>
                        <a:latin typeface="Roboto"/>
                        <a:ea typeface="Roboto"/>
                        <a:cs typeface="Roboto"/>
                        <a:sym typeface="Roboto"/>
                      </a:endParaRPr>
                    </a:p>
                  </a:txBody>
                  <a:tcPr marL="182875" marR="182875" marT="121900" marB="121900"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990000"/>
                    </a:solidFill>
                  </a:tcPr>
                </a:tc>
              </a:tr>
              <a:tr h="929654">
                <a:tc>
                  <a:txBody>
                    <a:bodyPr/>
                    <a:lstStyle/>
                    <a:p>
                      <a:pPr marL="0" lvl="0" indent="0" algn="ctr" rtl="0">
                        <a:spcBef>
                          <a:spcPts val="0"/>
                        </a:spcBef>
                        <a:spcAft>
                          <a:spcPts val="0"/>
                        </a:spcAft>
                        <a:buNone/>
                      </a:pPr>
                      <a:r>
                        <a:rPr lang="en-CA" sz="1600" dirty="0" smtClean="0">
                          <a:latin typeface="Roboto"/>
                          <a:ea typeface="Roboto"/>
                          <a:cs typeface="Roboto"/>
                          <a:sym typeface="Roboto"/>
                        </a:rPr>
                        <a:t>Hyper-V</a:t>
                      </a:r>
                      <a:r>
                        <a:rPr lang="en-CA" sz="1600" baseline="0" dirty="0" smtClean="0">
                          <a:latin typeface="Roboto"/>
                          <a:ea typeface="Roboto"/>
                          <a:cs typeface="Roboto"/>
                          <a:sym typeface="Roboto"/>
                        </a:rPr>
                        <a:t> Azure Machine</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CA" sz="1600" dirty="0" smtClean="0">
                          <a:solidFill>
                            <a:schemeClr val="bg1"/>
                          </a:solidFill>
                          <a:latin typeface="Roboto"/>
                          <a:ea typeface="Roboto"/>
                          <a:cs typeface="Roboto"/>
                          <a:sym typeface="Roboto"/>
                        </a:rPr>
                        <a:t>192.168.1.1</a:t>
                      </a:r>
                      <a:endParaRPr sz="1600" dirty="0">
                        <a:solidFill>
                          <a:schemeClr val="bg1"/>
                        </a:solidFill>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DBD9E8"/>
                    </a:solidFill>
                  </a:tcPr>
                </a:tc>
                <a:tc>
                  <a:txBody>
                    <a:bodyPr/>
                    <a:lstStyle/>
                    <a:p>
                      <a:pPr marL="0" lvl="0" indent="0" algn="ctr" rtl="0">
                        <a:spcBef>
                          <a:spcPts val="0"/>
                        </a:spcBef>
                        <a:spcAft>
                          <a:spcPts val="0"/>
                        </a:spcAft>
                        <a:buNone/>
                      </a:pPr>
                      <a:r>
                        <a:rPr lang="en-CA" sz="1600" dirty="0" smtClean="0">
                          <a:latin typeface="Roboto"/>
                          <a:ea typeface="Roboto"/>
                          <a:cs typeface="Roboto"/>
                          <a:sym typeface="Roboto"/>
                        </a:rPr>
                        <a:t>Host Machine Cloud</a:t>
                      </a:r>
                      <a:r>
                        <a:rPr lang="en-CA" sz="1600" baseline="0" dirty="0" smtClean="0">
                          <a:latin typeface="Roboto"/>
                          <a:ea typeface="Roboto"/>
                          <a:cs typeface="Roboto"/>
                          <a:sym typeface="Roboto"/>
                        </a:rPr>
                        <a:t> Based</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r>
              <a:tr h="929654">
                <a:tc>
                  <a:txBody>
                    <a:bodyPr/>
                    <a:lstStyle/>
                    <a:p>
                      <a:pPr marL="0" lvl="0" indent="0" algn="ctr" rtl="0">
                        <a:spcBef>
                          <a:spcPts val="0"/>
                        </a:spcBef>
                        <a:spcAft>
                          <a:spcPts val="0"/>
                        </a:spcAft>
                        <a:buNone/>
                      </a:pPr>
                      <a:r>
                        <a:rPr lang="en-CA" sz="1600" dirty="0" smtClean="0">
                          <a:latin typeface="Roboto"/>
                          <a:ea typeface="Roboto"/>
                          <a:cs typeface="Roboto"/>
                          <a:sym typeface="Roboto"/>
                        </a:rPr>
                        <a:t>Kali</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CA" sz="1600" dirty="0" smtClean="0">
                          <a:solidFill>
                            <a:schemeClr val="bg1"/>
                          </a:solidFill>
                          <a:latin typeface="Roboto"/>
                          <a:ea typeface="Roboto"/>
                          <a:cs typeface="Roboto"/>
                          <a:sym typeface="Roboto"/>
                        </a:rPr>
                        <a:t>192.168.1.90</a:t>
                      </a:r>
                      <a:endParaRPr sz="1600" dirty="0">
                        <a:solidFill>
                          <a:schemeClr val="bg1"/>
                        </a:solidFill>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DBD9E8"/>
                    </a:solidFill>
                  </a:tcPr>
                </a:tc>
                <a:tc>
                  <a:txBody>
                    <a:bodyPr/>
                    <a:lstStyle/>
                    <a:p>
                      <a:pPr marL="0" lvl="0" indent="0" algn="ctr" rtl="0">
                        <a:spcBef>
                          <a:spcPts val="0"/>
                        </a:spcBef>
                        <a:spcAft>
                          <a:spcPts val="0"/>
                        </a:spcAft>
                        <a:buNone/>
                      </a:pPr>
                      <a:r>
                        <a:rPr lang="en-CA" sz="1600" dirty="0" smtClean="0">
                          <a:latin typeface="Roboto"/>
                          <a:ea typeface="Roboto"/>
                          <a:cs typeface="Roboto"/>
                          <a:sym typeface="Roboto"/>
                        </a:rPr>
                        <a:t>Attacking Machine</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r>
              <a:tr h="929654">
                <a:tc>
                  <a:txBody>
                    <a:bodyPr/>
                    <a:lstStyle/>
                    <a:p>
                      <a:pPr marL="0" lvl="0" indent="0" algn="ctr" rtl="0">
                        <a:spcBef>
                          <a:spcPts val="0"/>
                        </a:spcBef>
                        <a:spcAft>
                          <a:spcPts val="0"/>
                        </a:spcAft>
                        <a:buNone/>
                      </a:pPr>
                      <a:r>
                        <a:rPr lang="en-CA" sz="1600" dirty="0" smtClean="0">
                          <a:latin typeface="Roboto"/>
                          <a:ea typeface="Roboto"/>
                          <a:cs typeface="Roboto"/>
                          <a:sym typeface="Roboto"/>
                        </a:rPr>
                        <a:t>ELK </a:t>
                      </a:r>
                      <a:r>
                        <a:rPr lang="mr-IN" sz="1600" dirty="0" smtClean="0">
                          <a:latin typeface="Roboto"/>
                          <a:ea typeface="Roboto"/>
                          <a:cs typeface="Roboto"/>
                          <a:sym typeface="Roboto"/>
                        </a:rPr>
                        <a:t>–</a:t>
                      </a:r>
                      <a:r>
                        <a:rPr lang="en-CA" sz="1600" dirty="0" smtClean="0">
                          <a:latin typeface="Roboto"/>
                          <a:ea typeface="Roboto"/>
                          <a:cs typeface="Roboto"/>
                          <a:sym typeface="Roboto"/>
                        </a:rPr>
                        <a:t> Stack</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CA" sz="1600" dirty="0" smtClean="0">
                          <a:solidFill>
                            <a:schemeClr val="bg1"/>
                          </a:solidFill>
                          <a:latin typeface="Roboto"/>
                          <a:ea typeface="Roboto"/>
                          <a:cs typeface="Roboto"/>
                          <a:sym typeface="Roboto"/>
                        </a:rPr>
                        <a:t>192.168.1.100</a:t>
                      </a:r>
                      <a:endParaRPr sz="1600" dirty="0">
                        <a:solidFill>
                          <a:schemeClr val="bg1"/>
                        </a:solidFill>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DBD9E8"/>
                    </a:solidFill>
                  </a:tcPr>
                </a:tc>
                <a:tc>
                  <a:txBody>
                    <a:bodyPr/>
                    <a:lstStyle/>
                    <a:p>
                      <a:pPr marL="0" lvl="0" indent="0" algn="ctr" rtl="0">
                        <a:spcBef>
                          <a:spcPts val="0"/>
                        </a:spcBef>
                        <a:spcAft>
                          <a:spcPts val="0"/>
                        </a:spcAft>
                        <a:buNone/>
                      </a:pPr>
                      <a:r>
                        <a:rPr lang="en-CA" sz="1600" dirty="0" smtClean="0">
                          <a:latin typeface="Roboto"/>
                          <a:ea typeface="Roboto"/>
                          <a:cs typeface="Roboto"/>
                          <a:sym typeface="Roboto"/>
                        </a:rPr>
                        <a:t>Network</a:t>
                      </a:r>
                      <a:r>
                        <a:rPr lang="en-CA" sz="1600" baseline="0" dirty="0" smtClean="0">
                          <a:latin typeface="Roboto"/>
                          <a:ea typeface="Roboto"/>
                          <a:cs typeface="Roboto"/>
                          <a:sym typeface="Roboto"/>
                        </a:rPr>
                        <a:t> Monitoring Machine (</a:t>
                      </a:r>
                      <a:r>
                        <a:rPr lang="en-CA" sz="1600" baseline="0" dirty="0" err="1" smtClean="0">
                          <a:latin typeface="Roboto"/>
                          <a:ea typeface="Roboto"/>
                          <a:cs typeface="Roboto"/>
                          <a:sym typeface="Roboto"/>
                        </a:rPr>
                        <a:t>Kibana</a:t>
                      </a:r>
                      <a:r>
                        <a:rPr lang="en-CA" sz="1600" baseline="0" dirty="0" smtClean="0">
                          <a:latin typeface="Roboto"/>
                          <a:ea typeface="Roboto"/>
                          <a:cs typeface="Roboto"/>
                          <a:sym typeface="Roboto"/>
                        </a:rPr>
                        <a:t>)</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r>
              <a:tr h="929654">
                <a:tc>
                  <a:txBody>
                    <a:bodyPr/>
                    <a:lstStyle/>
                    <a:p>
                      <a:pPr marL="0" lvl="0" indent="0" algn="ctr" rtl="0">
                        <a:spcBef>
                          <a:spcPts val="0"/>
                        </a:spcBef>
                        <a:spcAft>
                          <a:spcPts val="0"/>
                        </a:spcAft>
                        <a:buNone/>
                      </a:pPr>
                      <a:r>
                        <a:rPr lang="en-CA" sz="1600" dirty="0" smtClean="0">
                          <a:latin typeface="Roboto"/>
                          <a:ea typeface="Roboto"/>
                          <a:cs typeface="Roboto"/>
                          <a:sym typeface="Roboto"/>
                        </a:rPr>
                        <a:t>Capstone</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CA" sz="1600" dirty="0" smtClean="0">
                          <a:solidFill>
                            <a:schemeClr val="bg1"/>
                          </a:solidFill>
                          <a:latin typeface="Roboto"/>
                          <a:ea typeface="Roboto"/>
                          <a:cs typeface="Roboto"/>
                          <a:sym typeface="Roboto"/>
                        </a:rPr>
                        <a:t>192.168.1.105</a:t>
                      </a:r>
                      <a:endParaRPr sz="1600" dirty="0">
                        <a:solidFill>
                          <a:schemeClr val="bg1"/>
                        </a:solidFill>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DBD9E8"/>
                    </a:solidFill>
                  </a:tcPr>
                </a:tc>
                <a:tc>
                  <a:txBody>
                    <a:bodyPr/>
                    <a:lstStyle/>
                    <a:p>
                      <a:pPr marL="0" lvl="0" indent="0" algn="ctr" rtl="0">
                        <a:spcBef>
                          <a:spcPts val="0"/>
                        </a:spcBef>
                        <a:spcAft>
                          <a:spcPts val="0"/>
                        </a:spcAft>
                        <a:buNone/>
                      </a:pPr>
                      <a:r>
                        <a:rPr lang="en-CA" sz="1600" dirty="0" smtClean="0">
                          <a:latin typeface="Roboto"/>
                          <a:ea typeface="Roboto"/>
                          <a:cs typeface="Roboto"/>
                          <a:sym typeface="Roboto"/>
                        </a:rPr>
                        <a:t>Target Machine</a:t>
                      </a:r>
                      <a:endParaRPr sz="1600" dirty="0">
                        <a:latin typeface="Roboto"/>
                        <a:ea typeface="Roboto"/>
                        <a:cs typeface="Roboto"/>
                        <a:sym typeface="Roboto"/>
                      </a:endParaRPr>
                    </a:p>
                  </a:txBody>
                  <a:tcPr marL="182875" marR="182875" marT="121900" marB="12190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018661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810</TotalTime>
  <Words>1264</Words>
  <Application>Microsoft Macintosh PowerPoint</Application>
  <PresentationFormat>On-screen Show (4:3)</PresentationFormat>
  <Paragraphs>241</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Orbit</vt:lpstr>
      <vt:lpstr>Red Vs. Blue Team  </vt:lpstr>
      <vt:lpstr>Preface </vt:lpstr>
      <vt:lpstr>Table of Contents </vt:lpstr>
      <vt:lpstr>Purpose</vt:lpstr>
      <vt:lpstr>Methodology</vt:lpstr>
      <vt:lpstr>Network Topology </vt:lpstr>
      <vt:lpstr>       Network Topology</vt:lpstr>
      <vt:lpstr>Red Team Security Assessment </vt:lpstr>
      <vt:lpstr>Recon: Describing the Target</vt:lpstr>
      <vt:lpstr>Vulnerability Assessment</vt:lpstr>
      <vt:lpstr>Vulnerability Assessment</vt:lpstr>
      <vt:lpstr>Vulnerability Assessment</vt:lpstr>
      <vt:lpstr>Exploitation: Brute Force Password</vt:lpstr>
      <vt:lpstr>Exploitation: Port 80 Open to Public Access</vt:lpstr>
      <vt:lpstr>Exploitation: Hashed Password</vt:lpstr>
      <vt:lpstr>Exploitation: LFI Vulnerability</vt:lpstr>
      <vt:lpstr>BlueTeam</vt:lpstr>
      <vt:lpstr>Analysis: Identifying the Port Scan</vt:lpstr>
      <vt:lpstr>Analysis: Finding the Request for the Hidden Directory</vt:lpstr>
      <vt:lpstr>Analysis: Uncovering Brute Force Attack</vt:lpstr>
      <vt:lpstr>Analysis: Finding the WebDAV connection</vt:lpstr>
      <vt:lpstr>BlueTeam</vt:lpstr>
      <vt:lpstr>Risk Mitigation: Blocking the Port Scan</vt:lpstr>
      <vt:lpstr>Risk Mitigation: Finding the Request for the Hidden Directory</vt:lpstr>
      <vt:lpstr>Risk Mitigation: Detecting the WebDAV Connection</vt:lpstr>
      <vt:lpstr>Risk Mitigation: Preventing Brute Force Attack</vt:lpstr>
      <vt:lpstr>Risk Mitigation: Identifying Reverse Shell Uploads</vt:lpstr>
      <vt:lpstr>End of Report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Vs Blue Team </dc:title>
  <dc:creator>user u</dc:creator>
  <cp:lastModifiedBy>user u</cp:lastModifiedBy>
  <cp:revision>48</cp:revision>
  <dcterms:created xsi:type="dcterms:W3CDTF">2021-08-10T04:18:07Z</dcterms:created>
  <dcterms:modified xsi:type="dcterms:W3CDTF">2021-08-13T03:16:36Z</dcterms:modified>
</cp:coreProperties>
</file>