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9" r:id="rId14"/>
    <p:sldId id="270" r:id="rId15"/>
    <p:sldId id="268" r:id="rId16"/>
    <p:sldId id="271" r:id="rId17"/>
    <p:sldId id="273"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F615-F5B3-4E19-B390-37CC00E86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2FE47-A10A-400C-BBE0-6A1BBA5C7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0AE9E-FD0A-4548-BA16-A784A1B2FA4F}"/>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6D726396-1AEC-47A9-BC86-04A55E282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E040E-4B64-4DE1-ACBF-108549A574E2}"/>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148369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F68D-D99A-4B22-AAFF-12E642750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1F7F31-A3C5-48BE-B275-EB446432F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E1C97-2740-440D-BC42-6D9D3B890BF6}"/>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A8044293-F7C3-4687-9474-38EE6A37D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23A80-4201-4BB4-AA08-52428AE0B2DF}"/>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401953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AD411-6648-41D2-9EDA-CF358D06F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9507E7-E2B1-4C74-9042-719757018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02866-00B7-4AC3-AB19-10DA86CC314F}"/>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64D3C761-0384-492B-BA92-98F6DB02D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9A5D5-7AE5-42BC-95EC-F40C37B50231}"/>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389694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FD5F-8AEC-4C88-A271-6AA039D3D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9909B-F424-49E6-B339-5D0A530DE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87D57-E5D4-4B91-A2A4-27CBE9352B99}"/>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2A4AD2AE-2B5E-4ED7-B843-6C0C85BCE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E7AC4-E5CC-4D78-AB48-A3E5DB0DF251}"/>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143196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0C8-D9A1-4580-AF0B-7ACEC4C85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63B2D7-D7D8-40D3-A0C6-485DA6565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1F24D-8066-4E1F-A1F9-1D65EFDF0260}"/>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90CAE719-69FC-4AF1-B78D-3068E2FC5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4D68D-67F5-40FE-85EE-BB5262C6CF2A}"/>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126741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CBDB-E809-4077-AC26-766E79A0D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31503-13D1-4F0E-935F-A30AFF76F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AF41D-6A16-4CD9-A7D5-F935F3E3C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36912-6097-482C-BB50-5D2A125A3F6A}"/>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6" name="Footer Placeholder 5">
            <a:extLst>
              <a:ext uri="{FF2B5EF4-FFF2-40B4-BE49-F238E27FC236}">
                <a16:creationId xmlns:a16="http://schemas.microsoft.com/office/drawing/2014/main" id="{7461EC12-A9F0-4EA6-B454-BAA643A26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5BB6B-20B1-4A75-9177-ECD24D9ACCA0}"/>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311593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28DD-FA6C-4E89-AFC6-AA47869037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794EBB-74B7-4C35-AB94-6524B23672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790F4-7EE3-4F89-B8F8-7B70ADEAE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109F9-8A5B-4DD5-B5D7-4A00CBFC6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A06887-D78B-489C-933A-FEF23ECD0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FA878B-55BF-44BD-B530-523B29E8B0E5}"/>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8" name="Footer Placeholder 7">
            <a:extLst>
              <a:ext uri="{FF2B5EF4-FFF2-40B4-BE49-F238E27FC236}">
                <a16:creationId xmlns:a16="http://schemas.microsoft.com/office/drawing/2014/main" id="{6121EF01-D6AB-4ED2-999D-CA1087068A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D4E2C6-12D7-4669-A2CD-094EF970212E}"/>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228903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B339-BA74-4DC0-809D-09B54CD7F8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244521-6594-40BD-ACBE-5E4284888DE0}"/>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4" name="Footer Placeholder 3">
            <a:extLst>
              <a:ext uri="{FF2B5EF4-FFF2-40B4-BE49-F238E27FC236}">
                <a16:creationId xmlns:a16="http://schemas.microsoft.com/office/drawing/2014/main" id="{691C5544-49F3-45BF-A5EF-F87CEF9CB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E8559-72D0-473F-89EC-B18797692761}"/>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413148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59175-F500-478F-B87D-50B2C924AD33}"/>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3" name="Footer Placeholder 2">
            <a:extLst>
              <a:ext uri="{FF2B5EF4-FFF2-40B4-BE49-F238E27FC236}">
                <a16:creationId xmlns:a16="http://schemas.microsoft.com/office/drawing/2014/main" id="{967B1970-44F9-4818-98C4-609F524723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81D46-48AE-4F7B-9F38-22B1331B08F2}"/>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310066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AF3D-A0BA-4447-AAF4-0EAB10021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629F00-699E-4F9F-BDDC-ABB2F6C40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403E6F-8D0E-426B-B70A-D1C30144A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BE06B-E56C-4134-9F47-6E901EF98E05}"/>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6" name="Footer Placeholder 5">
            <a:extLst>
              <a:ext uri="{FF2B5EF4-FFF2-40B4-BE49-F238E27FC236}">
                <a16:creationId xmlns:a16="http://schemas.microsoft.com/office/drawing/2014/main" id="{7FCE2B4E-3475-43F3-81DD-1B5BF6149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EFF44-E443-422B-81B1-01226B4CE18D}"/>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337788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D724-0130-44B8-95C8-657511E0E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45A56-7A80-4DB2-8B05-6DEA06AF0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64A1E-7332-40D0-B305-EA70F1A0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D5F71-43E2-46E0-9173-AC22B526E5C2}"/>
              </a:ext>
            </a:extLst>
          </p:cNvPr>
          <p:cNvSpPr>
            <a:spLocks noGrp="1"/>
          </p:cNvSpPr>
          <p:nvPr>
            <p:ph type="dt" sz="half" idx="10"/>
          </p:nvPr>
        </p:nvSpPr>
        <p:spPr/>
        <p:txBody>
          <a:bodyPr/>
          <a:lstStyle/>
          <a:p>
            <a:fld id="{5654C2CC-88B4-438C-BFEA-E903635A6770}" type="datetimeFigureOut">
              <a:rPr lang="en-US" smtClean="0"/>
              <a:t>7/19/2021</a:t>
            </a:fld>
            <a:endParaRPr lang="en-US"/>
          </a:p>
        </p:txBody>
      </p:sp>
      <p:sp>
        <p:nvSpPr>
          <p:cNvPr id="6" name="Footer Placeholder 5">
            <a:extLst>
              <a:ext uri="{FF2B5EF4-FFF2-40B4-BE49-F238E27FC236}">
                <a16:creationId xmlns:a16="http://schemas.microsoft.com/office/drawing/2014/main" id="{75AADDD8-AC02-4ADD-BD15-B3FFA67B1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33C91-2071-42AF-B8B0-5365999F92D8}"/>
              </a:ext>
            </a:extLst>
          </p:cNvPr>
          <p:cNvSpPr>
            <a:spLocks noGrp="1"/>
          </p:cNvSpPr>
          <p:nvPr>
            <p:ph type="sldNum" sz="quarter" idx="12"/>
          </p:nvPr>
        </p:nvSpPr>
        <p:spPr/>
        <p:txBody>
          <a:bodyPr/>
          <a:lstStyle/>
          <a:p>
            <a:fld id="{C8AB62CB-35FC-41EE-A5CB-EF004CCCEA86}" type="slidenum">
              <a:rPr lang="en-US" smtClean="0"/>
              <a:t>‹#›</a:t>
            </a:fld>
            <a:endParaRPr lang="en-US"/>
          </a:p>
        </p:txBody>
      </p:sp>
    </p:spTree>
    <p:extLst>
      <p:ext uri="{BB962C8B-B14F-4D97-AF65-F5344CB8AC3E}">
        <p14:creationId xmlns:p14="http://schemas.microsoft.com/office/powerpoint/2010/main" val="388070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A81E-29B6-4863-AC9E-D9093EBB1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2F16EC-81D5-4446-943D-F27A531A5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5364D-1780-45C0-8525-6CDBB173E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4C2CC-88B4-438C-BFEA-E903635A6770}" type="datetimeFigureOut">
              <a:rPr lang="en-US" smtClean="0"/>
              <a:t>7/19/2021</a:t>
            </a:fld>
            <a:endParaRPr lang="en-US"/>
          </a:p>
        </p:txBody>
      </p:sp>
      <p:sp>
        <p:nvSpPr>
          <p:cNvPr id="5" name="Footer Placeholder 4">
            <a:extLst>
              <a:ext uri="{FF2B5EF4-FFF2-40B4-BE49-F238E27FC236}">
                <a16:creationId xmlns:a16="http://schemas.microsoft.com/office/drawing/2014/main" id="{F16A817B-06F0-4E57-B7A4-1086A7872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F9BF9-3E61-48BF-A983-251F43A45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B62CB-35FC-41EE-A5CB-EF004CCCEA86}" type="slidenum">
              <a:rPr lang="en-US" smtClean="0"/>
              <a:t>‹#›</a:t>
            </a:fld>
            <a:endParaRPr lang="en-US"/>
          </a:p>
        </p:txBody>
      </p:sp>
    </p:spTree>
    <p:extLst>
      <p:ext uri="{BB962C8B-B14F-4D97-AF65-F5344CB8AC3E}">
        <p14:creationId xmlns:p14="http://schemas.microsoft.com/office/powerpoint/2010/main" val="109312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pulse/battle-neighborhoods-what-best-place-where-can-i-start-bouziane/" TargetMode="External"/><Relationship Id="rId2" Type="http://schemas.openxmlformats.org/officeDocument/2006/relationships/hyperlink" Target="https://medium.com/@oludayo.oguntoyinbo/the-battle-of-neighbourhood-my-londons-perspective-d363163771e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6738-104C-4E4C-BCA4-EC4BD2AAEB83}"/>
              </a:ext>
            </a:extLst>
          </p:cNvPr>
          <p:cNvSpPr>
            <a:spLocks noGrp="1"/>
          </p:cNvSpPr>
          <p:nvPr>
            <p:ph type="ctrTitle"/>
          </p:nvPr>
        </p:nvSpPr>
        <p:spPr/>
        <p:txBody>
          <a:bodyPr/>
          <a:lstStyle/>
          <a:p>
            <a:r>
              <a:rPr lang="en-US" dirty="0"/>
              <a:t>City of Light vs The Swinging City </a:t>
            </a:r>
          </a:p>
        </p:txBody>
      </p:sp>
      <p:sp>
        <p:nvSpPr>
          <p:cNvPr id="3" name="Subtitle 2">
            <a:extLst>
              <a:ext uri="{FF2B5EF4-FFF2-40B4-BE49-F238E27FC236}">
                <a16:creationId xmlns:a16="http://schemas.microsoft.com/office/drawing/2014/main" id="{6206A48B-2C48-48E5-A8DC-FD4F7E28BC17}"/>
              </a:ext>
            </a:extLst>
          </p:cNvPr>
          <p:cNvSpPr>
            <a:spLocks noGrp="1"/>
          </p:cNvSpPr>
          <p:nvPr>
            <p:ph type="subTitle" idx="1"/>
          </p:nvPr>
        </p:nvSpPr>
        <p:spPr/>
        <p:txBody>
          <a:bodyPr/>
          <a:lstStyle/>
          <a:p>
            <a:r>
              <a:rPr lang="en-US" b="0" i="0" dirty="0">
                <a:solidFill>
                  <a:srgbClr val="757575"/>
                </a:solidFill>
                <a:effectLst/>
                <a:latin typeface="sohne"/>
              </a:rPr>
              <a:t>Clustering Neighborhoods of London and Paris using Machine Learning</a:t>
            </a:r>
          </a:p>
          <a:p>
            <a:endParaRPr lang="en-US" dirty="0"/>
          </a:p>
        </p:txBody>
      </p:sp>
    </p:spTree>
    <p:extLst>
      <p:ext uri="{BB962C8B-B14F-4D97-AF65-F5344CB8AC3E}">
        <p14:creationId xmlns:p14="http://schemas.microsoft.com/office/powerpoint/2010/main" val="17212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F74E-4DC1-4FFA-9D6E-438B3AC6D59A}"/>
              </a:ext>
            </a:extLst>
          </p:cNvPr>
          <p:cNvSpPr>
            <a:spLocks noGrp="1"/>
          </p:cNvSpPr>
          <p:nvPr>
            <p:ph type="title"/>
          </p:nvPr>
        </p:nvSpPr>
        <p:spPr>
          <a:xfrm>
            <a:off x="648929" y="629266"/>
            <a:ext cx="3505495" cy="1622321"/>
          </a:xfrm>
        </p:spPr>
        <p:txBody>
          <a:bodyPr>
            <a:normAutofit/>
          </a:bodyPr>
          <a:lstStyle/>
          <a:p>
            <a:r>
              <a:rPr lang="en-US" b="0" i="0">
                <a:effectLst/>
                <a:latin typeface="sohne"/>
              </a:rPr>
              <a:t>Feature Engineering</a:t>
            </a:r>
            <a:endParaRPr lang="en-US" dirty="0"/>
          </a:p>
        </p:txBody>
      </p:sp>
      <p:sp>
        <p:nvSpPr>
          <p:cNvPr id="3" name="Content Placeholder 2">
            <a:extLst>
              <a:ext uri="{FF2B5EF4-FFF2-40B4-BE49-F238E27FC236}">
                <a16:creationId xmlns:a16="http://schemas.microsoft.com/office/drawing/2014/main" id="{42D7430D-15EC-4ABD-9BA0-2BFE80C52514}"/>
              </a:ext>
            </a:extLst>
          </p:cNvPr>
          <p:cNvSpPr>
            <a:spLocks noGrp="1"/>
          </p:cNvSpPr>
          <p:nvPr>
            <p:ph idx="1"/>
          </p:nvPr>
        </p:nvSpPr>
        <p:spPr>
          <a:xfrm>
            <a:off x="648931" y="2438400"/>
            <a:ext cx="3505494" cy="3785419"/>
          </a:xfrm>
        </p:spPr>
        <p:txBody>
          <a:bodyPr>
            <a:normAutofit/>
          </a:bodyPr>
          <a:lstStyle/>
          <a:p>
            <a:pPr marL="0" indent="0">
              <a:buNone/>
            </a:pPr>
            <a:r>
              <a:rPr lang="en-US" sz="2000" b="0" i="0">
                <a:effectLst/>
                <a:latin typeface="charter"/>
              </a:rPr>
              <a:t>Both of our Datasets contain information related to all the cities in the country. We can narrow down and further process the data by selecting only the neighbourhoods of ‘London’ and ‘Paris’.</a:t>
            </a:r>
          </a:p>
          <a:p>
            <a:pPr marL="0" indent="0">
              <a:buNone/>
            </a:pPr>
            <a:r>
              <a:rPr lang="en-US" sz="2000" b="0" i="0">
                <a:effectLst/>
                <a:latin typeface="charter"/>
              </a:rPr>
              <a:t>We then create our Paris dataset with the required information:</a:t>
            </a:r>
            <a:endParaRPr lang="en-US" sz="2000"/>
          </a:p>
          <a:p>
            <a:pPr marL="0" indent="0">
              <a:buNone/>
            </a:pPr>
            <a:endParaRPr lang="en-US" sz="2000"/>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a:extLst>
              <a:ext uri="{FF2B5EF4-FFF2-40B4-BE49-F238E27FC236}">
                <a16:creationId xmlns:a16="http://schemas.microsoft.com/office/drawing/2014/main" id="{41F2FB1E-A18E-4C51-B4F9-21C41382E4C2}"/>
              </a:ext>
            </a:extLst>
          </p:cNvPr>
          <p:cNvPicPr>
            <a:picLocks noChangeAspect="1"/>
          </p:cNvPicPr>
          <p:nvPr/>
        </p:nvPicPr>
        <p:blipFill>
          <a:blip r:embed="rId2"/>
          <a:stretch>
            <a:fillRect/>
          </a:stretch>
        </p:blipFill>
        <p:spPr>
          <a:xfrm>
            <a:off x="5405862" y="824016"/>
            <a:ext cx="6019331" cy="5206721"/>
          </a:xfrm>
          <a:prstGeom prst="rect">
            <a:avLst/>
          </a:prstGeom>
          <a:effectLst/>
        </p:spPr>
      </p:pic>
    </p:spTree>
    <p:extLst>
      <p:ext uri="{BB962C8B-B14F-4D97-AF65-F5344CB8AC3E}">
        <p14:creationId xmlns:p14="http://schemas.microsoft.com/office/powerpoint/2010/main" val="188274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514CF-9392-4B45-AC73-09F797A1FDF7}"/>
              </a:ext>
            </a:extLst>
          </p:cNvPr>
          <p:cNvSpPr>
            <a:spLocks noGrp="1"/>
          </p:cNvSpPr>
          <p:nvPr>
            <p:ph type="title"/>
          </p:nvPr>
        </p:nvSpPr>
        <p:spPr>
          <a:xfrm>
            <a:off x="648930" y="629266"/>
            <a:ext cx="3605572" cy="1676603"/>
          </a:xfrm>
        </p:spPr>
        <p:txBody>
          <a:bodyPr>
            <a:normAutofit/>
          </a:bodyPr>
          <a:lstStyle/>
          <a:p>
            <a:r>
              <a:rPr lang="en-US" sz="3400" b="0" i="0">
                <a:effectLst/>
                <a:latin typeface="sohne"/>
              </a:rPr>
              <a:t>Visualizing the Neighborhoods of London and Paris</a:t>
            </a:r>
            <a:endParaRPr lang="en-US" sz="3400"/>
          </a:p>
        </p:txBody>
      </p:sp>
      <p:sp>
        <p:nvSpPr>
          <p:cNvPr id="3" name="Content Placeholder 2">
            <a:extLst>
              <a:ext uri="{FF2B5EF4-FFF2-40B4-BE49-F238E27FC236}">
                <a16:creationId xmlns:a16="http://schemas.microsoft.com/office/drawing/2014/main" id="{E66B9A51-A803-4D35-AAA8-50729FEBBF0E}"/>
              </a:ext>
            </a:extLst>
          </p:cNvPr>
          <p:cNvSpPr>
            <a:spLocks noGrp="1"/>
          </p:cNvSpPr>
          <p:nvPr>
            <p:ph idx="1"/>
          </p:nvPr>
        </p:nvSpPr>
        <p:spPr>
          <a:xfrm>
            <a:off x="648931" y="2438401"/>
            <a:ext cx="3605571" cy="3779520"/>
          </a:xfrm>
        </p:spPr>
        <p:txBody>
          <a:bodyPr>
            <a:normAutofit/>
          </a:bodyPr>
          <a:lstStyle/>
          <a:p>
            <a:pPr marL="0" indent="0">
              <a:buNone/>
            </a:pPr>
            <a:r>
              <a:rPr lang="en-US" sz="1800" b="0" i="0" dirty="0">
                <a:effectLst/>
                <a:latin typeface="charter"/>
              </a:rPr>
              <a:t>Now that our datasets are ready, using the Folium package, we can visualize the maps of London and Paris with the neighborhoods that we collected.</a:t>
            </a:r>
          </a:p>
          <a:p>
            <a:pPr marL="0" indent="0">
              <a:buNone/>
            </a:pPr>
            <a:r>
              <a:rPr lang="en-US" sz="1500" b="0" i="0" dirty="0">
                <a:solidFill>
                  <a:srgbClr val="757575"/>
                </a:solidFill>
                <a:effectLst/>
                <a:latin typeface="sohne"/>
              </a:rPr>
              <a:t>Map of London showing the neighborhoods</a:t>
            </a:r>
            <a:endParaRPr lang="en-US" sz="1500" dirty="0"/>
          </a:p>
        </p:txBody>
      </p:sp>
      <p:sp>
        <p:nvSpPr>
          <p:cNvPr id="12" name="Rectangle 1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00F0AF-3F84-4FB6-AA74-6E10126EB977}"/>
              </a:ext>
            </a:extLst>
          </p:cNvPr>
          <p:cNvPicPr>
            <a:picLocks noChangeAspect="1"/>
          </p:cNvPicPr>
          <p:nvPr/>
        </p:nvPicPr>
        <p:blipFill rotWithShape="1">
          <a:blip r:embed="rId2"/>
          <a:srcRect l="25527" r="23850"/>
          <a:stretch/>
        </p:blipFill>
        <p:spPr>
          <a:xfrm>
            <a:off x="5283708" y="722376"/>
            <a:ext cx="6263640" cy="5413248"/>
          </a:xfrm>
          <a:prstGeom prst="rect">
            <a:avLst/>
          </a:prstGeom>
          <a:effectLst/>
        </p:spPr>
      </p:pic>
    </p:spTree>
    <p:extLst>
      <p:ext uri="{BB962C8B-B14F-4D97-AF65-F5344CB8AC3E}">
        <p14:creationId xmlns:p14="http://schemas.microsoft.com/office/powerpoint/2010/main" val="225910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764BA-6CBD-4908-8087-92F66E3827CF}"/>
              </a:ext>
            </a:extLst>
          </p:cNvPr>
          <p:cNvSpPr>
            <a:spLocks noGrp="1"/>
          </p:cNvSpPr>
          <p:nvPr>
            <p:ph type="title"/>
          </p:nvPr>
        </p:nvSpPr>
        <p:spPr>
          <a:xfrm>
            <a:off x="648930" y="629266"/>
            <a:ext cx="3605572" cy="1676603"/>
          </a:xfrm>
        </p:spPr>
        <p:txBody>
          <a:bodyPr>
            <a:normAutofit/>
          </a:bodyPr>
          <a:lstStyle/>
          <a:p>
            <a:r>
              <a:rPr lang="en-US" sz="3400" b="0" i="0">
                <a:effectLst/>
                <a:latin typeface="sohne"/>
              </a:rPr>
              <a:t>Visualizing the Neighborhoods of London and Paris</a:t>
            </a:r>
            <a:endParaRPr lang="en-US" sz="3400"/>
          </a:p>
        </p:txBody>
      </p:sp>
      <p:sp>
        <p:nvSpPr>
          <p:cNvPr id="8" name="Content Placeholder 7">
            <a:extLst>
              <a:ext uri="{FF2B5EF4-FFF2-40B4-BE49-F238E27FC236}">
                <a16:creationId xmlns:a16="http://schemas.microsoft.com/office/drawing/2014/main" id="{29A708BF-675D-4132-8940-520D04654886}"/>
              </a:ext>
            </a:extLst>
          </p:cNvPr>
          <p:cNvSpPr>
            <a:spLocks noGrp="1"/>
          </p:cNvSpPr>
          <p:nvPr>
            <p:ph idx="1"/>
          </p:nvPr>
        </p:nvSpPr>
        <p:spPr>
          <a:xfrm>
            <a:off x="648931" y="2438401"/>
            <a:ext cx="3605571" cy="3779520"/>
          </a:xfrm>
        </p:spPr>
        <p:txBody>
          <a:bodyPr>
            <a:normAutofit/>
          </a:bodyPr>
          <a:lstStyle/>
          <a:p>
            <a:r>
              <a:rPr lang="en-US" sz="1600" b="0" i="0" dirty="0">
                <a:solidFill>
                  <a:srgbClr val="757575"/>
                </a:solidFill>
                <a:effectLst/>
                <a:latin typeface="sohne"/>
              </a:rPr>
              <a:t>Map of Paris showing the neighborhoods</a:t>
            </a:r>
          </a:p>
          <a:p>
            <a:pPr marL="0" indent="0">
              <a:buNone/>
            </a:pPr>
            <a:r>
              <a:rPr lang="en-US" sz="1600" b="0" i="0" dirty="0">
                <a:solidFill>
                  <a:srgbClr val="292929"/>
                </a:solidFill>
                <a:effectLst/>
                <a:latin typeface="charter"/>
              </a:rPr>
              <a:t>Now that we have visualized the neighborhoods, we need to find out what each neighborhood is like and what are the common venue and venue categories within a 500 m radius.</a:t>
            </a:r>
            <a:endParaRPr lang="en-US" sz="1600" dirty="0"/>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ap&#10;&#10;Description automatically generated">
            <a:extLst>
              <a:ext uri="{FF2B5EF4-FFF2-40B4-BE49-F238E27FC236}">
                <a16:creationId xmlns:a16="http://schemas.microsoft.com/office/drawing/2014/main" id="{0154181A-64B7-4204-AEE2-33708C229F1B}"/>
              </a:ext>
            </a:extLst>
          </p:cNvPr>
          <p:cNvPicPr>
            <a:picLocks noChangeAspect="1"/>
          </p:cNvPicPr>
          <p:nvPr/>
        </p:nvPicPr>
        <p:blipFill rotWithShape="1">
          <a:blip r:embed="rId2"/>
          <a:srcRect l="29017" r="19203" b="1"/>
          <a:stretch/>
        </p:blipFill>
        <p:spPr>
          <a:xfrm>
            <a:off x="5283708" y="722376"/>
            <a:ext cx="6263640" cy="5413248"/>
          </a:xfrm>
          <a:prstGeom prst="rect">
            <a:avLst/>
          </a:prstGeom>
          <a:effectLst/>
        </p:spPr>
      </p:pic>
    </p:spTree>
    <p:extLst>
      <p:ext uri="{BB962C8B-B14F-4D97-AF65-F5344CB8AC3E}">
        <p14:creationId xmlns:p14="http://schemas.microsoft.com/office/powerpoint/2010/main" val="268142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571007-91DD-4322-A7BB-4EAE00A71E02}"/>
              </a:ext>
            </a:extLst>
          </p:cNvPr>
          <p:cNvSpPr>
            <a:spLocks noGrp="1"/>
          </p:cNvSpPr>
          <p:nvPr>
            <p:ph type="title"/>
          </p:nvPr>
        </p:nvSpPr>
        <p:spPr>
          <a:xfrm>
            <a:off x="838200" y="672747"/>
            <a:ext cx="10515600" cy="715556"/>
          </a:xfrm>
        </p:spPr>
        <p:txBody>
          <a:bodyPr>
            <a:normAutofit/>
          </a:bodyPr>
          <a:lstStyle/>
          <a:p>
            <a:pPr algn="ctr"/>
            <a:r>
              <a:rPr lang="en-US" sz="3200" b="0" i="0">
                <a:solidFill>
                  <a:schemeClr val="bg1"/>
                </a:solidFill>
                <a:effectLst/>
                <a:latin typeface="sohne"/>
              </a:rPr>
              <a:t>Data collected using Foursquare API</a:t>
            </a:r>
            <a:endParaRPr lang="en-US" sz="3200">
              <a:solidFill>
                <a:schemeClr val="bg1"/>
              </a:solidFill>
            </a:endParaRPr>
          </a:p>
        </p:txBody>
      </p:sp>
      <p:pic>
        <p:nvPicPr>
          <p:cNvPr id="4098" name="Picture 2" descr="Table&#10;&#10;Description automatically generated">
            <a:extLst>
              <a:ext uri="{FF2B5EF4-FFF2-40B4-BE49-F238E27FC236}">
                <a16:creationId xmlns:a16="http://schemas.microsoft.com/office/drawing/2014/main" id="{B958C6A4-9906-4A00-84D7-B601012A3F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144359"/>
            <a:ext cx="10515600" cy="215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9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66ED-6CFD-4893-A6CB-CF4A9DEA1A51}"/>
              </a:ext>
            </a:extLst>
          </p:cNvPr>
          <p:cNvSpPr>
            <a:spLocks noGrp="1"/>
          </p:cNvSpPr>
          <p:nvPr>
            <p:ph type="title"/>
          </p:nvPr>
        </p:nvSpPr>
        <p:spPr/>
        <p:txBody>
          <a:bodyPr/>
          <a:lstStyle/>
          <a:p>
            <a:r>
              <a:rPr lang="en-US" b="0" i="0" dirty="0">
                <a:solidFill>
                  <a:srgbClr val="292929"/>
                </a:solidFill>
                <a:effectLst/>
                <a:latin typeface="sohne"/>
              </a:rPr>
              <a:t>Examining our Clusters</a:t>
            </a:r>
            <a:endParaRPr lang="en-US" dirty="0"/>
          </a:p>
        </p:txBody>
      </p:sp>
      <p:sp>
        <p:nvSpPr>
          <p:cNvPr id="3" name="Content Placeholder 2">
            <a:extLst>
              <a:ext uri="{FF2B5EF4-FFF2-40B4-BE49-F238E27FC236}">
                <a16:creationId xmlns:a16="http://schemas.microsoft.com/office/drawing/2014/main" id="{0068FDE5-569A-4B50-947D-29D031CE83AA}"/>
              </a:ext>
            </a:extLst>
          </p:cNvPr>
          <p:cNvSpPr>
            <a:spLocks noGrp="1"/>
          </p:cNvSpPr>
          <p:nvPr>
            <p:ph idx="1"/>
          </p:nvPr>
        </p:nvSpPr>
        <p:spPr/>
        <p:txBody>
          <a:bodyPr>
            <a:normAutofit/>
          </a:bodyPr>
          <a:lstStyle/>
          <a:p>
            <a:pPr marL="0" indent="0">
              <a:buNone/>
            </a:pPr>
            <a:r>
              <a:rPr lang="en-US" b="0" i="0" dirty="0">
                <a:solidFill>
                  <a:srgbClr val="292929"/>
                </a:solidFill>
                <a:effectLst/>
                <a:latin typeface="charter"/>
              </a:rPr>
              <a:t>We could examine our clusters by expanding on our code using the Cluster Labels column</a:t>
            </a:r>
          </a:p>
          <a:p>
            <a:pPr marL="0" indent="0">
              <a:buNone/>
            </a:pPr>
            <a:r>
              <a:rPr lang="en-US" dirty="0">
                <a:solidFill>
                  <a:srgbClr val="292929"/>
                </a:solidFill>
                <a:latin typeface="charter"/>
              </a:rPr>
              <a:t>Cluster 1</a:t>
            </a:r>
          </a:p>
          <a:p>
            <a:pPr marL="0" indent="0">
              <a:buNone/>
            </a:pPr>
            <a:r>
              <a:rPr lang="en-US" sz="1800" dirty="0" err="1"/>
              <a:t>london_data_nonan.loc</a:t>
            </a:r>
            <a:r>
              <a:rPr lang="en-US" sz="1800" dirty="0"/>
              <a:t>[</a:t>
            </a:r>
            <a:r>
              <a:rPr lang="en-US" sz="1800" dirty="0" err="1"/>
              <a:t>london_data_nonan</a:t>
            </a:r>
            <a:r>
              <a:rPr lang="en-US" sz="1800" dirty="0"/>
              <a:t>['Cluster Labels'] == 1, </a:t>
            </a:r>
            <a:r>
              <a:rPr lang="en-US" sz="1800" dirty="0" err="1"/>
              <a:t>london_data_nonan.columns</a:t>
            </a:r>
            <a:r>
              <a:rPr lang="en-US" sz="1800" dirty="0"/>
              <a:t>[[1] + list(range(5, </a:t>
            </a:r>
            <a:r>
              <a:rPr lang="en-US" sz="1800" dirty="0" err="1"/>
              <a:t>london_data_nonan.shape</a:t>
            </a:r>
            <a:r>
              <a:rPr lang="en-US" sz="1800" dirty="0"/>
              <a:t>[1]))]]</a:t>
            </a:r>
          </a:p>
          <a:p>
            <a:pPr marL="0" indent="0">
              <a:buNone/>
            </a:pPr>
            <a:r>
              <a:rPr lang="en-US" dirty="0"/>
              <a:t>Cluster 2</a:t>
            </a:r>
          </a:p>
          <a:p>
            <a:pPr marL="0" indent="0">
              <a:buNone/>
            </a:pPr>
            <a:r>
              <a:rPr lang="en-US" sz="1800" b="0" i="0" dirty="0" err="1">
                <a:solidFill>
                  <a:srgbClr val="292929"/>
                </a:solidFill>
                <a:effectLst/>
                <a:latin typeface="Menlo"/>
              </a:rPr>
              <a:t>london_data_nonan.loc</a:t>
            </a:r>
            <a:r>
              <a:rPr lang="en-US" sz="1800" b="0" i="0" dirty="0">
                <a:solidFill>
                  <a:srgbClr val="292929"/>
                </a:solidFill>
                <a:effectLst/>
                <a:latin typeface="Menlo"/>
              </a:rPr>
              <a:t>[</a:t>
            </a:r>
            <a:r>
              <a:rPr lang="en-US" sz="1800" b="0" i="0" dirty="0" err="1">
                <a:solidFill>
                  <a:srgbClr val="292929"/>
                </a:solidFill>
                <a:effectLst/>
                <a:latin typeface="Menlo"/>
              </a:rPr>
              <a:t>london_data_nonan</a:t>
            </a:r>
            <a:r>
              <a:rPr lang="en-US" sz="1800" b="0" i="0" dirty="0">
                <a:solidFill>
                  <a:srgbClr val="292929"/>
                </a:solidFill>
                <a:effectLst/>
                <a:latin typeface="Menlo"/>
              </a:rPr>
              <a:t>['Cluster Labels'] == 2, </a:t>
            </a:r>
            <a:r>
              <a:rPr lang="en-US" sz="1800" b="0" i="0" dirty="0" err="1">
                <a:solidFill>
                  <a:srgbClr val="292929"/>
                </a:solidFill>
                <a:effectLst/>
                <a:latin typeface="Menlo"/>
              </a:rPr>
              <a:t>london_data_nonan.columns</a:t>
            </a:r>
            <a:r>
              <a:rPr lang="en-US" sz="1800" b="0" i="0" dirty="0">
                <a:solidFill>
                  <a:srgbClr val="292929"/>
                </a:solidFill>
                <a:effectLst/>
                <a:latin typeface="Menlo"/>
              </a:rPr>
              <a:t>[[1] + list(range(5, </a:t>
            </a:r>
            <a:r>
              <a:rPr lang="en-US" sz="1800" b="0" i="0" dirty="0" err="1">
                <a:solidFill>
                  <a:srgbClr val="292929"/>
                </a:solidFill>
                <a:effectLst/>
                <a:latin typeface="Menlo"/>
              </a:rPr>
              <a:t>london_data_nonan.shape</a:t>
            </a:r>
            <a:r>
              <a:rPr lang="en-US" sz="1800" b="0" i="0" dirty="0">
                <a:solidFill>
                  <a:srgbClr val="292929"/>
                </a:solidFill>
                <a:effectLst/>
                <a:latin typeface="Menlo"/>
              </a:rPr>
              <a:t>[1]))]]</a:t>
            </a:r>
          </a:p>
          <a:p>
            <a:pPr marL="0" indent="0">
              <a:buNone/>
            </a:pPr>
            <a:r>
              <a:rPr lang="en-US" dirty="0"/>
              <a:t>Cluster</a:t>
            </a:r>
            <a:r>
              <a:rPr lang="en-US" sz="1800" dirty="0"/>
              <a:t> </a:t>
            </a:r>
            <a:r>
              <a:rPr lang="en-US" dirty="0"/>
              <a:t>3</a:t>
            </a:r>
          </a:p>
          <a:p>
            <a:pPr marL="0" indent="0">
              <a:buNone/>
            </a:pPr>
            <a:r>
              <a:rPr lang="en-US" sz="1900" b="0" i="0" dirty="0" err="1">
                <a:solidFill>
                  <a:srgbClr val="292929"/>
                </a:solidFill>
                <a:effectLst/>
                <a:latin typeface="Menlo"/>
              </a:rPr>
              <a:t>london_data_nonan.loc</a:t>
            </a:r>
            <a:r>
              <a:rPr lang="en-US" sz="1900" b="0" i="0" dirty="0">
                <a:solidFill>
                  <a:srgbClr val="292929"/>
                </a:solidFill>
                <a:effectLst/>
                <a:latin typeface="Menlo"/>
              </a:rPr>
              <a:t>[</a:t>
            </a:r>
            <a:r>
              <a:rPr lang="en-US" sz="1900" b="0" i="0" dirty="0" err="1">
                <a:solidFill>
                  <a:srgbClr val="292929"/>
                </a:solidFill>
                <a:effectLst/>
                <a:latin typeface="Menlo"/>
              </a:rPr>
              <a:t>london_data_nonan</a:t>
            </a:r>
            <a:r>
              <a:rPr lang="en-US" sz="1900" b="0" i="0" dirty="0">
                <a:solidFill>
                  <a:srgbClr val="292929"/>
                </a:solidFill>
                <a:effectLst/>
                <a:latin typeface="Menlo"/>
              </a:rPr>
              <a:t>['Cluster Labels'] == 3, </a:t>
            </a:r>
            <a:r>
              <a:rPr lang="en-US" sz="1900" b="0" i="0" dirty="0" err="1">
                <a:solidFill>
                  <a:srgbClr val="292929"/>
                </a:solidFill>
                <a:effectLst/>
                <a:latin typeface="Menlo"/>
              </a:rPr>
              <a:t>london_data_nonan.columns</a:t>
            </a:r>
            <a:r>
              <a:rPr lang="en-US" sz="1900" b="0" i="0" dirty="0">
                <a:solidFill>
                  <a:srgbClr val="292929"/>
                </a:solidFill>
                <a:effectLst/>
                <a:latin typeface="Menlo"/>
              </a:rPr>
              <a:t>[[1] + list(range(5, </a:t>
            </a:r>
            <a:r>
              <a:rPr lang="en-US" sz="1900" b="0" i="0" dirty="0" err="1">
                <a:solidFill>
                  <a:srgbClr val="292929"/>
                </a:solidFill>
                <a:effectLst/>
                <a:latin typeface="Menlo"/>
              </a:rPr>
              <a:t>london_data_nonan.shape</a:t>
            </a:r>
            <a:r>
              <a:rPr lang="en-US" sz="1900" b="0" i="0" dirty="0">
                <a:solidFill>
                  <a:srgbClr val="292929"/>
                </a:solidFill>
                <a:effectLst/>
                <a:latin typeface="Menlo"/>
              </a:rPr>
              <a:t>[1]))]]</a:t>
            </a:r>
            <a:endParaRPr lang="en-US" sz="1900" dirty="0"/>
          </a:p>
        </p:txBody>
      </p:sp>
    </p:spTree>
    <p:extLst>
      <p:ext uri="{BB962C8B-B14F-4D97-AF65-F5344CB8AC3E}">
        <p14:creationId xmlns:p14="http://schemas.microsoft.com/office/powerpoint/2010/main" val="214391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CCB6-F2E0-476E-A911-94E0DC74DF78}"/>
              </a:ext>
            </a:extLst>
          </p:cNvPr>
          <p:cNvSpPr>
            <a:spLocks noGrp="1"/>
          </p:cNvSpPr>
          <p:nvPr>
            <p:ph type="title"/>
          </p:nvPr>
        </p:nvSpPr>
        <p:spPr/>
        <p:txBody>
          <a:bodyPr/>
          <a:lstStyle/>
          <a:p>
            <a:r>
              <a:rPr lang="en-US" b="0" i="0" dirty="0">
                <a:solidFill>
                  <a:srgbClr val="292929"/>
                </a:solidFill>
                <a:effectLst/>
                <a:latin typeface="sohne"/>
              </a:rPr>
              <a:t>Examining our Clusters</a:t>
            </a:r>
            <a:endParaRPr lang="en-US" dirty="0"/>
          </a:p>
        </p:txBody>
      </p:sp>
      <p:sp>
        <p:nvSpPr>
          <p:cNvPr id="3" name="Content Placeholder 2">
            <a:extLst>
              <a:ext uri="{FF2B5EF4-FFF2-40B4-BE49-F238E27FC236}">
                <a16:creationId xmlns:a16="http://schemas.microsoft.com/office/drawing/2014/main" id="{05D96EC5-EB71-4551-B727-C73BAE9C200A}"/>
              </a:ext>
            </a:extLst>
          </p:cNvPr>
          <p:cNvSpPr>
            <a:spLocks noGrp="1"/>
          </p:cNvSpPr>
          <p:nvPr>
            <p:ph idx="1"/>
          </p:nvPr>
        </p:nvSpPr>
        <p:spPr/>
        <p:txBody>
          <a:bodyPr/>
          <a:lstStyle/>
          <a:p>
            <a:pPr marL="0" indent="0">
              <a:buNone/>
            </a:pPr>
            <a:r>
              <a:rPr lang="en-US" dirty="0"/>
              <a:t>Cluster 4</a:t>
            </a:r>
          </a:p>
          <a:p>
            <a:pPr marL="0" indent="0">
              <a:buNone/>
            </a:pPr>
            <a:r>
              <a:rPr lang="en-US" sz="1800" b="0" i="0" dirty="0" err="1">
                <a:solidFill>
                  <a:srgbClr val="292929"/>
                </a:solidFill>
                <a:effectLst/>
                <a:latin typeface="Menlo"/>
              </a:rPr>
              <a:t>london_data_nonan.loc</a:t>
            </a:r>
            <a:r>
              <a:rPr lang="en-US" sz="1800" b="0" i="0" dirty="0">
                <a:solidFill>
                  <a:srgbClr val="292929"/>
                </a:solidFill>
                <a:effectLst/>
                <a:latin typeface="Menlo"/>
              </a:rPr>
              <a:t>[</a:t>
            </a:r>
            <a:r>
              <a:rPr lang="en-US" sz="1800" b="0" i="0" dirty="0" err="1">
                <a:solidFill>
                  <a:srgbClr val="292929"/>
                </a:solidFill>
                <a:effectLst/>
                <a:latin typeface="Menlo"/>
              </a:rPr>
              <a:t>london_data_nonan</a:t>
            </a:r>
            <a:r>
              <a:rPr lang="en-US" sz="1800" b="0" i="0" dirty="0">
                <a:solidFill>
                  <a:srgbClr val="292929"/>
                </a:solidFill>
                <a:effectLst/>
                <a:latin typeface="Menlo"/>
              </a:rPr>
              <a:t>['Cluster Labels'] == 4, </a:t>
            </a:r>
            <a:r>
              <a:rPr lang="en-US" sz="1800" b="0" i="0" dirty="0" err="1">
                <a:solidFill>
                  <a:srgbClr val="292929"/>
                </a:solidFill>
                <a:effectLst/>
                <a:latin typeface="Menlo"/>
              </a:rPr>
              <a:t>london_data_nonan.columns</a:t>
            </a:r>
            <a:r>
              <a:rPr lang="en-US" sz="1800" b="0" i="0" dirty="0">
                <a:solidFill>
                  <a:srgbClr val="292929"/>
                </a:solidFill>
                <a:effectLst/>
                <a:latin typeface="Menlo"/>
              </a:rPr>
              <a:t>[[1] + list(range(5, </a:t>
            </a:r>
            <a:r>
              <a:rPr lang="en-US" sz="1800" b="0" i="0" dirty="0" err="1">
                <a:solidFill>
                  <a:srgbClr val="292929"/>
                </a:solidFill>
                <a:effectLst/>
                <a:latin typeface="Menlo"/>
              </a:rPr>
              <a:t>london_data_nonan.shape</a:t>
            </a:r>
            <a:r>
              <a:rPr lang="en-US" sz="1800" b="0" i="0" dirty="0">
                <a:solidFill>
                  <a:srgbClr val="292929"/>
                </a:solidFill>
                <a:effectLst/>
                <a:latin typeface="Menlo"/>
              </a:rPr>
              <a:t>[1]))]]</a:t>
            </a:r>
          </a:p>
          <a:p>
            <a:pPr marL="0" indent="0">
              <a:buNone/>
            </a:pPr>
            <a:endParaRPr lang="en-US" sz="1800" dirty="0">
              <a:solidFill>
                <a:srgbClr val="292929"/>
              </a:solidFill>
              <a:latin typeface="Menlo"/>
            </a:endParaRPr>
          </a:p>
          <a:p>
            <a:pPr marL="0" indent="0">
              <a:buNone/>
            </a:pPr>
            <a:r>
              <a:rPr lang="en-US" dirty="0">
                <a:solidFill>
                  <a:srgbClr val="292929"/>
                </a:solidFill>
                <a:latin typeface="Menlo"/>
              </a:rPr>
              <a:t>Cluster 5</a:t>
            </a:r>
          </a:p>
          <a:p>
            <a:pPr marL="0" indent="0">
              <a:buNone/>
            </a:pPr>
            <a:r>
              <a:rPr lang="en-US" sz="1800" dirty="0" err="1"/>
              <a:t>london_data_nonan.loc</a:t>
            </a:r>
            <a:r>
              <a:rPr lang="en-US" sz="1800" dirty="0"/>
              <a:t>[</a:t>
            </a:r>
            <a:r>
              <a:rPr lang="en-US" sz="1800" dirty="0" err="1"/>
              <a:t>london_data_nonan</a:t>
            </a:r>
            <a:r>
              <a:rPr lang="en-US" sz="1800" dirty="0"/>
              <a:t>['Cluster Labels'] == 5, </a:t>
            </a:r>
            <a:r>
              <a:rPr lang="en-US" sz="1800" dirty="0" err="1"/>
              <a:t>london_data_nonan.columns</a:t>
            </a:r>
            <a:r>
              <a:rPr lang="en-US" sz="1800" dirty="0"/>
              <a:t>[[1] + list(range(5, </a:t>
            </a:r>
            <a:r>
              <a:rPr lang="en-US" sz="1800" dirty="0" err="1"/>
              <a:t>london_data_nonan.shape</a:t>
            </a:r>
            <a:r>
              <a:rPr lang="en-US" sz="1800" dirty="0"/>
              <a:t>[1]))]]</a:t>
            </a:r>
          </a:p>
          <a:p>
            <a:pPr marL="0" indent="0">
              <a:buNone/>
            </a:pPr>
            <a:endParaRPr lang="en-US" dirty="0"/>
          </a:p>
        </p:txBody>
      </p:sp>
    </p:spTree>
    <p:extLst>
      <p:ext uri="{BB962C8B-B14F-4D97-AF65-F5344CB8AC3E}">
        <p14:creationId xmlns:p14="http://schemas.microsoft.com/office/powerpoint/2010/main" val="243928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41A9-DEFF-43F5-96B0-8F837859F120}"/>
              </a:ext>
            </a:extLst>
          </p:cNvPr>
          <p:cNvSpPr>
            <a:spLocks noGrp="1"/>
          </p:cNvSpPr>
          <p:nvPr>
            <p:ph type="title"/>
          </p:nvPr>
        </p:nvSpPr>
        <p:spPr/>
        <p:txBody>
          <a:bodyPr/>
          <a:lstStyle/>
          <a:p>
            <a:r>
              <a:rPr lang="en-US" b="0" i="0" dirty="0">
                <a:solidFill>
                  <a:srgbClr val="292929"/>
                </a:solidFill>
                <a:effectLst/>
                <a:latin typeface="sohne"/>
              </a:rPr>
              <a:t>Results and Discussion</a:t>
            </a:r>
            <a:endParaRPr lang="en-US" dirty="0"/>
          </a:p>
        </p:txBody>
      </p:sp>
      <p:sp>
        <p:nvSpPr>
          <p:cNvPr id="3" name="Content Placeholder 2">
            <a:extLst>
              <a:ext uri="{FF2B5EF4-FFF2-40B4-BE49-F238E27FC236}">
                <a16:creationId xmlns:a16="http://schemas.microsoft.com/office/drawing/2014/main" id="{6384C9B2-8B52-4B5A-8DA9-F6901E58C677}"/>
              </a:ext>
            </a:extLst>
          </p:cNvPr>
          <p:cNvSpPr>
            <a:spLocks noGrp="1"/>
          </p:cNvSpPr>
          <p:nvPr>
            <p:ph idx="1"/>
          </p:nvPr>
        </p:nvSpPr>
        <p:spPr/>
        <p:txBody>
          <a:bodyPr>
            <a:normAutofit lnSpcReduction="10000"/>
          </a:bodyPr>
          <a:lstStyle/>
          <a:p>
            <a:pPr marL="0" indent="0" algn="l">
              <a:buNone/>
            </a:pPr>
            <a:r>
              <a:rPr lang="en-US" sz="3000" b="0" i="0" dirty="0">
                <a:solidFill>
                  <a:srgbClr val="292929"/>
                </a:solidFill>
                <a:effectLst/>
                <a:latin typeface="charter"/>
              </a:rPr>
              <a:t>The neighborhoods of London are very multicultural. There are a lot of different cuisines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a:t>
            </a:r>
            <a:r>
              <a:rPr lang="en-US" sz="3000" b="0" i="0" dirty="0" err="1">
                <a:solidFill>
                  <a:srgbClr val="292929"/>
                </a:solidFill>
                <a:effectLst/>
                <a:latin typeface="charter"/>
              </a:rPr>
              <a:t>neighbourhoods</a:t>
            </a:r>
            <a:r>
              <a:rPr lang="en-US" sz="3000" b="0" i="0" dirty="0">
                <a:solidFill>
                  <a:srgbClr val="292929"/>
                </a:solidFill>
                <a:effectLst/>
                <a:latin typeface="charter"/>
              </a:rPr>
              <a:t> are set up to have lots of parks, golf courses, zoo, gyms and Historic sites. Overall, the city of London offers a multicultural, diverse and certainly entertaining experience.</a:t>
            </a:r>
          </a:p>
          <a:p>
            <a:pPr marL="0" indent="0">
              <a:buNone/>
            </a:pPr>
            <a:endParaRPr lang="en-US" dirty="0"/>
          </a:p>
        </p:txBody>
      </p:sp>
    </p:spTree>
    <p:extLst>
      <p:ext uri="{BB962C8B-B14F-4D97-AF65-F5344CB8AC3E}">
        <p14:creationId xmlns:p14="http://schemas.microsoft.com/office/powerpoint/2010/main" val="241222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0EA4-43CE-433A-9C1B-AD4497F5D56A}"/>
              </a:ext>
            </a:extLst>
          </p:cNvPr>
          <p:cNvSpPr>
            <a:spLocks noGrp="1"/>
          </p:cNvSpPr>
          <p:nvPr>
            <p:ph type="title"/>
          </p:nvPr>
        </p:nvSpPr>
        <p:spPr/>
        <p:txBody>
          <a:bodyPr/>
          <a:lstStyle/>
          <a:p>
            <a:r>
              <a:rPr lang="en-US" b="0" i="0" dirty="0">
                <a:solidFill>
                  <a:srgbClr val="292929"/>
                </a:solidFill>
                <a:effectLst/>
                <a:latin typeface="sohne"/>
              </a:rPr>
              <a:t>Results and Discussion</a:t>
            </a:r>
          </a:p>
        </p:txBody>
      </p:sp>
      <p:sp>
        <p:nvSpPr>
          <p:cNvPr id="3" name="Content Placeholder 2">
            <a:extLst>
              <a:ext uri="{FF2B5EF4-FFF2-40B4-BE49-F238E27FC236}">
                <a16:creationId xmlns:a16="http://schemas.microsoft.com/office/drawing/2014/main" id="{7997CA86-34B6-40C2-98F5-DF2B4705E199}"/>
              </a:ext>
            </a:extLst>
          </p:cNvPr>
          <p:cNvSpPr>
            <a:spLocks noGrp="1"/>
          </p:cNvSpPr>
          <p:nvPr>
            <p:ph idx="1"/>
          </p:nvPr>
        </p:nvSpPr>
        <p:spPr/>
        <p:txBody>
          <a:bodyPr/>
          <a:lstStyle/>
          <a:p>
            <a:pPr marL="0" indent="0">
              <a:buNone/>
            </a:pPr>
            <a:r>
              <a:rPr lang="en-US" b="0" i="0" dirty="0">
                <a:solidFill>
                  <a:srgbClr val="292929"/>
                </a:solidFill>
                <a:effectLst/>
                <a:latin typeface="charter"/>
              </a:rPr>
              <a:t>Paris is relatively small in size geographically. It has a wide variety of cuisines and eateries including French, Thai, Cambodian, Asian, Chinese etc. There are a lot of hangout spots including many Restaurants and Bars. Paris has a lot of Bistros. Different means of public transport in Paris which includes buses, bikes, boats or ferries. For leisure and sightseeing, there are a lot of Plazas, Trails, Parks, Historic sites, clothing shops, Art galleries and Museums. Overall, Paris seems like the relaxing vacation spot with a mix of lakes, historic spots and a wide variety of cuisines to try out.</a:t>
            </a:r>
          </a:p>
          <a:p>
            <a:pPr marL="0" indent="0">
              <a:buNone/>
            </a:pPr>
            <a:endParaRPr lang="en-US" dirty="0"/>
          </a:p>
        </p:txBody>
      </p:sp>
    </p:spTree>
    <p:extLst>
      <p:ext uri="{BB962C8B-B14F-4D97-AF65-F5344CB8AC3E}">
        <p14:creationId xmlns:p14="http://schemas.microsoft.com/office/powerpoint/2010/main" val="132512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6062-F95C-4C52-BCBF-497680DDA13B}"/>
              </a:ext>
            </a:extLst>
          </p:cNvPr>
          <p:cNvSpPr>
            <a:spLocks noGrp="1"/>
          </p:cNvSpPr>
          <p:nvPr>
            <p:ph type="title"/>
          </p:nvPr>
        </p:nvSpPr>
        <p:spPr/>
        <p:txBody>
          <a:bodyPr/>
          <a:lstStyle/>
          <a:p>
            <a:r>
              <a:rPr lang="en-US" b="0" i="0" dirty="0">
                <a:solidFill>
                  <a:srgbClr val="292929"/>
                </a:solidFill>
                <a:effectLst/>
                <a:latin typeface="sohne"/>
              </a:rPr>
              <a:t>Conclusion</a:t>
            </a:r>
            <a:endParaRPr lang="en-US" dirty="0"/>
          </a:p>
        </p:txBody>
      </p:sp>
      <p:sp>
        <p:nvSpPr>
          <p:cNvPr id="3" name="Content Placeholder 2">
            <a:extLst>
              <a:ext uri="{FF2B5EF4-FFF2-40B4-BE49-F238E27FC236}">
                <a16:creationId xmlns:a16="http://schemas.microsoft.com/office/drawing/2014/main" id="{B9C61327-B239-4FD6-A229-E793D546D93A}"/>
              </a:ext>
            </a:extLst>
          </p:cNvPr>
          <p:cNvSpPr>
            <a:spLocks noGrp="1"/>
          </p:cNvSpPr>
          <p:nvPr>
            <p:ph idx="1"/>
          </p:nvPr>
        </p:nvSpPr>
        <p:spPr/>
        <p:txBody>
          <a:bodyPr/>
          <a:lstStyle/>
          <a:p>
            <a:pPr marL="0" indent="0" algn="l">
              <a:buNone/>
            </a:pPr>
            <a:r>
              <a:rPr lang="en-US" b="0" i="0" dirty="0">
                <a:solidFill>
                  <a:srgbClr val="292929"/>
                </a:solidFill>
                <a:effectLst/>
                <a:latin typeface="charter"/>
              </a:rPr>
              <a:t>The purpose of this project was to explore the cities of London and Paris and see how attractive it is to potential tourists and migrants. We explored both the cities based on their postal codes and then extrapolated the common venues present in each of the </a:t>
            </a:r>
            <a:r>
              <a:rPr lang="en-US" b="0" i="0" dirty="0" err="1">
                <a:solidFill>
                  <a:srgbClr val="292929"/>
                </a:solidFill>
                <a:effectLst/>
                <a:latin typeface="charter"/>
              </a:rPr>
              <a:t>neighbourhoods</a:t>
            </a:r>
            <a:r>
              <a:rPr lang="en-US" b="0" i="0" dirty="0">
                <a:solidFill>
                  <a:srgbClr val="292929"/>
                </a:solidFill>
                <a:effectLst/>
                <a:latin typeface="charter"/>
              </a:rPr>
              <a:t> finally concluding with clustering similar </a:t>
            </a:r>
            <a:r>
              <a:rPr lang="en-US" b="0" i="0" dirty="0" err="1">
                <a:solidFill>
                  <a:srgbClr val="292929"/>
                </a:solidFill>
                <a:effectLst/>
                <a:latin typeface="charter"/>
              </a:rPr>
              <a:t>neighbourhoods</a:t>
            </a:r>
            <a:r>
              <a:rPr lang="en-US" b="0" i="0" dirty="0">
                <a:solidFill>
                  <a:srgbClr val="292929"/>
                </a:solidFill>
                <a:effectLst/>
                <a:latin typeface="charter"/>
              </a:rPr>
              <a:t> together.</a:t>
            </a:r>
          </a:p>
          <a:p>
            <a:pPr marL="0" indent="0" algn="l">
              <a:buNone/>
            </a:pPr>
            <a:r>
              <a:rPr lang="en-US" b="0" i="0" dirty="0">
                <a:solidFill>
                  <a:srgbClr val="292929"/>
                </a:solidFill>
                <a:effectLst/>
                <a:latin typeface="charter"/>
              </a:rPr>
              <a:t>We could see that each of the </a:t>
            </a:r>
            <a:r>
              <a:rPr lang="en-US" b="0" i="0" dirty="0" err="1">
                <a:solidFill>
                  <a:srgbClr val="292929"/>
                </a:solidFill>
                <a:effectLst/>
                <a:latin typeface="charter"/>
              </a:rPr>
              <a:t>neighbourhoods</a:t>
            </a:r>
            <a:r>
              <a:rPr lang="en-US" b="0" i="0" dirty="0">
                <a:solidFill>
                  <a:srgbClr val="292929"/>
                </a:solidFill>
                <a:effectLst/>
                <a:latin typeface="charter"/>
              </a:rPr>
              <a:t> in both the cities have a wide variety of experiences to offer which is unique in its own way. The cultural diversity is quite evident which also gives the feeling of a sense of inclusion.</a:t>
            </a:r>
          </a:p>
          <a:p>
            <a:pPr marL="0" indent="0">
              <a:buNone/>
            </a:pPr>
            <a:endParaRPr lang="en-US" dirty="0"/>
          </a:p>
        </p:txBody>
      </p:sp>
    </p:spTree>
    <p:extLst>
      <p:ext uri="{BB962C8B-B14F-4D97-AF65-F5344CB8AC3E}">
        <p14:creationId xmlns:p14="http://schemas.microsoft.com/office/powerpoint/2010/main" val="30436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A144-6450-4BAB-BCA5-243801B479DF}"/>
              </a:ext>
            </a:extLst>
          </p:cNvPr>
          <p:cNvSpPr>
            <a:spLocks noGrp="1"/>
          </p:cNvSpPr>
          <p:nvPr>
            <p:ph type="title"/>
          </p:nvPr>
        </p:nvSpPr>
        <p:spPr/>
        <p:txBody>
          <a:bodyPr/>
          <a:lstStyle/>
          <a:p>
            <a:r>
              <a:rPr lang="en-US" b="0" i="0" dirty="0">
                <a:solidFill>
                  <a:srgbClr val="292929"/>
                </a:solidFill>
                <a:effectLst/>
                <a:latin typeface="sohne"/>
              </a:rPr>
              <a:t>Conclusion</a:t>
            </a:r>
            <a:endParaRPr lang="en-US" dirty="0"/>
          </a:p>
        </p:txBody>
      </p:sp>
      <p:sp>
        <p:nvSpPr>
          <p:cNvPr id="3" name="Content Placeholder 2">
            <a:extLst>
              <a:ext uri="{FF2B5EF4-FFF2-40B4-BE49-F238E27FC236}">
                <a16:creationId xmlns:a16="http://schemas.microsoft.com/office/drawing/2014/main" id="{5C322289-99E3-4F0B-979A-FC172868717B}"/>
              </a:ext>
            </a:extLst>
          </p:cNvPr>
          <p:cNvSpPr>
            <a:spLocks noGrp="1"/>
          </p:cNvSpPr>
          <p:nvPr>
            <p:ph idx="1"/>
          </p:nvPr>
        </p:nvSpPr>
        <p:spPr/>
        <p:txBody>
          <a:bodyPr/>
          <a:lstStyle/>
          <a:p>
            <a:pPr algn="l"/>
            <a:r>
              <a:rPr lang="en-US" b="0" i="0" dirty="0">
                <a:solidFill>
                  <a:srgbClr val="292929"/>
                </a:solidFill>
                <a:effectLst/>
                <a:latin typeface="charter"/>
              </a:rPr>
              <a:t>Both Paris and London seem to offer a vacation stay or a romantic getaway with a lot of places to explore, beautiful landscapes, amazing food and a wide variety of culture. Overall, it’s up-to-the stakeholders to decide which experience they would prefer more and which would more to their liking.</a:t>
            </a:r>
          </a:p>
          <a:p>
            <a:pPr marL="0" indent="0">
              <a:buNone/>
            </a:pPr>
            <a:endParaRPr lang="en-US" dirty="0"/>
          </a:p>
        </p:txBody>
      </p:sp>
    </p:spTree>
    <p:extLst>
      <p:ext uri="{BB962C8B-B14F-4D97-AF65-F5344CB8AC3E}">
        <p14:creationId xmlns:p14="http://schemas.microsoft.com/office/powerpoint/2010/main" val="102427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4A1C-1224-4759-8F22-EE1E65935234}"/>
              </a:ext>
            </a:extLst>
          </p:cNvPr>
          <p:cNvSpPr>
            <a:spLocks noGrp="1"/>
          </p:cNvSpPr>
          <p:nvPr>
            <p:ph type="title"/>
          </p:nvPr>
        </p:nvSpPr>
        <p:spPr/>
        <p:txBody>
          <a:bodyPr/>
          <a:lstStyle/>
          <a:p>
            <a:r>
              <a:rPr lang="en-US" b="0" i="0" dirty="0">
                <a:solidFill>
                  <a:srgbClr val="292929"/>
                </a:solidFill>
                <a:effectLst/>
                <a:latin typeface="sohne"/>
              </a:rPr>
              <a:t>Introduction</a:t>
            </a:r>
            <a:endParaRPr lang="en-US" dirty="0"/>
          </a:p>
        </p:txBody>
      </p:sp>
      <p:sp>
        <p:nvSpPr>
          <p:cNvPr id="3" name="Content Placeholder 2">
            <a:extLst>
              <a:ext uri="{FF2B5EF4-FFF2-40B4-BE49-F238E27FC236}">
                <a16:creationId xmlns:a16="http://schemas.microsoft.com/office/drawing/2014/main" id="{6554C30D-0080-4387-93AD-1BE000DAC686}"/>
              </a:ext>
            </a:extLst>
          </p:cNvPr>
          <p:cNvSpPr>
            <a:spLocks noGrp="1"/>
          </p:cNvSpPr>
          <p:nvPr>
            <p:ph idx="1"/>
          </p:nvPr>
        </p:nvSpPr>
        <p:spPr/>
        <p:txBody>
          <a:bodyPr/>
          <a:lstStyle/>
          <a:p>
            <a:pPr algn="l"/>
            <a:r>
              <a:rPr lang="en-US" b="0" i="0" dirty="0">
                <a:solidFill>
                  <a:srgbClr val="292929"/>
                </a:solidFill>
                <a:effectLst/>
                <a:latin typeface="charter"/>
              </a:rPr>
              <a:t>A Tale of Two Cities, a novel written by Charles Dickens was set in London and Paris, which takes place during the French Revolution. These cities were both happening then and now. A lot has changed over the years, and we now take a look at how the cities have grown.</a:t>
            </a:r>
          </a:p>
          <a:p>
            <a:pPr algn="l"/>
            <a:r>
              <a:rPr lang="en-US" b="0" i="0" dirty="0">
                <a:solidFill>
                  <a:srgbClr val="292929"/>
                </a:solidFill>
                <a:effectLst/>
                <a:latin typeface="charter"/>
              </a:rPr>
              <a:t>London and Paris are quite a popular tourist and vacation destinations for people all around the world. They are diverse and multicultural and offer a wide variety of experiences that are widely sought after. We try to group the neighborhoods of London and Paris respectively and draw insights to what they look like now.</a:t>
            </a:r>
          </a:p>
          <a:p>
            <a:endParaRPr lang="en-US" dirty="0"/>
          </a:p>
        </p:txBody>
      </p:sp>
    </p:spTree>
    <p:extLst>
      <p:ext uri="{BB962C8B-B14F-4D97-AF65-F5344CB8AC3E}">
        <p14:creationId xmlns:p14="http://schemas.microsoft.com/office/powerpoint/2010/main" val="1621838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B32-1EE0-4281-8D2B-17DF24E67276}"/>
              </a:ext>
            </a:extLst>
          </p:cNvPr>
          <p:cNvSpPr>
            <a:spLocks noGrp="1"/>
          </p:cNvSpPr>
          <p:nvPr>
            <p:ph type="title"/>
          </p:nvPr>
        </p:nvSpPr>
        <p:spPr/>
        <p:txBody>
          <a:bodyPr>
            <a:normAutofit/>
          </a:bodyPr>
          <a:lstStyle/>
          <a:p>
            <a:r>
              <a:rPr lang="en-US" b="0" i="0" dirty="0">
                <a:solidFill>
                  <a:srgbClr val="292929"/>
                </a:solidFill>
                <a:effectLst/>
                <a:latin typeface="sohne"/>
              </a:rPr>
              <a:t>References</a:t>
            </a:r>
            <a:endParaRPr lang="en-US" dirty="0"/>
          </a:p>
        </p:txBody>
      </p:sp>
      <p:sp>
        <p:nvSpPr>
          <p:cNvPr id="3" name="Content Placeholder 2">
            <a:extLst>
              <a:ext uri="{FF2B5EF4-FFF2-40B4-BE49-F238E27FC236}">
                <a16:creationId xmlns:a16="http://schemas.microsoft.com/office/drawing/2014/main" id="{77ED6B9F-1B89-46D1-96A4-D163F8B13902}"/>
              </a:ext>
            </a:extLst>
          </p:cNvPr>
          <p:cNvSpPr>
            <a:spLocks noGrp="1"/>
          </p:cNvSpPr>
          <p:nvPr>
            <p:ph idx="1"/>
          </p:nvPr>
        </p:nvSpPr>
        <p:spPr/>
        <p:txBody>
          <a:bodyPr/>
          <a:lstStyle/>
          <a:p>
            <a:pPr algn="l">
              <a:buFont typeface="+mj-lt"/>
              <a:buAutoNum type="arabicPeriod"/>
            </a:pPr>
            <a:r>
              <a:rPr lang="en-US" b="0" i="0" u="sng" dirty="0">
                <a:solidFill>
                  <a:srgbClr val="292929"/>
                </a:solidFill>
                <a:effectLst/>
                <a:latin typeface="charter"/>
                <a:hlinkClick r:id="rId2"/>
              </a:rPr>
              <a:t>The Battle of </a:t>
            </a:r>
            <a:r>
              <a:rPr lang="en-US" b="0" i="0" u="sng" dirty="0" err="1">
                <a:solidFill>
                  <a:srgbClr val="292929"/>
                </a:solidFill>
                <a:effectLst/>
                <a:latin typeface="charter"/>
                <a:hlinkClick r:id="rId2"/>
              </a:rPr>
              <a:t>Neighbourhood</a:t>
            </a:r>
            <a:r>
              <a:rPr lang="en-US" b="0" i="0" u="sng" dirty="0">
                <a:solidFill>
                  <a:srgbClr val="292929"/>
                </a:solidFill>
                <a:effectLst/>
                <a:latin typeface="charter"/>
                <a:hlinkClick r:id="rId2"/>
              </a:rPr>
              <a:t> — My London’s Perspective by Dayo John</a:t>
            </a:r>
            <a:endParaRPr lang="en-US" b="0" i="0" dirty="0">
              <a:solidFill>
                <a:srgbClr val="292929"/>
              </a:solidFill>
              <a:effectLst/>
              <a:latin typeface="charter"/>
            </a:endParaRPr>
          </a:p>
          <a:p>
            <a:pPr algn="l">
              <a:buFont typeface="+mj-lt"/>
              <a:buAutoNum type="arabicPeriod"/>
            </a:pPr>
            <a:r>
              <a:rPr lang="en-US" b="0" i="0" u="sng" dirty="0">
                <a:solidFill>
                  <a:srgbClr val="292929"/>
                </a:solidFill>
                <a:effectLst/>
                <a:latin typeface="charter"/>
                <a:hlinkClick r:id="rId3"/>
              </a:rPr>
              <a:t>The Battle of neighborhoods! What is the best place where can I start my restaurant business in Paris? by Zakaria BOUZIANE</a:t>
            </a:r>
            <a:endParaRPr lang="en-US" b="0" i="0" dirty="0">
              <a:solidFill>
                <a:srgbClr val="292929"/>
              </a:solidFill>
              <a:effectLst/>
              <a:latin typeface="charter"/>
            </a:endParaRPr>
          </a:p>
          <a:p>
            <a:pPr marL="0" indent="0">
              <a:buNone/>
            </a:pPr>
            <a:r>
              <a:rPr lang="en-US" dirty="0"/>
              <a:t>3.A Tale of Two cities blog by Thomas </a:t>
            </a:r>
            <a:r>
              <a:rPr lang="en-US" dirty="0" err="1"/>
              <a:t>george</a:t>
            </a:r>
            <a:endParaRPr lang="en-US" dirty="0"/>
          </a:p>
        </p:txBody>
      </p:sp>
    </p:spTree>
    <p:extLst>
      <p:ext uri="{BB962C8B-B14F-4D97-AF65-F5344CB8AC3E}">
        <p14:creationId xmlns:p14="http://schemas.microsoft.com/office/powerpoint/2010/main" val="344585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1E72-0F41-4A58-BCA7-E5185CAA5FAB}"/>
              </a:ext>
            </a:extLst>
          </p:cNvPr>
          <p:cNvSpPr>
            <a:spLocks noGrp="1"/>
          </p:cNvSpPr>
          <p:nvPr>
            <p:ph type="title"/>
          </p:nvPr>
        </p:nvSpPr>
        <p:spPr/>
        <p:txBody>
          <a:bodyPr>
            <a:normAutofit/>
          </a:bodyPr>
          <a:lstStyle/>
          <a:p>
            <a:r>
              <a:rPr lang="en-US" b="0" i="0" dirty="0">
                <a:solidFill>
                  <a:srgbClr val="292929"/>
                </a:solidFill>
                <a:effectLst/>
                <a:latin typeface="sohne"/>
              </a:rPr>
              <a:t>Business Problem</a:t>
            </a:r>
            <a:endParaRPr lang="en-US" dirty="0"/>
          </a:p>
        </p:txBody>
      </p:sp>
      <p:sp>
        <p:nvSpPr>
          <p:cNvPr id="3" name="Content Placeholder 2">
            <a:extLst>
              <a:ext uri="{FF2B5EF4-FFF2-40B4-BE49-F238E27FC236}">
                <a16:creationId xmlns:a16="http://schemas.microsoft.com/office/drawing/2014/main" id="{0E337683-BBB4-4FF5-BDB2-B294A04072A9}"/>
              </a:ext>
            </a:extLst>
          </p:cNvPr>
          <p:cNvSpPr>
            <a:spLocks noGrp="1"/>
          </p:cNvSpPr>
          <p:nvPr>
            <p:ph idx="1"/>
          </p:nvPr>
        </p:nvSpPr>
        <p:spPr/>
        <p:txBody>
          <a:bodyPr/>
          <a:lstStyle/>
          <a:p>
            <a:pPr marL="0" indent="0">
              <a:buNone/>
            </a:pPr>
            <a:r>
              <a:rPr lang="en-US" b="0" i="0" dirty="0">
                <a:solidFill>
                  <a:srgbClr val="292929"/>
                </a:solidFill>
                <a:effectLst/>
                <a:latin typeface="charter"/>
              </a:rPr>
              <a:t>The aim is to help tourists choose their destinations depending on the experiences that the neighborhoods have to offer and what they would want to have. This model also helps people make decisions if they are thinking about migrating to London or Paris or even if they wish to relocate neighborhoods within the city. Our findings will help stakeholders make informed decisions and address any concerns they have, including the different kinds of cuisines, provision stores and what the city has to offer.</a:t>
            </a:r>
          </a:p>
          <a:p>
            <a:pPr marL="0" indent="0">
              <a:buNone/>
            </a:pPr>
            <a:endParaRPr lang="en-US" dirty="0"/>
          </a:p>
        </p:txBody>
      </p:sp>
    </p:spTree>
    <p:extLst>
      <p:ext uri="{BB962C8B-B14F-4D97-AF65-F5344CB8AC3E}">
        <p14:creationId xmlns:p14="http://schemas.microsoft.com/office/powerpoint/2010/main" val="381151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7625-4A78-4651-9394-2A5FB2DBCA50}"/>
              </a:ext>
            </a:extLst>
          </p:cNvPr>
          <p:cNvSpPr>
            <a:spLocks noGrp="1"/>
          </p:cNvSpPr>
          <p:nvPr>
            <p:ph type="title"/>
          </p:nvPr>
        </p:nvSpPr>
        <p:spPr/>
        <p:txBody>
          <a:bodyPr/>
          <a:lstStyle/>
          <a:p>
            <a:r>
              <a:rPr lang="en-US" b="0" i="0" dirty="0">
                <a:solidFill>
                  <a:srgbClr val="292929"/>
                </a:solidFill>
                <a:effectLst/>
                <a:latin typeface="sohne"/>
              </a:rPr>
              <a:t>Data Description</a:t>
            </a:r>
            <a:endParaRPr lang="en-US" dirty="0"/>
          </a:p>
        </p:txBody>
      </p:sp>
      <p:sp>
        <p:nvSpPr>
          <p:cNvPr id="3" name="Content Placeholder 2">
            <a:extLst>
              <a:ext uri="{FF2B5EF4-FFF2-40B4-BE49-F238E27FC236}">
                <a16:creationId xmlns:a16="http://schemas.microsoft.com/office/drawing/2014/main" id="{3CBC1D71-8FF6-42F7-A245-E36F804F6AAC}"/>
              </a:ext>
            </a:extLst>
          </p:cNvPr>
          <p:cNvSpPr>
            <a:spLocks noGrp="1"/>
          </p:cNvSpPr>
          <p:nvPr>
            <p:ph idx="1"/>
          </p:nvPr>
        </p:nvSpPr>
        <p:spPr/>
        <p:txBody>
          <a:bodyPr/>
          <a:lstStyle/>
          <a:p>
            <a:pPr marL="0" indent="0">
              <a:buNone/>
            </a:pPr>
            <a:r>
              <a:rPr lang="en-US" b="0" i="0" dirty="0">
                <a:solidFill>
                  <a:srgbClr val="292929"/>
                </a:solidFill>
                <a:effectLst/>
                <a:latin typeface="charter"/>
              </a:rPr>
              <a:t>We require geographical location data for both London and Paris. Postal codes in each city serve as a starting point. Using Postal codes, we can find out the </a:t>
            </a:r>
            <a:r>
              <a:rPr lang="en-US" b="0" i="0" dirty="0" err="1">
                <a:solidFill>
                  <a:srgbClr val="292929"/>
                </a:solidFill>
                <a:effectLst/>
                <a:latin typeface="charter"/>
              </a:rPr>
              <a:t>neighbourhoods</a:t>
            </a:r>
            <a:r>
              <a:rPr lang="en-US" b="0" i="0" dirty="0">
                <a:solidFill>
                  <a:srgbClr val="292929"/>
                </a:solidFill>
                <a:effectLst/>
                <a:latin typeface="charter"/>
              </a:rPr>
              <a:t>, boroughs, venues and their most popular venue categories.</a:t>
            </a:r>
          </a:p>
          <a:p>
            <a:pPr marL="0" indent="0">
              <a:buNone/>
            </a:pPr>
            <a:endParaRPr lang="en-US" dirty="0"/>
          </a:p>
        </p:txBody>
      </p:sp>
    </p:spTree>
    <p:extLst>
      <p:ext uri="{BB962C8B-B14F-4D97-AF65-F5344CB8AC3E}">
        <p14:creationId xmlns:p14="http://schemas.microsoft.com/office/powerpoint/2010/main" val="232066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2BEE-9A1F-426E-8911-F3FED108008B}"/>
              </a:ext>
            </a:extLst>
          </p:cNvPr>
          <p:cNvSpPr>
            <a:spLocks noGrp="1"/>
          </p:cNvSpPr>
          <p:nvPr>
            <p:ph type="title"/>
          </p:nvPr>
        </p:nvSpPr>
        <p:spPr/>
        <p:txBody>
          <a:bodyPr/>
          <a:lstStyle/>
          <a:p>
            <a:r>
              <a:rPr lang="en-US" b="0" i="0" dirty="0">
                <a:solidFill>
                  <a:srgbClr val="292929"/>
                </a:solidFill>
                <a:effectLst/>
                <a:latin typeface="sohne"/>
              </a:rPr>
              <a:t>Foursquare API Data</a:t>
            </a:r>
            <a:endParaRPr lang="en-US" dirty="0"/>
          </a:p>
        </p:txBody>
      </p:sp>
      <p:sp>
        <p:nvSpPr>
          <p:cNvPr id="3" name="Content Placeholder 2">
            <a:extLst>
              <a:ext uri="{FF2B5EF4-FFF2-40B4-BE49-F238E27FC236}">
                <a16:creationId xmlns:a16="http://schemas.microsoft.com/office/drawing/2014/main" id="{46E5F2BE-1DB7-47EF-91E1-909E19A15B0A}"/>
              </a:ext>
            </a:extLst>
          </p:cNvPr>
          <p:cNvSpPr>
            <a:spLocks noGrp="1"/>
          </p:cNvSpPr>
          <p:nvPr>
            <p:ph idx="1"/>
          </p:nvPr>
        </p:nvSpPr>
        <p:spPr/>
        <p:txBody>
          <a:bodyPr>
            <a:normAutofit lnSpcReduction="10000"/>
          </a:bodyPr>
          <a:lstStyle/>
          <a:p>
            <a:pPr marL="0" indent="0" algn="l">
              <a:buNone/>
            </a:pPr>
            <a:r>
              <a:rPr lang="en-US" b="0" i="0" dirty="0">
                <a:solidFill>
                  <a:srgbClr val="292929"/>
                </a:solidFill>
                <a:effectLst/>
                <a:latin typeface="charter"/>
              </a:rPr>
              <a:t>We will need data about different venues in different neighborhoods of that specific borough. To gain that information, we will use “Foursquare” location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lgn="l">
              <a:buNone/>
            </a:pPr>
            <a:r>
              <a:rPr lang="en-US" b="0" i="0" dirty="0">
                <a:solidFill>
                  <a:srgbClr val="292929"/>
                </a:solidFill>
                <a:effectLst/>
                <a:latin typeface="charter"/>
              </a:rPr>
              <a:t>After finding the list of neighborhoods, we then connect to the Foursquare API to gather information about venues inside each neighborhood. For each neighborhood, we have chosen the radius to be 500 meters.</a:t>
            </a:r>
          </a:p>
        </p:txBody>
      </p:sp>
    </p:spTree>
    <p:extLst>
      <p:ext uri="{BB962C8B-B14F-4D97-AF65-F5344CB8AC3E}">
        <p14:creationId xmlns:p14="http://schemas.microsoft.com/office/powerpoint/2010/main" val="239370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E00-9073-42EE-A9B0-90479E772B2E}"/>
              </a:ext>
            </a:extLst>
          </p:cNvPr>
          <p:cNvSpPr>
            <a:spLocks noGrp="1"/>
          </p:cNvSpPr>
          <p:nvPr>
            <p:ph type="title"/>
          </p:nvPr>
        </p:nvSpPr>
        <p:spPr/>
        <p:txBody>
          <a:bodyPr/>
          <a:lstStyle/>
          <a:p>
            <a:r>
              <a:rPr lang="en-US" b="0" i="0" dirty="0">
                <a:solidFill>
                  <a:srgbClr val="292929"/>
                </a:solidFill>
                <a:effectLst/>
                <a:latin typeface="sohne"/>
              </a:rPr>
              <a:t>Foursquare API Data</a:t>
            </a:r>
            <a:endParaRPr lang="en-US" dirty="0"/>
          </a:p>
        </p:txBody>
      </p:sp>
      <p:sp>
        <p:nvSpPr>
          <p:cNvPr id="3" name="Content Placeholder 2">
            <a:extLst>
              <a:ext uri="{FF2B5EF4-FFF2-40B4-BE49-F238E27FC236}">
                <a16:creationId xmlns:a16="http://schemas.microsoft.com/office/drawing/2014/main" id="{BF7AA7A5-40B1-4297-9547-A47B69FA1B0A}"/>
              </a:ext>
            </a:extLst>
          </p:cNvPr>
          <p:cNvSpPr>
            <a:spLocks noGrp="1"/>
          </p:cNvSpPr>
          <p:nvPr>
            <p:ph idx="1"/>
          </p:nvPr>
        </p:nvSpPr>
        <p:spPr/>
        <p:txBody>
          <a:bodyPr>
            <a:normAutofit fontScale="92500" lnSpcReduction="10000"/>
          </a:bodyPr>
          <a:lstStyle/>
          <a:p>
            <a:pPr marL="0" indent="0">
              <a:buNone/>
            </a:pPr>
            <a:r>
              <a:rPr lang="en-US" b="0" i="0" dirty="0">
                <a:solidFill>
                  <a:srgbClr val="292929"/>
                </a:solidFill>
                <a:effectLst/>
                <a:latin typeface="charter"/>
              </a:rPr>
              <a:t>The data retrieved from Foursquare contained information of venues within a specified distance of the longitude and latitude of the postcodes. The information obtained per venue as follows:</a:t>
            </a:r>
          </a:p>
          <a:p>
            <a:pPr algn="l">
              <a:buFont typeface="+mj-lt"/>
              <a:buAutoNum type="arabicPeriod"/>
            </a:pPr>
            <a:r>
              <a:rPr lang="en-US" b="0" i="1" dirty="0">
                <a:solidFill>
                  <a:srgbClr val="292929"/>
                </a:solidFill>
                <a:effectLst/>
                <a:latin typeface="charter"/>
              </a:rPr>
              <a:t>Neighborhood</a:t>
            </a:r>
            <a:r>
              <a:rPr lang="en-US" b="0" i="0" dirty="0">
                <a:solidFill>
                  <a:srgbClr val="292929"/>
                </a:solidFill>
                <a:effectLst/>
                <a:latin typeface="charter"/>
              </a:rPr>
              <a:t>: Name of the Neighborhood</a:t>
            </a:r>
          </a:p>
          <a:p>
            <a:pPr algn="l">
              <a:buFont typeface="+mj-lt"/>
              <a:buAutoNum type="arabicPeriod"/>
            </a:pPr>
            <a:r>
              <a:rPr lang="en-US" b="0" i="1" dirty="0">
                <a:solidFill>
                  <a:srgbClr val="292929"/>
                </a:solidFill>
                <a:effectLst/>
                <a:latin typeface="charter"/>
              </a:rPr>
              <a:t>Neighborhood Latitude</a:t>
            </a:r>
            <a:r>
              <a:rPr lang="en-US" b="0" i="0" dirty="0">
                <a:solidFill>
                  <a:srgbClr val="292929"/>
                </a:solidFill>
                <a:effectLst/>
                <a:latin typeface="charter"/>
              </a:rPr>
              <a:t>: Latitude of the Neighborhood</a:t>
            </a:r>
          </a:p>
          <a:p>
            <a:pPr algn="l">
              <a:buFont typeface="+mj-lt"/>
              <a:buAutoNum type="arabicPeriod"/>
            </a:pPr>
            <a:r>
              <a:rPr lang="en-US" b="0" i="1" dirty="0">
                <a:solidFill>
                  <a:srgbClr val="292929"/>
                </a:solidFill>
                <a:effectLst/>
                <a:latin typeface="charter"/>
              </a:rPr>
              <a:t>Neighborhood Longitude</a:t>
            </a:r>
            <a:r>
              <a:rPr lang="en-US" b="0" i="0" dirty="0">
                <a:solidFill>
                  <a:srgbClr val="292929"/>
                </a:solidFill>
                <a:effectLst/>
                <a:latin typeface="charter"/>
              </a:rPr>
              <a:t>: Longitude of the Neighborhood</a:t>
            </a:r>
          </a:p>
          <a:p>
            <a:pPr algn="l">
              <a:buFont typeface="+mj-lt"/>
              <a:buAutoNum type="arabicPeriod"/>
            </a:pPr>
            <a:r>
              <a:rPr lang="en-US" b="0" i="1" dirty="0">
                <a:solidFill>
                  <a:srgbClr val="292929"/>
                </a:solidFill>
                <a:effectLst/>
                <a:latin typeface="charter"/>
              </a:rPr>
              <a:t>Venue</a:t>
            </a:r>
            <a:r>
              <a:rPr lang="en-US" b="0" i="0" dirty="0">
                <a:solidFill>
                  <a:srgbClr val="292929"/>
                </a:solidFill>
                <a:effectLst/>
                <a:latin typeface="charter"/>
              </a:rPr>
              <a:t>: Name of the Venue</a:t>
            </a:r>
          </a:p>
          <a:p>
            <a:pPr algn="l">
              <a:buFont typeface="+mj-lt"/>
              <a:buAutoNum type="arabicPeriod"/>
            </a:pPr>
            <a:r>
              <a:rPr lang="en-US" b="0" i="1" dirty="0">
                <a:solidFill>
                  <a:srgbClr val="292929"/>
                </a:solidFill>
                <a:effectLst/>
                <a:latin typeface="charter"/>
              </a:rPr>
              <a:t>Venue Latitude</a:t>
            </a:r>
            <a:r>
              <a:rPr lang="en-US" b="0" i="0" dirty="0">
                <a:solidFill>
                  <a:srgbClr val="292929"/>
                </a:solidFill>
                <a:effectLst/>
                <a:latin typeface="charter"/>
              </a:rPr>
              <a:t>: Latitude of Venue</a:t>
            </a:r>
          </a:p>
          <a:p>
            <a:pPr algn="l">
              <a:buFont typeface="+mj-lt"/>
              <a:buAutoNum type="arabicPeriod"/>
            </a:pPr>
            <a:r>
              <a:rPr lang="en-US" b="0" i="1" dirty="0">
                <a:solidFill>
                  <a:srgbClr val="292929"/>
                </a:solidFill>
                <a:effectLst/>
                <a:latin typeface="charter"/>
              </a:rPr>
              <a:t>Venue Longitude</a:t>
            </a:r>
            <a:r>
              <a:rPr lang="en-US" b="0" i="0" dirty="0">
                <a:solidFill>
                  <a:srgbClr val="292929"/>
                </a:solidFill>
                <a:effectLst/>
                <a:latin typeface="charter"/>
              </a:rPr>
              <a:t>: Longitude of Venue</a:t>
            </a:r>
          </a:p>
          <a:p>
            <a:pPr algn="l">
              <a:buFont typeface="+mj-lt"/>
              <a:buAutoNum type="arabicPeriod"/>
            </a:pPr>
            <a:r>
              <a:rPr lang="en-US" b="0" i="1" dirty="0">
                <a:solidFill>
                  <a:srgbClr val="292929"/>
                </a:solidFill>
                <a:effectLst/>
                <a:latin typeface="charter"/>
              </a:rPr>
              <a:t>Venue Category</a:t>
            </a:r>
            <a:r>
              <a:rPr lang="en-US" b="0" i="0" dirty="0">
                <a:solidFill>
                  <a:srgbClr val="292929"/>
                </a:solidFill>
                <a:effectLst/>
                <a:latin typeface="charter"/>
              </a:rPr>
              <a:t>: Category of Venue</a:t>
            </a:r>
          </a:p>
          <a:p>
            <a:pPr marL="0" indent="0">
              <a:buNone/>
            </a:pPr>
            <a:endParaRPr lang="en-US" dirty="0"/>
          </a:p>
        </p:txBody>
      </p:sp>
    </p:spTree>
    <p:extLst>
      <p:ext uri="{BB962C8B-B14F-4D97-AF65-F5344CB8AC3E}">
        <p14:creationId xmlns:p14="http://schemas.microsoft.com/office/powerpoint/2010/main" val="219171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563D-BFB6-478A-8A81-CA7F42BDAA13}"/>
              </a:ext>
            </a:extLst>
          </p:cNvPr>
          <p:cNvSpPr>
            <a:spLocks noGrp="1"/>
          </p:cNvSpPr>
          <p:nvPr>
            <p:ph type="title"/>
          </p:nvPr>
        </p:nvSpPr>
        <p:spPr/>
        <p:txBody>
          <a:bodyPr/>
          <a:lstStyle/>
          <a:p>
            <a:r>
              <a:rPr lang="en-US" b="0" i="0" dirty="0">
                <a:solidFill>
                  <a:srgbClr val="292929"/>
                </a:solidFill>
                <a:effectLst/>
                <a:latin typeface="sohne"/>
              </a:rPr>
              <a:t>Foursquare API Data</a:t>
            </a:r>
          </a:p>
        </p:txBody>
      </p:sp>
      <p:sp>
        <p:nvSpPr>
          <p:cNvPr id="3" name="Content Placeholder 2">
            <a:extLst>
              <a:ext uri="{FF2B5EF4-FFF2-40B4-BE49-F238E27FC236}">
                <a16:creationId xmlns:a16="http://schemas.microsoft.com/office/drawing/2014/main" id="{33071560-E91A-41C2-AB45-8408DB7B47B0}"/>
              </a:ext>
            </a:extLst>
          </p:cNvPr>
          <p:cNvSpPr>
            <a:spLocks noGrp="1"/>
          </p:cNvSpPr>
          <p:nvPr>
            <p:ph idx="1"/>
          </p:nvPr>
        </p:nvSpPr>
        <p:spPr/>
        <p:txBody>
          <a:bodyPr/>
          <a:lstStyle/>
          <a:p>
            <a:pPr marL="0" indent="0">
              <a:buNone/>
            </a:pPr>
            <a:r>
              <a:rPr lang="en-US" b="0" i="0" dirty="0">
                <a:solidFill>
                  <a:srgbClr val="292929"/>
                </a:solidFill>
                <a:effectLst/>
                <a:latin typeface="charter"/>
              </a:rPr>
              <a:t>Based on all the information collected for both London and Paris, we have sufficient data to build our model. We cluster the </a:t>
            </a:r>
            <a:r>
              <a:rPr lang="en-US" b="0" i="0" dirty="0" err="1">
                <a:solidFill>
                  <a:srgbClr val="292929"/>
                </a:solidFill>
                <a:effectLst/>
                <a:latin typeface="charter"/>
              </a:rPr>
              <a:t>neighbourhoods</a:t>
            </a:r>
            <a:r>
              <a:rPr lang="en-US" b="0" i="0" dirty="0">
                <a:solidFill>
                  <a:srgbClr val="292929"/>
                </a:solidFill>
                <a:effectLst/>
                <a:latin typeface="charter"/>
              </a:rPr>
              <a:t> together based on similar venue categories. We then present our observations and findings. Using this data, our stakeholders can take the necessary decision.</a:t>
            </a:r>
            <a:endParaRPr lang="en-US" dirty="0"/>
          </a:p>
        </p:txBody>
      </p:sp>
    </p:spTree>
    <p:extLst>
      <p:ext uri="{BB962C8B-B14F-4D97-AF65-F5344CB8AC3E}">
        <p14:creationId xmlns:p14="http://schemas.microsoft.com/office/powerpoint/2010/main" val="26331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661B-C771-45F7-925D-D497D9E85673}"/>
              </a:ext>
            </a:extLst>
          </p:cNvPr>
          <p:cNvSpPr>
            <a:spLocks noGrp="1"/>
          </p:cNvSpPr>
          <p:nvPr>
            <p:ph type="title"/>
          </p:nvPr>
        </p:nvSpPr>
        <p:spPr/>
        <p:txBody>
          <a:bodyPr/>
          <a:lstStyle/>
          <a:p>
            <a:r>
              <a:rPr lang="en-US" b="0" i="0" dirty="0">
                <a:solidFill>
                  <a:srgbClr val="292929"/>
                </a:solidFill>
                <a:effectLst/>
                <a:latin typeface="sohne"/>
              </a:rPr>
              <a:t>Data Collection</a:t>
            </a:r>
            <a:endParaRPr lang="en-US" dirty="0"/>
          </a:p>
        </p:txBody>
      </p:sp>
      <p:sp>
        <p:nvSpPr>
          <p:cNvPr id="3" name="Content Placeholder 2">
            <a:extLst>
              <a:ext uri="{FF2B5EF4-FFF2-40B4-BE49-F238E27FC236}">
                <a16:creationId xmlns:a16="http://schemas.microsoft.com/office/drawing/2014/main" id="{5322385A-8C22-46CA-8831-B1094593C571}"/>
              </a:ext>
            </a:extLst>
          </p:cNvPr>
          <p:cNvSpPr>
            <a:spLocks noGrp="1"/>
          </p:cNvSpPr>
          <p:nvPr>
            <p:ph idx="1"/>
          </p:nvPr>
        </p:nvSpPr>
        <p:spPr/>
        <p:txBody>
          <a:bodyPr/>
          <a:lstStyle/>
          <a:p>
            <a:pPr marL="0" indent="0">
              <a:buNone/>
            </a:pPr>
            <a:r>
              <a:rPr lang="en-US" b="0" i="0" dirty="0">
                <a:solidFill>
                  <a:srgbClr val="292929"/>
                </a:solidFill>
                <a:effectLst/>
                <a:latin typeface="charter"/>
              </a:rPr>
              <a:t>In the data collection stage, we begin with collecting the required data for the cities of London and Paris. We need data that has the postal codes, neighborhoods and boroughs specific to each of the cities.</a:t>
            </a:r>
          </a:p>
          <a:p>
            <a:pPr marL="0" indent="0">
              <a:buNone/>
            </a:pPr>
            <a:r>
              <a:rPr lang="en-US" b="0" i="0" dirty="0">
                <a:solidFill>
                  <a:srgbClr val="292929"/>
                </a:solidFill>
                <a:effectLst/>
                <a:latin typeface="charter"/>
              </a:rPr>
              <a:t>To collect data for London, using pandas, we scrape the List of areas of London Wikipedia page to take the 2nd table:</a:t>
            </a:r>
            <a:endParaRPr lang="en-US" dirty="0">
              <a:solidFill>
                <a:srgbClr val="292929"/>
              </a:solidFill>
              <a:latin typeface="charter"/>
            </a:endParaRPr>
          </a:p>
          <a:p>
            <a:pPr algn="l">
              <a:buFont typeface="+mj-lt"/>
              <a:buAutoNum type="arabicPeriod"/>
            </a:pPr>
            <a:r>
              <a:rPr lang="en-US" b="0" i="1" dirty="0" err="1">
                <a:solidFill>
                  <a:srgbClr val="292929"/>
                </a:solidFill>
                <a:effectLst/>
                <a:latin typeface="charter"/>
              </a:rPr>
              <a:t>nom_comm</a:t>
            </a:r>
            <a:r>
              <a:rPr lang="en-US" b="0" i="0" dirty="0">
                <a:solidFill>
                  <a:srgbClr val="292929"/>
                </a:solidFill>
                <a:effectLst/>
                <a:latin typeface="charter"/>
              </a:rPr>
              <a:t>: Name of Neighborhoods in France</a:t>
            </a:r>
          </a:p>
          <a:p>
            <a:pPr algn="l">
              <a:buFont typeface="+mj-lt"/>
              <a:buAutoNum type="arabicPeriod"/>
            </a:pPr>
            <a:r>
              <a:rPr lang="en-US" b="0" i="1" dirty="0" err="1">
                <a:solidFill>
                  <a:srgbClr val="292929"/>
                </a:solidFill>
                <a:effectLst/>
                <a:latin typeface="charter"/>
              </a:rPr>
              <a:t>nom_dept</a:t>
            </a:r>
            <a:r>
              <a:rPr lang="en-US" b="0" i="0" dirty="0">
                <a:solidFill>
                  <a:srgbClr val="292929"/>
                </a:solidFill>
                <a:effectLst/>
                <a:latin typeface="charter"/>
              </a:rPr>
              <a:t>: Name of the boroughs, equivalent to towns in France</a:t>
            </a:r>
          </a:p>
          <a:p>
            <a:pPr algn="l">
              <a:buFont typeface="+mj-lt"/>
              <a:buAutoNum type="arabicPeriod"/>
            </a:pPr>
            <a:r>
              <a:rPr lang="en-US" b="0" i="1" dirty="0">
                <a:solidFill>
                  <a:srgbClr val="292929"/>
                </a:solidFill>
                <a:effectLst/>
                <a:latin typeface="charter"/>
              </a:rPr>
              <a:t>geo_point_2d</a:t>
            </a:r>
            <a:r>
              <a:rPr lang="en-US" b="0" i="0" dirty="0">
                <a:solidFill>
                  <a:srgbClr val="292929"/>
                </a:solidFill>
                <a:effectLst/>
                <a:latin typeface="charter"/>
              </a:rPr>
              <a:t>: Tuple containing the latitude and longitude of the Neighborhoods.</a:t>
            </a:r>
          </a:p>
          <a:p>
            <a:pPr marL="0" indent="0">
              <a:buNone/>
            </a:pPr>
            <a:endParaRPr lang="en-US" dirty="0"/>
          </a:p>
        </p:txBody>
      </p:sp>
    </p:spTree>
    <p:extLst>
      <p:ext uri="{BB962C8B-B14F-4D97-AF65-F5344CB8AC3E}">
        <p14:creationId xmlns:p14="http://schemas.microsoft.com/office/powerpoint/2010/main" val="21994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86AC-FD6C-4415-A82C-99CF78185704}"/>
              </a:ext>
            </a:extLst>
          </p:cNvPr>
          <p:cNvSpPr>
            <a:spLocks noGrp="1"/>
          </p:cNvSpPr>
          <p:nvPr>
            <p:ph type="title"/>
          </p:nvPr>
        </p:nvSpPr>
        <p:spPr>
          <a:xfrm>
            <a:off x="648929" y="629266"/>
            <a:ext cx="3505495" cy="1622321"/>
          </a:xfrm>
        </p:spPr>
        <p:txBody>
          <a:bodyPr>
            <a:normAutofit/>
          </a:bodyPr>
          <a:lstStyle/>
          <a:p>
            <a:r>
              <a:rPr lang="en-US" b="0" i="0">
                <a:effectLst/>
                <a:latin typeface="sohne"/>
              </a:rPr>
              <a:t>Feature Selection</a:t>
            </a:r>
            <a:endParaRPr lang="en-US" dirty="0"/>
          </a:p>
        </p:txBody>
      </p:sp>
      <p:sp>
        <p:nvSpPr>
          <p:cNvPr id="3" name="Content Placeholder 2">
            <a:extLst>
              <a:ext uri="{FF2B5EF4-FFF2-40B4-BE49-F238E27FC236}">
                <a16:creationId xmlns:a16="http://schemas.microsoft.com/office/drawing/2014/main" id="{F88E7B73-6FA1-4CAC-B77E-63C0EC17E4B0}"/>
              </a:ext>
            </a:extLst>
          </p:cNvPr>
          <p:cNvSpPr>
            <a:spLocks noGrp="1"/>
          </p:cNvSpPr>
          <p:nvPr>
            <p:ph idx="1"/>
          </p:nvPr>
        </p:nvSpPr>
        <p:spPr>
          <a:xfrm>
            <a:off x="648931" y="2438400"/>
            <a:ext cx="3505494" cy="3785419"/>
          </a:xfrm>
        </p:spPr>
        <p:txBody>
          <a:bodyPr>
            <a:normAutofit/>
          </a:bodyPr>
          <a:lstStyle/>
          <a:p>
            <a:pPr marL="0" indent="0">
              <a:buNone/>
            </a:pPr>
            <a:r>
              <a:rPr lang="en-US" sz="2000" b="0" i="0">
                <a:effectLst/>
                <a:latin typeface="charter"/>
              </a:rPr>
              <a:t>For both of our datasets, we need only the borough, neighborhood, postal codes and geolocations (latitude and longitude). So we end up selecting the columns that we need by</a:t>
            </a:r>
          </a:p>
          <a:p>
            <a:pPr marL="0" indent="0">
              <a:buNone/>
            </a:pPr>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0E8FFBD8-60D0-4AF9-A8FC-E80FB2CF8734}"/>
              </a:ext>
            </a:extLst>
          </p:cNvPr>
          <p:cNvPicPr>
            <a:picLocks noChangeAspect="1"/>
          </p:cNvPicPr>
          <p:nvPr/>
        </p:nvPicPr>
        <p:blipFill>
          <a:blip r:embed="rId2"/>
          <a:stretch>
            <a:fillRect/>
          </a:stretch>
        </p:blipFill>
        <p:spPr>
          <a:xfrm>
            <a:off x="5405862" y="1892448"/>
            <a:ext cx="6019331" cy="3069858"/>
          </a:xfrm>
          <a:prstGeom prst="rect">
            <a:avLst/>
          </a:prstGeom>
          <a:effectLst/>
        </p:spPr>
      </p:pic>
    </p:spTree>
    <p:extLst>
      <p:ext uri="{BB962C8B-B14F-4D97-AF65-F5344CB8AC3E}">
        <p14:creationId xmlns:p14="http://schemas.microsoft.com/office/powerpoint/2010/main" val="1844724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1545</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charter</vt:lpstr>
      <vt:lpstr>Menlo</vt:lpstr>
      <vt:lpstr>sohne</vt:lpstr>
      <vt:lpstr>Office Theme</vt:lpstr>
      <vt:lpstr>City of Light vs The Swinging City </vt:lpstr>
      <vt:lpstr>Introduction</vt:lpstr>
      <vt:lpstr>Business Problem</vt:lpstr>
      <vt:lpstr>Data Description</vt:lpstr>
      <vt:lpstr>Foursquare API Data</vt:lpstr>
      <vt:lpstr>Foursquare API Data</vt:lpstr>
      <vt:lpstr>Foursquare API Data</vt:lpstr>
      <vt:lpstr>Data Collection</vt:lpstr>
      <vt:lpstr>Feature Selection</vt:lpstr>
      <vt:lpstr>Feature Engineering</vt:lpstr>
      <vt:lpstr>Visualizing the Neighborhoods of London and Paris</vt:lpstr>
      <vt:lpstr>Visualizing the Neighborhoods of London and Paris</vt:lpstr>
      <vt:lpstr>Data collected using Foursquare API</vt:lpstr>
      <vt:lpstr>Examining our Clusters</vt:lpstr>
      <vt:lpstr>Examining our Clusters</vt:lpstr>
      <vt:lpstr>Results and Discussion</vt:lpstr>
      <vt:lpstr>Results and Discussion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Light vs The Swinging City </dc:title>
  <dc:creator>Rajapaksha P.R.K.N it19234762</dc:creator>
  <cp:lastModifiedBy>Rajapaksha P.R.K.N it19234762</cp:lastModifiedBy>
  <cp:revision>2</cp:revision>
  <dcterms:created xsi:type="dcterms:W3CDTF">2021-07-19T04:21:23Z</dcterms:created>
  <dcterms:modified xsi:type="dcterms:W3CDTF">2021-07-19T05:13:24Z</dcterms:modified>
</cp:coreProperties>
</file>