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2"/>
  </p:notesMasterIdLst>
  <p:sldIdLst>
    <p:sldId id="256" r:id="rId5"/>
    <p:sldId id="272" r:id="rId6"/>
    <p:sldId id="274" r:id="rId7"/>
    <p:sldId id="275" r:id="rId8"/>
    <p:sldId id="277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841" autoAdjust="0"/>
    <p:restoredTop sz="94675"/>
  </p:normalViewPr>
  <p:slideViewPr>
    <p:cSldViewPr snapToGrid="0" snapToObjects="1">
      <p:cViewPr varScale="1">
        <p:scale>
          <a:sx n="73" d="100"/>
          <a:sy n="73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pPr/>
              <a:t>4/26/2020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allpaperflare.com_wallpaper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379" y="1860452"/>
            <a:ext cx="9165795" cy="2188714"/>
          </a:xfrm>
          <a:noFill/>
        </p:spPr>
        <p:txBody>
          <a:bodyPr anchor="b">
            <a:normAutofit fontScale="90000"/>
          </a:bodyPr>
          <a:lstStyle/>
          <a:p>
            <a:r>
              <a:rPr lang="en-US" b="1" dirty="0">
                <a:solidFill>
                  <a:schemeClr val="bg1">
                    <a:alpha val="32000"/>
                  </a:schemeClr>
                </a:solidFill>
              </a:rPr>
              <a:t>IBM Capstone</a:t>
            </a:r>
            <a:br>
              <a:rPr lang="en-US" b="1" dirty="0">
                <a:solidFill>
                  <a:schemeClr val="bg1">
                    <a:alpha val="32000"/>
                  </a:schemeClr>
                </a:solidFill>
              </a:rPr>
            </a:br>
            <a:r>
              <a:rPr lang="en-IN" sz="8900" dirty="0">
                <a:solidFill>
                  <a:schemeClr val="bg1">
                    <a:alpha val="32000"/>
                  </a:schemeClr>
                </a:solidFill>
              </a:rPr>
              <a:t>project</a:t>
            </a:r>
            <a:endParaRPr lang="en-US" dirty="0">
              <a:solidFill>
                <a:schemeClr val="bg1">
                  <a:alpha val="32000"/>
                </a:schemeClr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689" y="4371480"/>
            <a:ext cx="7891272" cy="1069848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>
                    <a:alpha val="44000"/>
                  </a:srgbClr>
                </a:solidFill>
              </a:rPr>
              <a:t>COFFEE SHOP</a:t>
            </a:r>
            <a:r>
              <a:rPr lang="en-US" dirty="0" smtClean="0">
                <a:solidFill>
                  <a:srgbClr val="FFFFFF">
                    <a:alpha val="44000"/>
                  </a:srgbClr>
                </a:solidFill>
              </a:rPr>
              <a:t>– MUMBAI</a:t>
            </a:r>
          </a:p>
          <a:p>
            <a:r>
              <a:rPr lang="en-US" dirty="0" smtClean="0">
                <a:solidFill>
                  <a:srgbClr val="FFFFFF">
                    <a:alpha val="44000"/>
                  </a:srgbClr>
                </a:solidFill>
              </a:rPr>
              <a:t>SAMIR MULANI</a:t>
            </a:r>
            <a:endParaRPr lang="en-US" dirty="0">
              <a:solidFill>
                <a:srgbClr val="FFFFFF">
                  <a:alpha val="44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8247AE-A434-0744-912E-975E307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city of Mumbai consists of a large number of </a:t>
            </a:r>
            <a:r>
              <a:rPr lang="en-US" dirty="0" smtClean="0"/>
              <a:t>coffee, </a:t>
            </a:r>
            <a:r>
              <a:rPr lang="en-US" dirty="0"/>
              <a:t>but still </a:t>
            </a:r>
            <a:r>
              <a:rPr lang="en-US" dirty="0" smtClean="0"/>
              <a:t>scope </a:t>
            </a:r>
            <a:r>
              <a:rPr lang="en-US" dirty="0"/>
              <a:t>for new ones. </a:t>
            </a:r>
          </a:p>
          <a:p>
            <a:r>
              <a:rPr lang="en-US" dirty="0"/>
              <a:t>Finding a suitable location for it to flourish is the most important factor for </a:t>
            </a:r>
            <a:r>
              <a:rPr lang="en-US" dirty="0" smtClean="0"/>
              <a:t>a coffe</a:t>
            </a:r>
            <a:r>
              <a:rPr lang="en-US" dirty="0" smtClean="0"/>
              <a:t>e shop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It has to be set up in a location where one can attract a good crowd as well as it must be located in an area where there is little or no competition.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373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8247AE-A434-0744-912E-975E307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that will be used in this projects is a csv file having data related to all neighborhoods in the city of Mumbai</a:t>
            </a:r>
            <a:r>
              <a:rPr lang="en-US" dirty="0" smtClean="0"/>
              <a:t>. Getting from Wikipedia page of Mumbai</a:t>
            </a:r>
            <a:r>
              <a:rPr lang="en-US" dirty="0" smtClean="0"/>
              <a:t> </a:t>
            </a:r>
            <a:r>
              <a:rPr lang="en-US" dirty="0" smtClean="0"/>
              <a:t>neighborhoods </a:t>
            </a:r>
            <a:endParaRPr lang="en-IN" b="1" dirty="0"/>
          </a:p>
          <a:p>
            <a:r>
              <a:rPr lang="en-US" dirty="0"/>
              <a:t>Finding a suitable location for a </a:t>
            </a:r>
            <a:r>
              <a:rPr lang="en-US" dirty="0" smtClean="0"/>
              <a:t>coffee shop.</a:t>
            </a:r>
            <a:endParaRPr lang="en-IN" b="1" dirty="0"/>
          </a:p>
          <a:p>
            <a:r>
              <a:rPr lang="en-US" dirty="0"/>
              <a:t>We explore the neighborhoods using Foursquare API to find the avenues within </a:t>
            </a:r>
            <a:r>
              <a:rPr lang="en-US" dirty="0" smtClean="0"/>
              <a:t>1000 </a:t>
            </a:r>
            <a:r>
              <a:rPr lang="en-US" dirty="0"/>
              <a:t>meters of each neighborhood.</a:t>
            </a:r>
            <a:endParaRPr lang="en-IN" b="1" dirty="0"/>
          </a:p>
          <a:p>
            <a:r>
              <a:rPr lang="en-US" dirty="0"/>
              <a:t>The Foursquare API that will be used to explore the neighborhoods is https://</a:t>
            </a:r>
            <a:r>
              <a:rPr lang="en-US" dirty="0" err="1"/>
              <a:t>api.foursquare.com</a:t>
            </a:r>
            <a:r>
              <a:rPr lang="en-US" dirty="0"/>
              <a:t>/v2/venues/explore.</a:t>
            </a:r>
            <a:endParaRPr lang="en-IN" b="1" dirty="0"/>
          </a:p>
          <a:p>
            <a:r>
              <a:rPr lang="en-US" dirty="0"/>
              <a:t>This API returns </a:t>
            </a:r>
            <a:r>
              <a:rPr lang="en-US" dirty="0" err="1"/>
              <a:t>json</a:t>
            </a:r>
            <a:r>
              <a:rPr lang="en-US" dirty="0"/>
              <a:t> response which will be transformed into a Data Frame, taking only the required details into consideration.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96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  <a:endParaRPr lang="en-IN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8247AE-A434-0744-912E-975E307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Foursquare API venue information is obtained in nearby vicinity of </a:t>
            </a:r>
            <a:r>
              <a:rPr lang="en-US" dirty="0" smtClean="0"/>
              <a:t>locations </a:t>
            </a:r>
            <a:r>
              <a:rPr lang="en-US" dirty="0"/>
              <a:t>in Mumbai. </a:t>
            </a:r>
            <a:endParaRPr lang="en-IN" b="1" dirty="0"/>
          </a:p>
          <a:p>
            <a:r>
              <a:rPr lang="en-US" dirty="0"/>
              <a:t>A radius is set to cover large neighborhoods in a particular area in Mumbai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Getting lag lat data from </a:t>
            </a:r>
            <a:r>
              <a:rPr lang="en-US" dirty="0" err="1" smtClean="0"/>
              <a:t>geolocator</a:t>
            </a:r>
            <a:r>
              <a:rPr lang="en-US" dirty="0" smtClean="0"/>
              <a:t>.</a:t>
            </a:r>
            <a:endParaRPr lang="en-IN" b="1" dirty="0"/>
          </a:p>
          <a:p>
            <a:r>
              <a:rPr lang="en-US" dirty="0"/>
              <a:t>This data is then merge with the </a:t>
            </a:r>
            <a:r>
              <a:rPr lang="en-US" dirty="0" smtClean="0"/>
              <a:t>neighborhoods dataset  </a:t>
            </a:r>
            <a:r>
              <a:rPr lang="en-US" dirty="0"/>
              <a:t>and a clustering algorithm is applied to the data.</a:t>
            </a:r>
            <a:endParaRPr lang="en-IN" b="1" dirty="0"/>
          </a:p>
          <a:p>
            <a:r>
              <a:rPr lang="en-US" dirty="0"/>
              <a:t>K-Means Clustering : The data points are clustered into 4 clusters using K-Means algorithm. 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74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b="1" dirty="0"/>
              <a:t>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8247AE-A434-0744-912E-975E307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exploring the requirements we found only two neighborhoods that match the </a:t>
            </a:r>
            <a:r>
              <a:rPr lang="en-US" dirty="0" smtClean="0"/>
              <a:t>requirements.</a:t>
            </a:r>
            <a:endParaRPr lang="en-IN" b="1" dirty="0"/>
          </a:p>
          <a:p>
            <a:endParaRPr lang="en-US" dirty="0"/>
          </a:p>
        </p:txBody>
      </p:sp>
      <p:pic>
        <p:nvPicPr>
          <p:cNvPr id="9" name="Picture 8" descr="clust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082" y="2864224"/>
            <a:ext cx="5871182" cy="3176653"/>
          </a:xfrm>
          <a:prstGeom prst="rect">
            <a:avLst/>
          </a:prstGeom>
        </p:spPr>
      </p:pic>
      <p:pic>
        <p:nvPicPr>
          <p:cNvPr id="10" name="Picture 9" descr="cluster map of coffe sho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729" y="2864224"/>
            <a:ext cx="5913480" cy="32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155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dirty="0"/>
              <a:t>Conclusion &amp; discussion</a:t>
            </a:r>
            <a:endParaRPr lang="en-IN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8247AE-A434-0744-912E-975E307C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 to results we observe that most common venues (Top 10) come out to be restaurants and café, coffee shape and like  Snack places, which means any new chef/business man can start a restaurant provided that they need to compete with existing restaurants (Other Types) but only if he provides top class facilities to get to top</a:t>
            </a:r>
            <a:r>
              <a:rPr lang="en-US" dirty="0" smtClean="0"/>
              <a:t>.</a:t>
            </a:r>
            <a:endParaRPr lang="en-IN" b="1" dirty="0"/>
          </a:p>
          <a:p>
            <a:r>
              <a:rPr lang="en-IN" dirty="0" smtClean="0"/>
              <a:t>Based on the both Clusters formed it would be a good idea to open a new coffee shop in Clusters 0 or 1 &amp; 2 since the other clusters already have coffee shop and Restaurants in their vicinities. cluster 0 and "NAN" value having no competition has possibility is there people are not interested at coffee shop.</a:t>
            </a:r>
            <a:endParaRPr lang="en-US" dirty="0" smtClean="0"/>
          </a:p>
          <a:p>
            <a:r>
              <a:rPr lang="en-IN" dirty="0" smtClean="0"/>
              <a:t>cluster 1 &amp; 2 have many restaurants in the vicinity (Pizza restaurants, European, Intercontinental, Indian) so one will be able to attract a good crowd.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183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allpaperflare.com_wallpaper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454" y="1116106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>
                    <a:alpha val="47000"/>
                  </a:srgb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7C3DB3-DEEE-473B-BDFC-C01382482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C3065C-8148-474B-B749-16DE84A0A9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D1AD0D-5AA3-43A0-84D8-AC6974CB91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432</Words>
  <Application>Microsoft Macintosh PowerPoint</Application>
  <PresentationFormat>Custom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IBM Capstone project</vt:lpstr>
      <vt:lpstr>introduction</vt:lpstr>
      <vt:lpstr>data</vt:lpstr>
      <vt:lpstr>Methodology</vt:lpstr>
      <vt:lpstr>results</vt:lpstr>
      <vt:lpstr>Conclusion &amp; discussion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2019-01-03T06:51:39Z</dcterms:created>
  <dcterms:modified xsi:type="dcterms:W3CDTF">2020-04-26T17:50:12Z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