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9" r:id="rId5"/>
    <p:sldId id="266" r:id="rId6"/>
    <p:sldId id="260" r:id="rId7"/>
    <p:sldId id="258" r:id="rId8"/>
    <p:sldId id="261" r:id="rId9"/>
    <p:sldId id="262" r:id="rId10"/>
    <p:sldId id="259" r:id="rId11"/>
    <p:sldId id="263" r:id="rId12"/>
    <p:sldId id="265" r:id="rId13"/>
    <p:sldId id="264" r:id="rId14"/>
    <p:sldId id="267"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5/9/2020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5/9/2020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5/9/2020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5/9/2020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5/9/2020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FA8B7E-32D0-4274-8991-460A125CBC3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8507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What Is BASIC Commands ? </a:t>
            </a:r>
          </a:p>
        </p:txBody>
      </p:sp>
      <p:graphicFrame>
        <p:nvGraphicFramePr>
          <p:cNvPr id="4" name="Content Placeholder 3">
            <a:extLst>
              <a:ext uri="{FF2B5EF4-FFF2-40B4-BE49-F238E27FC236}">
                <a16:creationId xmlns:a16="http://schemas.microsoft.com/office/drawing/2014/main" id="{BDBFF80D-7869-40CC-9BB4-8310158197A5}"/>
              </a:ext>
            </a:extLst>
          </p:cNvPr>
          <p:cNvGraphicFramePr>
            <a:graphicFrameLocks noGrp="1"/>
          </p:cNvGraphicFramePr>
          <p:nvPr>
            <p:ph idx="1"/>
            <p:extLst>
              <p:ext uri="{D42A27DB-BD31-4B8C-83A1-F6EECF244321}">
                <p14:modId xmlns:p14="http://schemas.microsoft.com/office/powerpoint/2010/main" val="1835679245"/>
              </p:ext>
            </p:extLst>
          </p:nvPr>
        </p:nvGraphicFramePr>
        <p:xfrm>
          <a:off x="1450731" y="2286731"/>
          <a:ext cx="8976946" cy="3735997"/>
        </p:xfrm>
        <a:graphic>
          <a:graphicData uri="http://schemas.openxmlformats.org/drawingml/2006/table">
            <a:tbl>
              <a:tblPr>
                <a:tableStyleId>{9DCAF9ED-07DC-4A11-8D7F-57B35C25682E}</a:tableStyleId>
              </a:tblPr>
              <a:tblGrid>
                <a:gridCol w="4488473">
                  <a:extLst>
                    <a:ext uri="{9D8B030D-6E8A-4147-A177-3AD203B41FA5}">
                      <a16:colId xmlns:a16="http://schemas.microsoft.com/office/drawing/2014/main" val="874154639"/>
                    </a:ext>
                  </a:extLst>
                </a:gridCol>
                <a:gridCol w="4488473">
                  <a:extLst>
                    <a:ext uri="{9D8B030D-6E8A-4147-A177-3AD203B41FA5}">
                      <a16:colId xmlns:a16="http://schemas.microsoft.com/office/drawing/2014/main" val="3909608229"/>
                    </a:ext>
                  </a:extLst>
                </a:gridCol>
              </a:tblGrid>
              <a:tr h="385460">
                <a:tc>
                  <a:txBody>
                    <a:bodyPr/>
                    <a:lstStyle/>
                    <a:p>
                      <a:pPr algn="ctr" fontAlgn="t"/>
                      <a:r>
                        <a:rPr lang="en-US" sz="1700" b="1" dirty="0">
                          <a:effectLst/>
                        </a:rPr>
                        <a:t>Command</a:t>
                      </a:r>
                    </a:p>
                  </a:txBody>
                  <a:tcPr marL="58385" marR="58385" marT="58385" marB="58385"/>
                </a:tc>
                <a:tc>
                  <a:txBody>
                    <a:bodyPr/>
                    <a:lstStyle/>
                    <a:p>
                      <a:pPr algn="ctr" fontAlgn="t"/>
                      <a:r>
                        <a:rPr lang="en-US" sz="1700" b="1" dirty="0">
                          <a:effectLst/>
                        </a:rPr>
                        <a:t>Description</a:t>
                      </a:r>
                    </a:p>
                  </a:txBody>
                  <a:tcPr marL="58385" marR="58385" marT="58385" marB="58385"/>
                </a:tc>
                <a:extLst>
                  <a:ext uri="{0D108BD9-81ED-4DB2-BD59-A6C34878D82A}">
                    <a16:rowId xmlns:a16="http://schemas.microsoft.com/office/drawing/2014/main" val="2486549252"/>
                  </a:ext>
                </a:extLst>
              </a:tr>
              <a:tr h="385460">
                <a:tc>
                  <a:txBody>
                    <a:bodyPr/>
                    <a:lstStyle/>
                    <a:p>
                      <a:pPr algn="l" fontAlgn="t"/>
                      <a:r>
                        <a:rPr lang="en-US" sz="1700">
                          <a:effectLst/>
                        </a:rPr>
                        <a:t>docker info</a:t>
                      </a:r>
                    </a:p>
                  </a:txBody>
                  <a:tcPr marL="58385" marR="58385" marT="58385" marB="58385"/>
                </a:tc>
                <a:tc>
                  <a:txBody>
                    <a:bodyPr/>
                    <a:lstStyle/>
                    <a:p>
                      <a:pPr algn="l" fontAlgn="t"/>
                      <a:r>
                        <a:rPr lang="en-US" sz="1700" dirty="0">
                          <a:effectLst/>
                        </a:rPr>
                        <a:t>Information Command</a:t>
                      </a:r>
                    </a:p>
                  </a:txBody>
                  <a:tcPr marL="58385" marR="58385" marT="58385" marB="58385"/>
                </a:tc>
                <a:extLst>
                  <a:ext uri="{0D108BD9-81ED-4DB2-BD59-A6C34878D82A}">
                    <a16:rowId xmlns:a16="http://schemas.microsoft.com/office/drawing/2014/main" val="377160018"/>
                  </a:ext>
                </a:extLst>
              </a:tr>
              <a:tr h="385460">
                <a:tc>
                  <a:txBody>
                    <a:bodyPr/>
                    <a:lstStyle/>
                    <a:p>
                      <a:pPr algn="l" fontAlgn="t"/>
                      <a:r>
                        <a:rPr lang="en-US" sz="1700">
                          <a:effectLst/>
                        </a:rPr>
                        <a:t>docker pull</a:t>
                      </a:r>
                    </a:p>
                  </a:txBody>
                  <a:tcPr marL="58385" marR="58385" marT="58385" marB="58385"/>
                </a:tc>
                <a:tc>
                  <a:txBody>
                    <a:bodyPr/>
                    <a:lstStyle/>
                    <a:p>
                      <a:pPr algn="l" fontAlgn="t"/>
                      <a:r>
                        <a:rPr lang="en-US" sz="1700">
                          <a:effectLst/>
                        </a:rPr>
                        <a:t>Download an image</a:t>
                      </a:r>
                    </a:p>
                  </a:txBody>
                  <a:tcPr marL="58385" marR="58385" marT="58385" marB="58385"/>
                </a:tc>
                <a:extLst>
                  <a:ext uri="{0D108BD9-81ED-4DB2-BD59-A6C34878D82A}">
                    <a16:rowId xmlns:a16="http://schemas.microsoft.com/office/drawing/2014/main" val="3298965000"/>
                  </a:ext>
                </a:extLst>
              </a:tr>
              <a:tr h="652317">
                <a:tc>
                  <a:txBody>
                    <a:bodyPr/>
                    <a:lstStyle/>
                    <a:p>
                      <a:pPr algn="l" fontAlgn="t"/>
                      <a:r>
                        <a:rPr lang="de-DE" sz="1700" dirty="0">
                          <a:effectLst/>
                        </a:rPr>
                        <a:t>docker run -i -t image_name /bin/bash</a:t>
                      </a:r>
                    </a:p>
                  </a:txBody>
                  <a:tcPr marL="58385" marR="58385" marT="58385" marB="58385"/>
                </a:tc>
                <a:tc>
                  <a:txBody>
                    <a:bodyPr/>
                    <a:lstStyle/>
                    <a:p>
                      <a:pPr algn="l" fontAlgn="t"/>
                      <a:r>
                        <a:rPr lang="en-US" sz="1700" dirty="0">
                          <a:effectLst/>
                        </a:rPr>
                        <a:t>Run image as a container</a:t>
                      </a:r>
                    </a:p>
                  </a:txBody>
                  <a:tcPr marL="58385" marR="58385" marT="58385" marB="58385"/>
                </a:tc>
                <a:extLst>
                  <a:ext uri="{0D108BD9-81ED-4DB2-BD59-A6C34878D82A}">
                    <a16:rowId xmlns:a16="http://schemas.microsoft.com/office/drawing/2014/main" val="599858415"/>
                  </a:ext>
                </a:extLst>
              </a:tr>
              <a:tr h="385460">
                <a:tc>
                  <a:txBody>
                    <a:bodyPr/>
                    <a:lstStyle/>
                    <a:p>
                      <a:pPr algn="l" fontAlgn="t"/>
                      <a:r>
                        <a:rPr lang="en-US" sz="1700" dirty="0">
                          <a:effectLst/>
                        </a:rPr>
                        <a:t>docker start </a:t>
                      </a:r>
                      <a:r>
                        <a:rPr lang="en-US" sz="1700" dirty="0" err="1">
                          <a:effectLst/>
                        </a:rPr>
                        <a:t>our_container</a:t>
                      </a:r>
                      <a:endParaRPr lang="en-US" sz="1700" dirty="0">
                        <a:effectLst/>
                      </a:endParaRPr>
                    </a:p>
                  </a:txBody>
                  <a:tcPr marL="58385" marR="58385" marT="58385" marB="58385"/>
                </a:tc>
                <a:tc>
                  <a:txBody>
                    <a:bodyPr/>
                    <a:lstStyle/>
                    <a:p>
                      <a:pPr algn="l" fontAlgn="t"/>
                      <a:r>
                        <a:rPr lang="en-US" sz="1700">
                          <a:effectLst/>
                        </a:rPr>
                        <a:t>Start container</a:t>
                      </a:r>
                    </a:p>
                  </a:txBody>
                  <a:tcPr marL="58385" marR="58385" marT="58385" marB="58385"/>
                </a:tc>
                <a:extLst>
                  <a:ext uri="{0D108BD9-81ED-4DB2-BD59-A6C34878D82A}">
                    <a16:rowId xmlns:a16="http://schemas.microsoft.com/office/drawing/2014/main" val="10650958"/>
                  </a:ext>
                </a:extLst>
              </a:tr>
              <a:tr h="385460">
                <a:tc>
                  <a:txBody>
                    <a:bodyPr/>
                    <a:lstStyle/>
                    <a:p>
                      <a:pPr algn="l" fontAlgn="t"/>
                      <a:r>
                        <a:rPr lang="en-US" sz="1700">
                          <a:effectLst/>
                        </a:rPr>
                        <a:t>docker stop container_name</a:t>
                      </a:r>
                    </a:p>
                  </a:txBody>
                  <a:tcPr marL="58385" marR="58385" marT="58385" marB="58385"/>
                </a:tc>
                <a:tc>
                  <a:txBody>
                    <a:bodyPr/>
                    <a:lstStyle/>
                    <a:p>
                      <a:pPr algn="l" fontAlgn="t"/>
                      <a:r>
                        <a:rPr lang="en-US" sz="1700">
                          <a:effectLst/>
                        </a:rPr>
                        <a:t>Stop container</a:t>
                      </a:r>
                    </a:p>
                  </a:txBody>
                  <a:tcPr marL="58385" marR="58385" marT="58385" marB="58385"/>
                </a:tc>
                <a:extLst>
                  <a:ext uri="{0D108BD9-81ED-4DB2-BD59-A6C34878D82A}">
                    <a16:rowId xmlns:a16="http://schemas.microsoft.com/office/drawing/2014/main" val="554946565"/>
                  </a:ext>
                </a:extLst>
              </a:tr>
              <a:tr h="385460">
                <a:tc>
                  <a:txBody>
                    <a:bodyPr/>
                    <a:lstStyle/>
                    <a:p>
                      <a:pPr algn="l" fontAlgn="t"/>
                      <a:r>
                        <a:rPr lang="en-US" sz="1700">
                          <a:effectLst/>
                        </a:rPr>
                        <a:t>docker ps</a:t>
                      </a:r>
                    </a:p>
                  </a:txBody>
                  <a:tcPr marL="58385" marR="58385" marT="58385" marB="58385"/>
                </a:tc>
                <a:tc>
                  <a:txBody>
                    <a:bodyPr/>
                    <a:lstStyle/>
                    <a:p>
                      <a:pPr algn="l" fontAlgn="t"/>
                      <a:r>
                        <a:rPr lang="en-US" sz="1700">
                          <a:effectLst/>
                        </a:rPr>
                        <a:t>List of al running containers</a:t>
                      </a:r>
                    </a:p>
                  </a:txBody>
                  <a:tcPr marL="58385" marR="58385" marT="58385" marB="58385"/>
                </a:tc>
                <a:extLst>
                  <a:ext uri="{0D108BD9-81ED-4DB2-BD59-A6C34878D82A}">
                    <a16:rowId xmlns:a16="http://schemas.microsoft.com/office/drawing/2014/main" val="854412974"/>
                  </a:ext>
                </a:extLst>
              </a:tr>
              <a:tr h="385460">
                <a:tc>
                  <a:txBody>
                    <a:bodyPr/>
                    <a:lstStyle/>
                    <a:p>
                      <a:pPr algn="l" fontAlgn="t"/>
                      <a:r>
                        <a:rPr lang="en-US" sz="1700">
                          <a:effectLst/>
                        </a:rPr>
                        <a:t>docker stats</a:t>
                      </a:r>
                    </a:p>
                  </a:txBody>
                  <a:tcPr marL="58385" marR="58385" marT="58385" marB="58385"/>
                </a:tc>
                <a:tc>
                  <a:txBody>
                    <a:bodyPr/>
                    <a:lstStyle/>
                    <a:p>
                      <a:pPr algn="l" fontAlgn="t"/>
                      <a:r>
                        <a:rPr lang="en-US" sz="1700">
                          <a:effectLst/>
                        </a:rPr>
                        <a:t>Container information</a:t>
                      </a:r>
                    </a:p>
                  </a:txBody>
                  <a:tcPr marL="58385" marR="58385" marT="58385" marB="58385"/>
                </a:tc>
                <a:extLst>
                  <a:ext uri="{0D108BD9-81ED-4DB2-BD59-A6C34878D82A}">
                    <a16:rowId xmlns:a16="http://schemas.microsoft.com/office/drawing/2014/main" val="1033491156"/>
                  </a:ext>
                </a:extLst>
              </a:tr>
              <a:tr h="385460">
                <a:tc>
                  <a:txBody>
                    <a:bodyPr/>
                    <a:lstStyle/>
                    <a:p>
                      <a:pPr algn="l" fontAlgn="t"/>
                      <a:r>
                        <a:rPr lang="en-US" sz="1700">
                          <a:effectLst/>
                        </a:rPr>
                        <a:t>docker images</a:t>
                      </a:r>
                    </a:p>
                  </a:txBody>
                  <a:tcPr marL="58385" marR="58385" marT="58385" marB="58385"/>
                </a:tc>
                <a:tc>
                  <a:txBody>
                    <a:bodyPr/>
                    <a:lstStyle/>
                    <a:p>
                      <a:pPr algn="l" fontAlgn="t"/>
                      <a:r>
                        <a:rPr lang="en-US" sz="1700" dirty="0">
                          <a:effectLst/>
                        </a:rPr>
                        <a:t>List of images downloaded</a:t>
                      </a:r>
                    </a:p>
                  </a:txBody>
                  <a:tcPr marL="58385" marR="58385" marT="58385" marB="58385"/>
                </a:tc>
                <a:extLst>
                  <a:ext uri="{0D108BD9-81ED-4DB2-BD59-A6C34878D82A}">
                    <a16:rowId xmlns:a16="http://schemas.microsoft.com/office/drawing/2014/main" val="3258670009"/>
                  </a:ext>
                </a:extLst>
              </a:tr>
            </a:tbl>
          </a:graphicData>
        </a:graphic>
      </p:graphicFrame>
    </p:spTree>
    <p:extLst>
      <p:ext uri="{BB962C8B-B14F-4D97-AF65-F5344CB8AC3E}">
        <p14:creationId xmlns:p14="http://schemas.microsoft.com/office/powerpoint/2010/main" val="151744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What is Docker Engine?</a:t>
            </a:r>
          </a:p>
        </p:txBody>
      </p:sp>
      <p:sp>
        <p:nvSpPr>
          <p:cNvPr id="3" name="Content Placeholder 2">
            <a:extLst>
              <a:ext uri="{FF2B5EF4-FFF2-40B4-BE49-F238E27FC236}">
                <a16:creationId xmlns:a16="http://schemas.microsoft.com/office/drawing/2014/main" id="{AACD30CE-DE4F-442F-97CC-29098A1BA877}"/>
              </a:ext>
            </a:extLst>
          </p:cNvPr>
          <p:cNvSpPr>
            <a:spLocks noGrp="1"/>
          </p:cNvSpPr>
          <p:nvPr>
            <p:ph idx="1"/>
          </p:nvPr>
        </p:nvSpPr>
        <p:spPr>
          <a:xfrm>
            <a:off x="581193" y="1934312"/>
            <a:ext cx="11029615" cy="2373920"/>
          </a:xfrm>
        </p:spPr>
        <p:txBody>
          <a:bodyPr>
            <a:normAutofit lnSpcReduction="10000"/>
          </a:bodyPr>
          <a:lstStyle/>
          <a:p>
            <a:pPr algn="just"/>
            <a:endParaRPr lang="en-US" sz="2400" dirty="0"/>
          </a:p>
          <a:p>
            <a:pPr marL="0" indent="0" algn="just">
              <a:buNone/>
            </a:pPr>
            <a:r>
              <a:rPr lang="en-US" sz="2400" dirty="0"/>
              <a:t>Docker Engine is the core of Docker, the underlying client-server technology that creates and runs the containers. Generally speaking, when someone says Docker generically and isn’t talking about the company or the overall project, they mean Docker Engine. There are two different versions of Docker Engine on offer: </a:t>
            </a:r>
            <a:r>
              <a:rPr lang="en-US" sz="2400" dirty="0">
                <a:solidFill>
                  <a:schemeClr val="accent3"/>
                </a:solidFill>
              </a:rPr>
              <a:t>Docker Engine Enterprise </a:t>
            </a:r>
            <a:r>
              <a:rPr lang="en-US" sz="2400" dirty="0"/>
              <a:t>and </a:t>
            </a:r>
            <a:r>
              <a:rPr lang="en-US" sz="2400" dirty="0">
                <a:solidFill>
                  <a:schemeClr val="accent3"/>
                </a:solidFill>
              </a:rPr>
              <a:t>Docker Engine Community</a:t>
            </a:r>
            <a:r>
              <a:rPr lang="en-US" sz="2400" dirty="0"/>
              <a:t>.</a:t>
            </a:r>
          </a:p>
        </p:txBody>
      </p:sp>
    </p:spTree>
    <p:extLst>
      <p:ext uri="{BB962C8B-B14F-4D97-AF65-F5344CB8AC3E}">
        <p14:creationId xmlns:p14="http://schemas.microsoft.com/office/powerpoint/2010/main" val="111008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What is Docker hub?</a:t>
            </a:r>
          </a:p>
        </p:txBody>
      </p:sp>
      <p:sp>
        <p:nvSpPr>
          <p:cNvPr id="3" name="Content Placeholder 2">
            <a:extLst>
              <a:ext uri="{FF2B5EF4-FFF2-40B4-BE49-F238E27FC236}">
                <a16:creationId xmlns:a16="http://schemas.microsoft.com/office/drawing/2014/main" id="{AACD30CE-DE4F-442F-97CC-29098A1BA877}"/>
              </a:ext>
            </a:extLst>
          </p:cNvPr>
          <p:cNvSpPr>
            <a:spLocks noGrp="1"/>
          </p:cNvSpPr>
          <p:nvPr>
            <p:ph idx="1"/>
          </p:nvPr>
        </p:nvSpPr>
        <p:spPr>
          <a:xfrm>
            <a:off x="581193" y="1934312"/>
            <a:ext cx="11029615" cy="3323488"/>
          </a:xfrm>
        </p:spPr>
        <p:txBody>
          <a:bodyPr>
            <a:noAutofit/>
          </a:bodyPr>
          <a:lstStyle/>
          <a:p>
            <a:pPr algn="just"/>
            <a:endParaRPr lang="en-US" sz="2000" dirty="0"/>
          </a:p>
          <a:p>
            <a:pPr marL="0" indent="0" algn="just">
              <a:buNone/>
            </a:pPr>
            <a:r>
              <a:rPr lang="en-US" sz="2000" dirty="0"/>
              <a:t>Docker hub is a cloud-based registry that which helps you to link to code repositories. It allows you to build, test, store your image in Docker cloud. You can also deploy the image to your host with the help of Docker hub.</a:t>
            </a:r>
          </a:p>
          <a:p>
            <a:pPr marL="0" indent="0">
              <a:buNone/>
            </a:pPr>
            <a:r>
              <a:rPr lang="en-US" sz="2000" dirty="0"/>
              <a:t>There are two types of registry :</a:t>
            </a:r>
          </a:p>
          <a:p>
            <a:pPr lvl="2"/>
            <a:r>
              <a:rPr lang="en-US" sz="2000" dirty="0"/>
              <a:t>Public Registry</a:t>
            </a:r>
          </a:p>
          <a:p>
            <a:pPr lvl="2"/>
            <a:r>
              <a:rPr lang="en-US" sz="2000" dirty="0"/>
              <a:t>Private Registry</a:t>
            </a:r>
          </a:p>
          <a:p>
            <a:pPr marL="0" indent="0" algn="just">
              <a:buNone/>
            </a:pPr>
            <a:r>
              <a:rPr lang="en-US" sz="2000" dirty="0"/>
              <a:t>Docker's public registry is called Docker hub, which allows you to store images privately. In Docker hub, you can store millions of images.</a:t>
            </a:r>
          </a:p>
          <a:p>
            <a:pPr marL="0" indent="0" algn="just">
              <a:buNone/>
            </a:pPr>
            <a:endParaRPr lang="en-US" sz="2000" dirty="0"/>
          </a:p>
          <a:p>
            <a:pPr algn="just"/>
            <a:endParaRPr lang="en-US" sz="2000" dirty="0"/>
          </a:p>
        </p:txBody>
      </p:sp>
    </p:spTree>
    <p:extLst>
      <p:ext uri="{BB962C8B-B14F-4D97-AF65-F5344CB8AC3E}">
        <p14:creationId xmlns:p14="http://schemas.microsoft.com/office/powerpoint/2010/main" val="304751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fontScale="90000"/>
          </a:bodyPr>
          <a:lstStyle/>
          <a:p>
            <a:r>
              <a:rPr lang="en-US" sz="4000" dirty="0"/>
              <a:t>steps for the Docker container life cycle</a:t>
            </a:r>
          </a:p>
        </p:txBody>
      </p:sp>
      <p:sp>
        <p:nvSpPr>
          <p:cNvPr id="3" name="Content Placeholder 2">
            <a:extLst>
              <a:ext uri="{FF2B5EF4-FFF2-40B4-BE49-F238E27FC236}">
                <a16:creationId xmlns:a16="http://schemas.microsoft.com/office/drawing/2014/main" id="{AACD30CE-DE4F-442F-97CC-29098A1BA877}"/>
              </a:ext>
            </a:extLst>
          </p:cNvPr>
          <p:cNvSpPr>
            <a:spLocks noGrp="1"/>
          </p:cNvSpPr>
          <p:nvPr>
            <p:ph idx="1"/>
          </p:nvPr>
        </p:nvSpPr>
        <p:spPr>
          <a:xfrm>
            <a:off x="581193" y="1934312"/>
            <a:ext cx="11029615" cy="2373920"/>
          </a:xfrm>
        </p:spPr>
        <p:txBody>
          <a:bodyPr>
            <a:normAutofit/>
          </a:bodyPr>
          <a:lstStyle/>
          <a:p>
            <a:pPr algn="just"/>
            <a:endParaRPr lang="en-US" sz="2400" dirty="0"/>
          </a:p>
          <a:p>
            <a:pPr marL="0" indent="0">
              <a:buNone/>
            </a:pPr>
            <a:r>
              <a:rPr lang="en-US" sz="2000" dirty="0"/>
              <a:t>Below are the steps for Docker life cycle:</a:t>
            </a:r>
          </a:p>
          <a:p>
            <a:r>
              <a:rPr lang="en-US" sz="2000" dirty="0"/>
              <a:t>Build</a:t>
            </a:r>
          </a:p>
          <a:p>
            <a:r>
              <a:rPr lang="en-US" sz="2000" dirty="0"/>
              <a:t>Pull</a:t>
            </a:r>
          </a:p>
          <a:p>
            <a:r>
              <a:rPr lang="en-US" sz="2000" dirty="0"/>
              <a:t>Run</a:t>
            </a:r>
          </a:p>
          <a:p>
            <a:pPr algn="just"/>
            <a:endParaRPr lang="en-US" sz="2400" dirty="0"/>
          </a:p>
        </p:txBody>
      </p:sp>
    </p:spTree>
    <p:extLst>
      <p:ext uri="{BB962C8B-B14F-4D97-AF65-F5344CB8AC3E}">
        <p14:creationId xmlns:p14="http://schemas.microsoft.com/office/powerpoint/2010/main" val="377315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Advantages of Docker</a:t>
            </a:r>
          </a:p>
        </p:txBody>
      </p:sp>
      <p:sp>
        <p:nvSpPr>
          <p:cNvPr id="3" name="Content Placeholder 2">
            <a:extLst>
              <a:ext uri="{FF2B5EF4-FFF2-40B4-BE49-F238E27FC236}">
                <a16:creationId xmlns:a16="http://schemas.microsoft.com/office/drawing/2014/main" id="{AACD30CE-DE4F-442F-97CC-29098A1BA877}"/>
              </a:ext>
            </a:extLst>
          </p:cNvPr>
          <p:cNvSpPr>
            <a:spLocks noGrp="1"/>
          </p:cNvSpPr>
          <p:nvPr>
            <p:ph idx="1"/>
          </p:nvPr>
        </p:nvSpPr>
        <p:spPr>
          <a:xfrm>
            <a:off x="581193" y="1934311"/>
            <a:ext cx="11029615" cy="4545619"/>
          </a:xfrm>
        </p:spPr>
        <p:txBody>
          <a:bodyPr>
            <a:normAutofit fontScale="85000" lnSpcReduction="20000"/>
          </a:bodyPr>
          <a:lstStyle/>
          <a:p>
            <a:pPr algn="just"/>
            <a:endParaRPr lang="en-US" sz="2400" dirty="0"/>
          </a:p>
          <a:p>
            <a:pPr algn="just">
              <a:buFont typeface="Wingdings" panose="05000000000000000000" pitchFamily="2" charset="2"/>
              <a:buChar char="§"/>
            </a:pPr>
            <a:r>
              <a:rPr lang="en-US" sz="2400" dirty="0"/>
              <a:t>Offers an efficient and easier initial set up</a:t>
            </a:r>
          </a:p>
          <a:p>
            <a:pPr algn="just">
              <a:buFont typeface="Wingdings" panose="05000000000000000000" pitchFamily="2" charset="2"/>
              <a:buChar char="§"/>
            </a:pPr>
            <a:r>
              <a:rPr lang="en-US" sz="2400" dirty="0"/>
              <a:t>Integrates and works with existing Docker tools</a:t>
            </a:r>
          </a:p>
          <a:p>
            <a:pPr algn="just">
              <a:buFont typeface="Wingdings" panose="05000000000000000000" pitchFamily="2" charset="2"/>
              <a:buChar char="§"/>
            </a:pPr>
            <a:r>
              <a:rPr lang="en-US" sz="2400" dirty="0"/>
              <a:t>Allows you to describe your application lifecycle in detail</a:t>
            </a:r>
          </a:p>
          <a:p>
            <a:pPr algn="just">
              <a:buFont typeface="Wingdings" panose="05000000000000000000" pitchFamily="2" charset="2"/>
              <a:buChar char="§"/>
            </a:pPr>
            <a:r>
              <a:rPr lang="en-US" sz="2400" dirty="0"/>
              <a:t>Docker allows the user to track their container versions with ease to examine discrepancies between prior versions.</a:t>
            </a:r>
          </a:p>
          <a:p>
            <a:pPr algn="just">
              <a:buFont typeface="Wingdings" panose="05000000000000000000" pitchFamily="2" charset="2"/>
              <a:buChar char="§"/>
            </a:pPr>
            <a:r>
              <a:rPr lang="en-US" sz="2400" dirty="0"/>
              <a:t>Simples configuration, interact with Docker Compose.</a:t>
            </a:r>
          </a:p>
          <a:p>
            <a:pPr algn="just">
              <a:buFont typeface="Wingdings" panose="05000000000000000000" pitchFamily="2" charset="2"/>
              <a:buChar char="§"/>
            </a:pPr>
            <a:r>
              <a:rPr lang="en-US" sz="2400" dirty="0"/>
              <a:t>Docker offers a quick-paced environment that boots up a virtual machine and lets an app run in a virtual environment quickly.</a:t>
            </a:r>
          </a:p>
          <a:p>
            <a:pPr algn="just">
              <a:buFont typeface="Wingdings" panose="05000000000000000000" pitchFamily="2" charset="2"/>
              <a:buChar char="§"/>
            </a:pPr>
            <a:r>
              <a:rPr lang="en-US" sz="2400" dirty="0"/>
              <a:t>Documentation provides every bit of information.</a:t>
            </a:r>
          </a:p>
          <a:p>
            <a:pPr algn="just">
              <a:buFont typeface="Wingdings" panose="05000000000000000000" pitchFamily="2" charset="2"/>
              <a:buChar char="§"/>
            </a:pPr>
            <a:r>
              <a:rPr lang="en-US" sz="2400" dirty="0"/>
              <a:t>Provides simple and fast configuration to boost your business</a:t>
            </a:r>
          </a:p>
          <a:p>
            <a:pPr algn="just">
              <a:buFont typeface="Wingdings" panose="05000000000000000000" pitchFamily="2" charset="2"/>
              <a:buChar char="§"/>
            </a:pPr>
            <a:r>
              <a:rPr lang="en-US" sz="2400" dirty="0"/>
              <a:t>Ensures that application is isolated</a:t>
            </a:r>
          </a:p>
        </p:txBody>
      </p:sp>
    </p:spTree>
    <p:extLst>
      <p:ext uri="{BB962C8B-B14F-4D97-AF65-F5344CB8AC3E}">
        <p14:creationId xmlns:p14="http://schemas.microsoft.com/office/powerpoint/2010/main" val="320677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Disadvantages of Docker</a:t>
            </a:r>
          </a:p>
        </p:txBody>
      </p:sp>
      <p:sp>
        <p:nvSpPr>
          <p:cNvPr id="3" name="Content Placeholder 2">
            <a:extLst>
              <a:ext uri="{FF2B5EF4-FFF2-40B4-BE49-F238E27FC236}">
                <a16:creationId xmlns:a16="http://schemas.microsoft.com/office/drawing/2014/main" id="{AACD30CE-DE4F-442F-97CC-29098A1BA877}"/>
              </a:ext>
            </a:extLst>
          </p:cNvPr>
          <p:cNvSpPr>
            <a:spLocks noGrp="1"/>
          </p:cNvSpPr>
          <p:nvPr>
            <p:ph idx="1"/>
          </p:nvPr>
        </p:nvSpPr>
        <p:spPr>
          <a:xfrm>
            <a:off x="404445" y="1793634"/>
            <a:ext cx="11614639" cy="4545619"/>
          </a:xfrm>
        </p:spPr>
        <p:txBody>
          <a:bodyPr>
            <a:noAutofit/>
          </a:bodyPr>
          <a:lstStyle/>
          <a:p>
            <a:pPr algn="just"/>
            <a:endParaRPr lang="en-US" sz="2000" dirty="0"/>
          </a:p>
          <a:p>
            <a:r>
              <a:rPr lang="en-US" sz="2000" dirty="0"/>
              <a:t>Doesn't provide a storage option and has poor monitoring option.</a:t>
            </a:r>
          </a:p>
          <a:p>
            <a:r>
              <a:rPr lang="en-US" sz="2000" dirty="0"/>
              <a:t>No automatic rescheduling of inactive Nodes</a:t>
            </a:r>
          </a:p>
          <a:p>
            <a:r>
              <a:rPr lang="en-US" sz="2000" dirty="0"/>
              <a:t>Complicated automatic horizontal scaling set up</a:t>
            </a:r>
          </a:p>
          <a:p>
            <a:r>
              <a:rPr lang="en-US" sz="2000" dirty="0"/>
              <a:t>All the actions have to be performed in CLI.</a:t>
            </a:r>
          </a:p>
          <a:p>
            <a:r>
              <a:rPr lang="en-US" sz="2000" dirty="0"/>
              <a:t>Basic infrastructure handling</a:t>
            </a:r>
          </a:p>
          <a:p>
            <a:r>
              <a:rPr lang="en-US" sz="2000" dirty="0"/>
              <a:t>Manual handling multiple instances</a:t>
            </a:r>
          </a:p>
          <a:p>
            <a:r>
              <a:rPr lang="en-US" sz="2000" dirty="0"/>
              <a:t>Need support for other tools for production aspects - monitoring, healing, scaling</a:t>
            </a:r>
          </a:p>
          <a:p>
            <a:r>
              <a:rPr lang="en-US" sz="2000" dirty="0"/>
              <a:t>Complicated manual cluster deployment</a:t>
            </a:r>
          </a:p>
          <a:p>
            <a:r>
              <a:rPr lang="en-US" sz="2000" dirty="0"/>
              <a:t>No support of health-checks</a:t>
            </a:r>
          </a:p>
          <a:p>
            <a:r>
              <a:rPr lang="en-US" sz="2000" dirty="0"/>
              <a:t>Docker is for-profit SaaS company. Many critical components like Docker Engine, Docker Desktop are not open-source.</a:t>
            </a:r>
          </a:p>
        </p:txBody>
      </p:sp>
    </p:spTree>
    <p:extLst>
      <p:ext uri="{BB962C8B-B14F-4D97-AF65-F5344CB8AC3E}">
        <p14:creationId xmlns:p14="http://schemas.microsoft.com/office/powerpoint/2010/main" val="298413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s for watching Royalty Free Vector Image - VectorStock">
            <a:extLst>
              <a:ext uri="{FF2B5EF4-FFF2-40B4-BE49-F238E27FC236}">
                <a16:creationId xmlns:a16="http://schemas.microsoft.com/office/drawing/2014/main" id="{FDD5A9FE-DD69-449C-A796-542CB0EBDA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92"/>
          <a:stretch/>
        </p:blipFill>
        <p:spPr bwMode="auto">
          <a:xfrm>
            <a:off x="2973754" y="817685"/>
            <a:ext cx="5794374" cy="57765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23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Agenda</a:t>
            </a:r>
          </a:p>
        </p:txBody>
      </p:sp>
      <p:sp>
        <p:nvSpPr>
          <p:cNvPr id="3" name="Content Placeholder 2">
            <a:extLst>
              <a:ext uri="{FF2B5EF4-FFF2-40B4-BE49-F238E27FC236}">
                <a16:creationId xmlns:a16="http://schemas.microsoft.com/office/drawing/2014/main" id="{AACD30CE-DE4F-442F-97CC-29098A1BA877}"/>
              </a:ext>
            </a:extLst>
          </p:cNvPr>
          <p:cNvSpPr>
            <a:spLocks noGrp="1"/>
          </p:cNvSpPr>
          <p:nvPr>
            <p:ph idx="1"/>
          </p:nvPr>
        </p:nvSpPr>
        <p:spPr/>
        <p:txBody>
          <a:bodyPr>
            <a:normAutofit/>
          </a:bodyPr>
          <a:lstStyle/>
          <a:p>
            <a:r>
              <a:rPr lang="en-US" sz="2400" dirty="0"/>
              <a:t>What Is Docker ? </a:t>
            </a:r>
          </a:p>
          <a:p>
            <a:r>
              <a:rPr lang="en-US" sz="2400" dirty="0"/>
              <a:t>Features of docker. </a:t>
            </a:r>
          </a:p>
          <a:p>
            <a:r>
              <a:rPr lang="en-US" sz="2400" dirty="0"/>
              <a:t>Docker setup in windows server. </a:t>
            </a:r>
          </a:p>
          <a:p>
            <a:r>
              <a:rPr lang="en-US" sz="2400" dirty="0"/>
              <a:t>Docker Basic Commands. </a:t>
            </a:r>
          </a:p>
          <a:p>
            <a:r>
              <a:rPr lang="en-US" sz="2400" dirty="0"/>
              <a:t>Docker + Azure App Service. </a:t>
            </a:r>
          </a:p>
          <a:p>
            <a:r>
              <a:rPr lang="en-US" sz="2400" dirty="0"/>
              <a:t>Docker + GitHub.</a:t>
            </a:r>
          </a:p>
        </p:txBody>
      </p:sp>
    </p:spTree>
    <p:extLst>
      <p:ext uri="{BB962C8B-B14F-4D97-AF65-F5344CB8AC3E}">
        <p14:creationId xmlns:p14="http://schemas.microsoft.com/office/powerpoint/2010/main" val="146516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prerequisites</a:t>
            </a:r>
          </a:p>
        </p:txBody>
      </p:sp>
      <p:sp>
        <p:nvSpPr>
          <p:cNvPr id="3" name="Content Placeholder 2">
            <a:extLst>
              <a:ext uri="{FF2B5EF4-FFF2-40B4-BE49-F238E27FC236}">
                <a16:creationId xmlns:a16="http://schemas.microsoft.com/office/drawing/2014/main" id="{AACD30CE-DE4F-442F-97CC-29098A1BA877}"/>
              </a:ext>
            </a:extLst>
          </p:cNvPr>
          <p:cNvSpPr>
            <a:spLocks noGrp="1"/>
          </p:cNvSpPr>
          <p:nvPr>
            <p:ph idx="1"/>
          </p:nvPr>
        </p:nvSpPr>
        <p:spPr>
          <a:xfrm>
            <a:off x="422931" y="1589848"/>
            <a:ext cx="11029615" cy="3678303"/>
          </a:xfrm>
        </p:spPr>
        <p:txBody>
          <a:bodyPr>
            <a:normAutofit/>
          </a:bodyPr>
          <a:lstStyle/>
          <a:p>
            <a:r>
              <a:rPr lang="en-US" sz="2400" dirty="0"/>
              <a:t>Git Bash</a:t>
            </a:r>
          </a:p>
          <a:p>
            <a:r>
              <a:rPr lang="en-US" sz="2400" dirty="0"/>
              <a:t>Docker setup for windows</a:t>
            </a:r>
          </a:p>
          <a:p>
            <a:r>
              <a:rPr lang="en-US" sz="2400" dirty="0"/>
              <a:t>Visual Studio Code. </a:t>
            </a:r>
          </a:p>
          <a:p>
            <a:r>
              <a:rPr lang="en-US" sz="2400" dirty="0"/>
              <a:t>Azure CLI setup. </a:t>
            </a:r>
          </a:p>
          <a:p>
            <a:r>
              <a:rPr lang="en-US" sz="2400" dirty="0"/>
              <a:t>Azure ,</a:t>
            </a:r>
            <a:r>
              <a:rPr lang="en-US" sz="2400" dirty="0" err="1"/>
              <a:t>Github</a:t>
            </a:r>
            <a:r>
              <a:rPr lang="en-US" sz="2400" dirty="0"/>
              <a:t> and Docker Account signup.</a:t>
            </a:r>
          </a:p>
        </p:txBody>
      </p:sp>
    </p:spTree>
    <p:extLst>
      <p:ext uri="{BB962C8B-B14F-4D97-AF65-F5344CB8AC3E}">
        <p14:creationId xmlns:p14="http://schemas.microsoft.com/office/powerpoint/2010/main" val="6194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Introduction</a:t>
            </a:r>
          </a:p>
        </p:txBody>
      </p:sp>
      <p:graphicFrame>
        <p:nvGraphicFramePr>
          <p:cNvPr id="6" name="Table 5">
            <a:extLst>
              <a:ext uri="{FF2B5EF4-FFF2-40B4-BE49-F238E27FC236}">
                <a16:creationId xmlns:a16="http://schemas.microsoft.com/office/drawing/2014/main" id="{5D281E34-2EE4-4869-A95E-B31EB95C9C8F}"/>
              </a:ext>
            </a:extLst>
          </p:cNvPr>
          <p:cNvGraphicFramePr>
            <a:graphicFrameLocks noGrp="1"/>
          </p:cNvGraphicFramePr>
          <p:nvPr>
            <p:extLst>
              <p:ext uri="{D42A27DB-BD31-4B8C-83A1-F6EECF244321}">
                <p14:modId xmlns:p14="http://schemas.microsoft.com/office/powerpoint/2010/main" val="4129292421"/>
              </p:ext>
            </p:extLst>
          </p:nvPr>
        </p:nvGraphicFramePr>
        <p:xfrm>
          <a:off x="1547445" y="2038243"/>
          <a:ext cx="8941778" cy="4205524"/>
        </p:xfrm>
        <a:graphic>
          <a:graphicData uri="http://schemas.openxmlformats.org/drawingml/2006/table">
            <a:tbl>
              <a:tblPr>
                <a:tableStyleId>{9DCAF9ED-07DC-4A11-8D7F-57B35C25682E}</a:tableStyleId>
              </a:tblPr>
              <a:tblGrid>
                <a:gridCol w="4470889">
                  <a:extLst>
                    <a:ext uri="{9D8B030D-6E8A-4147-A177-3AD203B41FA5}">
                      <a16:colId xmlns:a16="http://schemas.microsoft.com/office/drawing/2014/main" val="2504208802"/>
                    </a:ext>
                  </a:extLst>
                </a:gridCol>
                <a:gridCol w="4470889">
                  <a:extLst>
                    <a:ext uri="{9D8B030D-6E8A-4147-A177-3AD203B41FA5}">
                      <a16:colId xmlns:a16="http://schemas.microsoft.com/office/drawing/2014/main" val="4006823663"/>
                    </a:ext>
                  </a:extLst>
                </a:gridCol>
              </a:tblGrid>
              <a:tr h="281075">
                <a:tc>
                  <a:txBody>
                    <a:bodyPr/>
                    <a:lstStyle/>
                    <a:p>
                      <a:pPr algn="ctr" fontAlgn="t"/>
                      <a:r>
                        <a:rPr lang="en-US" sz="2000" dirty="0">
                          <a:effectLst/>
                        </a:rPr>
                        <a:t>Description </a:t>
                      </a:r>
                    </a:p>
                  </a:txBody>
                  <a:tcPr marL="43242" marR="43242" marT="43242" marB="43242"/>
                </a:tc>
                <a:tc>
                  <a:txBody>
                    <a:bodyPr/>
                    <a:lstStyle/>
                    <a:p>
                      <a:pPr algn="ctr" fontAlgn="t"/>
                      <a:r>
                        <a:rPr lang="en-US" sz="2000" dirty="0">
                          <a:effectLst/>
                        </a:rPr>
                        <a:t>Docker Swarm</a:t>
                      </a:r>
                    </a:p>
                  </a:txBody>
                  <a:tcPr marL="43242" marR="43242" marT="43242" marB="43242"/>
                </a:tc>
                <a:extLst>
                  <a:ext uri="{0D108BD9-81ED-4DB2-BD59-A6C34878D82A}">
                    <a16:rowId xmlns:a16="http://schemas.microsoft.com/office/drawing/2014/main" val="3190923333"/>
                  </a:ext>
                </a:extLst>
              </a:tr>
              <a:tr h="281075">
                <a:tc>
                  <a:txBody>
                    <a:bodyPr/>
                    <a:lstStyle/>
                    <a:p>
                      <a:pPr algn="l" fontAlgn="t"/>
                      <a:r>
                        <a:rPr lang="en-US" sz="2000" dirty="0">
                          <a:effectLst/>
                        </a:rPr>
                        <a:t>Developed by</a:t>
                      </a:r>
                    </a:p>
                  </a:txBody>
                  <a:tcPr marL="43242" marR="43242" marT="43242" marB="43242"/>
                </a:tc>
                <a:tc>
                  <a:txBody>
                    <a:bodyPr/>
                    <a:lstStyle/>
                    <a:p>
                      <a:pPr algn="l" fontAlgn="t"/>
                      <a:r>
                        <a:rPr lang="en-US" sz="2000">
                          <a:effectLst/>
                        </a:rPr>
                        <a:t>Docker Inc</a:t>
                      </a:r>
                    </a:p>
                  </a:txBody>
                  <a:tcPr marL="43242" marR="43242" marT="43242" marB="43242"/>
                </a:tc>
                <a:extLst>
                  <a:ext uri="{0D108BD9-81ED-4DB2-BD59-A6C34878D82A}">
                    <a16:rowId xmlns:a16="http://schemas.microsoft.com/office/drawing/2014/main" val="2480024862"/>
                  </a:ext>
                </a:extLst>
              </a:tr>
              <a:tr h="281075">
                <a:tc>
                  <a:txBody>
                    <a:bodyPr/>
                    <a:lstStyle/>
                    <a:p>
                      <a:pPr algn="l" fontAlgn="t"/>
                      <a:r>
                        <a:rPr lang="en-US" sz="2000">
                          <a:effectLst/>
                        </a:rPr>
                        <a:t>Year Released</a:t>
                      </a:r>
                    </a:p>
                  </a:txBody>
                  <a:tcPr marL="43242" marR="43242" marT="43242" marB="43242"/>
                </a:tc>
                <a:tc>
                  <a:txBody>
                    <a:bodyPr/>
                    <a:lstStyle/>
                    <a:p>
                      <a:pPr algn="l" fontAlgn="t"/>
                      <a:r>
                        <a:rPr lang="en-US" sz="2000">
                          <a:effectLst/>
                        </a:rPr>
                        <a:t>2013</a:t>
                      </a:r>
                    </a:p>
                  </a:txBody>
                  <a:tcPr marL="43242" marR="43242" marT="43242" marB="43242"/>
                </a:tc>
                <a:extLst>
                  <a:ext uri="{0D108BD9-81ED-4DB2-BD59-A6C34878D82A}">
                    <a16:rowId xmlns:a16="http://schemas.microsoft.com/office/drawing/2014/main" val="60631786"/>
                  </a:ext>
                </a:extLst>
              </a:tr>
              <a:tr h="281075">
                <a:tc>
                  <a:txBody>
                    <a:bodyPr/>
                    <a:lstStyle/>
                    <a:p>
                      <a:pPr algn="l" fontAlgn="t"/>
                      <a:r>
                        <a:rPr lang="en-US" sz="2000" dirty="0">
                          <a:effectLst/>
                        </a:rPr>
                        <a:t>Scaling</a:t>
                      </a:r>
                    </a:p>
                  </a:txBody>
                  <a:tcPr marL="43242" marR="43242" marT="43242" marB="43242"/>
                </a:tc>
                <a:tc>
                  <a:txBody>
                    <a:bodyPr/>
                    <a:lstStyle/>
                    <a:p>
                      <a:pPr algn="l" fontAlgn="t"/>
                      <a:r>
                        <a:rPr lang="en-US" sz="2000">
                          <a:effectLst/>
                        </a:rPr>
                        <a:t>No Autoscaling</a:t>
                      </a:r>
                    </a:p>
                  </a:txBody>
                  <a:tcPr marL="43242" marR="43242" marT="43242" marB="43242"/>
                </a:tc>
                <a:extLst>
                  <a:ext uri="{0D108BD9-81ED-4DB2-BD59-A6C34878D82A}">
                    <a16:rowId xmlns:a16="http://schemas.microsoft.com/office/drawing/2014/main" val="820842217"/>
                  </a:ext>
                </a:extLst>
              </a:tr>
              <a:tr h="742082">
                <a:tc>
                  <a:txBody>
                    <a:bodyPr/>
                    <a:lstStyle/>
                    <a:p>
                      <a:pPr algn="l" fontAlgn="t"/>
                      <a:r>
                        <a:rPr lang="en-US" sz="2000" dirty="0">
                          <a:effectLst/>
                        </a:rPr>
                        <a:t>Cluster Setup</a:t>
                      </a:r>
                    </a:p>
                  </a:txBody>
                  <a:tcPr marL="43242" marR="43242" marT="43242" marB="43242"/>
                </a:tc>
                <a:tc>
                  <a:txBody>
                    <a:bodyPr/>
                    <a:lstStyle/>
                    <a:p>
                      <a:pPr algn="l" fontAlgn="t"/>
                      <a:r>
                        <a:rPr lang="en-US" sz="2000" dirty="0">
                          <a:effectLst/>
                        </a:rPr>
                        <a:t>Setting up the cluster is challenging &amp; complicated. Cluster Strength is stronger.</a:t>
                      </a:r>
                    </a:p>
                  </a:txBody>
                  <a:tcPr marL="43242" marR="43242" marT="43242" marB="43242"/>
                </a:tc>
                <a:extLst>
                  <a:ext uri="{0D108BD9-81ED-4DB2-BD59-A6C34878D82A}">
                    <a16:rowId xmlns:a16="http://schemas.microsoft.com/office/drawing/2014/main" val="3774811672"/>
                  </a:ext>
                </a:extLst>
              </a:tr>
              <a:tr h="475666">
                <a:tc>
                  <a:txBody>
                    <a:bodyPr/>
                    <a:lstStyle/>
                    <a:p>
                      <a:pPr algn="l" fontAlgn="t"/>
                      <a:r>
                        <a:rPr lang="en-US" sz="2000">
                          <a:effectLst/>
                        </a:rPr>
                        <a:t>Installation</a:t>
                      </a:r>
                    </a:p>
                  </a:txBody>
                  <a:tcPr marL="43242" marR="43242" marT="43242" marB="43242"/>
                </a:tc>
                <a:tc>
                  <a:txBody>
                    <a:bodyPr/>
                    <a:lstStyle/>
                    <a:p>
                      <a:pPr algn="l" fontAlgn="t"/>
                      <a:r>
                        <a:rPr lang="en-US" sz="2000" dirty="0">
                          <a:effectLst/>
                        </a:rPr>
                        <a:t>Easy &amp; fast</a:t>
                      </a:r>
                    </a:p>
                  </a:txBody>
                  <a:tcPr marL="43242" marR="43242" marT="43242" marB="43242"/>
                </a:tc>
                <a:extLst>
                  <a:ext uri="{0D108BD9-81ED-4DB2-BD59-A6C34878D82A}">
                    <a16:rowId xmlns:a16="http://schemas.microsoft.com/office/drawing/2014/main" val="3952031986"/>
                  </a:ext>
                </a:extLst>
              </a:tr>
              <a:tr h="864847">
                <a:tc>
                  <a:txBody>
                    <a:bodyPr/>
                    <a:lstStyle/>
                    <a:p>
                      <a:pPr algn="l" fontAlgn="t"/>
                      <a:r>
                        <a:rPr lang="en-US" sz="2000">
                          <a:effectLst/>
                        </a:rPr>
                        <a:t>Data volume</a:t>
                      </a:r>
                    </a:p>
                  </a:txBody>
                  <a:tcPr marL="43242" marR="43242" marT="43242" marB="43242"/>
                </a:tc>
                <a:tc>
                  <a:txBody>
                    <a:bodyPr/>
                    <a:lstStyle/>
                    <a:p>
                      <a:pPr algn="l" fontAlgn="t"/>
                      <a:r>
                        <a:rPr lang="en-US" sz="2000" dirty="0">
                          <a:effectLst/>
                        </a:rPr>
                        <a:t>Shares storage volumes between multiple containers in the same Pod.</a:t>
                      </a:r>
                    </a:p>
                  </a:txBody>
                  <a:tcPr marL="43242" marR="43242" marT="43242" marB="43242"/>
                </a:tc>
                <a:extLst>
                  <a:ext uri="{0D108BD9-81ED-4DB2-BD59-A6C34878D82A}">
                    <a16:rowId xmlns:a16="http://schemas.microsoft.com/office/drawing/2014/main" val="1666520283"/>
                  </a:ext>
                </a:extLst>
              </a:tr>
              <a:tr h="557793">
                <a:tc>
                  <a:txBody>
                    <a:bodyPr/>
                    <a:lstStyle/>
                    <a:p>
                      <a:pPr algn="l" fontAlgn="t"/>
                      <a:r>
                        <a:rPr lang="en-US" sz="1800" b="0" i="0" kern="1200" dirty="0">
                          <a:solidFill>
                            <a:schemeClr val="dk1"/>
                          </a:solidFill>
                          <a:effectLst/>
                          <a:latin typeface="+mn-lt"/>
                          <a:ea typeface="+mn-ea"/>
                          <a:cs typeface="+mn-cs"/>
                        </a:rPr>
                        <a:t>Container Limit</a:t>
                      </a:r>
                      <a:endParaRPr lang="en-US" sz="2000" dirty="0">
                        <a:effectLst/>
                      </a:endParaRPr>
                    </a:p>
                  </a:txBody>
                  <a:tcPr marL="43242" marR="43242" marT="43242" marB="43242"/>
                </a:tc>
                <a:tc>
                  <a:txBody>
                    <a:bodyPr/>
                    <a:lstStyle/>
                    <a:p>
                      <a:pPr algn="l" fontAlgn="t"/>
                      <a:r>
                        <a:rPr lang="en-US" sz="2000" dirty="0">
                          <a:effectLst/>
                        </a:rPr>
                        <a:t>Limited to 95000 container</a:t>
                      </a:r>
                    </a:p>
                  </a:txBody>
                  <a:tcPr marL="43242" marR="43242" marT="43242" marB="43242"/>
                </a:tc>
                <a:extLst>
                  <a:ext uri="{0D108BD9-81ED-4DB2-BD59-A6C34878D82A}">
                    <a16:rowId xmlns:a16="http://schemas.microsoft.com/office/drawing/2014/main" val="1262721165"/>
                  </a:ext>
                </a:extLst>
              </a:tr>
            </a:tbl>
          </a:graphicData>
        </a:graphic>
      </p:graphicFrame>
    </p:spTree>
    <p:extLst>
      <p:ext uri="{BB962C8B-B14F-4D97-AF65-F5344CB8AC3E}">
        <p14:creationId xmlns:p14="http://schemas.microsoft.com/office/powerpoint/2010/main" val="286865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What Is Docker ? </a:t>
            </a:r>
          </a:p>
        </p:txBody>
      </p:sp>
      <p:sp>
        <p:nvSpPr>
          <p:cNvPr id="3" name="Content Placeholder 2">
            <a:extLst>
              <a:ext uri="{FF2B5EF4-FFF2-40B4-BE49-F238E27FC236}">
                <a16:creationId xmlns:a16="http://schemas.microsoft.com/office/drawing/2014/main" id="{AACD30CE-DE4F-442F-97CC-29098A1BA877}"/>
              </a:ext>
            </a:extLst>
          </p:cNvPr>
          <p:cNvSpPr>
            <a:spLocks noGrp="1"/>
          </p:cNvSpPr>
          <p:nvPr>
            <p:ph idx="1"/>
          </p:nvPr>
        </p:nvSpPr>
        <p:spPr>
          <a:xfrm>
            <a:off x="581193" y="1934311"/>
            <a:ext cx="11029615" cy="3678303"/>
          </a:xfrm>
        </p:spPr>
        <p:txBody>
          <a:bodyPr>
            <a:normAutofit fontScale="85000" lnSpcReduction="10000"/>
          </a:bodyPr>
          <a:lstStyle/>
          <a:p>
            <a:pPr algn="just"/>
            <a:endParaRPr lang="en-US" sz="2400" dirty="0"/>
          </a:p>
          <a:p>
            <a:pPr algn="just"/>
            <a:r>
              <a:rPr lang="en-US" sz="2400" dirty="0"/>
              <a:t>Docker is an open source project launched in 2013.</a:t>
            </a:r>
          </a:p>
          <a:p>
            <a:pPr algn="just"/>
            <a:r>
              <a:rPr lang="en-US" sz="2400" dirty="0"/>
              <a:t>Docker is a tool designed to make it easier to create, deploy, and run applications by using containers.</a:t>
            </a:r>
          </a:p>
          <a:p>
            <a:pPr algn="just"/>
            <a:r>
              <a:rPr lang="en-US" sz="2400" dirty="0"/>
              <a:t>Docker is a tool that is designed to benefit both developers and system administrators, making it a part of many DevOps (developers + operations) toolchains. </a:t>
            </a:r>
          </a:p>
          <a:p>
            <a:pPr algn="just"/>
            <a:r>
              <a:rPr lang="en-US" sz="2400" dirty="0"/>
              <a:t>popularize the technology, and has helped drive the trend towards containerization and microservices in software development that has come to be known as cloud-native development.</a:t>
            </a:r>
          </a:p>
          <a:p>
            <a:pPr algn="just"/>
            <a:r>
              <a:rPr lang="en-US" sz="2400" dirty="0"/>
              <a:t> It allows you to automate the deployment of applications in lightweight and portable containers.</a:t>
            </a:r>
          </a:p>
        </p:txBody>
      </p:sp>
    </p:spTree>
    <p:extLst>
      <p:ext uri="{BB962C8B-B14F-4D97-AF65-F5344CB8AC3E}">
        <p14:creationId xmlns:p14="http://schemas.microsoft.com/office/powerpoint/2010/main" val="358005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What Is Docker ? </a:t>
            </a:r>
          </a:p>
        </p:txBody>
      </p:sp>
      <p:pic>
        <p:nvPicPr>
          <p:cNvPr id="7" name="Picture 6">
            <a:extLst>
              <a:ext uri="{FF2B5EF4-FFF2-40B4-BE49-F238E27FC236}">
                <a16:creationId xmlns:a16="http://schemas.microsoft.com/office/drawing/2014/main" id="{56AAD2DE-ED6E-4D6A-B2DB-344E6DB29CA8}"/>
              </a:ext>
            </a:extLst>
          </p:cNvPr>
          <p:cNvPicPr>
            <a:picLocks noChangeAspect="1"/>
          </p:cNvPicPr>
          <p:nvPr/>
        </p:nvPicPr>
        <p:blipFill>
          <a:blip r:embed="rId2"/>
          <a:stretch>
            <a:fillRect/>
          </a:stretch>
        </p:blipFill>
        <p:spPr>
          <a:xfrm>
            <a:off x="480949" y="2010143"/>
            <a:ext cx="11230101" cy="4592882"/>
          </a:xfrm>
          <a:prstGeom prst="rect">
            <a:avLst/>
          </a:prstGeom>
        </p:spPr>
      </p:pic>
    </p:spTree>
    <p:extLst>
      <p:ext uri="{BB962C8B-B14F-4D97-AF65-F5344CB8AC3E}">
        <p14:creationId xmlns:p14="http://schemas.microsoft.com/office/powerpoint/2010/main" val="240138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essential features of Docker:</a:t>
            </a:r>
          </a:p>
        </p:txBody>
      </p:sp>
      <p:sp>
        <p:nvSpPr>
          <p:cNvPr id="3" name="Content Placeholder 2">
            <a:extLst>
              <a:ext uri="{FF2B5EF4-FFF2-40B4-BE49-F238E27FC236}">
                <a16:creationId xmlns:a16="http://schemas.microsoft.com/office/drawing/2014/main" id="{AACD30CE-DE4F-442F-97CC-29098A1BA877}"/>
              </a:ext>
            </a:extLst>
          </p:cNvPr>
          <p:cNvSpPr>
            <a:spLocks noGrp="1"/>
          </p:cNvSpPr>
          <p:nvPr>
            <p:ph idx="1"/>
          </p:nvPr>
        </p:nvSpPr>
        <p:spPr>
          <a:xfrm>
            <a:off x="581193" y="1934311"/>
            <a:ext cx="11029615" cy="3678303"/>
          </a:xfrm>
        </p:spPr>
        <p:txBody>
          <a:bodyPr>
            <a:normAutofit/>
          </a:bodyPr>
          <a:lstStyle/>
          <a:p>
            <a:pPr algn="just"/>
            <a:endParaRPr lang="en-US" sz="2000" dirty="0"/>
          </a:p>
          <a:p>
            <a:r>
              <a:rPr lang="en-US" sz="2000" dirty="0"/>
              <a:t>Isolated environments for managing your applications</a:t>
            </a:r>
          </a:p>
          <a:p>
            <a:r>
              <a:rPr lang="en-US" sz="2000" dirty="0"/>
              <a:t>Easy Modeling</a:t>
            </a:r>
          </a:p>
          <a:p>
            <a:r>
              <a:rPr lang="en-US" sz="2000" dirty="0"/>
              <a:t>Version control</a:t>
            </a:r>
          </a:p>
          <a:p>
            <a:r>
              <a:rPr lang="en-US" sz="2000" dirty="0"/>
              <a:t>Placement/Affinity</a:t>
            </a:r>
          </a:p>
          <a:p>
            <a:r>
              <a:rPr lang="en-US" sz="2000" dirty="0"/>
              <a:t>Application Agility</a:t>
            </a:r>
          </a:p>
          <a:p>
            <a:r>
              <a:rPr lang="en-US" sz="2000" dirty="0"/>
              <a:t>Developer Productivity</a:t>
            </a:r>
          </a:p>
          <a:p>
            <a:r>
              <a:rPr lang="en-US" sz="2000" dirty="0"/>
              <a:t>Operational Efficiencies</a:t>
            </a:r>
          </a:p>
        </p:txBody>
      </p:sp>
    </p:spTree>
    <p:extLst>
      <p:ext uri="{BB962C8B-B14F-4D97-AF65-F5344CB8AC3E}">
        <p14:creationId xmlns:p14="http://schemas.microsoft.com/office/powerpoint/2010/main" val="249182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What Is Docker Containers ? </a:t>
            </a:r>
          </a:p>
        </p:txBody>
      </p:sp>
      <p:sp>
        <p:nvSpPr>
          <p:cNvPr id="3" name="Content Placeholder 2">
            <a:extLst>
              <a:ext uri="{FF2B5EF4-FFF2-40B4-BE49-F238E27FC236}">
                <a16:creationId xmlns:a16="http://schemas.microsoft.com/office/drawing/2014/main" id="{AACD30CE-DE4F-442F-97CC-29098A1BA877}"/>
              </a:ext>
            </a:extLst>
          </p:cNvPr>
          <p:cNvSpPr>
            <a:spLocks noGrp="1"/>
          </p:cNvSpPr>
          <p:nvPr>
            <p:ph idx="1"/>
          </p:nvPr>
        </p:nvSpPr>
        <p:spPr>
          <a:xfrm>
            <a:off x="581193" y="1934311"/>
            <a:ext cx="11029615" cy="3678303"/>
          </a:xfrm>
        </p:spPr>
        <p:txBody>
          <a:bodyPr>
            <a:normAutofit/>
          </a:bodyPr>
          <a:lstStyle/>
          <a:p>
            <a:pPr algn="just"/>
            <a:endParaRPr lang="en-US" sz="2400" dirty="0"/>
          </a:p>
          <a:p>
            <a:pPr algn="just"/>
            <a:r>
              <a:rPr lang="en-US" sz="2400" dirty="0"/>
              <a:t>Containers are the organizational units of Docker. </a:t>
            </a:r>
          </a:p>
          <a:p>
            <a:pPr algn="just"/>
            <a:r>
              <a:rPr lang="en-US" sz="2400" dirty="0"/>
              <a:t>The container analogy is used because of the portability of the software we have running in our container. in other words, "ship" the software, modify, manage, create or get rid of it, destroy it, just as cargo ships can do with real containers.</a:t>
            </a:r>
          </a:p>
          <a:p>
            <a:pPr algn="just"/>
            <a:endParaRPr lang="en-US" sz="2400" dirty="0"/>
          </a:p>
        </p:txBody>
      </p:sp>
    </p:spTree>
    <p:extLst>
      <p:ext uri="{BB962C8B-B14F-4D97-AF65-F5344CB8AC3E}">
        <p14:creationId xmlns:p14="http://schemas.microsoft.com/office/powerpoint/2010/main" val="302540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C6FD-0135-43B9-83FE-4D380A72BFDA}"/>
              </a:ext>
            </a:extLst>
          </p:cNvPr>
          <p:cNvSpPr>
            <a:spLocks noGrp="1"/>
          </p:cNvSpPr>
          <p:nvPr>
            <p:ph type="title"/>
          </p:nvPr>
        </p:nvSpPr>
        <p:spPr/>
        <p:txBody>
          <a:bodyPr>
            <a:normAutofit/>
          </a:bodyPr>
          <a:lstStyle/>
          <a:p>
            <a:r>
              <a:rPr lang="en-US" sz="4000" dirty="0"/>
              <a:t>What Is Docker Containers ? </a:t>
            </a:r>
          </a:p>
        </p:txBody>
      </p:sp>
      <p:pic>
        <p:nvPicPr>
          <p:cNvPr id="2050" name="Picture 2">
            <a:extLst>
              <a:ext uri="{FF2B5EF4-FFF2-40B4-BE49-F238E27FC236}">
                <a16:creationId xmlns:a16="http://schemas.microsoft.com/office/drawing/2014/main" id="{81DBA866-7E11-4F88-8B7E-5147B913C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809" y="2491404"/>
            <a:ext cx="9242548" cy="348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1906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143</TotalTime>
  <Words>732</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Wingdings</vt:lpstr>
      <vt:lpstr>Wingdings 2</vt:lpstr>
      <vt:lpstr>Dividend</vt:lpstr>
      <vt:lpstr>PowerPoint Presentation</vt:lpstr>
      <vt:lpstr>Agenda</vt:lpstr>
      <vt:lpstr>prerequisites</vt:lpstr>
      <vt:lpstr>Introduction</vt:lpstr>
      <vt:lpstr>What Is Docker ? </vt:lpstr>
      <vt:lpstr>What Is Docker ? </vt:lpstr>
      <vt:lpstr>essential features of Docker:</vt:lpstr>
      <vt:lpstr>What Is Docker Containers ? </vt:lpstr>
      <vt:lpstr>What Is Docker Containers ? </vt:lpstr>
      <vt:lpstr>What Is BASIC Commands ? </vt:lpstr>
      <vt:lpstr>What is Docker Engine?</vt:lpstr>
      <vt:lpstr>What is Docker hub?</vt:lpstr>
      <vt:lpstr>steps for the Docker container life cycle</vt:lpstr>
      <vt:lpstr>Advantages of Docker</vt:lpstr>
      <vt:lpstr>Disadvantages of Docker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YUVARAJ K</dc:creator>
  <cp:lastModifiedBy>YUVARAJ K</cp:lastModifiedBy>
  <cp:revision>43</cp:revision>
  <dcterms:created xsi:type="dcterms:W3CDTF">2020-05-05T13:54:29Z</dcterms:created>
  <dcterms:modified xsi:type="dcterms:W3CDTF">2020-05-09T11:28:54Z</dcterms:modified>
</cp:coreProperties>
</file>