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3"/>
  </p:notesMasterIdLst>
  <p:sldIdLst>
    <p:sldId id="256" r:id="rId2"/>
    <p:sldId id="257" r:id="rId3"/>
    <p:sldId id="258" r:id="rId4"/>
    <p:sldId id="259" r:id="rId5"/>
    <p:sldId id="260" r:id="rId6"/>
    <p:sldId id="261" r:id="rId7"/>
    <p:sldId id="264" r:id="rId8"/>
    <p:sldId id="269" r:id="rId9"/>
    <p:sldId id="263" r:id="rId10"/>
    <p:sldId id="270"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1839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9955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44780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20404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829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57393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1834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31596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5964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06514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7886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2079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dirty="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0969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dirty="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1935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1189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9947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528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8911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99130028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jp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lgn="ctr">
              <a:spcBef>
                <a:spcPts val="130"/>
              </a:spcBef>
            </a:pPr>
            <a:r>
              <a:rPr lang="en-US" b="1" i="0">
                <a:solidFill>
                  <a:srgbClr val="0F0F0F"/>
                </a:solidFill>
                <a:effectLst/>
                <a:latin typeface="Times New Roman"/>
                <a:cs typeface="Times New Roman"/>
              </a:rPr>
              <a:t>Digital Portfolio </a:t>
            </a:r>
            <a:br>
              <a:rPr lang="en-US" b="1" i="0">
                <a:effectLst/>
                <a:latin typeface="Roboto" panose="020F0502020204030204" pitchFamily="2" charset="0"/>
              </a:rPr>
            </a:br>
            <a:endParaRPr lang="en-US" spc="15"/>
          </a:p>
        </p:txBody>
      </p:sp>
      <p:sp>
        <p:nvSpPr>
          <p:cNvPr id="11" name="object 11"/>
          <p:cNvSpPr txBox="1">
            <a:spLocks noGrp="1"/>
          </p:cNvSpPr>
          <p:nvPr>
            <p:ph type="sldNum" sz="quarter" idx="7"/>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800" spc="10" dirty="0">
                <a:solidFill>
                  <a:schemeClr val="bg1"/>
                </a:solidFill>
              </a:rPr>
              <a:t>1</a:t>
            </a:fld>
            <a:endParaRPr lang="en-US" sz="2800" spc="10">
              <a:solidFill>
                <a:schemeClr val="bg1"/>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pPr algn="ctr"/>
            <a:r>
              <a:rPr lang="en-US" sz="2400"/>
              <a:t>STUDENT NAME: </a:t>
            </a:r>
            <a:r>
              <a:rPr lang="en-IN" sz="2400"/>
              <a:t>SATHYA PRIYA. T</a:t>
            </a:r>
            <a:endParaRPr lang="en-US" sz="2400"/>
          </a:p>
          <a:p>
            <a:pPr algn="ctr"/>
            <a:r>
              <a:rPr lang="en-US" sz="2400"/>
              <a:t>REGISTER NO AND NMID: </a:t>
            </a:r>
            <a:r>
              <a:rPr lang="en-IN" sz="2400"/>
              <a:t>astvu37137124u18017</a:t>
            </a:r>
            <a:endParaRPr lang="en-US" sz="2400">
              <a:cs typeface="Calibri"/>
            </a:endParaRPr>
          </a:p>
          <a:p>
            <a:pPr algn="ctr"/>
            <a:r>
              <a:rPr lang="en-US" sz="2400"/>
              <a:t>DEPARTMENT: </a:t>
            </a:r>
            <a:r>
              <a:rPr lang="en-IN" sz="2400"/>
              <a:t>BACHELOR OF COMPUTER SCIENCE</a:t>
            </a:r>
            <a:endParaRPr lang="en-US" sz="2400"/>
          </a:p>
          <a:p>
            <a:pPr algn="ctr"/>
            <a:r>
              <a:rPr lang="en-US" sz="2400"/>
              <a:t>COLLEGE: COLLEGE/ UNIVERSITY</a:t>
            </a:r>
          </a:p>
          <a:p>
            <a:pPr algn="ctr"/>
            <a:r>
              <a:rPr lang="en-US" sz="2400"/>
              <a:t>           </a:t>
            </a:r>
            <a:r>
              <a:rPr lang="en-IN" sz="2400"/>
              <a:t>SRI AANDAL ARTS AND SCIENCE COLLEGE FOR WOMEN</a:t>
            </a:r>
          </a:p>
          <a:p>
            <a:r>
              <a:rPr lang="en-IN" sz="2400"/>
              <a:t>                                THIRUVALLUVAR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8FE4792F-E781-3CE0-1096-2EEBD23C7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1" y="997994"/>
            <a:ext cx="8859922" cy="5418667"/>
          </a:xfrm>
          <a:prstGeom prst="rect">
            <a:avLst/>
          </a:prstGeom>
        </p:spPr>
      </p:pic>
    </p:spTree>
    <p:extLst>
      <p:ext uri="{BB962C8B-B14F-4D97-AF65-F5344CB8AC3E}">
        <p14:creationId xmlns:p14="http://schemas.microsoft.com/office/powerpoint/2010/main" val="188094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4893" y="700798"/>
            <a:ext cx="5270358" cy="567463"/>
          </a:xfrm>
          <a:prstGeom prst="rect">
            <a:avLst/>
          </a:prstGeom>
        </p:spPr>
        <p:txBody>
          <a:bodyPr vert="horz" wrap="square" lIns="0" tIns="13335" rIns="0" bIns="0" rtlCol="0">
            <a:spAutoFit/>
          </a:bodyPr>
          <a:lstStyle/>
          <a:p>
            <a:pPr marL="12700" algn="just">
              <a:lnSpc>
                <a:spcPct val="100000"/>
              </a:lnSpc>
              <a:spcBef>
                <a:spcPts val="105"/>
              </a:spcBef>
            </a:pPr>
            <a:r>
              <a:rPr lang="en-IN"/>
              <a:t>CONCLUSION</a:t>
            </a:r>
            <a:endParaRPr lang="en-US"/>
          </a:p>
        </p:txBody>
      </p:sp>
      <p:sp>
        <p:nvSpPr>
          <p:cNvPr id="3" name="Text Placeholder 2">
            <a:extLst>
              <a:ext uri="{FF2B5EF4-FFF2-40B4-BE49-F238E27FC236}">
                <a16:creationId xmlns:a16="http://schemas.microsoft.com/office/drawing/2014/main" id="{C4301AA5-D531-334B-4466-6DF75E09CE74}"/>
              </a:ext>
            </a:extLst>
          </p:cNvPr>
          <p:cNvSpPr>
            <a:spLocks noGrp="1"/>
          </p:cNvSpPr>
          <p:nvPr>
            <p:ph type="body" sz="half" idx="2"/>
          </p:nvPr>
        </p:nvSpPr>
        <p:spPr>
          <a:xfrm>
            <a:off x="10507721" y="588723"/>
            <a:ext cx="773938" cy="672230"/>
          </a:xfrm>
        </p:spPr>
        <p:txBody>
          <a:bodyPr vert="horz" lIns="91440" tIns="45720" rIns="91440" bIns="45720" rtlCol="0" anchor="t">
            <a:normAutofit/>
          </a:bodyPr>
          <a:lstStyle/>
          <a:p>
            <a:pPr algn="ctr"/>
            <a:r>
              <a:rPr lang="en-US" sz="2400" dirty="0"/>
              <a:t>10</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2399BA9-1BFF-FF04-D44C-D9EE694E8321}"/>
              </a:ext>
            </a:extLst>
          </p:cNvPr>
          <p:cNvSpPr txBox="1"/>
          <p:nvPr/>
        </p:nvSpPr>
        <p:spPr>
          <a:xfrm>
            <a:off x="1935047" y="1711114"/>
            <a:ext cx="9058306" cy="2246769"/>
          </a:xfrm>
          <a:prstGeom prst="rect">
            <a:avLst/>
          </a:prstGeom>
          <a:noFill/>
        </p:spPr>
        <p:txBody>
          <a:bodyPr wrap="square" lIns="91440" tIns="45720" rIns="91440" bIns="45720" anchor="t">
            <a:spAutoFit/>
          </a:bodyPr>
          <a:lstStyle/>
          <a:p>
            <a:r>
              <a:rPr lang="en-US" sz="2000" b="1">
                <a:latin typeface="Abadi"/>
                <a:cs typeface="Times New Roman"/>
              </a:rPr>
              <a:t>In conclusion, the system/application successfully meets its intended objectives by offering key features and functionality that enhance user experience and efficiency. The results demonstrate the effectiveness of the implementation, as evidenced by the outputs and supporting screenshots. Overall, the project proves to be a functional and user-friendly solution, with potential for further improvement and scalability based on user feedback and future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1128717" y="0"/>
            <a:ext cx="1068107" cy="56475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b="1"/>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7F878069-4F28-AB79-B0C6-8316272507C0}"/>
              </a:ext>
            </a:extLst>
          </p:cNvPr>
          <p:cNvSpPr txBox="1"/>
          <p:nvPr/>
        </p:nvSpPr>
        <p:spPr>
          <a:xfrm>
            <a:off x="2749397" y="3006502"/>
            <a:ext cx="6480000" cy="369332"/>
          </a:xfrm>
          <a:prstGeom prst="rect">
            <a:avLst/>
          </a:prstGeom>
          <a:noFill/>
        </p:spPr>
        <p:txBody>
          <a:bodyPr wrap="square">
            <a:spAutoFit/>
          </a:bodyPr>
          <a:lstStyle/>
          <a:p>
            <a:r>
              <a:rPr lang="en-US"/>
              <a:t>GreenTech: Innovating for a Sustainable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59796"/>
          </a:xfrm>
          <a:prstGeom prst="rect">
            <a:avLst/>
          </a:prstGeom>
          <a:noFill/>
          <a:ln>
            <a:noFill/>
          </a:ln>
        </p:spPr>
        <p:txBody>
          <a:bodyPr vert="horz" wrap="square" lIns="0" tIns="13335" rIns="0" bIns="0" rtlCol="0">
            <a:spAutoFit/>
          </a:bodyPr>
          <a:lstStyle/>
          <a:p>
            <a:pPr marL="12700">
              <a:lnSpc>
                <a:spcPct val="100000"/>
              </a:lnSpc>
              <a:spcBef>
                <a:spcPts val="105"/>
              </a:spcBef>
            </a:pPr>
            <a:r>
              <a:rPr spc="25">
                <a:solidFill>
                  <a:srgbClr val="FF0000"/>
                </a:solidFill>
              </a:rPr>
              <a:t>A</a:t>
            </a:r>
            <a:r>
              <a:rPr spc="-5">
                <a:solidFill>
                  <a:srgbClr val="FF0000"/>
                </a:solidFill>
              </a:rPr>
              <a:t>G</a:t>
            </a:r>
            <a:r>
              <a:rPr spc="-35">
                <a:solidFill>
                  <a:srgbClr val="FF0000"/>
                </a:solidFill>
              </a:rPr>
              <a:t>E</a:t>
            </a:r>
            <a:r>
              <a:rPr spc="15">
                <a:solidFill>
                  <a:srgbClr val="FF0000"/>
                </a:solidFill>
              </a:rPr>
              <a:t>N</a:t>
            </a:r>
            <a:r>
              <a:rPr>
                <a:solidFill>
                  <a:srgbClr val="FF0000"/>
                </a:solidFill>
              </a:rPr>
              <a:t>DA</a:t>
            </a:r>
            <a:endParaRPr lang="en-US">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Tools and Technologies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Features and Functionality</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Screenshots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err="1">
                <a:solidFill>
                  <a:srgbClr val="0D0D0D"/>
                </a:solidFill>
                <a:latin typeface="Times New Roman" panose="02020603050405020304" pitchFamily="18" charset="0"/>
                <a:cs typeface="Times New Roman" panose="02020603050405020304" pitchFamily="18" charset="0"/>
              </a:rPr>
              <a:t>Github</a:t>
            </a:r>
            <a:r>
              <a:rPr lang="en-US" sz="2800">
                <a:solidFill>
                  <a:srgbClr val="0D0D0D"/>
                </a:solidFill>
                <a:latin typeface="Times New Roman" panose="02020603050405020304" pitchFamily="18" charset="0"/>
                <a:cs typeface="Times New Roman" panose="02020603050405020304" pitchFamily="18" charset="0"/>
              </a:rPr>
              <a:t> Link</a:t>
            </a: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29886" y="230739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191593" y="4411"/>
            <a:ext cx="6884124" cy="67069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lang="en-US" sz="4250"/>
          </a:p>
        </p:txBody>
      </p:sp>
      <p:sp>
        <p:nvSpPr>
          <p:cNvPr id="6" name="Subtitle 5">
            <a:extLst>
              <a:ext uri="{FF2B5EF4-FFF2-40B4-BE49-F238E27FC236}">
                <a16:creationId xmlns:a16="http://schemas.microsoft.com/office/drawing/2014/main" id="{EE1EA6DA-9797-A9B8-E071-9FE91AD7EDF1}"/>
              </a:ext>
            </a:extLst>
          </p:cNvPr>
          <p:cNvSpPr>
            <a:spLocks noGrp="1"/>
          </p:cNvSpPr>
          <p:nvPr>
            <p:ph type="subTitle" idx="1"/>
          </p:nvPr>
        </p:nvSpPr>
        <p:spPr/>
        <p:txBody>
          <a:bodyPr/>
          <a:lstStyle/>
          <a:p>
            <a:r>
              <a:rPr lang="en-US"/>
              <a: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9D39EA8-15EF-1C15-4D66-5F709C1ADE93}"/>
              </a:ext>
            </a:extLst>
          </p:cNvPr>
          <p:cNvSpPr txBox="1"/>
          <p:nvPr/>
        </p:nvSpPr>
        <p:spPr>
          <a:xfrm>
            <a:off x="1554319" y="1795966"/>
            <a:ext cx="6881178" cy="3416320"/>
          </a:xfrm>
          <a:prstGeom prst="rect">
            <a:avLst/>
          </a:prstGeom>
          <a:noFill/>
        </p:spPr>
        <p:txBody>
          <a:bodyPr wrap="square">
            <a:spAutoFit/>
          </a:bodyPr>
          <a:lstStyle/>
          <a:p>
            <a:r>
              <a:rPr lang="en-US" sz="2400" b="1">
                <a:latin typeface="Abadi" panose="020B0604020104020204" pitchFamily="34" charset="0"/>
                <a:ea typeface="ADLaM Display" panose="02010000000000000000" pitchFamily="2" charset="0"/>
                <a:cs typeface="ADLaM Display" panose="02010000000000000000" pitchFamily="2" charset="0"/>
              </a:rPr>
              <a:t>Design and develop a digital student portfolio web application that allows a student to showcase their academic background, skills, projects, and contact information. The website should include an interactive color theme switching feature that allows users to toggle between different color modes (e.g., light, dark, or custom themes) to enhance accessibility and personalization.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63458" y="2647950"/>
            <a:ext cx="3647292" cy="3810000"/>
            <a:chOff x="6163458" y="2647950"/>
            <a:chExt cx="3647292"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6163458" y="2647950"/>
              <a:ext cx="3533775" cy="3810000"/>
            </a:xfrm>
            <a:prstGeom prst="rect">
              <a:avLst/>
            </a:prstGeom>
          </p:spPr>
        </p:pic>
      </p:grpSp>
      <p:sp>
        <p:nvSpPr>
          <p:cNvPr id="7" name="object 7"/>
          <p:cNvSpPr txBox="1">
            <a:spLocks noGrp="1"/>
          </p:cNvSpPr>
          <p:nvPr>
            <p:ph type="title"/>
          </p:nvPr>
        </p:nvSpPr>
        <p:spPr>
          <a:xfrm>
            <a:off x="499693" y="464284"/>
            <a:ext cx="743469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F24FD33-59BE-B8AF-F05E-941FFA4A72E0}"/>
              </a:ext>
            </a:extLst>
          </p:cNvPr>
          <p:cNvSpPr txBox="1"/>
          <p:nvPr/>
        </p:nvSpPr>
        <p:spPr>
          <a:xfrm>
            <a:off x="163191" y="1372109"/>
            <a:ext cx="10765258" cy="5632311"/>
          </a:xfrm>
          <a:prstGeom prst="rect">
            <a:avLst/>
          </a:prstGeom>
          <a:noFill/>
        </p:spPr>
        <p:txBody>
          <a:bodyPr wrap="square" lIns="91440" tIns="45720" rIns="91440" bIns="45720" anchor="t">
            <a:spAutoFit/>
          </a:bodyPr>
          <a:lstStyle/>
          <a:p>
            <a:r>
              <a:rPr lang="en-US" sz="2400" b="1" u="sng">
                <a:latin typeface="Abadi"/>
              </a:rPr>
              <a:t>Description:</a:t>
            </a:r>
            <a:r>
              <a:rPr lang="en-US" sz="2400" b="1">
                <a:latin typeface="Abadi"/>
              </a:rPr>
              <a:t> This project is a responsive web-based portfolio for students to showcase their bio, skills, projects, and contact information. The site includes a JavaScript-powered color theme switcher that allows users to toggle between different color palettes.</a:t>
            </a:r>
            <a:endParaRPr lang="en-IN" sz="2400" b="1">
              <a:latin typeface="Abadi"/>
            </a:endParaRPr>
          </a:p>
          <a:p>
            <a:endParaRPr lang="en-IN" sz="2400" b="1">
              <a:latin typeface="Abadi" panose="020B0604020104020204" pitchFamily="34" charset="0"/>
            </a:endParaRPr>
          </a:p>
          <a:p>
            <a:endParaRPr lang="en-IN" sz="2400" b="1">
              <a:latin typeface="Abadi" panose="020B0604020104020204" pitchFamily="34" charset="0"/>
            </a:endParaRPr>
          </a:p>
          <a:p>
            <a:r>
              <a:rPr lang="en-US" sz="2400" b="1" u="sng">
                <a:latin typeface="Abadi"/>
              </a:rPr>
              <a:t>Key Features:</a:t>
            </a:r>
            <a:endParaRPr lang="en-IN" sz="2400" b="1" u="sng">
              <a:latin typeface="Abadi"/>
            </a:endParaRPr>
          </a:p>
          <a:p>
            <a:endParaRPr lang="en-IN" sz="2400" b="1">
              <a:latin typeface="Abadi" panose="020B0604020104020204" pitchFamily="34" charset="0"/>
            </a:endParaRPr>
          </a:p>
          <a:p>
            <a:pPr marL="342900" indent="-342900">
              <a:buFont typeface="Wingdings"/>
              <a:buChar char="v"/>
            </a:pPr>
            <a:r>
              <a:rPr lang="en-US" sz="2400" b="1">
                <a:latin typeface="Abadi"/>
              </a:rPr>
              <a:t>Clean, responsive layout</a:t>
            </a:r>
            <a:r>
              <a:rPr lang="en-IN" sz="2400" b="1">
                <a:latin typeface="Abadi"/>
              </a:rPr>
              <a:t> </a:t>
            </a:r>
            <a:r>
              <a:rPr lang="en-US" sz="2400" b="1">
                <a:latin typeface="Abadi"/>
              </a:rPr>
              <a:t>Sections: </a:t>
            </a:r>
            <a:endParaRPr lang="en-IN" sz="2400" b="1">
              <a:latin typeface="Abadi"/>
            </a:endParaRPr>
          </a:p>
          <a:p>
            <a:pPr marL="342900" indent="-342900">
              <a:buFont typeface="Wingdings"/>
              <a:buChar char="v"/>
            </a:pPr>
            <a:endParaRPr lang="en-IN" sz="2400" b="1">
              <a:latin typeface="Abadi" panose="020B0604020104020204" pitchFamily="34" charset="0"/>
            </a:endParaRPr>
          </a:p>
          <a:p>
            <a:pPr marL="342900" indent="-342900">
              <a:buFont typeface="Wingdings"/>
              <a:buChar char="v"/>
            </a:pPr>
            <a:r>
              <a:rPr lang="en-US" sz="2400" b="1">
                <a:latin typeface="Abadi" panose="020B0604020104020204" pitchFamily="34" charset="0"/>
              </a:rPr>
              <a:t>Home, About, Skills, Projects, Contact</a:t>
            </a:r>
            <a:endParaRPr lang="en-IN" sz="2400" b="1">
              <a:latin typeface="Abadi" panose="020B0604020104020204" pitchFamily="34" charset="0"/>
            </a:endParaRPr>
          </a:p>
          <a:p>
            <a:pPr marL="342900" indent="-342900">
              <a:buFont typeface="Wingdings"/>
              <a:buChar char="v"/>
            </a:pPr>
            <a:endParaRPr lang="en-IN" sz="2400" b="1">
              <a:latin typeface="Abadi" panose="020B0604020104020204" pitchFamily="34" charset="0"/>
            </a:endParaRPr>
          </a:p>
          <a:p>
            <a:pPr marL="342900" indent="-342900">
              <a:buFont typeface="Wingdings"/>
              <a:buChar char="v"/>
            </a:pPr>
            <a:r>
              <a:rPr lang="en-US" sz="2400" b="1">
                <a:latin typeface="Abadi" panose="020B0604020104020204" pitchFamily="34" charset="0"/>
              </a:rPr>
              <a:t>Theme color switcher using JavaScript</a:t>
            </a:r>
            <a:endParaRPr lang="en-IN" sz="2400" b="1">
              <a:latin typeface="Abadi" panose="020B0604020104020204" pitchFamily="34" charset="0"/>
            </a:endParaRPr>
          </a:p>
          <a:p>
            <a:endParaRPr lang="en-IN" sz="2400" b="1">
              <a:latin typeface="Abadi" panose="020B0604020104020204" pitchFamily="34" charset="0"/>
            </a:endParaRPr>
          </a:p>
          <a:p>
            <a:endParaRPr lang="en-IN" sz="2400" b="1">
              <a:latin typeface="Abadi" panose="020B06040201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891793"/>
            <a:ext cx="9273444" cy="509114"/>
          </a:xfrm>
          <a:prstGeom prst="rect">
            <a:avLst/>
          </a:prstGeom>
        </p:spPr>
        <p:txBody>
          <a:bodyPr vert="horz" wrap="square" lIns="0" tIns="16510" rIns="0" bIns="0" rtlCol="0">
            <a:spAutoFit/>
          </a:bodyPr>
          <a:lstStyle/>
          <a:p>
            <a:pPr marL="12700">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r>
              <a:rPr lang="en-US" sz="3200" spc="5"/>
              <a:t> ?</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3" name="TextBox 12">
            <a:extLst>
              <a:ext uri="{FF2B5EF4-FFF2-40B4-BE49-F238E27FC236}">
                <a16:creationId xmlns:a16="http://schemas.microsoft.com/office/drawing/2014/main" id="{73AC8ED9-0551-3292-F41D-5D3253F3C165}"/>
              </a:ext>
            </a:extLst>
          </p:cNvPr>
          <p:cNvSpPr txBox="1"/>
          <p:nvPr/>
        </p:nvSpPr>
        <p:spPr>
          <a:xfrm>
            <a:off x="1402393" y="1711101"/>
            <a:ext cx="10043166" cy="2308324"/>
          </a:xfrm>
          <a:prstGeom prst="rect">
            <a:avLst/>
          </a:prstGeom>
          <a:noFill/>
        </p:spPr>
        <p:txBody>
          <a:bodyPr wrap="square" lIns="91440" tIns="45720" rIns="91440" bIns="45720" anchor="t">
            <a:spAutoFit/>
          </a:bodyPr>
          <a:lstStyle/>
          <a:p>
            <a:r>
              <a:rPr lang="en-US" sz="2400">
                <a:latin typeface="Abadi"/>
              </a:rPr>
              <a:t>1</a:t>
            </a:r>
            <a:r>
              <a:rPr lang="en-US" sz="2400" u="sng">
                <a:latin typeface="Abadi"/>
              </a:rPr>
              <a:t>. The Student (Portfolio Owner)Purpose:</a:t>
            </a:r>
            <a:endParaRPr lang="en-US" u="sng">
              <a:latin typeface="Abadi"/>
            </a:endParaRPr>
          </a:p>
          <a:p>
            <a:r>
              <a:rPr lang="en-US" sz="2400">
                <a:latin typeface="Abadi"/>
              </a:rPr>
              <a:t> To showcase their skills, projects, education, and contact information.</a:t>
            </a:r>
            <a:endParaRPr lang="en-US">
              <a:latin typeface="Abadi"/>
            </a:endParaRPr>
          </a:p>
          <a:p>
            <a:r>
              <a:rPr lang="en-US" sz="2400">
                <a:latin typeface="Abadi"/>
              </a:rPr>
              <a:t>2.</a:t>
            </a:r>
            <a:r>
              <a:rPr lang="en-US" sz="2400" u="sng">
                <a:latin typeface="Abadi"/>
              </a:rPr>
              <a:t>Use Case:</a:t>
            </a:r>
            <a:r>
              <a:rPr lang="en-US" sz="2400">
                <a:latin typeface="Abadi"/>
              </a:rPr>
              <a:t>Personal brandingApplying for jobs, internships, or freelance workSharing with recruiters, teachers, or peersNeeds:</a:t>
            </a:r>
            <a:endParaRPr lang="en-US">
              <a:latin typeface="Abadi"/>
            </a:endParaRPr>
          </a:p>
          <a:p>
            <a:r>
              <a:rPr lang="en-US" sz="2400">
                <a:latin typeface="Abadi"/>
              </a:rPr>
              <a:t>Easy customizationProfessional and responsive designAbility to update content regularly</a:t>
            </a:r>
            <a:endParaRPr lang="en-US">
              <a:latin typeface="Abad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nchor="t">
            <a:spAutoFit/>
          </a:bodyPr>
          <a:lstStyle/>
          <a:p>
            <a:pPr marL="12700" algn="ctr">
              <a:lnSpc>
                <a:spcPct val="100000"/>
              </a:lnSpc>
              <a:spcBef>
                <a:spcPts val="105"/>
              </a:spcBef>
            </a:pPr>
            <a:r>
              <a:rPr lang="en-IN" sz="4000" b="1" spc="15">
                <a:latin typeface="Trebuchet MS"/>
                <a:cs typeface="Trebuchet MS"/>
              </a:rPr>
              <a:t>POTFOLIO DESIGN AND LAYOUT</a:t>
            </a:r>
            <a:endParaRPr lang="en-US" sz="4000">
              <a:latin typeface="Trebuchet MS"/>
              <a:cs typeface="Trebuchet MS"/>
            </a:endParaRPr>
          </a:p>
        </p:txBody>
      </p:sp>
      <p:sp>
        <p:nvSpPr>
          <p:cNvPr id="3" name="TextBox 2">
            <a:extLst>
              <a:ext uri="{FF2B5EF4-FFF2-40B4-BE49-F238E27FC236}">
                <a16:creationId xmlns:a16="http://schemas.microsoft.com/office/drawing/2014/main" id="{2F16C3DB-32A2-B87F-85EF-895357FF1A3F}"/>
              </a:ext>
            </a:extLst>
          </p:cNvPr>
          <p:cNvSpPr txBox="1"/>
          <p:nvPr/>
        </p:nvSpPr>
        <p:spPr>
          <a:xfrm>
            <a:off x="1386953" y="2334249"/>
            <a:ext cx="8498290" cy="1938992"/>
          </a:xfrm>
          <a:prstGeom prst="rect">
            <a:avLst/>
          </a:prstGeom>
          <a:noFill/>
        </p:spPr>
        <p:txBody>
          <a:bodyPr wrap="square" lIns="91440" tIns="45720" rIns="91440" bIns="45720" anchor="t">
            <a:spAutoFit/>
          </a:bodyPr>
          <a:lstStyle/>
          <a:p>
            <a:pPr algn="ctr"/>
            <a:r>
              <a:rPr lang="en-US" sz="2400">
                <a:latin typeface="Abadi" panose="020B0604020104020204" pitchFamily="34" charset="0"/>
              </a:rPr>
              <a:t>Designing and laying out a portfolio effectively depends on the purpose (e.g., graphic design, UX, architecture, writing, photography), the target audience (clients, employers, schools), and the medium (print or digital). Below is a detailed guide on portfolio design and layout</a:t>
            </a:r>
            <a:endParaRPr lang="en-US"/>
          </a:p>
        </p:txBody>
      </p:sp>
      <p:sp>
        <p:nvSpPr>
          <p:cNvPr id="4" name="Title 3">
            <a:extLst>
              <a:ext uri="{FF2B5EF4-FFF2-40B4-BE49-F238E27FC236}">
                <a16:creationId xmlns:a16="http://schemas.microsoft.com/office/drawing/2014/main" id="{D51B6923-EA62-82BC-953A-340C666F4417}"/>
              </a:ext>
            </a:extLst>
          </p:cNvPr>
          <p:cNvSpPr>
            <a:spLocks noGrp="1"/>
          </p:cNvSpPr>
          <p:nvPr>
            <p:ph type="title"/>
          </p:nvPr>
        </p:nvSpPr>
        <p:spPr>
          <a:xfrm>
            <a:off x="10412729" y="142302"/>
            <a:ext cx="875811" cy="917192"/>
          </a:xfrm>
        </p:spPr>
        <p:txBody>
          <a:bodyPr/>
          <a:lstStyle/>
          <a:p>
            <a:pPr algn="ctr"/>
            <a:r>
              <a:rPr lang="en-US"/>
              <a:t>7</a:t>
            </a:r>
          </a:p>
        </p:txBody>
      </p:sp>
      <p:sp>
        <p:nvSpPr>
          <p:cNvPr id="7" name="Text Placeholder 6">
            <a:extLst>
              <a:ext uri="{FF2B5EF4-FFF2-40B4-BE49-F238E27FC236}">
                <a16:creationId xmlns:a16="http://schemas.microsoft.com/office/drawing/2014/main" id="{082D7E6D-C298-0F85-512C-941F44B501FF}"/>
              </a:ext>
            </a:extLst>
          </p:cNvPr>
          <p:cNvSpPr>
            <a:spLocks noGrp="1"/>
          </p:cNvSpPr>
          <p:nvPr>
            <p:ph type="body" sz="half" idx="2"/>
          </p:nvPr>
        </p:nvSpPr>
        <p:spPr>
          <a:xfrm flipV="1">
            <a:off x="1154954" y="5029200"/>
            <a:ext cx="4458678" cy="987467"/>
          </a:xfrm>
        </p:spPr>
        <p:txBody>
          <a:bodyPr vert="horz" lIns="91440" tIns="45720" rIns="91440" bIns="45720" rtlCol="0" anchor="t">
            <a:normAutofit/>
          </a:bodyPr>
          <a:lstStyle/>
          <a:p>
            <a:r>
              <a:rPr 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62263" y="340630"/>
            <a:ext cx="9142988" cy="875438"/>
          </a:xfrm>
        </p:spPr>
        <p:txBody>
          <a:bodyPr/>
          <a:lstStyle/>
          <a:p>
            <a:pPr algn="just"/>
            <a:r>
              <a:rPr lang="en-IN"/>
              <a:t>FEATURES AND FUNCTIONALITY</a:t>
            </a:r>
            <a:endParaRPr lang="en-US"/>
          </a:p>
        </p:txBody>
      </p:sp>
      <p:sp>
        <p:nvSpPr>
          <p:cNvPr id="4" name="Text Placeholder 3">
            <a:extLst>
              <a:ext uri="{FF2B5EF4-FFF2-40B4-BE49-F238E27FC236}">
                <a16:creationId xmlns:a16="http://schemas.microsoft.com/office/drawing/2014/main" id="{411ECCA9-770E-9173-DBDF-7B868D7EF71D}"/>
              </a:ext>
            </a:extLst>
          </p:cNvPr>
          <p:cNvSpPr>
            <a:spLocks noGrp="1"/>
          </p:cNvSpPr>
          <p:nvPr>
            <p:ph type="body" sz="half" idx="2"/>
          </p:nvPr>
        </p:nvSpPr>
        <p:spPr>
          <a:xfrm>
            <a:off x="10601666" y="640915"/>
            <a:ext cx="627802" cy="463463"/>
          </a:xfrm>
        </p:spPr>
        <p:txBody>
          <a:bodyPr vert="horz" lIns="91440" tIns="45720" rIns="91440" bIns="45720" rtlCol="0" anchor="t">
            <a:normAutofit/>
          </a:bodyPr>
          <a:lstStyle/>
          <a:p>
            <a:r>
              <a:rPr lang="en-US" sz="2400"/>
              <a:t>8</a:t>
            </a:r>
          </a:p>
        </p:txBody>
      </p:sp>
      <p:sp>
        <p:nvSpPr>
          <p:cNvPr id="24" name="TextBox 23">
            <a:extLst>
              <a:ext uri="{FF2B5EF4-FFF2-40B4-BE49-F238E27FC236}">
                <a16:creationId xmlns:a16="http://schemas.microsoft.com/office/drawing/2014/main" id="{21FF46AC-D319-D361-CE80-830D029B0E1B}"/>
              </a:ext>
            </a:extLst>
          </p:cNvPr>
          <p:cNvSpPr txBox="1"/>
          <p:nvPr/>
        </p:nvSpPr>
        <p:spPr>
          <a:xfrm>
            <a:off x="1355682" y="2375132"/>
            <a:ext cx="9995948" cy="1569660"/>
          </a:xfrm>
          <a:prstGeom prst="rect">
            <a:avLst/>
          </a:prstGeom>
          <a:noFill/>
        </p:spPr>
        <p:txBody>
          <a:bodyPr wrap="square" lIns="91440" tIns="45720" rIns="91440" bIns="45720" anchor="t">
            <a:spAutoFit/>
          </a:bodyPr>
          <a:lstStyle/>
          <a:p>
            <a:r>
              <a:rPr lang="en-US" sz="2400" b="1">
                <a:latin typeface="Abadi"/>
              </a:rPr>
              <a:t>1. Test results and screenshots from a software application?</a:t>
            </a:r>
            <a:endParaRPr lang="en-US" sz="2400"/>
          </a:p>
          <a:p>
            <a:r>
              <a:rPr lang="en-US" sz="2400" b="1">
                <a:latin typeface="Abadi"/>
              </a:rPr>
              <a:t>2. Results and screenshots from a data analysis or research project?</a:t>
            </a:r>
            <a:endParaRPr lang="en-US" sz="2400">
              <a:latin typeface="Century Gothic" panose="020B0502020202020204"/>
            </a:endParaRPr>
          </a:p>
          <a:p>
            <a:r>
              <a:rPr lang="en-US" sz="2400" b="1">
                <a:latin typeface="Abadi"/>
              </a:rPr>
              <a:t>3. Search results and screenshots from a web or mobile interface?</a:t>
            </a:r>
            <a:endParaRPr lang="en-US" sz="2400"/>
          </a:p>
          <a:p>
            <a:r>
              <a:rPr lang="en-US" sz="2400" b="1">
                <a:latin typeface="Abadi"/>
              </a:rPr>
              <a:t>4. Screenshots of a UI or system to demonstrate functionality?</a:t>
            </a:r>
            <a:endParaRPr lang="en-US" sz="240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750" y="430551"/>
            <a:ext cx="7827755" cy="670696"/>
          </a:xfrm>
          <a:prstGeom prst="rect">
            <a:avLst/>
          </a:prstGeom>
        </p:spPr>
        <p:txBody>
          <a:bodyPr vert="horz" wrap="square" lIns="0" tIns="16510" rIns="0" bIns="0" rtlCol="0">
            <a:spAutoFit/>
          </a:bodyPr>
          <a:lstStyle/>
          <a:p>
            <a:pPr marL="12700" algn="just">
              <a:lnSpc>
                <a:spcPct val="100000"/>
              </a:lnSpc>
              <a:spcBef>
                <a:spcPts val="130"/>
              </a:spcBef>
            </a:pPr>
            <a:r>
              <a:rPr lang="en-IN" sz="4250" spc="15"/>
              <a:t>RESULTS AND SCREENSHOTS</a:t>
            </a:r>
            <a:endParaRPr lang="en-US" sz="4250"/>
          </a:p>
        </p:txBody>
      </p:sp>
      <p:sp>
        <p:nvSpPr>
          <p:cNvPr id="4" name="Text Placeholder 3">
            <a:extLst>
              <a:ext uri="{FF2B5EF4-FFF2-40B4-BE49-F238E27FC236}">
                <a16:creationId xmlns:a16="http://schemas.microsoft.com/office/drawing/2014/main" id="{0FCAF0A5-3E1C-6120-C412-C09F6FF5D784}"/>
              </a:ext>
            </a:extLst>
          </p:cNvPr>
          <p:cNvSpPr>
            <a:spLocks noGrp="1"/>
          </p:cNvSpPr>
          <p:nvPr>
            <p:ph type="body" sz="half" idx="2"/>
          </p:nvPr>
        </p:nvSpPr>
        <p:spPr>
          <a:xfrm>
            <a:off x="10632982" y="567846"/>
            <a:ext cx="523418" cy="390396"/>
          </a:xfrm>
        </p:spPr>
        <p:txBody>
          <a:bodyPr vert="horz" lIns="91440" tIns="45720" rIns="91440" bIns="45720" rtlCol="0" anchor="t">
            <a:noAutofit/>
          </a:bodyPr>
          <a:lstStyle/>
          <a:p>
            <a:r>
              <a:rPr lang="en-US" sz="2400"/>
              <a:t>9</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4" name="Picture 14">
            <a:extLst>
              <a:ext uri="{FF2B5EF4-FFF2-40B4-BE49-F238E27FC236}">
                <a16:creationId xmlns:a16="http://schemas.microsoft.com/office/drawing/2014/main" id="{0D2451E2-C966-CCF6-69BF-DE6827557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38" y="1533279"/>
            <a:ext cx="5385561" cy="503400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Digital Portfolio  </vt:lpstr>
      <vt:lpstr>PROJECT TITLE</vt:lpstr>
      <vt:lpstr>AGENDA</vt:lpstr>
      <vt:lpstr>PROBLEM STATEMENT</vt:lpstr>
      <vt:lpstr>PROJECT OVERVIEW</vt:lpstr>
      <vt:lpstr>WHO ARE THE END USERS ?</vt:lpstr>
      <vt:lpstr>7</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Sathya Priya</cp:lastModifiedBy>
  <cp:revision>29</cp:revision>
  <dcterms:created xsi:type="dcterms:W3CDTF">2024-03-29T15:07:22Z</dcterms:created>
  <dcterms:modified xsi:type="dcterms:W3CDTF">2025-09-18T15:55:03Z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