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0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8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6740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1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4494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49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99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9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3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0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7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4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37F9D-3E68-4C4E-89F5-CF704EA6413E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0AACF2-A7BA-C040-9DC6-92C6C12B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1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4CD8-DDF3-B4C4-4A7C-A216C7DC4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8" y="4473226"/>
            <a:ext cx="8288035" cy="109665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/>
              <a:t>Analysis: The World Happiness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CBD0D-F72A-77AE-A440-650EF105D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8" y="5569874"/>
            <a:ext cx="8288035" cy="700085"/>
          </a:xfrm>
        </p:spPr>
        <p:txBody>
          <a:bodyPr>
            <a:normAutofit/>
          </a:bodyPr>
          <a:lstStyle/>
          <a:p>
            <a:pPr algn="l"/>
            <a:r>
              <a:rPr lang="en-US"/>
              <a:t>By Julian Hafza and Julien Counts</a:t>
            </a:r>
          </a:p>
        </p:txBody>
      </p:sp>
      <p:pic>
        <p:nvPicPr>
          <p:cNvPr id="1030" name="Picture 6" descr="Happiness: What is it to be Happy? – 1000-Word Philosophy: An Introductory  Anthology">
            <a:extLst>
              <a:ext uri="{FF2B5EF4-FFF2-40B4-BE49-F238E27FC236}">
                <a16:creationId xmlns:a16="http://schemas.microsoft.com/office/drawing/2014/main" id="{F46753A7-3194-2E98-5FE9-8CAEA9A2A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7" r="9246" b="-1"/>
          <a:stretch/>
        </p:blipFill>
        <p:spPr bwMode="auto">
          <a:xfrm>
            <a:off x="985969" y="609600"/>
            <a:ext cx="4029716" cy="36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se 7 people saw the earth from space … and this is the surprising thing  they all said">
            <a:extLst>
              <a:ext uri="{FF2B5EF4-FFF2-40B4-BE49-F238E27FC236}">
                <a16:creationId xmlns:a16="http://schemas.microsoft.com/office/drawing/2014/main" id="{7886C8ED-B34D-54F8-B6F2-453248AC4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1" r="15989" b="2"/>
          <a:stretch/>
        </p:blipFill>
        <p:spPr bwMode="auto">
          <a:xfrm>
            <a:off x="5244286" y="608009"/>
            <a:ext cx="4029716" cy="36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63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07F5-D3A4-04FD-2A97-65873077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2728A-764A-DD13-85EB-C3DC87E5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3" y="1156139"/>
            <a:ext cx="9702467" cy="570186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The World Happiness Report studied happiness in 165 countries from 2005 to 2022</a:t>
            </a:r>
          </a:p>
          <a:p>
            <a:pPr marL="0" indent="0">
              <a:buNone/>
            </a:pPr>
            <a:r>
              <a:rPr lang="en-US" sz="1600" dirty="0"/>
              <a:t>	Goal of The Happiness Report is to make happiness a worldwide objective of central policy </a:t>
            </a:r>
          </a:p>
          <a:p>
            <a:pPr marL="0" indent="0">
              <a:buNone/>
            </a:pPr>
            <a:r>
              <a:rPr lang="en-US" sz="1600" dirty="0"/>
              <a:t>	making.</a:t>
            </a:r>
          </a:p>
          <a:p>
            <a:r>
              <a:rPr lang="en-US" sz="1600" dirty="0"/>
              <a:t> 	Respondents in each nation are randomly surveyed and asked to rank their happiness level </a:t>
            </a:r>
          </a:p>
          <a:p>
            <a:pPr marL="0" indent="0">
              <a:buNone/>
            </a:pPr>
            <a:r>
              <a:rPr lang="en-US" sz="1600" dirty="0"/>
              <a:t>	based on a scale of 0-10, with 0 being the worst life and 10 being the best life. These are </a:t>
            </a:r>
          </a:p>
          <a:p>
            <a:pPr marL="0" indent="0">
              <a:buNone/>
            </a:pPr>
            <a:r>
              <a:rPr lang="en-US" sz="1600" dirty="0"/>
              <a:t>	aggregated and averaged by country as the "life ladder".</a:t>
            </a:r>
          </a:p>
          <a:p>
            <a:r>
              <a:rPr lang="en-US" sz="1600" dirty="0"/>
              <a:t> Conducted via the use of surveys that ask individuals in each nation questions across 6 dimensions:</a:t>
            </a:r>
          </a:p>
          <a:p>
            <a:pPr marL="0" indent="0">
              <a:buNone/>
            </a:pPr>
            <a:r>
              <a:rPr lang="en-US" sz="1600" dirty="0"/>
              <a:t>	1. GDP per capita (log converted)</a:t>
            </a:r>
          </a:p>
          <a:p>
            <a:pPr marL="0" indent="0">
              <a:buNone/>
            </a:pPr>
            <a:r>
              <a:rPr lang="en-US" sz="1600" dirty="0"/>
              <a:t>	2. Healthy life expectancy at birth (From the World Health Organization)</a:t>
            </a:r>
          </a:p>
          <a:p>
            <a:pPr marL="0" indent="0">
              <a:buNone/>
            </a:pPr>
            <a:r>
              <a:rPr lang="en-US" sz="1600" dirty="0"/>
              <a:t>	3. Social support (0-1 scale, 0= no, 1=yes)</a:t>
            </a:r>
          </a:p>
          <a:p>
            <a:pPr marL="0" indent="0">
              <a:buNone/>
            </a:pPr>
            <a:r>
              <a:rPr lang="en-US" sz="1600" dirty="0"/>
              <a:t>	4. Freedom to make life choices (0-1 scale, 0= no, 1=yes)</a:t>
            </a:r>
          </a:p>
          <a:p>
            <a:pPr marL="0" indent="0">
              <a:buNone/>
            </a:pPr>
            <a:r>
              <a:rPr lang="en-US" sz="1600" dirty="0"/>
              <a:t>	5. Generosity (residual of regressing the national average of Gallop World Poll responses to </a:t>
            </a:r>
          </a:p>
          <a:p>
            <a:pPr marL="0" indent="0">
              <a:buNone/>
            </a:pPr>
            <a:r>
              <a:rPr lang="en-US" sz="1600" dirty="0"/>
              <a:t>	the Gallup World Poll question "Have you donated money to a charity in the past month?")</a:t>
            </a:r>
          </a:p>
          <a:p>
            <a:pPr marL="0" indent="0">
              <a:buNone/>
            </a:pPr>
            <a:r>
              <a:rPr lang="en-US" sz="1600" dirty="0"/>
              <a:t>	6. Perceptions of corruption (0-1 scale, 0= no, 1=yes)</a:t>
            </a:r>
          </a:p>
        </p:txBody>
      </p:sp>
    </p:spTree>
    <p:extLst>
      <p:ext uri="{BB962C8B-B14F-4D97-AF65-F5344CB8AC3E}">
        <p14:creationId xmlns:p14="http://schemas.microsoft.com/office/powerpoint/2010/main" val="121804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7" name="Group 4104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06" name="Straight Connector 4105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7" name="Straight Connector 4106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8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09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0" name="Isosceles Triangle 4109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1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2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3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4" name="Isosceles Triangle 4113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5" name="Isosceles Triangle 4114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48650E-FF44-5FF0-CF1B-5F9467C3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Top 10 Happiest Countries &amp; Highest Life Expectancy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C368C42-02A0-1894-3275-1FC22B5B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3039" y="609600"/>
            <a:ext cx="3895568" cy="36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B60CA2A-EB98-84C4-FE6B-2C3DBB5B26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0301" y="609600"/>
            <a:ext cx="3937682" cy="36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27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58" name="Straight Connector 2057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Straight Connector 2058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60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1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2" name="Isosceles Triangle 2061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3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4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5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6" name="Isosceles Triangle 2065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7" name="Isosceles Triangle 2066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E1CA66-CE58-0115-A88F-D9680423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/>
              <a:t>Relationship Between Perception of Government Corruption on Happiness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E4561E-AA1A-7750-53D1-595F831067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965" y="976227"/>
            <a:ext cx="4029717" cy="323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801955F-A862-E980-7306-C9DC9FDFF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4284" y="1061796"/>
            <a:ext cx="4029717" cy="306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43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2" name="Straight Connector 3081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3" name="Straight Connector 3082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4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85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86" name="Isosceles Triangle 3085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87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88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89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90" name="Isosceles Triangle 3089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91" name="Isosceles Triangle 3090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A7D5EF-9867-84A8-D662-D742D162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Relationship Between the Freedom to Make Life Choices vs Social Support and its Impact on Happiness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D8EAEA-657B-35CB-1AE5-8E03AA0B1E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785" y="672935"/>
            <a:ext cx="4029719" cy="351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AD74A1-3DDA-1127-13DA-CB5FE8BDA917}"/>
              </a:ext>
            </a:extLst>
          </p:cNvPr>
          <p:cNvSpPr txBox="1"/>
          <p:nvPr/>
        </p:nvSpPr>
        <p:spPr>
          <a:xfrm>
            <a:off x="325820" y="4188622"/>
            <a:ext cx="377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Support = 5.15x + 1.33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1B0B2-B820-8B19-CC78-F75115622AEB}"/>
              </a:ext>
            </a:extLst>
          </p:cNvPr>
          <p:cNvSpPr txBox="1"/>
          <p:nvPr/>
        </p:nvSpPr>
        <p:spPr>
          <a:xfrm>
            <a:off x="4488325" y="4193996"/>
            <a:ext cx="377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Happiness Level = 3.02x + 3.25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149315-B443-7BEB-1E86-A3D27FCEA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825" y="672935"/>
            <a:ext cx="4897013" cy="355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84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10E0-64A0-63F6-9A69-1DBF15AC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Relationship Between GDP and Happiness</a:t>
            </a: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EB288987-C2F4-859A-CA5F-C5A33EF43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var(--jp-code-font-family)"/>
              </a:rPr>
              <a:t>Happiness Level = 0.5x + 0.82 </a:t>
            </a:r>
            <a:br>
              <a:rPr lang="en-US" dirty="0">
                <a:effectLst/>
              </a:rPr>
            </a:br>
            <a:endParaRPr lang="en-US">
              <a:effectLst/>
            </a:endParaRPr>
          </a:p>
          <a:p>
            <a:endParaRPr lang="en-US" dirty="0"/>
          </a:p>
        </p:txBody>
      </p:sp>
      <p:pic>
        <p:nvPicPr>
          <p:cNvPr id="512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04C6459-760F-01C8-586C-1BC1FD7DE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80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123AD45-3C6F-22B1-A05A-076659345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0"/>
            <a:ext cx="9537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75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1" name="Group 6150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152" name="Straight Connector 6151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3" name="Straight Connector 6152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54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55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56" name="Isosceles Triangle 6155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57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58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59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60" name="Isosceles Triangle 6159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61" name="Isosceles Triangle 6160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7F362D-7FCA-7F9C-2224-4E2A9890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Total Happiness Trends from 2005-2022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68B0E00-9B4E-47E9-062B-5E013DF65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577" y="609600"/>
            <a:ext cx="4684702" cy="36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DFF958A-297C-7B81-A4B4-2CFC62C6D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16613" y="609600"/>
            <a:ext cx="1138236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4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2CC1-ADC6-B866-8737-1164DBE1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Thank you for your attention!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Choose Happiness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3D8E-5D85-D164-43B1-10698963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Questions?</a:t>
            </a:r>
          </a:p>
        </p:txBody>
      </p:sp>
      <p:pic>
        <p:nvPicPr>
          <p:cNvPr id="7172" name="Picture 4" descr="Questionmark Vector Art, Icons, and Graphics for Free Download">
            <a:extLst>
              <a:ext uri="{FF2B5EF4-FFF2-40B4-BE49-F238E27FC236}">
                <a16:creationId xmlns:a16="http://schemas.microsoft.com/office/drawing/2014/main" id="{8A130F55-C459-6669-DA22-3248247F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18" y="318386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Smiley Face Sticker Images – Browse 67,266 Stock Photos, Vectors, and Video  | Adobe Stock">
            <a:extLst>
              <a:ext uri="{FF2B5EF4-FFF2-40B4-BE49-F238E27FC236}">
                <a16:creationId xmlns:a16="http://schemas.microsoft.com/office/drawing/2014/main" id="{57C2225A-1356-C573-396A-F8CD1970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385" y="1270000"/>
            <a:ext cx="66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Smiley Face Sticker Images – Browse 67,266 Stock Photos, Vectors, and Video  | Adobe Stock">
            <a:extLst>
              <a:ext uri="{FF2B5EF4-FFF2-40B4-BE49-F238E27FC236}">
                <a16:creationId xmlns:a16="http://schemas.microsoft.com/office/drawing/2014/main" id="{BCDE3C8B-2C89-4F7A-8FFD-9E61EA87F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37" y="1270000"/>
            <a:ext cx="66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9200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{B517F1A3-255C-304C-AB5B-23E0BFACD816}tf10001060</Template>
  <TotalTime>92</TotalTime>
  <Words>302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var(--jp-code-font-family)</vt:lpstr>
      <vt:lpstr>Wingdings 3</vt:lpstr>
      <vt:lpstr>Facet</vt:lpstr>
      <vt:lpstr>Analysis: The World Happiness Report</vt:lpstr>
      <vt:lpstr>OVERVIEW</vt:lpstr>
      <vt:lpstr>Top 10 Happiest Countries &amp; Highest Life Expectancy</vt:lpstr>
      <vt:lpstr>Relationship Between Perception of Government Corruption on Happiness</vt:lpstr>
      <vt:lpstr>Relationship Between the Freedom to Make Life Choices vs Social Support and its Impact on Happiness</vt:lpstr>
      <vt:lpstr>Relationship Between GDP and Happiness</vt:lpstr>
      <vt:lpstr>Total Happiness Trends from 2005-2022</vt:lpstr>
      <vt:lpstr>Thank you for your attention! Choose Happiness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Analysis: The World Happiness Report</dc:title>
  <dc:creator>julien counts</dc:creator>
  <cp:lastModifiedBy>julien counts</cp:lastModifiedBy>
  <cp:revision>9</cp:revision>
  <dcterms:created xsi:type="dcterms:W3CDTF">2023-04-07T02:29:32Z</dcterms:created>
  <dcterms:modified xsi:type="dcterms:W3CDTF">2023-04-10T23:13:01Z</dcterms:modified>
</cp:coreProperties>
</file>