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67"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78"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501ED8-DF06-4DA1-8398-D9A4EA0BDC9E}"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419932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01ED8-DF06-4DA1-8398-D9A4EA0BDC9E}"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214072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01ED8-DF06-4DA1-8398-D9A4EA0BDC9E}"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8189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01ED8-DF06-4DA1-8398-D9A4EA0BDC9E}"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209750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01ED8-DF06-4DA1-8398-D9A4EA0BDC9E}"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286070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501ED8-DF06-4DA1-8398-D9A4EA0BDC9E}"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56215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501ED8-DF06-4DA1-8398-D9A4EA0BDC9E}"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359665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501ED8-DF06-4DA1-8398-D9A4EA0BDC9E}"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354451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01ED8-DF06-4DA1-8398-D9A4EA0BDC9E}" type="datetimeFigureOut">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180262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01ED8-DF06-4DA1-8398-D9A4EA0BDC9E}"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18003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01ED8-DF06-4DA1-8398-D9A4EA0BDC9E}"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97F0-DC1C-49DC-B50A-B6EACC016478}" type="slidenum">
              <a:rPr lang="en-US" smtClean="0"/>
              <a:t>‹#›</a:t>
            </a:fld>
            <a:endParaRPr lang="en-US"/>
          </a:p>
        </p:txBody>
      </p:sp>
    </p:spTree>
    <p:extLst>
      <p:ext uri="{BB962C8B-B14F-4D97-AF65-F5344CB8AC3E}">
        <p14:creationId xmlns:p14="http://schemas.microsoft.com/office/powerpoint/2010/main" val="225298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01ED8-DF06-4DA1-8398-D9A4EA0BDC9E}" type="datetimeFigureOut">
              <a:rPr lang="en-US" smtClean="0"/>
              <a:t>7/29/2024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B97F0-DC1C-49DC-B50A-B6EACC016478}" type="slidenum">
              <a:rPr lang="en-US" smtClean="0"/>
              <a:t>‹#›</a:t>
            </a:fld>
            <a:endParaRPr lang="en-US"/>
          </a:p>
        </p:txBody>
      </p:sp>
    </p:spTree>
    <p:extLst>
      <p:ext uri="{BB962C8B-B14F-4D97-AF65-F5344CB8AC3E}">
        <p14:creationId xmlns:p14="http://schemas.microsoft.com/office/powerpoint/2010/main" val="228110270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703174" y="1567307"/>
            <a:ext cx="889068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lnSpc>
                <a:spcPct val="100000"/>
              </a:lnSpc>
              <a:spcAft>
                <a:spcPct val="0"/>
              </a:spcAft>
            </a:pPr>
            <a:r>
              <a:rPr kumimoji="0" lang="en-US" altLang="en-US" sz="24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INTERPLAY OF AFRICAN CULTURE AND MATHEMATICAL MODELING </a:t>
            </a:r>
            <a:r>
              <a:rPr kumimoji="0" lang="en-US" altLang="en-US" sz="24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lang="en-US" altLang="en-US" sz="2400" u="sng" dirty="0">
                <a:latin typeface="Times New Roman" panose="02020603050405020304" pitchFamily="18" charset="0"/>
                <a:cs typeface="Times New Roman" panose="02020603050405020304" pitchFamily="18" charset="0"/>
              </a:rPr>
              <a:t/>
            </a:r>
            <a:br>
              <a:rPr lang="en-US" altLang="en-US" sz="2400" u="sng" dirty="0">
                <a:latin typeface="Times New Roman" panose="02020603050405020304" pitchFamily="18" charset="0"/>
                <a:cs typeface="Times New Roman" panose="02020603050405020304" pitchFamily="18" charset="0"/>
              </a:rPr>
            </a:br>
            <a:r>
              <a:rPr lang="en-US" altLang="en-US" sz="2400" u="sng" dirty="0" smtClean="0">
                <a:latin typeface="Times New Roman" panose="02020603050405020304" pitchFamily="18" charset="0"/>
                <a:cs typeface="Times New Roman" panose="02020603050405020304" pitchFamily="18" charset="0"/>
              </a:rPr>
              <a:t/>
            </a:r>
            <a:br>
              <a:rPr lang="en-US" altLang="en-US" sz="2400" u="sng" dirty="0" smtClean="0">
                <a:latin typeface="Times New Roman" panose="02020603050405020304" pitchFamily="18" charset="0"/>
                <a:cs typeface="Times New Roman" panose="02020603050405020304" pitchFamily="18" charset="0"/>
              </a:rPr>
            </a:br>
            <a:r>
              <a:rPr lang="en-US" altLang="en-US" sz="2400" u="sng" dirty="0" smtClean="0">
                <a:latin typeface="Times New Roman" panose="02020603050405020304" pitchFamily="18" charset="0"/>
                <a:cs typeface="Times New Roman" panose="02020603050405020304" pitchFamily="18" charset="0"/>
              </a:rPr>
              <a:t>BY: AM</a:t>
            </a:r>
            <a:r>
              <a:rPr kumimoji="0" lang="en-US" altLang="en-US" sz="240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a:t>
            </a:r>
            <a:r>
              <a:rPr lang="en-US" altLang="en-US" sz="2400" u="sng" dirty="0" smtClean="0">
                <a:latin typeface="Times New Roman" panose="02020603050405020304" pitchFamily="18" charset="0"/>
                <a:cs typeface="Times New Roman" panose="02020603050405020304" pitchFamily="18" charset="0"/>
              </a:rPr>
              <a:t>S KINGEN</a:t>
            </a:r>
            <a:r>
              <a:rPr kumimoji="0" lang="en-US" altLang="en-US" sz="240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a:t>
            </a:r>
            <a:r>
              <a:rPr lang="en-US" altLang="en-US" sz="2400" u="sng" dirty="0" smtClean="0">
                <a:latin typeface="Times New Roman" panose="02020603050405020304" pitchFamily="18" charset="0"/>
                <a:cs typeface="Times New Roman" panose="02020603050405020304" pitchFamily="18" charset="0"/>
              </a:rPr>
              <a:t> R</a:t>
            </a:r>
            <a:r>
              <a:rPr kumimoji="0" lang="en-US" altLang="en-US" sz="240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a:t>
            </a:r>
            <a:r>
              <a:rPr lang="en-US" altLang="en-US" sz="2400" u="sng" dirty="0" smtClean="0">
                <a:latin typeface="Times New Roman" panose="02020603050405020304" pitchFamily="18" charset="0"/>
                <a:cs typeface="Times New Roman" panose="02020603050405020304" pitchFamily="18" charset="0"/>
              </a:rPr>
              <a:t>TICH</a:t>
            </a:r>
            <a:br>
              <a:rPr lang="en-US" altLang="en-US" sz="2400" u="sng" dirty="0" smtClean="0">
                <a:latin typeface="Times New Roman" panose="02020603050405020304" pitchFamily="18" charset="0"/>
                <a:cs typeface="Times New Roman" panose="02020603050405020304" pitchFamily="18" charset="0"/>
              </a:rPr>
            </a:br>
            <a:r>
              <a:rPr lang="en-US" altLang="en-US" sz="2400" u="sng" dirty="0" smtClean="0">
                <a:latin typeface="Times New Roman" panose="02020603050405020304" pitchFamily="18" charset="0"/>
                <a:cs typeface="Times New Roman" panose="02020603050405020304" pitchFamily="18" charset="0"/>
              </a:rPr>
              <a:t>REG NO: S084-01-2742/2021</a:t>
            </a:r>
            <a:endParaRPr kumimoji="0" lang="en-US" altLang="en-US" sz="240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617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346" y="664090"/>
            <a:ext cx="10515600" cy="4351338"/>
          </a:xfrm>
        </p:spPr>
        <p:txBody>
          <a:bodyPr>
            <a:normAutofit lnSpcReduction="10000"/>
          </a:bodyPr>
          <a:lstStyle/>
          <a:p>
            <a:pPr marL="0" indent="0" algn="ctr">
              <a:buNone/>
            </a:pPr>
            <a:r>
              <a:rPr lang="en-US" sz="3200" b="1" u="sng" dirty="0" smtClean="0">
                <a:latin typeface="Times New Roman" panose="02020603050405020304" pitchFamily="18" charset="0"/>
                <a:cs typeface="Times New Roman" panose="02020603050405020304" pitchFamily="18" charset="0"/>
              </a:rPr>
              <a:t>Educational Implications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Integrating cultural context into mathematics education can significantly enhance student engagement and understanding. By using examples from African culture, educators can illustrate mathematical concepts in a relatable and meaningful way. This approach not only enriches the learning experience but also fosters a deeper appreciation for the cultural contributions to mathematics.</a:t>
            </a:r>
          </a:p>
          <a:p>
            <a:endParaRPr lang="en-US" dirty="0"/>
          </a:p>
        </p:txBody>
      </p:sp>
    </p:spTree>
    <p:extLst>
      <p:ext uri="{BB962C8B-B14F-4D97-AF65-F5344CB8AC3E}">
        <p14:creationId xmlns:p14="http://schemas.microsoft.com/office/powerpoint/2010/main" val="2835176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394" y="927700"/>
            <a:ext cx="10515600" cy="4351338"/>
          </a:xfrm>
        </p:spPr>
        <p:txBody>
          <a:bodyPr>
            <a:normAutofit lnSpcReduction="10000"/>
          </a:bodyPr>
          <a:lstStyle/>
          <a:p>
            <a:pPr marL="0" indent="0" algn="ctr">
              <a:buNone/>
            </a:pPr>
            <a:r>
              <a:rPr lang="en-US" sz="3200" b="1" u="sng" dirty="0" smtClean="0">
                <a:latin typeface="Times New Roman" panose="02020603050405020304" pitchFamily="18" charset="0"/>
                <a:cs typeface="Times New Roman" panose="02020603050405020304" pitchFamily="18" charset="0"/>
              </a:rPr>
              <a:t>Conclusion</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The rich interplay between African culture and mathematical modeling underscores the importance of preserving and studying cultural patterns. By leveraging mathematical tools to analyze these patterns, we gain valuable insights into cultural heritage and its contributions to modern science and education. This presentation highlights the significance of this interdisciplinary approach.</a:t>
            </a:r>
          </a:p>
          <a:p>
            <a:endParaRPr lang="en-US" dirty="0"/>
          </a:p>
        </p:txBody>
      </p:sp>
    </p:spTree>
    <p:extLst>
      <p:ext uri="{BB962C8B-B14F-4D97-AF65-F5344CB8AC3E}">
        <p14:creationId xmlns:p14="http://schemas.microsoft.com/office/powerpoint/2010/main" val="483783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9329" y="949454"/>
            <a:ext cx="9144000" cy="3828492"/>
          </a:xfrm>
        </p:spPr>
        <p:txBody>
          <a:bodyPr>
            <a:normAutofit fontScale="77500" lnSpcReduction="20000"/>
          </a:bodyPr>
          <a:lstStyle/>
          <a:p>
            <a:pPr>
              <a:lnSpc>
                <a:spcPct val="170000"/>
              </a:lnSpc>
            </a:pPr>
            <a:r>
              <a:rPr lang="en-US" sz="3600" b="1" u="sng" dirty="0" smtClean="0">
                <a:latin typeface="Times New Roman" panose="02020603050405020304" pitchFamily="18" charset="0"/>
                <a:cs typeface="Times New Roman" panose="02020603050405020304" pitchFamily="18" charset="0"/>
              </a:rPr>
              <a:t>Exploring Cultural Patterns through Mathematics</a:t>
            </a:r>
          </a:p>
          <a:p>
            <a:pPr>
              <a:lnSpc>
                <a:spcPct val="170000"/>
              </a:lnSpc>
            </a:pPr>
            <a:r>
              <a:rPr lang="en-US" sz="2600" b="1" u="sng" dirty="0" smtClean="0">
                <a:latin typeface="Times New Roman" panose="02020603050405020304" pitchFamily="18" charset="0"/>
                <a:cs typeface="Times New Roman" panose="02020603050405020304" pitchFamily="18" charset="0"/>
              </a:rPr>
              <a:t>Introduction</a:t>
            </a:r>
          </a:p>
          <a:p>
            <a:pPr algn="just">
              <a:lnSpc>
                <a:spcPct val="170000"/>
              </a:lnSpc>
            </a:pPr>
            <a:r>
              <a:rPr lang="en-US" sz="2600" dirty="0" smtClean="0">
                <a:latin typeface="Times New Roman" panose="02020603050405020304" pitchFamily="18" charset="0"/>
                <a:cs typeface="Times New Roman" panose="02020603050405020304" pitchFamily="18" charset="0"/>
              </a:rPr>
              <a:t> African culture, encompassing a rich array of traditions, art forms, and social practices, offers a unique lens through which we can explore mathematical concepts. Mathematical modeling, which involves the creation of abstract representations to understand real-world phenomena, provides tools to analyze and appreciate these cultural expressions in new ways.</a:t>
            </a:r>
          </a:p>
          <a:p>
            <a:endParaRPr lang="en-US" dirty="0"/>
          </a:p>
        </p:txBody>
      </p:sp>
    </p:spTree>
    <p:extLst>
      <p:ext uri="{BB962C8B-B14F-4D97-AF65-F5344CB8AC3E}">
        <p14:creationId xmlns:p14="http://schemas.microsoft.com/office/powerpoint/2010/main" val="1046813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7671" y="1265452"/>
            <a:ext cx="10515600" cy="4351338"/>
          </a:xfrm>
        </p:spPr>
        <p:txBody>
          <a:bodyPr>
            <a:normAutofit lnSpcReduction="10000"/>
          </a:bodyPr>
          <a:lstStyle/>
          <a:p>
            <a:pPr marL="0" indent="0" algn="ctr">
              <a:buNone/>
            </a:pPr>
            <a:r>
              <a:rPr lang="en-US" b="1" u="sng" dirty="0" smtClean="0">
                <a:latin typeface="Times New Roman" panose="02020603050405020304" pitchFamily="18" charset="0"/>
                <a:cs typeface="Times New Roman" panose="02020603050405020304" pitchFamily="18" charset="0"/>
              </a:rPr>
              <a:t>Importance of Cultural Patterns</a:t>
            </a:r>
          </a:p>
          <a:p>
            <a:pPr marL="0" indent="0">
              <a:lnSpc>
                <a:spcPct val="150000"/>
              </a:lnSpc>
              <a:buNone/>
            </a:pPr>
            <a:r>
              <a:rPr lang="en-US" dirty="0" smtClean="0">
                <a:latin typeface="Times New Roman" panose="02020603050405020304" pitchFamily="18" charset="0"/>
                <a:cs typeface="Times New Roman" panose="02020603050405020304" pitchFamily="18" charset="0"/>
              </a:rPr>
              <a:t> Patterns hold significant importance in various aspects of African culture, from textile designs and beadwork to architectural layouts. These patterns often carry cultural, spiritual, or social meanings, reflecting the community’s identity, beliefs, and practices. By studying these patterns, we gain insights into the cultural heritage and the mathematical principles underlying them.</a:t>
            </a:r>
          </a:p>
          <a:p>
            <a:endParaRPr lang="en-US" dirty="0"/>
          </a:p>
        </p:txBody>
      </p:sp>
    </p:spTree>
    <p:extLst>
      <p:ext uri="{BB962C8B-B14F-4D97-AF65-F5344CB8AC3E}">
        <p14:creationId xmlns:p14="http://schemas.microsoft.com/office/powerpoint/2010/main" val="76479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395" y="1001841"/>
            <a:ext cx="10515600" cy="4351338"/>
          </a:xfrm>
        </p:spPr>
        <p:txBody>
          <a:bodyPr>
            <a:normAutofit fontScale="85000" lnSpcReduction="10000"/>
          </a:bodyPr>
          <a:lstStyle/>
          <a:p>
            <a:pPr marL="0" indent="0" algn="ctr">
              <a:lnSpc>
                <a:spcPct val="160000"/>
              </a:lnSpc>
              <a:buNone/>
            </a:pPr>
            <a:r>
              <a:rPr lang="en-US" sz="3300" b="1" u="sng" dirty="0" smtClean="0">
                <a:latin typeface="Times New Roman" panose="02020603050405020304" pitchFamily="18" charset="0"/>
                <a:cs typeface="Times New Roman" panose="02020603050405020304" pitchFamily="18" charset="0"/>
              </a:rPr>
              <a:t>Mathematical Patterns in African Art</a:t>
            </a:r>
          </a:p>
          <a:p>
            <a:pPr marL="0" indent="0">
              <a:lnSpc>
                <a:spcPct val="160000"/>
              </a:lnSpc>
              <a:buNone/>
            </a:pPr>
            <a:r>
              <a:rPr lang="en-US" sz="3200" dirty="0" smtClean="0">
                <a:latin typeface="Times New Roman" panose="02020603050405020304" pitchFamily="18" charset="0"/>
                <a:cs typeface="Times New Roman" panose="02020603050405020304" pitchFamily="18" charset="0"/>
              </a:rPr>
              <a:t>African art is replete with intricate patterns that exemplify mathematical concepts such as symmetry, geometry, and repetition. For instance, beadwork and textiles often feature symmetrical designs, while the layout of traditional structures may display geometric precision. These artistic expressions serve as a visual manifestation of mathematical ideas.</a:t>
            </a:r>
          </a:p>
          <a:p>
            <a:endParaRPr lang="en-US" dirty="0"/>
          </a:p>
        </p:txBody>
      </p:sp>
    </p:spTree>
    <p:extLst>
      <p:ext uri="{BB962C8B-B14F-4D97-AF65-F5344CB8AC3E}">
        <p14:creationId xmlns:p14="http://schemas.microsoft.com/office/powerpoint/2010/main" val="3906023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a:buNone/>
            </a:pPr>
            <a:r>
              <a:rPr lang="en-US" sz="3500" b="1" u="sng" dirty="0" smtClean="0">
                <a:latin typeface="Times New Roman" panose="02020603050405020304" pitchFamily="18" charset="0"/>
                <a:cs typeface="Times New Roman" panose="02020603050405020304" pitchFamily="18" charset="0"/>
              </a:rPr>
              <a:t>Case Study: Fractals in African Villages</a:t>
            </a:r>
          </a:p>
          <a:p>
            <a:pPr marL="0" indent="0" algn="just">
              <a:lnSpc>
                <a:spcPct val="150000"/>
              </a:lnSpc>
              <a:buNone/>
            </a:pPr>
            <a:r>
              <a:rPr lang="en-US" sz="2800" dirty="0" smtClean="0">
                <a:latin typeface="Times New Roman" panose="02020603050405020304" pitchFamily="18" charset="0"/>
                <a:cs typeface="Times New Roman" panose="02020603050405020304" pitchFamily="18" charset="0"/>
              </a:rPr>
              <a:t>Fractals, characterized by self-similar patterns at different scales, are evident in the layouts of certain African villages, such as those of the Ba-</a:t>
            </a:r>
            <a:r>
              <a:rPr lang="en-US" sz="2800" dirty="0" err="1" smtClean="0">
                <a:latin typeface="Times New Roman" panose="02020603050405020304" pitchFamily="18" charset="0"/>
                <a:cs typeface="Times New Roman" panose="02020603050405020304" pitchFamily="18" charset="0"/>
              </a:rPr>
              <a:t>ila</a:t>
            </a:r>
            <a:r>
              <a:rPr lang="en-US" sz="2800" dirty="0" smtClean="0">
                <a:latin typeface="Times New Roman" panose="02020603050405020304" pitchFamily="18" charset="0"/>
                <a:cs typeface="Times New Roman" panose="02020603050405020304" pitchFamily="18" charset="0"/>
              </a:rPr>
              <a:t> of Zambia. These recursive patterns reflect a deep understanding of spatial organization and symmetry. Examining these fractals through mathematical modeling reveals the sophisticated design principles inherent in these communities.</a:t>
            </a:r>
          </a:p>
          <a:p>
            <a:endParaRPr lang="en-US" dirty="0"/>
          </a:p>
        </p:txBody>
      </p:sp>
    </p:spTree>
    <p:extLst>
      <p:ext uri="{BB962C8B-B14F-4D97-AF65-F5344CB8AC3E}">
        <p14:creationId xmlns:p14="http://schemas.microsoft.com/office/powerpoint/2010/main" val="2289653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a:buNone/>
            </a:pPr>
            <a:r>
              <a:rPr lang="en-US" b="1" u="sng" dirty="0" smtClean="0">
                <a:latin typeface="Times New Roman" panose="02020603050405020304" pitchFamily="18" charset="0"/>
                <a:cs typeface="Times New Roman" panose="02020603050405020304" pitchFamily="18" charset="0"/>
              </a:rPr>
              <a:t>Mathematical Modeling of Cultural Patterns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Mathematical modeling offers a powerful approach to analyze and understand cultural patterns in African art and architecture. By applying geometric and algebraic techniques, we can study the structure and symmetry of designs. This not only aids in preserving cultural heritage but also serves as an educational tool to illustrate mathematical concepts.</a:t>
            </a:r>
          </a:p>
          <a:p>
            <a:endParaRPr lang="en-US" dirty="0"/>
          </a:p>
        </p:txBody>
      </p:sp>
    </p:spTree>
    <p:extLst>
      <p:ext uri="{BB962C8B-B14F-4D97-AF65-F5344CB8AC3E}">
        <p14:creationId xmlns:p14="http://schemas.microsoft.com/office/powerpoint/2010/main" val="797692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108" y="1026555"/>
            <a:ext cx="10515600" cy="4351338"/>
          </a:xfrm>
        </p:spPr>
        <p:txBody>
          <a:bodyPr>
            <a:normAutofit lnSpcReduction="10000"/>
          </a:bodyPr>
          <a:lstStyle/>
          <a:p>
            <a:pPr marL="0" indent="0" algn="ctr">
              <a:buNone/>
            </a:pPr>
            <a:r>
              <a:rPr lang="en-US" sz="3200" b="1" u="sng" dirty="0" smtClean="0">
                <a:latin typeface="Times New Roman" panose="02020603050405020304" pitchFamily="18" charset="0"/>
                <a:cs typeface="Times New Roman" panose="02020603050405020304" pitchFamily="18" charset="0"/>
              </a:rPr>
              <a:t>Application: Modeling Traditional Games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Traditional African games, such as Mancala, provide an excellent context for mathematical modeling. Game theory and probability can be used to analyze strategies and outcomes. These games not only reflect cultural practices but also teach important mathematical concepts and logical thinking, demonstrating the practical applications of mathematical modeling.</a:t>
            </a:r>
          </a:p>
          <a:p>
            <a:endParaRPr lang="en-US" dirty="0"/>
          </a:p>
        </p:txBody>
      </p:sp>
    </p:spTree>
    <p:extLst>
      <p:ext uri="{BB962C8B-B14F-4D97-AF65-F5344CB8AC3E}">
        <p14:creationId xmlns:p14="http://schemas.microsoft.com/office/powerpoint/2010/main" val="304093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u="sng" dirty="0" smtClean="0">
                <a:latin typeface="Times New Roman" panose="02020603050405020304" pitchFamily="18" charset="0"/>
                <a:cs typeface="Times New Roman" panose="02020603050405020304" pitchFamily="18" charset="0"/>
              </a:rPr>
              <a:t>Mathematical Modeling in African Music</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African music, with its complex rhythmic patterns and time signatures, is a rich field for mathematical analysis. Fourier analysis, for instance, can be used to study the structure of musical compositions. Understanding the mathematical foundations of these rhythms enhances our appreciation of the music and its cultural significance.</a:t>
            </a:r>
          </a:p>
          <a:p>
            <a:endParaRPr lang="en-US" dirty="0"/>
          </a:p>
        </p:txBody>
      </p:sp>
    </p:spTree>
    <p:extLst>
      <p:ext uri="{BB962C8B-B14F-4D97-AF65-F5344CB8AC3E}">
        <p14:creationId xmlns:p14="http://schemas.microsoft.com/office/powerpoint/2010/main" val="266108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395" y="837084"/>
            <a:ext cx="10515600" cy="4351338"/>
          </a:xfrm>
        </p:spPr>
        <p:txBody>
          <a:bodyPr>
            <a:normAutofit lnSpcReduction="10000"/>
          </a:bodyPr>
          <a:lstStyle/>
          <a:p>
            <a:pPr marL="0" indent="0" algn="ctr">
              <a:buNone/>
            </a:pPr>
            <a:r>
              <a:rPr lang="en-US" b="1" u="sng" dirty="0" smtClean="0">
                <a:latin typeface="Times New Roman" panose="02020603050405020304" pitchFamily="18" charset="0"/>
                <a:cs typeface="Times New Roman" panose="02020603050405020304" pitchFamily="18" charset="0"/>
              </a:rPr>
              <a:t>Impact on Modern Science and Technology</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The influence of African cultural patterns extends to modern science and technology. Algorithms inspired by traditional weaving patterns have applications in computer science, while architectural designs influenced by cultural aesthetics showcase innovative engineering solutions. These intersections highlight the relevance of cultural studies in advancing contemporary technological developments.</a:t>
            </a:r>
          </a:p>
          <a:p>
            <a:endParaRPr lang="en-US" dirty="0"/>
          </a:p>
        </p:txBody>
      </p:sp>
    </p:spTree>
    <p:extLst>
      <p:ext uri="{BB962C8B-B14F-4D97-AF65-F5344CB8AC3E}">
        <p14:creationId xmlns:p14="http://schemas.microsoft.com/office/powerpoint/2010/main" val="1239302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623</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THE INTERPLAY OF AFRICAN CULTURE AND MATHEMATICAL MODELING     BY: AMOS KINGENO ROTICH REG NO: S084-01-2742/2021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OF AFRICAN CULTURE AND MATHEMATICAL MODELING    Exploring Cultural Patterns through Mathematics</dc:title>
  <dc:creator>Windows User</dc:creator>
  <cp:lastModifiedBy>Windows User</cp:lastModifiedBy>
  <cp:revision>5</cp:revision>
  <dcterms:created xsi:type="dcterms:W3CDTF">2024-07-29T19:28:36Z</dcterms:created>
  <dcterms:modified xsi:type="dcterms:W3CDTF">2024-07-29T19:56:03Z</dcterms:modified>
</cp:coreProperties>
</file>