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78" r:id="rId1"/>
  </p:sldMasterIdLst>
  <p:sldIdLst>
    <p:sldId id="263" r:id="rId2"/>
    <p:sldId id="264" r:id="rId3"/>
    <p:sldId id="265" r:id="rId4"/>
    <p:sldId id="266" r:id="rId5"/>
    <p:sldId id="267" r:id="rId6"/>
    <p:sldId id="268" r:id="rId7"/>
    <p:sldId id="269" r:id="rId8"/>
    <p:sldId id="270" r:id="rId9"/>
    <p:sldId id="271" r:id="rId10"/>
    <p:sldId id="272" r:id="rId11"/>
    <p:sldId id="273" r:id="rId12"/>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5" d="100"/>
          <a:sy n="55" d="100"/>
        </p:scale>
        <p:origin x="3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6D91-CBFE-D531-B5D2-9A456E2D17D3}"/>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a:extLst>
              <a:ext uri="{FF2B5EF4-FFF2-40B4-BE49-F238E27FC236}">
                <a16:creationId xmlns:a16="http://schemas.microsoft.com/office/drawing/2014/main" id="{4D7C222C-1F61-DA81-079C-0BDB6EE464B8}"/>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a:extLst>
              <a:ext uri="{FF2B5EF4-FFF2-40B4-BE49-F238E27FC236}">
                <a16:creationId xmlns:a16="http://schemas.microsoft.com/office/drawing/2014/main" id="{28C8143D-8683-42CC-960A-66D5700F56B6}"/>
              </a:ext>
            </a:extLst>
          </p:cNvPr>
          <p:cNvSpPr>
            <a:spLocks noGrp="1"/>
          </p:cNvSpPr>
          <p:nvPr>
            <p:ph type="dt" sz="half" idx="10"/>
          </p:nvPr>
        </p:nvSpPr>
        <p:spPr/>
        <p:txBody>
          <a:bodyPr/>
          <a:lstStyle/>
          <a:p>
            <a:fld id="{1D8BD707-D9CF-40AE-B4C6-C98DA3205C09}" type="datetimeFigureOut">
              <a:rPr lang="en-US" smtClean="0"/>
              <a:pPr/>
              <a:t>21-Jun-24</a:t>
            </a:fld>
            <a:endParaRPr lang="en-US"/>
          </a:p>
        </p:txBody>
      </p:sp>
      <p:sp>
        <p:nvSpPr>
          <p:cNvPr id="5" name="Footer Placeholder 4">
            <a:extLst>
              <a:ext uri="{FF2B5EF4-FFF2-40B4-BE49-F238E27FC236}">
                <a16:creationId xmlns:a16="http://schemas.microsoft.com/office/drawing/2014/main" id="{1A596B0D-1AA1-18F3-1F38-795DABC48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68913-B9B6-37AE-E2D9-6E0EF80629C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4482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5E66-7EB5-BC67-71BE-A47C5AA437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AAEBF9-5A8B-C3A8-DFA3-61055C9F2F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0F1A5-62AF-33E2-90D6-F26493E5A986}"/>
              </a:ext>
            </a:extLst>
          </p:cNvPr>
          <p:cNvSpPr>
            <a:spLocks noGrp="1"/>
          </p:cNvSpPr>
          <p:nvPr>
            <p:ph type="dt" sz="half" idx="10"/>
          </p:nvPr>
        </p:nvSpPr>
        <p:spPr/>
        <p:txBody>
          <a:bodyPr/>
          <a:lstStyle/>
          <a:p>
            <a:fld id="{1D8BD707-D9CF-40AE-B4C6-C98DA3205C09}" type="datetimeFigureOut">
              <a:rPr lang="en-US" smtClean="0"/>
              <a:pPr/>
              <a:t>21-Jun-24</a:t>
            </a:fld>
            <a:endParaRPr lang="en-US"/>
          </a:p>
        </p:txBody>
      </p:sp>
      <p:sp>
        <p:nvSpPr>
          <p:cNvPr id="5" name="Footer Placeholder 4">
            <a:extLst>
              <a:ext uri="{FF2B5EF4-FFF2-40B4-BE49-F238E27FC236}">
                <a16:creationId xmlns:a16="http://schemas.microsoft.com/office/drawing/2014/main" id="{C27103A6-9A94-B53A-B4FF-84175EFC1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36287-02E8-7AE8-9739-0D093F0453D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159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A8BB57-2D75-C3E1-20F3-03E74B59E1F3}"/>
              </a:ext>
            </a:extLst>
          </p:cNvPr>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A8421C-547A-D57C-28A9-4590DB7707FA}"/>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A9547-FBCD-19BB-41E8-01A245B0F291}"/>
              </a:ext>
            </a:extLst>
          </p:cNvPr>
          <p:cNvSpPr>
            <a:spLocks noGrp="1"/>
          </p:cNvSpPr>
          <p:nvPr>
            <p:ph type="dt" sz="half" idx="10"/>
          </p:nvPr>
        </p:nvSpPr>
        <p:spPr/>
        <p:txBody>
          <a:bodyPr/>
          <a:lstStyle/>
          <a:p>
            <a:fld id="{1D8BD707-D9CF-40AE-B4C6-C98DA3205C09}" type="datetimeFigureOut">
              <a:rPr lang="en-US" smtClean="0"/>
              <a:pPr/>
              <a:t>21-Jun-24</a:t>
            </a:fld>
            <a:endParaRPr lang="en-US"/>
          </a:p>
        </p:txBody>
      </p:sp>
      <p:sp>
        <p:nvSpPr>
          <p:cNvPr id="5" name="Footer Placeholder 4">
            <a:extLst>
              <a:ext uri="{FF2B5EF4-FFF2-40B4-BE49-F238E27FC236}">
                <a16:creationId xmlns:a16="http://schemas.microsoft.com/office/drawing/2014/main" id="{5C66F0C2-68A6-5FE5-E757-165DCC2CC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7701D-7F60-3415-3599-854C2F17312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003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BC49-243B-0597-7AB8-495297AF79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C66A8E-5AD1-8BFD-531E-CA157FD55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CB832-D4C3-43DB-E98D-B0032453BFA8}"/>
              </a:ext>
            </a:extLst>
          </p:cNvPr>
          <p:cNvSpPr>
            <a:spLocks noGrp="1"/>
          </p:cNvSpPr>
          <p:nvPr>
            <p:ph type="dt" sz="half" idx="10"/>
          </p:nvPr>
        </p:nvSpPr>
        <p:spPr/>
        <p:txBody>
          <a:bodyPr/>
          <a:lstStyle/>
          <a:p>
            <a:fld id="{1D8BD707-D9CF-40AE-B4C6-C98DA3205C09}" type="datetimeFigureOut">
              <a:rPr lang="en-US" smtClean="0"/>
              <a:pPr/>
              <a:t>21-Jun-24</a:t>
            </a:fld>
            <a:endParaRPr lang="en-US"/>
          </a:p>
        </p:txBody>
      </p:sp>
      <p:sp>
        <p:nvSpPr>
          <p:cNvPr id="5" name="Footer Placeholder 4">
            <a:extLst>
              <a:ext uri="{FF2B5EF4-FFF2-40B4-BE49-F238E27FC236}">
                <a16:creationId xmlns:a16="http://schemas.microsoft.com/office/drawing/2014/main" id="{BCDD0045-DAED-8190-6DE5-995B5071F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7A6754-9800-919D-1F0B-9DF60E38F6B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333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1E492-9F80-FB72-2AA6-3DF48BBBC0A9}"/>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p>
        </p:txBody>
      </p:sp>
      <p:sp>
        <p:nvSpPr>
          <p:cNvPr id="3" name="Text Placeholder 2">
            <a:extLst>
              <a:ext uri="{FF2B5EF4-FFF2-40B4-BE49-F238E27FC236}">
                <a16:creationId xmlns:a16="http://schemas.microsoft.com/office/drawing/2014/main" id="{C70F34A0-812D-D9EC-D2A1-2FFE41B18DAE}"/>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21E323-C14C-B367-3B5B-BF79C279CD10}"/>
              </a:ext>
            </a:extLst>
          </p:cNvPr>
          <p:cNvSpPr>
            <a:spLocks noGrp="1"/>
          </p:cNvSpPr>
          <p:nvPr>
            <p:ph type="dt" sz="half" idx="10"/>
          </p:nvPr>
        </p:nvSpPr>
        <p:spPr/>
        <p:txBody>
          <a:bodyPr/>
          <a:lstStyle/>
          <a:p>
            <a:fld id="{1D8BD707-D9CF-40AE-B4C6-C98DA3205C09}" type="datetimeFigureOut">
              <a:rPr lang="en-US" smtClean="0"/>
              <a:pPr/>
              <a:t>21-Jun-24</a:t>
            </a:fld>
            <a:endParaRPr lang="en-US"/>
          </a:p>
        </p:txBody>
      </p:sp>
      <p:sp>
        <p:nvSpPr>
          <p:cNvPr id="5" name="Footer Placeholder 4">
            <a:extLst>
              <a:ext uri="{FF2B5EF4-FFF2-40B4-BE49-F238E27FC236}">
                <a16:creationId xmlns:a16="http://schemas.microsoft.com/office/drawing/2014/main" id="{E7F0B017-7A12-DFA1-DFE8-B0B7A6D31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7E4471-DB5B-4BF6-7B40-ABDAA2FFFB1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8459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99EC-22A6-AD5F-2644-1132145EEE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7EAD6-5B25-5A7B-8186-EF5AB2051D0E}"/>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1C3B09-986C-17D3-CE1F-30D7469DBD22}"/>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CAE983-9A63-2BB4-349F-790D3847A829}"/>
              </a:ext>
            </a:extLst>
          </p:cNvPr>
          <p:cNvSpPr>
            <a:spLocks noGrp="1"/>
          </p:cNvSpPr>
          <p:nvPr>
            <p:ph type="dt" sz="half" idx="10"/>
          </p:nvPr>
        </p:nvSpPr>
        <p:spPr/>
        <p:txBody>
          <a:bodyPr/>
          <a:lstStyle/>
          <a:p>
            <a:fld id="{1D8BD707-D9CF-40AE-B4C6-C98DA3205C09}" type="datetimeFigureOut">
              <a:rPr lang="en-US" smtClean="0"/>
              <a:pPr/>
              <a:t>21-Jun-24</a:t>
            </a:fld>
            <a:endParaRPr lang="en-US"/>
          </a:p>
        </p:txBody>
      </p:sp>
      <p:sp>
        <p:nvSpPr>
          <p:cNvPr id="6" name="Footer Placeholder 5">
            <a:extLst>
              <a:ext uri="{FF2B5EF4-FFF2-40B4-BE49-F238E27FC236}">
                <a16:creationId xmlns:a16="http://schemas.microsoft.com/office/drawing/2014/main" id="{D9116CF6-8340-646B-6E03-3D2590E05C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47437-35A5-2CA9-E8CA-E6E51D04831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69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B331-90B1-894B-8C94-1D82C2AE7B35}"/>
              </a:ext>
            </a:extLst>
          </p:cNvPr>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7ADAB6-EDE2-3F62-E9AA-F57E61C2D9D7}"/>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5B8A75B2-FBEE-59DA-3783-BBC486FFCF93}"/>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993E71-838F-8AF3-B9BF-10D41A9A22CD}"/>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29491370-B7EB-FD51-65C7-FEA12166CA72}"/>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878F4F-84AA-C5C0-B97E-77092C90BA6D}"/>
              </a:ext>
            </a:extLst>
          </p:cNvPr>
          <p:cNvSpPr>
            <a:spLocks noGrp="1"/>
          </p:cNvSpPr>
          <p:nvPr>
            <p:ph type="dt" sz="half" idx="10"/>
          </p:nvPr>
        </p:nvSpPr>
        <p:spPr/>
        <p:txBody>
          <a:bodyPr/>
          <a:lstStyle/>
          <a:p>
            <a:fld id="{1D8BD707-D9CF-40AE-B4C6-C98DA3205C09}" type="datetimeFigureOut">
              <a:rPr lang="en-US" smtClean="0"/>
              <a:pPr/>
              <a:t>21-Jun-24</a:t>
            </a:fld>
            <a:endParaRPr lang="en-US"/>
          </a:p>
        </p:txBody>
      </p:sp>
      <p:sp>
        <p:nvSpPr>
          <p:cNvPr id="8" name="Footer Placeholder 7">
            <a:extLst>
              <a:ext uri="{FF2B5EF4-FFF2-40B4-BE49-F238E27FC236}">
                <a16:creationId xmlns:a16="http://schemas.microsoft.com/office/drawing/2014/main" id="{78A56C14-22F4-2B5B-47EE-C99EC6201D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742D17-3BA8-3DDA-86BB-01D2604F579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398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8482-32C3-CB11-A50D-6B2CDC0698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1BE79E-6902-CFE4-7354-CCC8196A48FE}"/>
              </a:ext>
            </a:extLst>
          </p:cNvPr>
          <p:cNvSpPr>
            <a:spLocks noGrp="1"/>
          </p:cNvSpPr>
          <p:nvPr>
            <p:ph type="dt" sz="half" idx="10"/>
          </p:nvPr>
        </p:nvSpPr>
        <p:spPr/>
        <p:txBody>
          <a:bodyPr/>
          <a:lstStyle/>
          <a:p>
            <a:fld id="{1D8BD707-D9CF-40AE-B4C6-C98DA3205C09}" type="datetimeFigureOut">
              <a:rPr lang="en-US" smtClean="0"/>
              <a:pPr/>
              <a:t>21-Jun-24</a:t>
            </a:fld>
            <a:endParaRPr lang="en-US"/>
          </a:p>
        </p:txBody>
      </p:sp>
      <p:sp>
        <p:nvSpPr>
          <p:cNvPr id="4" name="Footer Placeholder 3">
            <a:extLst>
              <a:ext uri="{FF2B5EF4-FFF2-40B4-BE49-F238E27FC236}">
                <a16:creationId xmlns:a16="http://schemas.microsoft.com/office/drawing/2014/main" id="{DEB7329F-52AE-6E1D-DB20-06CB8B95BD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6DB820-448F-6788-A68A-9FCD2F425EC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7093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D92928-413B-80FA-D542-0026750B394A}"/>
              </a:ext>
            </a:extLst>
          </p:cNvPr>
          <p:cNvSpPr>
            <a:spLocks noGrp="1"/>
          </p:cNvSpPr>
          <p:nvPr>
            <p:ph type="dt" sz="half" idx="10"/>
          </p:nvPr>
        </p:nvSpPr>
        <p:spPr/>
        <p:txBody>
          <a:bodyPr/>
          <a:lstStyle/>
          <a:p>
            <a:fld id="{1D8BD707-D9CF-40AE-B4C6-C98DA3205C09}" type="datetimeFigureOut">
              <a:rPr lang="en-US" smtClean="0"/>
              <a:pPr/>
              <a:t>21-Jun-24</a:t>
            </a:fld>
            <a:endParaRPr lang="en-US"/>
          </a:p>
        </p:txBody>
      </p:sp>
      <p:sp>
        <p:nvSpPr>
          <p:cNvPr id="3" name="Footer Placeholder 2">
            <a:extLst>
              <a:ext uri="{FF2B5EF4-FFF2-40B4-BE49-F238E27FC236}">
                <a16:creationId xmlns:a16="http://schemas.microsoft.com/office/drawing/2014/main" id="{D9F7D423-B4D4-CDE0-F508-3E77838F15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E1EFFE-08FC-8E35-A09D-2398C16591D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712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8F15-738B-46F5-3653-02FDE5AB9948}"/>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45552E0B-C3D3-93F1-3FBF-2D5380529CD4}"/>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8BF9A4-A981-0B42-2249-7515C3C5EBA4}"/>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7E60DD7B-3A57-53EF-AC74-2990D45B5EC3}"/>
              </a:ext>
            </a:extLst>
          </p:cNvPr>
          <p:cNvSpPr>
            <a:spLocks noGrp="1"/>
          </p:cNvSpPr>
          <p:nvPr>
            <p:ph type="dt" sz="half" idx="10"/>
          </p:nvPr>
        </p:nvSpPr>
        <p:spPr/>
        <p:txBody>
          <a:bodyPr/>
          <a:lstStyle/>
          <a:p>
            <a:fld id="{1D8BD707-D9CF-40AE-B4C6-C98DA3205C09}" type="datetimeFigureOut">
              <a:rPr lang="en-US" smtClean="0"/>
              <a:pPr/>
              <a:t>21-Jun-24</a:t>
            </a:fld>
            <a:endParaRPr lang="en-US"/>
          </a:p>
        </p:txBody>
      </p:sp>
      <p:sp>
        <p:nvSpPr>
          <p:cNvPr id="6" name="Footer Placeholder 5">
            <a:extLst>
              <a:ext uri="{FF2B5EF4-FFF2-40B4-BE49-F238E27FC236}">
                <a16:creationId xmlns:a16="http://schemas.microsoft.com/office/drawing/2014/main" id="{42CB57F2-E158-19A2-8E43-10F02BB2E0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09C7DB-525C-E41D-A73B-EE9B95690A9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5853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3270-A30E-FE57-65D8-96FA8512FECB}"/>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a:extLst>
              <a:ext uri="{FF2B5EF4-FFF2-40B4-BE49-F238E27FC236}">
                <a16:creationId xmlns:a16="http://schemas.microsoft.com/office/drawing/2014/main" id="{8F63E8CE-2301-9B05-BEC4-D541B141F1E3}"/>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a:extLst>
              <a:ext uri="{FF2B5EF4-FFF2-40B4-BE49-F238E27FC236}">
                <a16:creationId xmlns:a16="http://schemas.microsoft.com/office/drawing/2014/main" id="{E3935DB0-149F-0E23-1379-7FF97235CBCA}"/>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5AF9C96C-969A-506A-D455-F7EC0A7B0F43}"/>
              </a:ext>
            </a:extLst>
          </p:cNvPr>
          <p:cNvSpPr>
            <a:spLocks noGrp="1"/>
          </p:cNvSpPr>
          <p:nvPr>
            <p:ph type="dt" sz="half" idx="10"/>
          </p:nvPr>
        </p:nvSpPr>
        <p:spPr/>
        <p:txBody>
          <a:bodyPr/>
          <a:lstStyle/>
          <a:p>
            <a:fld id="{1D8BD707-D9CF-40AE-B4C6-C98DA3205C09}" type="datetimeFigureOut">
              <a:rPr lang="en-US" smtClean="0"/>
              <a:pPr/>
              <a:t>21-Jun-24</a:t>
            </a:fld>
            <a:endParaRPr lang="en-US"/>
          </a:p>
        </p:txBody>
      </p:sp>
      <p:sp>
        <p:nvSpPr>
          <p:cNvPr id="6" name="Footer Placeholder 5">
            <a:extLst>
              <a:ext uri="{FF2B5EF4-FFF2-40B4-BE49-F238E27FC236}">
                <a16:creationId xmlns:a16="http://schemas.microsoft.com/office/drawing/2014/main" id="{A13F6327-69F7-7E52-6398-E2D722E7C3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E7783-BC60-39DE-1D8A-58F75A0CE8E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6761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95D528-1DFE-663C-E4C1-2B60AE353E5E}"/>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B8F6B8-3BD0-F120-B444-ED93D066EED3}"/>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C8CB85-B8CF-8287-56BC-4852FB762255}"/>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21-Jun-24</a:t>
            </a:fld>
            <a:endParaRPr lang="en-US"/>
          </a:p>
        </p:txBody>
      </p:sp>
      <p:sp>
        <p:nvSpPr>
          <p:cNvPr id="5" name="Footer Placeholder 4">
            <a:extLst>
              <a:ext uri="{FF2B5EF4-FFF2-40B4-BE49-F238E27FC236}">
                <a16:creationId xmlns:a16="http://schemas.microsoft.com/office/drawing/2014/main" id="{B1FA1C20-2EFB-17DC-C411-B70A6224CA24}"/>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59501B-071D-7435-277F-7C02BE2AD5DF}"/>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237053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BD0186-C81C-149A-8409-0F9C35C6C6F0}"/>
              </a:ext>
            </a:extLst>
          </p:cNvPr>
          <p:cNvSpPr txBox="1"/>
          <p:nvPr/>
        </p:nvSpPr>
        <p:spPr>
          <a:xfrm>
            <a:off x="1295400" y="1333500"/>
            <a:ext cx="15240000" cy="7715574"/>
          </a:xfrm>
          <a:prstGeom prst="rect">
            <a:avLst/>
          </a:prstGeom>
          <a:noFill/>
        </p:spPr>
        <p:txBody>
          <a:bodyPr wrap="square">
            <a:spAutoFit/>
          </a:bodyPr>
          <a:lstStyle/>
          <a:p>
            <a:pPr>
              <a:lnSpc>
                <a:spcPct val="150000"/>
              </a:lnSpc>
            </a:pPr>
            <a:r>
              <a:rPr lang="en-US" sz="4800" b="1" dirty="0">
                <a:latin typeface="Times New Roman" panose="02020603050405020304" pitchFamily="18" charset="0"/>
                <a:cs typeface="Times New Roman" panose="02020603050405020304" pitchFamily="18" charset="0"/>
              </a:rPr>
              <a:t>NAME</a:t>
            </a:r>
            <a:r>
              <a:rPr lang="en-US" sz="4800" dirty="0">
                <a:latin typeface="Times New Roman" panose="02020603050405020304" pitchFamily="18" charset="0"/>
                <a:cs typeface="Times New Roman" panose="02020603050405020304" pitchFamily="18" charset="0"/>
              </a:rPr>
              <a:t>: AMOS KIPNGENO ROTICH </a:t>
            </a:r>
          </a:p>
          <a:p>
            <a:pPr>
              <a:lnSpc>
                <a:spcPct val="150000"/>
              </a:lnSpc>
            </a:pPr>
            <a:r>
              <a:rPr lang="en-US" sz="4800" b="1" dirty="0">
                <a:latin typeface="Times New Roman" panose="02020603050405020304" pitchFamily="18" charset="0"/>
                <a:cs typeface="Times New Roman" panose="02020603050405020304" pitchFamily="18" charset="0"/>
              </a:rPr>
              <a:t>REG NO</a:t>
            </a:r>
            <a:r>
              <a:rPr lang="en-US" sz="4800" dirty="0">
                <a:latin typeface="Times New Roman" panose="02020603050405020304" pitchFamily="18" charset="0"/>
                <a:cs typeface="Times New Roman" panose="02020603050405020304" pitchFamily="18" charset="0"/>
              </a:rPr>
              <a:t>: S084-01-2742/2021</a:t>
            </a:r>
          </a:p>
          <a:p>
            <a:pPr>
              <a:lnSpc>
                <a:spcPct val="150000"/>
              </a:lnSpc>
            </a:pPr>
            <a:r>
              <a:rPr lang="en-US" sz="4800"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INSTITUTION</a:t>
            </a:r>
            <a:r>
              <a:rPr lang="en-US" sz="4800" dirty="0">
                <a:latin typeface="Times New Roman" panose="02020603050405020304" pitchFamily="18" charset="0"/>
                <a:cs typeface="Times New Roman" panose="02020603050405020304" pitchFamily="18" charset="0"/>
              </a:rPr>
              <a:t>: DEDAN KIMATHI UNIVERSITY OF TECHNOLOGY</a:t>
            </a:r>
          </a:p>
          <a:p>
            <a:pPr>
              <a:lnSpc>
                <a:spcPct val="150000"/>
              </a:lnSpc>
            </a:pPr>
            <a:r>
              <a:rPr lang="en-US" sz="4800"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IGS 4101</a:t>
            </a:r>
            <a:r>
              <a:rPr lang="en-US" sz="4800" dirty="0">
                <a:latin typeface="Times New Roman" panose="02020603050405020304" pitchFamily="18" charset="0"/>
                <a:cs typeface="Times New Roman" panose="02020603050405020304" pitchFamily="18" charset="0"/>
              </a:rPr>
              <a:t>: CRITICAL THINKING AND COMMUNICATION SKILLS (CAPSTONE PROJECT) </a:t>
            </a:r>
          </a:p>
          <a:p>
            <a:pPr>
              <a:lnSpc>
                <a:spcPct val="150000"/>
              </a:lnSpc>
            </a:pPr>
            <a:r>
              <a:rPr lang="en-US" sz="4800" b="1" dirty="0">
                <a:latin typeface="Times New Roman" panose="02020603050405020304" pitchFamily="18" charset="0"/>
                <a:cs typeface="Times New Roman" panose="02020603050405020304" pitchFamily="18" charset="0"/>
              </a:rPr>
              <a:t>TASK</a:t>
            </a:r>
            <a:r>
              <a:rPr lang="en-US" sz="4800" dirty="0">
                <a:latin typeface="Times New Roman" panose="02020603050405020304" pitchFamily="18" charset="0"/>
                <a:cs typeface="Times New Roman" panose="02020603050405020304" pitchFamily="18" charset="0"/>
              </a:rPr>
              <a:t>: AN AUTOBIOGRAPHY</a:t>
            </a:r>
          </a:p>
        </p:txBody>
      </p:sp>
    </p:spTree>
    <p:extLst>
      <p:ext uri="{BB962C8B-B14F-4D97-AF65-F5344CB8AC3E}">
        <p14:creationId xmlns:p14="http://schemas.microsoft.com/office/powerpoint/2010/main" val="2971998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971C-DA3C-E7F2-EB3D-DC008615059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Future Aspirations</a:t>
            </a:r>
          </a:p>
        </p:txBody>
      </p:sp>
      <p:sp>
        <p:nvSpPr>
          <p:cNvPr id="3" name="Content Placeholder 2">
            <a:extLst>
              <a:ext uri="{FF2B5EF4-FFF2-40B4-BE49-F238E27FC236}">
                <a16:creationId xmlns:a16="http://schemas.microsoft.com/office/drawing/2014/main" id="{720E4F58-E4BB-D3F1-1CA7-B7A944F4278C}"/>
              </a:ext>
            </a:extLst>
          </p:cNvPr>
          <p:cNvSpPr>
            <a:spLocks noGrp="1"/>
          </p:cNvSpPr>
          <p:nvPr>
            <p:ph idx="1"/>
          </p:nvPr>
        </p:nvSpPr>
        <p:spPr/>
        <p:txBody>
          <a:bodyPr>
            <a:normAutofit/>
          </a:bodyPr>
          <a:lstStyle/>
          <a:p>
            <a:pPr>
              <a:lnSpc>
                <a:spcPct val="200000"/>
              </a:lnSpc>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Aspire to bridge the gap between technology and business, leveraging data analysis skills.</a:t>
            </a:r>
          </a:p>
          <a:p>
            <a:pPr>
              <a:lnSpc>
                <a:spcPct val="200000"/>
              </a:lnSpc>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Committed to making a meaningful impact through professional and personal endeavors</a:t>
            </a:r>
          </a:p>
          <a:p>
            <a:pPr>
              <a:lnSpc>
                <a:spcPct val="200000"/>
              </a:lnSpc>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39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5750-8707-9038-671A-81D1489E562B}"/>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BD42C8F-16DB-0695-F1AA-1E9FAAFF2CA3}"/>
              </a:ext>
            </a:extLst>
          </p:cNvPr>
          <p:cNvSpPr>
            <a:spLocks noGrp="1"/>
          </p:cNvSpPr>
          <p:nvPr>
            <p:ph idx="1"/>
          </p:nvPr>
        </p:nvSpPr>
        <p:spPr/>
        <p:txBody>
          <a:bodyPr>
            <a:normAutofit/>
          </a:bodyPr>
          <a:lstStyle/>
          <a:p>
            <a:pPr>
              <a:lnSpc>
                <a:spcPct val="200000"/>
              </a:lnSpc>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Grateful for family support, mentor guidance, and enriching experiences.</a:t>
            </a:r>
          </a:p>
          <a:p>
            <a:pPr>
              <a:lnSpc>
                <a:spcPct val="200000"/>
              </a:lnSpc>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Ready to embrace future challenges and opportunities, making a positive difference in the world</a:t>
            </a:r>
          </a:p>
          <a:p>
            <a:pPr>
              <a:lnSpc>
                <a:spcPct val="200000"/>
              </a:lnSpc>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874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700A-E815-0F00-3AFF-4621C6169344}"/>
              </a:ext>
            </a:extLst>
          </p:cNvPr>
          <p:cNvSpPr>
            <a:spLocks noGrp="1"/>
          </p:cNvSpPr>
          <p:nvPr>
            <p:ph type="title"/>
          </p:nvPr>
        </p:nvSpPr>
        <p:spPr>
          <a:xfrm>
            <a:off x="381000" y="547688"/>
            <a:ext cx="17449800" cy="1988345"/>
          </a:xfrm>
        </p:spPr>
        <p:txBody>
          <a:bodyPr/>
          <a:lstStyle/>
          <a:p>
            <a:pPr algn="ctr"/>
            <a:r>
              <a:rPr lang="en-GB" b="1" u="sng" dirty="0"/>
              <a:t>Introduction</a:t>
            </a:r>
            <a:endParaRPr lang="en-US" b="1" u="sng" dirty="0"/>
          </a:p>
        </p:txBody>
      </p:sp>
      <p:sp>
        <p:nvSpPr>
          <p:cNvPr id="6" name="Rectangle 3">
            <a:extLst>
              <a:ext uri="{FF2B5EF4-FFF2-40B4-BE49-F238E27FC236}">
                <a16:creationId xmlns:a16="http://schemas.microsoft.com/office/drawing/2014/main" id="{6F45D218-8888-D2B5-5BC3-5567AA43E121}"/>
              </a:ext>
            </a:extLst>
          </p:cNvPr>
          <p:cNvSpPr>
            <a:spLocks noGrp="1" noChangeArrowheads="1"/>
          </p:cNvSpPr>
          <p:nvPr>
            <p:ph idx="1"/>
          </p:nvPr>
        </p:nvSpPr>
        <p:spPr bwMode="auto">
          <a:xfrm>
            <a:off x="228600" y="2685927"/>
            <a:ext cx="17678400" cy="6607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My name is Amos Kipngeno Rotich, born in Nakuru and raised in </a:t>
            </a:r>
            <a:r>
              <a:rPr kumimoji="0" lang="en-US" altLang="en-US" sz="4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Bomet</a:t>
            </a:r>
            <a:r>
              <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within an extended family.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Life is a fascinating journey filled with twists, turns, and unexpected moments.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autobiography is more than just a recounting of events; it reflects resilience in the face of adversity. </a:t>
            </a:r>
          </a:p>
        </p:txBody>
      </p:sp>
    </p:spTree>
    <p:extLst>
      <p:ext uri="{BB962C8B-B14F-4D97-AF65-F5344CB8AC3E}">
        <p14:creationId xmlns:p14="http://schemas.microsoft.com/office/powerpoint/2010/main" val="4165377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232D-122E-B14F-BB1E-E73ADB29FF65}"/>
              </a:ext>
            </a:extLst>
          </p:cNvPr>
          <p:cNvSpPr>
            <a:spLocks noGrp="1"/>
          </p:cNvSpPr>
          <p:nvPr>
            <p:ph type="title"/>
          </p:nvPr>
        </p:nvSpPr>
        <p:spPr>
          <a:xfrm>
            <a:off x="228600" y="547689"/>
            <a:ext cx="17449800" cy="1243012"/>
          </a:xfrm>
        </p:spPr>
        <p:txBody>
          <a:bodyPr>
            <a:normAutofit/>
          </a:bodyPr>
          <a:lstStyle/>
          <a:p>
            <a:pPr algn="ctr"/>
            <a:r>
              <a:rPr lang="en-GB" sz="6000" b="1" u="sng" dirty="0">
                <a:latin typeface="Times New Roman" panose="02020603050405020304" pitchFamily="18" charset="0"/>
                <a:cs typeface="Times New Roman" panose="02020603050405020304" pitchFamily="18" charset="0"/>
              </a:rPr>
              <a:t> Early years</a:t>
            </a:r>
            <a:endParaRPr lang="en-US" sz="6000" b="1" u="sng"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E93F1583-48C7-3693-2029-DB987399D82B}"/>
              </a:ext>
            </a:extLst>
          </p:cNvPr>
          <p:cNvSpPr>
            <a:spLocks noGrp="1" noChangeArrowheads="1"/>
          </p:cNvSpPr>
          <p:nvPr>
            <p:ph idx="1"/>
          </p:nvPr>
        </p:nvSpPr>
        <p:spPr bwMode="auto">
          <a:xfrm>
            <a:off x="685800" y="2247900"/>
            <a:ext cx="171450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kumimoji="0" lang="en-US" altLang="en-US" sz="5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Born in September 2002 in Mauche, Nakuru.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Raised in </a:t>
            </a:r>
            <a:r>
              <a:rPr kumimoji="0" lang="en-US" altLang="en-US" sz="5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Bomet</a:t>
            </a:r>
            <a:r>
              <a:rPr kumimoji="0" lang="en-US" altLang="en-US" sz="5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my grandmother and father, Dennis Kirui.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Grew up in a close-knit village with extended family.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Learned early the value of resilience and perseverance. </a:t>
            </a:r>
          </a:p>
        </p:txBody>
      </p:sp>
    </p:spTree>
    <p:extLst>
      <p:ext uri="{BB962C8B-B14F-4D97-AF65-F5344CB8AC3E}">
        <p14:creationId xmlns:p14="http://schemas.microsoft.com/office/powerpoint/2010/main" val="300980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B0BE-2C3B-35F3-5563-45D23744B85A}"/>
              </a:ext>
            </a:extLst>
          </p:cNvPr>
          <p:cNvSpPr>
            <a:spLocks noGrp="1"/>
          </p:cNvSpPr>
          <p:nvPr>
            <p:ph type="title"/>
          </p:nvPr>
        </p:nvSpPr>
        <p:spPr/>
        <p:txBody>
          <a:bodyPr/>
          <a:lstStyle/>
          <a:p>
            <a:pPr algn="ctr"/>
            <a:r>
              <a:rPr lang="en-GB" u="sng" dirty="0">
                <a:latin typeface="Times New Roman" panose="02020603050405020304" pitchFamily="18" charset="0"/>
                <a:cs typeface="Times New Roman" panose="02020603050405020304" pitchFamily="18" charset="0"/>
              </a:rPr>
              <a:t>Education and growth</a:t>
            </a: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99FDBD-25BB-5470-12EA-EABC3DFA7522}"/>
              </a:ext>
            </a:extLst>
          </p:cNvPr>
          <p:cNvSpPr>
            <a:spLocks noGrp="1"/>
          </p:cNvSpPr>
          <p:nvPr>
            <p:ph idx="1"/>
          </p:nvPr>
        </p:nvSpPr>
        <p:spPr>
          <a:xfrm>
            <a:off x="457200" y="2738438"/>
            <a:ext cx="17449800" cy="6527007"/>
          </a:xfrm>
        </p:spPr>
        <p:txBody>
          <a:bodyPr/>
          <a:lstStyle/>
          <a:p>
            <a:pPr>
              <a:lnSpc>
                <a:spcPct val="150000"/>
              </a:lnSpc>
            </a:pPr>
            <a:r>
              <a:rPr lang="en-US" dirty="0">
                <a:latin typeface="Times New Roman" panose="02020603050405020304" pitchFamily="18" charset="0"/>
                <a:cs typeface="Times New Roman" panose="02020603050405020304" pitchFamily="18" charset="0"/>
              </a:rPr>
              <a:t>At the age of three, I started getting anxious and ready for school. We stayed with my cousin who was already school going. I think he was around ten years of age. I would wake up in the morning and wear his uniform ready for school too. Well, after my father saw this, he bought me my own school uniform and got me enrolled for preschool. </a:t>
            </a:r>
          </a:p>
        </p:txBody>
      </p:sp>
    </p:spTree>
    <p:extLst>
      <p:ext uri="{BB962C8B-B14F-4D97-AF65-F5344CB8AC3E}">
        <p14:creationId xmlns:p14="http://schemas.microsoft.com/office/powerpoint/2010/main" val="25196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6B66-ADF0-D592-6927-52AF30D555AC}"/>
              </a:ext>
            </a:extLst>
          </p:cNvPr>
          <p:cNvSpPr>
            <a:spLocks noGrp="1"/>
          </p:cNvSpPr>
          <p:nvPr>
            <p:ph type="title"/>
          </p:nvPr>
        </p:nvSpPr>
        <p:spPr>
          <a:xfrm>
            <a:off x="1257300" y="547689"/>
            <a:ext cx="15773400" cy="1243012"/>
          </a:xfrm>
        </p:spPr>
        <p:txBody>
          <a:bodyPr/>
          <a:lstStyle/>
          <a:p>
            <a:pPr algn="ctr"/>
            <a:r>
              <a:rPr lang="en-GB" b="1" u="sng" dirty="0"/>
              <a:t>Cultural immersion</a:t>
            </a:r>
            <a:endParaRPr lang="en-US" b="1" u="sng" dirty="0"/>
          </a:p>
        </p:txBody>
      </p:sp>
      <p:sp>
        <p:nvSpPr>
          <p:cNvPr id="4" name="Rectangle 1">
            <a:extLst>
              <a:ext uri="{FF2B5EF4-FFF2-40B4-BE49-F238E27FC236}">
                <a16:creationId xmlns:a16="http://schemas.microsoft.com/office/drawing/2014/main" id="{3250AEF0-C11F-EFC8-D211-741258A6CAF2}"/>
              </a:ext>
            </a:extLst>
          </p:cNvPr>
          <p:cNvSpPr>
            <a:spLocks noGrp="1" noChangeArrowheads="1"/>
          </p:cNvSpPr>
          <p:nvPr>
            <p:ph idx="1"/>
          </p:nvPr>
        </p:nvSpPr>
        <p:spPr bwMode="auto">
          <a:xfrm>
            <a:off x="990600" y="1754206"/>
            <a:ext cx="15898091" cy="8291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kumimoji="0" lang="en-US" altLang="en-US" sz="4000" b="0" i="0" u="none" strike="noStrike" cap="none" normalizeH="0" baseline="0" dirty="0">
                <a:ln>
                  <a:noFill/>
                </a:ln>
                <a:solidFill>
                  <a:schemeClr val="tx1"/>
                </a:solidFill>
                <a:latin typeface="Times New Roman" panose="02020603050405020304" pitchFamily="18" charset="0"/>
                <a:cs typeface="Times New Roman" panose="02020603050405020304" pitchFamily="18" charset="0"/>
              </a:rPr>
              <a:t>Privileged to immerse myself in the vibrant traditions and festivities of our community.</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latin typeface="Times New Roman" panose="02020603050405020304" pitchFamily="18" charset="0"/>
                <a:cs typeface="Times New Roman" panose="02020603050405020304" pitchFamily="18" charset="0"/>
              </a:rPr>
              <a:t> Active member of the school's cultural club, celebrating the diverse heritage of our region.</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latin typeface="Times New Roman" panose="02020603050405020304" pitchFamily="18" charset="0"/>
                <a:cs typeface="Times New Roman" panose="02020603050405020304" pitchFamily="18" charset="0"/>
              </a:rPr>
              <a:t> Exhilarating performances, engaging workshops, and immersive experiences.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latin typeface="Times New Roman" panose="02020603050405020304" pitchFamily="18" charset="0"/>
                <a:cs typeface="Times New Roman" panose="02020603050405020304" pitchFamily="18" charset="0"/>
              </a:rPr>
              <a:t> Broadened understanding of Kenyan culture, appreciating customs, beliefs, and practices.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latin typeface="Times New Roman" panose="02020603050405020304" pitchFamily="18" charset="0"/>
                <a:cs typeface="Times New Roman" panose="02020603050405020304" pitchFamily="18" charset="0"/>
              </a:rPr>
              <a:t> Pride in heritage and deep respect for the cultural mosaic of our nation. </a:t>
            </a:r>
          </a:p>
        </p:txBody>
      </p:sp>
    </p:spTree>
    <p:extLst>
      <p:ext uri="{BB962C8B-B14F-4D97-AF65-F5344CB8AC3E}">
        <p14:creationId xmlns:p14="http://schemas.microsoft.com/office/powerpoint/2010/main" val="172943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0EA-EC9D-7E90-5BE4-AF017F1AA0EE}"/>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Challenges and Growth</a:t>
            </a:r>
          </a:p>
        </p:txBody>
      </p:sp>
      <p:sp>
        <p:nvSpPr>
          <p:cNvPr id="3" name="Content Placeholder 2">
            <a:extLst>
              <a:ext uri="{FF2B5EF4-FFF2-40B4-BE49-F238E27FC236}">
                <a16:creationId xmlns:a16="http://schemas.microsoft.com/office/drawing/2014/main" id="{CD81951F-63CA-46CC-8BE2-AF901F1A8A99}"/>
              </a:ext>
            </a:extLst>
          </p:cNvPr>
          <p:cNvSpPr>
            <a:spLocks noGrp="1"/>
          </p:cNvSpPr>
          <p:nvPr>
            <p:ph idx="1"/>
          </p:nvPr>
        </p:nvSpPr>
        <p:spPr/>
        <p:txBody>
          <a:bodyPr>
            <a:normAutofit fontScale="92500" lnSpcReduction="10000"/>
          </a:bodyPr>
          <a:lstStyle/>
          <a:p>
            <a:pPr>
              <a:lnSpc>
                <a:spcPct val="150000"/>
              </a:lnSpc>
            </a:pPr>
            <a:r>
              <a:rPr lang="en-US" sz="4800" dirty="0">
                <a:latin typeface="Times New Roman" panose="02020603050405020304" pitchFamily="18" charset="0"/>
                <a:cs typeface="Times New Roman" panose="02020603050405020304" pitchFamily="18" charset="0"/>
              </a:rPr>
              <a:t>Faced pressures of examinations and balancing academics with extracurricular activities.</a:t>
            </a:r>
          </a:p>
          <a:p>
            <a:pPr>
              <a:lnSpc>
                <a:spcPct val="150000"/>
              </a:lnSpc>
            </a:pPr>
            <a:r>
              <a:rPr lang="en-US" sz="4800" dirty="0">
                <a:latin typeface="Times New Roman" panose="02020603050405020304" pitchFamily="18" charset="0"/>
                <a:cs typeface="Times New Roman" panose="02020603050405020304" pitchFamily="18" charset="0"/>
              </a:rPr>
              <a:t>Learned the importance of perseverance and self-belief.</a:t>
            </a:r>
          </a:p>
          <a:p>
            <a:pPr>
              <a:lnSpc>
                <a:spcPct val="150000"/>
              </a:lnSpc>
            </a:pPr>
            <a:r>
              <a:rPr lang="en-US" sz="4800" dirty="0">
                <a:latin typeface="Times New Roman" panose="02020603050405020304" pitchFamily="18" charset="0"/>
                <a:cs typeface="Times New Roman" panose="02020603050405020304" pitchFamily="18" charset="0"/>
              </a:rPr>
              <a:t>Time at </a:t>
            </a:r>
            <a:r>
              <a:rPr lang="en-US" sz="4800" dirty="0" err="1">
                <a:latin typeface="Times New Roman" panose="02020603050405020304" pitchFamily="18" charset="0"/>
                <a:cs typeface="Times New Roman" panose="02020603050405020304" pitchFamily="18" charset="0"/>
              </a:rPr>
              <a:t>Siwot</a:t>
            </a:r>
            <a:r>
              <a:rPr lang="en-US" sz="4800" dirty="0">
                <a:latin typeface="Times New Roman" panose="02020603050405020304" pitchFamily="18" charset="0"/>
                <a:cs typeface="Times New Roman" panose="02020603050405020304" pitchFamily="18" charset="0"/>
              </a:rPr>
              <a:t> Secondary School instilled values of faith, kindness, and service to others.</a:t>
            </a:r>
          </a:p>
          <a:p>
            <a:pPr>
              <a:lnSpc>
                <a:spcPct val="150000"/>
              </a:lnSpc>
            </a:pPr>
            <a:r>
              <a:rPr lang="en-US" sz="4800" dirty="0">
                <a:latin typeface="Times New Roman" panose="02020603050405020304" pitchFamily="18" charset="0"/>
                <a:cs typeface="Times New Roman" panose="02020603050405020304" pitchFamily="18" charset="0"/>
              </a:rPr>
              <a:t>Lessons from secondary school continue to guide my path in life.</a:t>
            </a:r>
          </a:p>
        </p:txBody>
      </p:sp>
    </p:spTree>
    <p:extLst>
      <p:ext uri="{BB962C8B-B14F-4D97-AF65-F5344CB8AC3E}">
        <p14:creationId xmlns:p14="http://schemas.microsoft.com/office/powerpoint/2010/main" val="734909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20F9-1ADE-7F83-A9B0-A91E8CCBA661}"/>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Academic Trips and Their Impact</a:t>
            </a:r>
          </a:p>
        </p:txBody>
      </p:sp>
      <p:sp>
        <p:nvSpPr>
          <p:cNvPr id="3" name="Content Placeholder 2">
            <a:extLst>
              <a:ext uri="{FF2B5EF4-FFF2-40B4-BE49-F238E27FC236}">
                <a16:creationId xmlns:a16="http://schemas.microsoft.com/office/drawing/2014/main" id="{06FB16AD-AEBB-7F09-42FD-7E7B64F95B9D}"/>
              </a:ext>
            </a:extLst>
          </p:cNvPr>
          <p:cNvSpPr>
            <a:spLocks noGrp="1"/>
          </p:cNvSpPr>
          <p:nvPr>
            <p:ph idx="1"/>
          </p:nvPr>
        </p:nvSpPr>
        <p:spPr/>
        <p:txBody>
          <a:bodyPr>
            <a:normAutofit fontScale="77500" lnSpcReduction="20000"/>
          </a:bodyPr>
          <a:lstStyle/>
          <a:p>
            <a:pPr>
              <a:lnSpc>
                <a:spcPct val="150000"/>
              </a:lnSpc>
            </a:pPr>
            <a:r>
              <a:rPr lang="en-US" dirty="0">
                <a:latin typeface="Times New Roman" panose="02020603050405020304" pitchFamily="18" charset="0"/>
                <a:cs typeface="Times New Roman" panose="02020603050405020304" pitchFamily="18" charset="0"/>
              </a:rPr>
              <a:t>Participated in various academic trips that enriched our education.</a:t>
            </a:r>
          </a:p>
          <a:p>
            <a:pPr>
              <a:lnSpc>
                <a:spcPct val="150000"/>
              </a:lnSpc>
            </a:pPr>
            <a:r>
              <a:rPr lang="en-US" b="1" dirty="0">
                <a:latin typeface="Times New Roman" panose="02020603050405020304" pitchFamily="18" charset="0"/>
                <a:cs typeface="Times New Roman" panose="02020603050405020304" pitchFamily="18" charset="0"/>
              </a:rPr>
              <a:t>History Trip to the National Assembly: </a:t>
            </a:r>
            <a:r>
              <a:rPr lang="en-US" dirty="0">
                <a:latin typeface="Times New Roman" panose="02020603050405020304" pitchFamily="18" charset="0"/>
                <a:cs typeface="Times New Roman" panose="02020603050405020304" pitchFamily="18" charset="0"/>
              </a:rPr>
              <a:t>Explored Kenya's political landscape, igniting a passion for civic engagement.</a:t>
            </a:r>
          </a:p>
          <a:p>
            <a:pPr>
              <a:lnSpc>
                <a:spcPct val="150000"/>
              </a:lnSpc>
            </a:pPr>
            <a:r>
              <a:rPr lang="en-US" b="1" dirty="0">
                <a:latin typeface="Times New Roman" panose="02020603050405020304" pitchFamily="18" charset="0"/>
                <a:cs typeface="Times New Roman" panose="02020603050405020304" pitchFamily="18" charset="0"/>
              </a:rPr>
              <a:t>Visit to the National Museum: </a:t>
            </a:r>
            <a:r>
              <a:rPr lang="en-US" dirty="0">
                <a:latin typeface="Times New Roman" panose="02020603050405020304" pitchFamily="18" charset="0"/>
                <a:cs typeface="Times New Roman" panose="02020603050405020304" pitchFamily="18" charset="0"/>
              </a:rPr>
              <a:t>Journey through Kenya's history and cultural heritage, fostering national pride.</a:t>
            </a:r>
          </a:p>
          <a:p>
            <a:pPr>
              <a:lnSpc>
                <a:spcPct val="150000"/>
              </a:lnSpc>
            </a:pPr>
            <a:r>
              <a:rPr lang="en-US" b="1" dirty="0">
                <a:latin typeface="Times New Roman" panose="02020603050405020304" pitchFamily="18" charset="0"/>
                <a:cs typeface="Times New Roman" panose="02020603050405020304" pitchFamily="18" charset="0"/>
              </a:rPr>
              <a:t>Day at the </a:t>
            </a:r>
            <a:r>
              <a:rPr lang="en-US" b="1" dirty="0" err="1">
                <a:latin typeface="Times New Roman" panose="02020603050405020304" pitchFamily="18" charset="0"/>
                <a:cs typeface="Times New Roman" panose="02020603050405020304" pitchFamily="18" charset="0"/>
              </a:rPr>
              <a:t>Orphanage:</a:t>
            </a:r>
            <a:r>
              <a:rPr lang="en-US" dirty="0" err="1">
                <a:latin typeface="Times New Roman" panose="02020603050405020304" pitchFamily="18" charset="0"/>
                <a:cs typeface="Times New Roman" panose="02020603050405020304" pitchFamily="18" charset="0"/>
              </a:rPr>
              <a:t>Engaged</a:t>
            </a:r>
            <a:r>
              <a:rPr lang="en-US" dirty="0">
                <a:latin typeface="Times New Roman" panose="02020603050405020304" pitchFamily="18" charset="0"/>
                <a:cs typeface="Times New Roman" panose="02020603050405020304" pitchFamily="18" charset="0"/>
              </a:rPr>
              <a:t> in community service, learning empathy and kindness.</a:t>
            </a:r>
          </a:p>
          <a:p>
            <a:pPr>
              <a:lnSpc>
                <a:spcPct val="150000"/>
              </a:lnSpc>
            </a:pPr>
            <a:r>
              <a:rPr lang="en-US" b="1" dirty="0">
                <a:latin typeface="Times New Roman" panose="02020603050405020304" pitchFamily="18" charset="0"/>
                <a:cs typeface="Times New Roman" panose="02020603050405020304" pitchFamily="18" charset="0"/>
              </a:rPr>
              <a:t>Agricultural Trip to Egerton </a:t>
            </a:r>
            <a:r>
              <a:rPr lang="en-US" b="1" dirty="0" err="1">
                <a:latin typeface="Times New Roman" panose="02020603050405020304" pitchFamily="18" charset="0"/>
                <a:cs typeface="Times New Roman" panose="02020603050405020304" pitchFamily="18" charset="0"/>
              </a:rPr>
              <a:t>University:</a:t>
            </a:r>
            <a:r>
              <a:rPr lang="en-US" dirty="0" err="1">
                <a:latin typeface="Times New Roman" panose="02020603050405020304" pitchFamily="18" charset="0"/>
                <a:cs typeface="Times New Roman" panose="02020603050405020304" pitchFamily="18" charset="0"/>
              </a:rPr>
              <a:t>Immersed</a:t>
            </a:r>
            <a:r>
              <a:rPr lang="en-US" dirty="0">
                <a:latin typeface="Times New Roman" panose="02020603050405020304" pitchFamily="18" charset="0"/>
                <a:cs typeface="Times New Roman" panose="02020603050405020304" pitchFamily="18" charset="0"/>
              </a:rPr>
              <a:t> in the world of agriculture, igniting a passion for sustainable farming.</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0846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8072-2E50-D7A0-7209-67F344C6BE73}"/>
              </a:ext>
            </a:extLst>
          </p:cNvPr>
          <p:cNvSpPr>
            <a:spLocks noGrp="1"/>
          </p:cNvSpPr>
          <p:nvPr>
            <p:ph type="title"/>
          </p:nvPr>
        </p:nvSpPr>
        <p:spPr/>
        <p:txBody>
          <a:bodyPr/>
          <a:lstStyle/>
          <a:p>
            <a:pPr algn="ctr"/>
            <a:r>
              <a:rPr lang="en-US" b="1" u="sng" dirty="0"/>
              <a:t>Continuing the Journey: </a:t>
            </a:r>
            <a:r>
              <a:rPr lang="en-US" b="1" u="sng" dirty="0" err="1"/>
              <a:t>Dedan</a:t>
            </a:r>
            <a:r>
              <a:rPr lang="en-US" b="1" u="sng" dirty="0"/>
              <a:t> Kimathi University of Technology</a:t>
            </a:r>
          </a:p>
        </p:txBody>
      </p:sp>
      <p:sp>
        <p:nvSpPr>
          <p:cNvPr id="3" name="Content Placeholder 2">
            <a:extLst>
              <a:ext uri="{FF2B5EF4-FFF2-40B4-BE49-F238E27FC236}">
                <a16:creationId xmlns:a16="http://schemas.microsoft.com/office/drawing/2014/main" id="{45B4495B-98CF-E056-FB8C-82CB198E4514}"/>
              </a:ext>
            </a:extLst>
          </p:cNvPr>
          <p:cNvSpPr>
            <a:spLocks noGrp="1"/>
          </p:cNvSpPr>
          <p:nvPr>
            <p:ph idx="1"/>
          </p:nvPr>
        </p:nvSpPr>
        <p:spPr>
          <a:xfrm>
            <a:off x="1257300" y="2738438"/>
            <a:ext cx="15773400" cy="7358062"/>
          </a:xfrm>
        </p:spPr>
        <p:txBody>
          <a:bodyPr>
            <a:noAutofit/>
          </a:bodyPr>
          <a:lstStyle/>
          <a:p>
            <a:pPr>
              <a:lnSpc>
                <a:spcPct val="150000"/>
              </a:lnSpc>
            </a:pPr>
            <a:r>
              <a:rPr lang="en-US" sz="3200" dirty="0">
                <a:latin typeface="Times New Roman" panose="02020603050405020304" pitchFamily="18" charset="0"/>
                <a:cs typeface="Times New Roman" panose="02020603050405020304" pitchFamily="18" charset="0"/>
              </a:rPr>
              <a:t>Transitioned to university in 2021, pursuing a degree in Mathematics and Modeling Processes.</a:t>
            </a:r>
          </a:p>
          <a:p>
            <a:pPr>
              <a:lnSpc>
                <a:spcPct val="150000"/>
              </a:lnSpc>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Academic </a:t>
            </a:r>
            <a:r>
              <a:rPr lang="en-US" sz="3200" b="1" dirty="0" err="1">
                <a:latin typeface="Times New Roman" panose="02020603050405020304" pitchFamily="18" charset="0"/>
                <a:cs typeface="Times New Roman" panose="02020603050405020304" pitchFamily="18" charset="0"/>
              </a:rPr>
              <a:t>Pursuits:</a:t>
            </a:r>
            <a:r>
              <a:rPr lang="en-US" sz="3200" dirty="0" err="1">
                <a:latin typeface="Times New Roman" panose="02020603050405020304" pitchFamily="18" charset="0"/>
                <a:cs typeface="Times New Roman" panose="02020603050405020304" pitchFamily="18" charset="0"/>
              </a:rPr>
              <a:t>Exceptional</a:t>
            </a:r>
            <a:r>
              <a:rPr lang="en-US" sz="3200" dirty="0">
                <a:latin typeface="Times New Roman" panose="02020603050405020304" pitchFamily="18" charset="0"/>
                <a:cs typeface="Times New Roman" panose="02020603050405020304" pitchFamily="18" charset="0"/>
              </a:rPr>
              <a:t> aptitude for mathematics, exploring advanced topics and practical applications.</a:t>
            </a:r>
          </a:p>
          <a:p>
            <a:pPr>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Coursework and projects blending theoretical knowledge with practical skills.</a:t>
            </a:r>
          </a:p>
          <a:p>
            <a:pPr>
              <a:lnSpc>
                <a:spcPct val="150000"/>
              </a:lnSpc>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Future Innovation:</a:t>
            </a:r>
            <a:endParaRPr lang="en-US" sz="3200" dirty="0">
              <a:latin typeface="Times New Roman" panose="02020603050405020304" pitchFamily="18" charset="0"/>
              <a:cs typeface="Times New Roman" panose="02020603050405020304" pitchFamily="18" charset="0"/>
            </a:endParaRPr>
          </a:p>
          <a:p>
            <a:pPr marL="1143000" lvl="2" indent="-2286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Committed to leveraging expertise to drive innovations in various fields, including healthcare, environmental sustainability, urban planning, finance, technology, education, transportation, and logistics.</a:t>
            </a:r>
          </a:p>
          <a:p>
            <a:pPr>
              <a:lnSpc>
                <a:spcPct val="150000"/>
              </a:lnSpc>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a:lnSpc>
                <a:spcPct val="150000"/>
              </a:lnSpc>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20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010E-0A18-D20A-272B-A5D8DE67E4BD}"/>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Personal Growth and Future Aspirations</a:t>
            </a:r>
          </a:p>
        </p:txBody>
      </p:sp>
      <p:sp>
        <p:nvSpPr>
          <p:cNvPr id="3" name="Content Placeholder 2">
            <a:extLst>
              <a:ext uri="{FF2B5EF4-FFF2-40B4-BE49-F238E27FC236}">
                <a16:creationId xmlns:a16="http://schemas.microsoft.com/office/drawing/2014/main" id="{748E7023-B9AA-10C9-3E20-746EC31889BF}"/>
              </a:ext>
            </a:extLst>
          </p:cNvPr>
          <p:cNvSpPr>
            <a:spLocks noGrp="1"/>
          </p:cNvSpPr>
          <p:nvPr>
            <p:ph idx="1"/>
          </p:nvPr>
        </p:nvSpPr>
        <p:spPr>
          <a:xfrm>
            <a:off x="1257300" y="2171700"/>
            <a:ext cx="16649700" cy="7567612"/>
          </a:xfrm>
        </p:spPr>
        <p:txBody>
          <a:bodyPr>
            <a:noAutofit/>
          </a:bodyPr>
          <a:lstStyle/>
          <a:p>
            <a:pPr>
              <a:lnSpc>
                <a:spcPct val="150000"/>
              </a:lnSpc>
            </a:pPr>
            <a:r>
              <a:rPr lang="en-US" sz="3600" dirty="0">
                <a:latin typeface="Times New Roman" panose="02020603050405020304" pitchFamily="18" charset="0"/>
                <a:cs typeface="Times New Roman" panose="02020603050405020304" pitchFamily="18" charset="0"/>
              </a:rPr>
              <a:t>Deepened understanding of complex mathematical concepts and honed problem-solving skills.</a:t>
            </a:r>
          </a:p>
          <a:p>
            <a:pPr>
              <a:lnSpc>
                <a:spcPct val="150000"/>
              </a:lnSpc>
            </a:pPr>
            <a:r>
              <a:rPr lang="en-US" sz="3600" dirty="0">
                <a:latin typeface="Times New Roman" panose="02020603050405020304" pitchFamily="18" charset="0"/>
                <a:cs typeface="Times New Roman" panose="02020603050405020304" pitchFamily="18" charset="0"/>
              </a:rPr>
              <a:t>Engaged in extracurricular activities, shaping interpersonal skills and leadership abilities.</a:t>
            </a:r>
          </a:p>
          <a:p>
            <a:pPr>
              <a:lnSpc>
                <a:spcPct val="150000"/>
              </a:lnSpc>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Balancing Faith and </a:t>
            </a:r>
            <a:r>
              <a:rPr lang="en-US" sz="3600" b="1" dirty="0" err="1">
                <a:latin typeface="Times New Roman" panose="02020603050405020304" pitchFamily="18" charset="0"/>
                <a:cs typeface="Times New Roman" panose="02020603050405020304" pitchFamily="18" charset="0"/>
              </a:rPr>
              <a:t>Academics:</a:t>
            </a:r>
            <a:r>
              <a:rPr lang="en-US" sz="3600" dirty="0" err="1">
                <a:latin typeface="Times New Roman" panose="02020603050405020304" pitchFamily="18" charset="0"/>
                <a:cs typeface="Times New Roman" panose="02020603050405020304" pitchFamily="18" charset="0"/>
              </a:rPr>
              <a:t>Active</a:t>
            </a:r>
            <a:r>
              <a:rPr lang="en-US" sz="3600" dirty="0">
                <a:latin typeface="Times New Roman" panose="02020603050405020304" pitchFamily="18" charset="0"/>
                <a:cs typeface="Times New Roman" panose="02020603050405020304" pitchFamily="18" charset="0"/>
              </a:rPr>
              <a:t> in the Anglican community, participating in spiritual and community service activities.</a:t>
            </a:r>
          </a:p>
          <a:p>
            <a:pPr>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Joy in giving back through mentoring and outreach programs.</a:t>
            </a:r>
          </a:p>
          <a:p>
            <a:pPr>
              <a:lnSpc>
                <a:spcPct val="150000"/>
              </a:lnSpc>
            </a:pPr>
            <a:r>
              <a:rPr lang="en-US" sz="3600" b="1" dirty="0">
                <a:latin typeface="Times New Roman" panose="02020603050405020304" pitchFamily="18" charset="0"/>
                <a:cs typeface="Times New Roman" panose="02020603050405020304" pitchFamily="18" charset="0"/>
              </a:rPr>
              <a:t>Challenges and </a:t>
            </a:r>
            <a:r>
              <a:rPr lang="en-US" sz="3600" b="1" dirty="0" err="1">
                <a:latin typeface="Times New Roman" panose="02020603050405020304" pitchFamily="18" charset="0"/>
                <a:cs typeface="Times New Roman" panose="02020603050405020304" pitchFamily="18" charset="0"/>
              </a:rPr>
              <a:t>Triumphs:</a:t>
            </a:r>
            <a:r>
              <a:rPr lang="en-US" sz="3600" dirty="0" err="1">
                <a:latin typeface="Times New Roman" panose="02020603050405020304" pitchFamily="18" charset="0"/>
                <a:cs typeface="Times New Roman" panose="02020603050405020304" pitchFamily="18" charset="0"/>
              </a:rPr>
              <a:t>Overcame</a:t>
            </a:r>
            <a:r>
              <a:rPr lang="en-US" sz="3600" dirty="0">
                <a:latin typeface="Times New Roman" panose="02020603050405020304" pitchFamily="18" charset="0"/>
                <a:cs typeface="Times New Roman" panose="02020603050405020304" pitchFamily="18" charset="0"/>
              </a:rPr>
              <a:t> obstacles, building determination and resilience.</a:t>
            </a:r>
          </a:p>
          <a:p>
            <a:pPr>
              <a:lnSpc>
                <a:spcPct val="150000"/>
              </a:lnSpc>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807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TotalTime>
  <Words>631</Words>
  <Application>Microsoft Office PowerPoint</Application>
  <PresentationFormat>Custom</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Calibri Light</vt:lpstr>
      <vt:lpstr>Office Theme</vt:lpstr>
      <vt:lpstr>PowerPoint Presentation</vt:lpstr>
      <vt:lpstr>Introduction</vt:lpstr>
      <vt:lpstr> Early years</vt:lpstr>
      <vt:lpstr>Education and growth</vt:lpstr>
      <vt:lpstr>Cultural immersion</vt:lpstr>
      <vt:lpstr>Challenges and Growth</vt:lpstr>
      <vt:lpstr>Academic Trips and Their Impact</vt:lpstr>
      <vt:lpstr>Continuing the Journey: Dedan Kimathi University of Technology</vt:lpstr>
      <vt:lpstr>Personal Growth and Future Aspirations</vt:lpstr>
      <vt:lpstr>Future Aspirations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in IT</dc:title>
  <dc:creator>Rotich Kipngeno</dc:creator>
  <cp:lastModifiedBy>Rotich Kipngeno</cp:lastModifiedBy>
  <cp:revision>2</cp:revision>
  <dcterms:created xsi:type="dcterms:W3CDTF">2006-08-16T00:00:00Z</dcterms:created>
  <dcterms:modified xsi:type="dcterms:W3CDTF">2024-06-21T17:38:48Z</dcterms:modified>
  <dc:identifier>DAGBQibtf5c</dc:identifier>
</cp:coreProperties>
</file>