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18288000" cy="10287000"/>
  <p:notesSz cx="6858000" cy="9144000"/>
  <p:embeddedFontLst>
    <p:embeddedFont>
      <p:font typeface="DM Sans Bold" panose="020B0604020202020204" charset="0"/>
      <p:regular r:id="rId11"/>
    </p:embeddedFont>
    <p:embeddedFont>
      <p:font typeface="Calibri" panose="020F050202020403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8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7.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11.svg"/><Relationship Id="rId17" Type="http://schemas.openxmlformats.org/officeDocument/2006/relationships/image" Target="../media/image9.png"/><Relationship Id="rId25"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24" Type="http://schemas.openxmlformats.org/officeDocument/2006/relationships/image" Target="../media/image23.sv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0.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14.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7.jp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2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18.jpe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image" Target="../media/image13.svg"/><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image" Target="../media/image16.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7.png"/><Relationship Id="rId24" Type="http://schemas.openxmlformats.org/officeDocument/2006/relationships/image" Target="../media/image25.svg"/><Relationship Id="rId5" Type="http://schemas.openxmlformats.org/officeDocument/2006/relationships/image" Target="../media/image3.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11.png"/><Relationship Id="rId4" Type="http://schemas.openxmlformats.org/officeDocument/2006/relationships/image" Target="../media/image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104785" y="-3939447"/>
            <a:ext cx="10287000" cy="18190556"/>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 xmlns:asvg="http://schemas.microsoft.com/office/drawing/2016/SVG/main" r:embed="rId30"/>
                </a:ext>
              </a:extLst>
            </a:blip>
            <a:stretch>
              <a:fillRect/>
            </a:stretch>
          </a:blipFill>
          <a:ln cap="sq">
            <a:noFill/>
            <a:prstDash val="solid"/>
            <a:miter/>
          </a:ln>
        </p:spPr>
      </p:sp>
      <p:sp>
        <p:nvSpPr>
          <p:cNvPr id="17" name="TextBox 17"/>
          <p:cNvSpPr txBox="1"/>
          <p:nvPr/>
        </p:nvSpPr>
        <p:spPr>
          <a:xfrm>
            <a:off x="3793087" y="3154515"/>
            <a:ext cx="10910396" cy="2885405"/>
          </a:xfrm>
          <a:prstGeom prst="rect">
            <a:avLst/>
          </a:prstGeom>
        </p:spPr>
        <p:txBody>
          <a:bodyPr lIns="0" tIns="0" rIns="0" bIns="0" rtlCol="0" anchor="t">
            <a:spAutoFit/>
          </a:bodyPr>
          <a:lstStyle/>
          <a:p>
            <a:pPr algn="ctr">
              <a:lnSpc>
                <a:spcPts val="7519"/>
              </a:lnSpc>
            </a:pPr>
            <a:r>
              <a:rPr lang="en-US" sz="7999" dirty="0">
                <a:solidFill>
                  <a:srgbClr val="000000"/>
                </a:solidFill>
                <a:latin typeface="Times New Roman" panose="02020603050405020304" pitchFamily="18" charset="0"/>
                <a:cs typeface="Times New Roman" panose="02020603050405020304" pitchFamily="18" charset="0"/>
              </a:rPr>
              <a:t>INVENTION</a:t>
            </a:r>
          </a:p>
          <a:p>
            <a:pPr algn="ctr">
              <a:lnSpc>
                <a:spcPts val="7519"/>
              </a:lnSpc>
            </a:pPr>
            <a:r>
              <a:rPr lang="en-US" sz="7999" dirty="0" smtClean="0">
                <a:solidFill>
                  <a:srgbClr val="000000"/>
                </a:solidFill>
                <a:latin typeface="Times New Roman" panose="02020603050405020304" pitchFamily="18" charset="0"/>
                <a:cs typeface="Times New Roman" panose="02020603050405020304" pitchFamily="18" charset="0"/>
              </a:rPr>
              <a:t> OF </a:t>
            </a:r>
            <a:r>
              <a:rPr lang="en-US" sz="7999" dirty="0" smtClean="0">
                <a:solidFill>
                  <a:srgbClr val="000000"/>
                </a:solidFill>
                <a:latin typeface="Times New Roman" panose="02020603050405020304" pitchFamily="18" charset="0"/>
                <a:cs typeface="Times New Roman" panose="02020603050405020304" pitchFamily="18" charset="0"/>
              </a:rPr>
              <a:t>ARTIFICIAL MINTELLIGENCE </a:t>
            </a:r>
            <a:r>
              <a:rPr lang="en-US" sz="8000" spc="137" dirty="0">
                <a:solidFill>
                  <a:srgbClr val="000000"/>
                </a:solidFill>
                <a:latin typeface="Times New Roman" panose="02020603050405020304" pitchFamily="18" charset="0"/>
                <a:cs typeface="Times New Roman" panose="02020603050405020304" pitchFamily="18" charset="0"/>
              </a:rPr>
              <a:t>(AI) </a:t>
            </a:r>
            <a:endParaRPr lang="en-US" sz="7999" dirty="0">
              <a:solidFill>
                <a:srgbClr val="000000"/>
              </a:solidFill>
              <a:latin typeface="Times New Roman" panose="02020603050405020304" pitchFamily="18" charset="0"/>
              <a:cs typeface="Times New Roman" panose="02020603050405020304" pitchFamily="18" charset="0"/>
            </a:endParaRPr>
          </a:p>
        </p:txBody>
      </p:sp>
      <p:sp>
        <p:nvSpPr>
          <p:cNvPr id="18" name="TextBox 18"/>
          <p:cNvSpPr txBox="1"/>
          <p:nvPr/>
        </p:nvSpPr>
        <p:spPr>
          <a:xfrm>
            <a:off x="3738439" y="6624033"/>
            <a:ext cx="10811123" cy="583686"/>
          </a:xfrm>
          <a:prstGeom prst="rect">
            <a:avLst/>
          </a:prstGeom>
        </p:spPr>
        <p:txBody>
          <a:bodyPr lIns="0" tIns="0" rIns="0" bIns="0" rtlCol="0" anchor="t">
            <a:spAutoFit/>
          </a:bodyPr>
          <a:lstStyle/>
          <a:p>
            <a:pPr algn="ctr">
              <a:lnSpc>
                <a:spcPts val="4381"/>
              </a:lnSpc>
            </a:pPr>
            <a:r>
              <a:rPr lang="en-US" sz="4381" spc="-87" dirty="0">
                <a:solidFill>
                  <a:srgbClr val="000000"/>
                </a:solidFill>
                <a:latin typeface="Times New Roman" panose="02020603050405020304" pitchFamily="18" charset="0"/>
                <a:cs typeface="Times New Roman" panose="02020603050405020304" pitchFamily="18" charset="0"/>
              </a:rPr>
              <a:t>Presented </a:t>
            </a:r>
            <a:r>
              <a:rPr lang="en-US" sz="4381" spc="-87" dirty="0" smtClean="0">
                <a:solidFill>
                  <a:srgbClr val="000000"/>
                </a:solidFill>
                <a:latin typeface="Times New Roman" panose="02020603050405020304" pitchFamily="18" charset="0"/>
                <a:cs typeface="Times New Roman" panose="02020603050405020304" pitchFamily="18" charset="0"/>
              </a:rPr>
              <a:t>By: </a:t>
            </a:r>
            <a:r>
              <a:rPr lang="en-US" sz="4381" spc="-87" dirty="0" smtClean="0">
                <a:solidFill>
                  <a:srgbClr val="000000"/>
                </a:solidFill>
                <a:latin typeface="Times New Roman" panose="02020603050405020304" pitchFamily="18" charset="0"/>
                <a:cs typeface="Times New Roman" panose="02020603050405020304" pitchFamily="18" charset="0"/>
              </a:rPr>
              <a:t>Amos </a:t>
            </a:r>
            <a:r>
              <a:rPr lang="en-US" sz="4381" spc="-87" dirty="0" err="1" smtClean="0">
                <a:solidFill>
                  <a:srgbClr val="000000"/>
                </a:solidFill>
                <a:latin typeface="Times New Roman" panose="02020603050405020304" pitchFamily="18" charset="0"/>
                <a:cs typeface="Times New Roman" panose="02020603050405020304" pitchFamily="18" charset="0"/>
              </a:rPr>
              <a:t>Kipngen</a:t>
            </a:r>
            <a:r>
              <a:rPr lang="en-US" sz="4381" spc="-87" dirty="0" err="1">
                <a:solidFill>
                  <a:srgbClr val="000000"/>
                </a:solidFill>
                <a:latin typeface="Times New Roman" panose="02020603050405020304" pitchFamily="18" charset="0"/>
                <a:cs typeface="Times New Roman" panose="02020603050405020304" pitchFamily="18" charset="0"/>
              </a:rPr>
              <a:t>o</a:t>
            </a:r>
            <a:r>
              <a:rPr lang="en-US" sz="4381" spc="-87" dirty="0" smtClean="0">
                <a:solidFill>
                  <a:srgbClr val="000000"/>
                </a:solidFill>
                <a:latin typeface="Times New Roman" panose="02020603050405020304" pitchFamily="18" charset="0"/>
                <a:cs typeface="Times New Roman" panose="02020603050405020304" pitchFamily="18" charset="0"/>
              </a:rPr>
              <a:t> </a:t>
            </a:r>
            <a:r>
              <a:rPr lang="en-US" sz="4381" spc="-87" dirty="0" err="1" smtClean="0">
                <a:solidFill>
                  <a:srgbClr val="000000"/>
                </a:solidFill>
                <a:latin typeface="Times New Roman" panose="02020603050405020304" pitchFamily="18" charset="0"/>
                <a:cs typeface="Times New Roman" panose="02020603050405020304" pitchFamily="18" charset="0"/>
              </a:rPr>
              <a:t>R</a:t>
            </a:r>
            <a:r>
              <a:rPr lang="en-US" sz="4381" spc="-87" dirty="0" err="1">
                <a:solidFill>
                  <a:srgbClr val="000000"/>
                </a:solidFill>
                <a:latin typeface="Times New Roman" panose="02020603050405020304" pitchFamily="18" charset="0"/>
                <a:cs typeface="Times New Roman" panose="02020603050405020304" pitchFamily="18" charset="0"/>
              </a:rPr>
              <a:t>o</a:t>
            </a:r>
            <a:r>
              <a:rPr lang="en-US" sz="4381" spc="-87" dirty="0" err="1" smtClean="0">
                <a:solidFill>
                  <a:srgbClr val="000000"/>
                </a:solidFill>
                <a:latin typeface="Times New Roman" panose="02020603050405020304" pitchFamily="18" charset="0"/>
                <a:cs typeface="Times New Roman" panose="02020603050405020304" pitchFamily="18" charset="0"/>
              </a:rPr>
              <a:t>tich</a:t>
            </a:r>
            <a:endParaRPr lang="en-US" sz="4381" spc="-87" dirty="0">
              <a:solidFill>
                <a:srgbClr val="000000"/>
              </a:solidFill>
              <a:latin typeface="Times New Roman" panose="02020603050405020304" pitchFamily="18" charset="0"/>
              <a:cs typeface="Times New Roman" panose="02020603050405020304" pitchFamily="18" charset="0"/>
            </a:endParaRP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20" name="TextBox 20"/>
          <p:cNvSpPr txBox="1"/>
          <p:nvPr/>
        </p:nvSpPr>
        <p:spPr>
          <a:xfrm>
            <a:off x="3738439" y="7606716"/>
            <a:ext cx="10811123" cy="583686"/>
          </a:xfrm>
          <a:prstGeom prst="rect">
            <a:avLst/>
          </a:prstGeom>
        </p:spPr>
        <p:txBody>
          <a:bodyPr lIns="0" tIns="0" rIns="0" bIns="0" rtlCol="0" anchor="t">
            <a:spAutoFit/>
          </a:bodyPr>
          <a:lstStyle/>
          <a:p>
            <a:pPr algn="ctr">
              <a:lnSpc>
                <a:spcPts val="4381"/>
              </a:lnSpc>
            </a:pPr>
            <a:r>
              <a:rPr lang="en-US" sz="4381" spc="-87" dirty="0" err="1">
                <a:solidFill>
                  <a:srgbClr val="000000"/>
                </a:solidFill>
                <a:latin typeface="Times New Roman" panose="02020603050405020304" pitchFamily="18" charset="0"/>
                <a:cs typeface="Times New Roman" panose="02020603050405020304" pitchFamily="18" charset="0"/>
              </a:rPr>
              <a:t>Reg</a:t>
            </a:r>
            <a:r>
              <a:rPr lang="en-US" sz="4381" spc="-87" dirty="0">
                <a:solidFill>
                  <a:srgbClr val="000000"/>
                </a:solidFill>
                <a:latin typeface="Times New Roman" panose="02020603050405020304" pitchFamily="18" charset="0"/>
                <a:cs typeface="Times New Roman" panose="02020603050405020304" pitchFamily="18" charset="0"/>
              </a:rPr>
              <a:t> No: </a:t>
            </a:r>
            <a:r>
              <a:rPr lang="en-US" sz="4381" spc="-87" dirty="0" smtClean="0">
                <a:solidFill>
                  <a:srgbClr val="000000"/>
                </a:solidFill>
                <a:latin typeface="Times New Roman" panose="02020603050405020304" pitchFamily="18" charset="0"/>
                <a:cs typeface="Times New Roman" panose="02020603050405020304" pitchFamily="18" charset="0"/>
              </a:rPr>
              <a:t>S</a:t>
            </a:r>
            <a:r>
              <a:rPr lang="en-US" sz="4381" spc="-87" dirty="0" smtClean="0">
                <a:solidFill>
                  <a:srgbClr val="000000"/>
                </a:solidFill>
                <a:latin typeface="Times New Roman" panose="02020603050405020304" pitchFamily="18" charset="0"/>
                <a:cs typeface="Times New Roman" panose="02020603050405020304" pitchFamily="18" charset="0"/>
              </a:rPr>
              <a:t>084-01-2742/2021</a:t>
            </a:r>
            <a:endParaRPr lang="en-US" sz="4381" spc="-87"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39358" y="-386188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24000" y="1755334"/>
            <a:ext cx="7848753" cy="984006"/>
          </a:xfrm>
          <a:prstGeom prst="rect">
            <a:avLst/>
          </a:prstGeom>
        </p:spPr>
        <p:txBody>
          <a:bodyPr lIns="0" tIns="0" rIns="0" bIns="0" rtlCol="0" anchor="t">
            <a:spAutoFit/>
          </a:bodyPr>
          <a:lstStyle/>
          <a:p>
            <a:pPr>
              <a:lnSpc>
                <a:spcPts val="7372"/>
              </a:lnSpc>
            </a:pPr>
            <a:r>
              <a:rPr lang="en-US" sz="7600" dirty="0">
                <a:solidFill>
                  <a:srgbClr val="000000"/>
                </a:solidFill>
                <a:latin typeface="Times New Roman" panose="02020603050405020304" pitchFamily="18" charset="0"/>
                <a:cs typeface="Times New Roman" panose="02020603050405020304" pitchFamily="18" charset="0"/>
              </a:rPr>
              <a:t>INTRODUCTION</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a:ln cap="sq">
            <a:noFill/>
            <a:prstDash val="solid"/>
            <a:miter/>
          </a:ln>
        </p:spPr>
      </p:sp>
      <p:sp>
        <p:nvSpPr>
          <p:cNvPr id="6" name="Freeform 6"/>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7" name="Freeform 7"/>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8" name="Freeform 8"/>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10" name="TextBox 10"/>
          <p:cNvSpPr txBox="1"/>
          <p:nvPr/>
        </p:nvSpPr>
        <p:spPr>
          <a:xfrm>
            <a:off x="1038225" y="2573607"/>
            <a:ext cx="8334528" cy="6463308"/>
          </a:xfrm>
          <a:prstGeom prst="rect">
            <a:avLst/>
          </a:prstGeom>
        </p:spPr>
        <p:txBody>
          <a:bodyPr wrap="square" lIns="0" tIns="0" rIns="0" bIns="0" rtlCol="0" anchor="t">
            <a:spAutoFit/>
          </a:bodyPr>
          <a:lstStyle/>
          <a:p>
            <a:pPr marL="558800" lvl="1" indent="-342900">
              <a:lnSpc>
                <a:spcPct val="150000"/>
              </a:lnSpc>
              <a:buFont typeface="Arial" panose="020B0604020202020204" pitchFamily="34" charset="0"/>
              <a:buChar char="•"/>
            </a:pPr>
            <a:r>
              <a:rPr lang="en-US" sz="2800" spc="119" dirty="0" smtClean="0">
                <a:solidFill>
                  <a:srgbClr val="000000"/>
                </a:solidFill>
                <a:latin typeface="Times New Roman" panose="02020603050405020304" pitchFamily="18" charset="0"/>
                <a:cs typeface="Times New Roman" panose="02020603050405020304" pitchFamily="18" charset="0"/>
              </a:rPr>
              <a:t>AI </a:t>
            </a:r>
            <a:r>
              <a:rPr lang="en-US" sz="2800" spc="119" dirty="0">
                <a:solidFill>
                  <a:srgbClr val="000000"/>
                </a:solidFill>
                <a:latin typeface="Times New Roman" panose="02020603050405020304" pitchFamily="18" charset="0"/>
                <a:cs typeface="Times New Roman" panose="02020603050405020304" pitchFamily="18" charset="0"/>
              </a:rPr>
              <a:t>is a groundbreaking innovation </a:t>
            </a:r>
            <a:r>
              <a:rPr lang="en-US" sz="2800" spc="119" dirty="0" smtClean="0">
                <a:solidFill>
                  <a:srgbClr val="000000"/>
                </a:solidFill>
                <a:latin typeface="Times New Roman" panose="02020603050405020304" pitchFamily="18" charset="0"/>
                <a:cs typeface="Times New Roman" panose="02020603050405020304" pitchFamily="18" charset="0"/>
              </a:rPr>
              <a:t>enabling </a:t>
            </a:r>
            <a:r>
              <a:rPr lang="en-US" sz="2800" spc="119" dirty="0">
                <a:solidFill>
                  <a:srgbClr val="000000"/>
                </a:solidFill>
                <a:latin typeface="Times New Roman" panose="02020603050405020304" pitchFamily="18" charset="0"/>
                <a:cs typeface="Times New Roman" panose="02020603050405020304" pitchFamily="18" charset="0"/>
              </a:rPr>
              <a:t>automation, data analysis, natural language processing, and machine learning. It streamlines operations, improves decision-making, and enhances user experiences. AI's applications include automation, data analysis, personalization, cybersecurity, healthcare, and autonomous systems. However, ethical and social considerations must be addressed to ensure responsible development and deployment</a:t>
            </a:r>
          </a:p>
        </p:txBody>
      </p:sp>
      <p:pic>
        <p:nvPicPr>
          <p:cNvPr id="14" name="Picture 13">
            <a:extLst>
              <a:ext uri="{FF2B5EF4-FFF2-40B4-BE49-F238E27FC236}">
                <a16:creationId xmlns:a16="http://schemas.microsoft.com/office/drawing/2014/main" id="{DC309A23-F86B-27EB-1C52-9D5EEAC946F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52670" y="2738349"/>
            <a:ext cx="8129634" cy="60471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151929" y="-382355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9536884"/>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a:ln cap="sq">
            <a:noFill/>
            <a:prstDash val="solid"/>
            <a:miter/>
          </a:ln>
        </p:spPr>
      </p:sp>
      <p:sp>
        <p:nvSpPr>
          <p:cNvPr id="5" name="Freeform 5"/>
          <p:cNvSpPr/>
          <p:nvPr/>
        </p:nvSpPr>
        <p:spPr>
          <a:xfrm>
            <a:off x="3431074" y="9546409"/>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8" name="TextBox 8"/>
          <p:cNvSpPr txBox="1"/>
          <p:nvPr/>
        </p:nvSpPr>
        <p:spPr>
          <a:xfrm>
            <a:off x="1504950" y="2411973"/>
            <a:ext cx="10182668" cy="2000548"/>
          </a:xfrm>
          <a:prstGeom prst="rect">
            <a:avLst/>
          </a:prstGeom>
        </p:spPr>
        <p:txBody>
          <a:bodyPr lIns="0" tIns="0" rIns="0" bIns="0" rtlCol="0" anchor="t">
            <a:spAutoFit/>
          </a:bodyPr>
          <a:lstStyle/>
          <a:p>
            <a:pPr>
              <a:lnSpc>
                <a:spcPts val="7760"/>
              </a:lnSpc>
            </a:pPr>
            <a:r>
              <a:rPr lang="en-US" sz="8000" b="1" i="0" dirty="0">
                <a:solidFill>
                  <a:srgbClr val="0D0D0D"/>
                </a:solidFill>
                <a:effectLst/>
                <a:highlight>
                  <a:srgbClr val="FFFFFF"/>
                </a:highlight>
                <a:latin typeface="Times New Roman" panose="02020603050405020304" pitchFamily="18" charset="0"/>
                <a:cs typeface="Times New Roman" panose="02020603050405020304" pitchFamily="18" charset="0"/>
              </a:rPr>
              <a:t>Machine Learning (ML)</a:t>
            </a:r>
            <a:r>
              <a:rPr lang="en-US" sz="80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sz="8000" dirty="0">
              <a:solidFill>
                <a:srgbClr val="000000"/>
              </a:solidFill>
              <a:latin typeface="Times New Roman" panose="02020603050405020304" pitchFamily="18" charset="0"/>
              <a:cs typeface="Times New Roman" panose="02020603050405020304" pitchFamily="18" charset="0"/>
            </a:endParaRPr>
          </a:p>
        </p:txBody>
      </p:sp>
      <p:sp>
        <p:nvSpPr>
          <p:cNvPr id="9" name="TextBox 9"/>
          <p:cNvSpPr txBox="1"/>
          <p:nvPr/>
        </p:nvSpPr>
        <p:spPr>
          <a:xfrm>
            <a:off x="0" y="4588760"/>
            <a:ext cx="11687618" cy="4431983"/>
          </a:xfrm>
          <a:prstGeom prst="rect">
            <a:avLst/>
          </a:prstGeom>
        </p:spPr>
        <p:txBody>
          <a:bodyPr wrap="square" lIns="0" tIns="0" rIns="0" bIns="0" rtlCol="0" anchor="t">
            <a:spAutoFit/>
          </a:bodyPr>
          <a:lstStyle/>
          <a:p>
            <a:pPr>
              <a:lnSpc>
                <a:spcPct val="150000"/>
              </a:lnSpc>
            </a:pPr>
            <a:endParaRPr lang="en-US" sz="3200" spc="137"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3200" spc="137" dirty="0">
                <a:solidFill>
                  <a:srgbClr val="000000"/>
                </a:solidFill>
                <a:latin typeface="Times New Roman" panose="02020603050405020304" pitchFamily="18" charset="0"/>
                <a:cs typeface="Times New Roman" panose="02020603050405020304" pitchFamily="18" charset="0"/>
              </a:rPr>
              <a:t>Machine Learning (ML) is a branch of Artificial Intelligence (AI) that enables computers to learn from data without being explicitly programmed. Instead of following static instructions, ML algorithms learn patterns and relationships from data to make predictions, identify patterns, or take actions.</a:t>
            </a:r>
          </a:p>
        </p:txBody>
      </p:sp>
      <p:pic>
        <p:nvPicPr>
          <p:cNvPr id="11" name="Picture 10">
            <a:extLst>
              <a:ext uri="{FF2B5EF4-FFF2-40B4-BE49-F238E27FC236}">
                <a16:creationId xmlns:a16="http://schemas.microsoft.com/office/drawing/2014/main" id="{2E80E6BB-E0B5-CCBF-732C-9D9FD64B672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582400" y="2411974"/>
            <a:ext cx="6705600" cy="72273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619500" y="-38100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90387" y="-1524231"/>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4" name="TextBox 4"/>
          <p:cNvSpPr txBox="1"/>
          <p:nvPr/>
        </p:nvSpPr>
        <p:spPr>
          <a:xfrm>
            <a:off x="2133600" y="1684848"/>
            <a:ext cx="10002547" cy="1038105"/>
          </a:xfrm>
          <a:prstGeom prst="rect">
            <a:avLst/>
          </a:prstGeom>
        </p:spPr>
        <p:txBody>
          <a:bodyPr lIns="0" tIns="0" rIns="0" bIns="0" rtlCol="0" anchor="t">
            <a:spAutoFit/>
          </a:bodyPr>
          <a:lstStyle/>
          <a:p>
            <a:pPr>
              <a:lnSpc>
                <a:spcPts val="7760"/>
              </a:lnSpc>
            </a:pPr>
            <a:r>
              <a:rPr lang="en-US" sz="8000" b="1" i="0" dirty="0">
                <a:solidFill>
                  <a:srgbClr val="0D0D0D"/>
                </a:solidFill>
                <a:effectLst/>
                <a:highlight>
                  <a:srgbClr val="FFFFFF"/>
                </a:highlight>
                <a:latin typeface="Times New Roman" panose="02020603050405020304" pitchFamily="18" charset="0"/>
                <a:cs typeface="Times New Roman" panose="02020603050405020304" pitchFamily="18" charset="0"/>
              </a:rPr>
              <a:t>Deep Learning</a:t>
            </a:r>
            <a:r>
              <a:rPr lang="en-US" sz="80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sz="8000" dirty="0">
              <a:solidFill>
                <a:srgbClr val="000000"/>
              </a:solidFill>
              <a:latin typeface="Times New Roman" panose="02020603050405020304" pitchFamily="18" charset="0"/>
              <a:cs typeface="Times New Roman" panose="02020603050405020304" pitchFamily="18" charset="0"/>
            </a:endParaRPr>
          </a:p>
        </p:txBody>
      </p:sp>
      <p:sp>
        <p:nvSpPr>
          <p:cNvPr id="5" name="TextBox 5"/>
          <p:cNvSpPr txBox="1"/>
          <p:nvPr/>
        </p:nvSpPr>
        <p:spPr>
          <a:xfrm>
            <a:off x="1504951" y="2731003"/>
            <a:ext cx="5048250" cy="6311984"/>
          </a:xfrm>
          <a:prstGeom prst="rect">
            <a:avLst/>
          </a:prstGeom>
        </p:spPr>
        <p:txBody>
          <a:bodyPr wrap="square" lIns="0" tIns="0" rIns="0" bIns="0" rtlCol="0" anchor="t">
            <a:spAutoFit/>
          </a:bodyPr>
          <a:lstStyle/>
          <a:p>
            <a:pPr marL="500530" lvl="1" indent="-250265">
              <a:lnSpc>
                <a:spcPct val="200000"/>
              </a:lnSpc>
              <a:buFont typeface="Arial"/>
              <a:buChar char="•"/>
            </a:pPr>
            <a:r>
              <a:rPr lang="en-US" sz="2318" spc="139" dirty="0">
                <a:solidFill>
                  <a:srgbClr val="000000"/>
                </a:solidFill>
                <a:latin typeface="Times New Roman" panose="02020603050405020304" pitchFamily="18" charset="0"/>
                <a:cs typeface="Times New Roman" panose="02020603050405020304" pitchFamily="18" charset="0"/>
              </a:rPr>
              <a:t>Deep Learning is a subset of Machine Learning (ML) that uses neural networks with multiple layers to learn from data. These deep neural networks are capable of automatically learning representations of data at multiple levels of abstraction. Here's a brief overview:</a:t>
            </a:r>
            <a:endParaRPr lang="en-US" sz="2500" spc="150"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5B961A4-262E-7214-655C-86E4C0910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1" y="3086101"/>
            <a:ext cx="11353799" cy="647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90387" y="-1524231"/>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4" name="TextBox 4"/>
          <p:cNvSpPr txBox="1"/>
          <p:nvPr/>
        </p:nvSpPr>
        <p:spPr>
          <a:xfrm>
            <a:off x="1504950" y="2245007"/>
            <a:ext cx="10002547" cy="1038105"/>
          </a:xfrm>
          <a:prstGeom prst="rect">
            <a:avLst/>
          </a:prstGeom>
        </p:spPr>
        <p:txBody>
          <a:bodyPr lIns="0" tIns="0" rIns="0" bIns="0" rtlCol="0" anchor="t">
            <a:spAutoFit/>
          </a:bodyPr>
          <a:lstStyle/>
          <a:p>
            <a:pPr>
              <a:lnSpc>
                <a:spcPts val="7760"/>
              </a:lnSpc>
            </a:pPr>
            <a:r>
              <a:rPr lang="en-US" sz="8000" b="1" i="0" dirty="0">
                <a:solidFill>
                  <a:srgbClr val="0D0D0D"/>
                </a:solidFill>
                <a:effectLst/>
                <a:highlight>
                  <a:srgbClr val="FFFFFF"/>
                </a:highlight>
                <a:latin typeface="Söhne"/>
              </a:rPr>
              <a:t>Applications of AI</a:t>
            </a:r>
            <a:endParaRPr lang="en-US" sz="8000" dirty="0">
              <a:solidFill>
                <a:srgbClr val="000000"/>
              </a:solidFill>
              <a:latin typeface="DM Sans Bold"/>
            </a:endParaRPr>
          </a:p>
        </p:txBody>
      </p:sp>
      <p:sp>
        <p:nvSpPr>
          <p:cNvPr id="5" name="TextBox 5"/>
          <p:cNvSpPr txBox="1"/>
          <p:nvPr/>
        </p:nvSpPr>
        <p:spPr>
          <a:xfrm>
            <a:off x="990600" y="3543300"/>
            <a:ext cx="16535400" cy="3693319"/>
          </a:xfrm>
          <a:prstGeom prst="rect">
            <a:avLst/>
          </a:prstGeom>
        </p:spPr>
        <p:txBody>
          <a:bodyPr wrap="square" lIns="0" tIns="0" rIns="0" bIns="0" rtlCol="0" anchor="t">
            <a:spAutoFit/>
          </a:bodyPr>
          <a:lstStyle/>
          <a:p>
            <a:pPr marL="539749" lvl="1" indent="-269875">
              <a:lnSpc>
                <a:spcPct val="150000"/>
              </a:lnSpc>
              <a:buFont typeface="Arial"/>
              <a:buChar char="•"/>
            </a:pPr>
            <a:r>
              <a:rPr lang="en-US" sz="3200" spc="149" dirty="0">
                <a:solidFill>
                  <a:srgbClr val="000000"/>
                </a:solidFill>
                <a:latin typeface="Times New Roman" panose="02020603050405020304" pitchFamily="18" charset="0"/>
                <a:cs typeface="Times New Roman" panose="02020603050405020304" pitchFamily="18" charset="0"/>
              </a:rPr>
              <a:t> AI has applications across various industries and domains. In healthcare, AI is used for medical imaging analysis, drug discovery, personalized treatment planning, and remote patient monitoring. In finance, AI powers algorithmic trading, fraud detection, and personalized financial services. Other applications </a:t>
            </a:r>
            <a:r>
              <a:rPr lang="en-US" sz="3200" spc="149" dirty="0" smtClean="0">
                <a:solidFill>
                  <a:srgbClr val="000000"/>
                </a:solidFill>
                <a:latin typeface="Times New Roman" panose="02020603050405020304" pitchFamily="18" charset="0"/>
                <a:cs typeface="Times New Roman" panose="02020603050405020304" pitchFamily="18" charset="0"/>
              </a:rPr>
              <a:t>include  </a:t>
            </a:r>
            <a:r>
              <a:rPr lang="en-US" sz="3200" spc="149" dirty="0">
                <a:solidFill>
                  <a:srgbClr val="000000"/>
                </a:solidFill>
                <a:latin typeface="Times New Roman" panose="02020603050405020304" pitchFamily="18" charset="0"/>
                <a:cs typeface="Times New Roman" panose="02020603050405020304" pitchFamily="18" charset="0"/>
              </a:rPr>
              <a:t>virtual assistants, chatbots, recommendation systems, autonomous vehicles, and smart manufacturing.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467100" y="-44196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dirty="0"/>
          </a:p>
        </p:txBody>
      </p:sp>
      <p:sp>
        <p:nvSpPr>
          <p:cNvPr id="3" name="Freeform 3"/>
          <p:cNvSpPr/>
          <p:nvPr/>
        </p:nvSpPr>
        <p:spPr>
          <a:xfrm>
            <a:off x="-1590387" y="-1524231"/>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4" name="TextBox 4"/>
          <p:cNvSpPr txBox="1"/>
          <p:nvPr/>
        </p:nvSpPr>
        <p:spPr>
          <a:xfrm>
            <a:off x="1504950" y="2435507"/>
            <a:ext cx="13794063" cy="2000548"/>
          </a:xfrm>
          <a:prstGeom prst="rect">
            <a:avLst/>
          </a:prstGeom>
        </p:spPr>
        <p:txBody>
          <a:bodyPr lIns="0" tIns="0" rIns="0" bIns="0" rtlCol="0" anchor="t">
            <a:spAutoFit/>
          </a:bodyPr>
          <a:lstStyle/>
          <a:p>
            <a:pPr>
              <a:lnSpc>
                <a:spcPts val="7760"/>
              </a:lnSpc>
            </a:pPr>
            <a:r>
              <a:rPr lang="en-US" sz="8000" b="1" i="0" dirty="0">
                <a:solidFill>
                  <a:srgbClr val="0D0D0D"/>
                </a:solidFill>
                <a:effectLst/>
                <a:highlight>
                  <a:srgbClr val="FFFFFF"/>
                </a:highlight>
                <a:latin typeface="Times New Roman" panose="02020603050405020304" pitchFamily="18" charset="0"/>
                <a:cs typeface="Times New Roman" panose="02020603050405020304" pitchFamily="18" charset="0"/>
              </a:rPr>
              <a:t>Ethical and Social Implications</a:t>
            </a:r>
            <a:r>
              <a:rPr lang="en-US" sz="8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endParaRPr lang="en-US" sz="8000" dirty="0">
              <a:solidFill>
                <a:srgbClr val="000000"/>
              </a:solidFill>
              <a:latin typeface="Times New Roman" panose="02020603050405020304" pitchFamily="18" charset="0"/>
              <a:cs typeface="Times New Roman" panose="02020603050405020304" pitchFamily="18" charset="0"/>
            </a:endParaRPr>
          </a:p>
        </p:txBody>
      </p:sp>
      <p:sp>
        <p:nvSpPr>
          <p:cNvPr id="5" name="TextBox 5"/>
          <p:cNvSpPr txBox="1"/>
          <p:nvPr/>
        </p:nvSpPr>
        <p:spPr>
          <a:xfrm>
            <a:off x="1504950" y="4912332"/>
            <a:ext cx="15792450" cy="3604833"/>
          </a:xfrm>
          <a:prstGeom prst="rect">
            <a:avLst/>
          </a:prstGeom>
        </p:spPr>
        <p:txBody>
          <a:bodyPr wrap="square" lIns="0" tIns="0" rIns="0" bIns="0" rtlCol="0" anchor="t">
            <a:spAutoFit/>
          </a:bodyPr>
          <a:lstStyle/>
          <a:p>
            <a:pPr marL="539749" lvl="1" indent="-269875">
              <a:lnSpc>
                <a:spcPct val="150000"/>
              </a:lnSpc>
              <a:buFont typeface="Arial"/>
              <a:buChar char="•"/>
            </a:pPr>
            <a:r>
              <a:rPr lang="en-US" sz="3200" spc="149" dirty="0">
                <a:solidFill>
                  <a:srgbClr val="000000"/>
                </a:solidFill>
                <a:latin typeface="Times New Roman" panose="02020603050405020304" pitchFamily="18" charset="0"/>
                <a:cs typeface="Times New Roman" panose="02020603050405020304" pitchFamily="18" charset="0"/>
              </a:rPr>
              <a:t>The widespread adoption of AI raises important ethical and social considerations. These include concerns about privacy, bias, accountability, job displacement, and the impact of AI on societal norms and human relationships. Addressing these concerns requires thoughtful consideration, responsible development practices, and collaboration across stakeholders.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90387" y="-1524231"/>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4" name="TextBox 4"/>
          <p:cNvSpPr txBox="1"/>
          <p:nvPr/>
        </p:nvSpPr>
        <p:spPr>
          <a:xfrm>
            <a:off x="1504950" y="2435507"/>
            <a:ext cx="16292348" cy="1000274"/>
          </a:xfrm>
          <a:prstGeom prst="rect">
            <a:avLst/>
          </a:prstGeom>
        </p:spPr>
        <p:txBody>
          <a:bodyPr lIns="0" tIns="0" rIns="0" bIns="0" rtlCol="0" anchor="t">
            <a:spAutoFit/>
          </a:bodyPr>
          <a:lstStyle/>
          <a:p>
            <a:pPr>
              <a:lnSpc>
                <a:spcPts val="7760"/>
              </a:lnSpc>
            </a:pPr>
            <a:r>
              <a:rPr lang="en-US" sz="8000" dirty="0">
                <a:solidFill>
                  <a:srgbClr val="000000"/>
                </a:solidFill>
                <a:latin typeface="Times New Roman" panose="02020603050405020304" pitchFamily="18" charset="0"/>
                <a:cs typeface="Times New Roman" panose="02020603050405020304" pitchFamily="18" charset="0"/>
              </a:rPr>
              <a:t>Future Trends</a:t>
            </a:r>
          </a:p>
        </p:txBody>
      </p:sp>
      <p:sp>
        <p:nvSpPr>
          <p:cNvPr id="5" name="TextBox 5"/>
          <p:cNvSpPr txBox="1"/>
          <p:nvPr/>
        </p:nvSpPr>
        <p:spPr>
          <a:xfrm>
            <a:off x="990600" y="3456709"/>
            <a:ext cx="14234936" cy="4886402"/>
          </a:xfrm>
          <a:prstGeom prst="rect">
            <a:avLst/>
          </a:prstGeom>
        </p:spPr>
        <p:txBody>
          <a:bodyPr lIns="0" tIns="0" rIns="0" bIns="0" rtlCol="0" anchor="t">
            <a:spAutoFit/>
          </a:bodyPr>
          <a:lstStyle/>
          <a:p>
            <a:pPr>
              <a:lnSpc>
                <a:spcPct val="150000"/>
              </a:lnSpc>
            </a:pPr>
            <a:r>
              <a:rPr lang="en-US" sz="3600" spc="149" dirty="0">
                <a:solidFill>
                  <a:srgbClr val="000000"/>
                </a:solidFill>
                <a:latin typeface="Times New Roman" panose="02020603050405020304" pitchFamily="18" charset="0"/>
                <a:cs typeface="Times New Roman" panose="02020603050405020304" pitchFamily="18" charset="0"/>
              </a:rPr>
              <a:t>AI is expected to continue advancing rapidly, with ongoing research and development efforts focused on improving the capabilities, robustness, and interpretability of AI systems. Key areas of interest include explainable AI, which aims to make AI systems more transparent and understandable, as well as AI ethics and governance frameworks to ensure that AI is developed and deployed responsibly.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90387" y="-1524231"/>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4" name="TextBox 4"/>
          <p:cNvSpPr txBox="1"/>
          <p:nvPr/>
        </p:nvSpPr>
        <p:spPr>
          <a:xfrm>
            <a:off x="1504950" y="2926045"/>
            <a:ext cx="14705202" cy="1000274"/>
          </a:xfrm>
          <a:prstGeom prst="rect">
            <a:avLst/>
          </a:prstGeom>
        </p:spPr>
        <p:txBody>
          <a:bodyPr lIns="0" tIns="0" rIns="0" bIns="0" rtlCol="0" anchor="t">
            <a:spAutoFit/>
          </a:bodyPr>
          <a:lstStyle/>
          <a:p>
            <a:pPr algn="ctr">
              <a:lnSpc>
                <a:spcPts val="7760"/>
              </a:lnSpc>
            </a:pPr>
            <a:r>
              <a:rPr lang="en-US" sz="8000" dirty="0">
                <a:solidFill>
                  <a:srgbClr val="000000"/>
                </a:solidFill>
                <a:latin typeface="Times New Roman" panose="02020603050405020304" pitchFamily="18" charset="0"/>
                <a:cs typeface="Times New Roman" panose="02020603050405020304" pitchFamily="18" charset="0"/>
              </a:rPr>
              <a:t>Conclusion</a:t>
            </a:r>
          </a:p>
        </p:txBody>
      </p:sp>
      <p:sp>
        <p:nvSpPr>
          <p:cNvPr id="5" name="TextBox 5"/>
          <p:cNvSpPr txBox="1"/>
          <p:nvPr/>
        </p:nvSpPr>
        <p:spPr>
          <a:xfrm>
            <a:off x="1504950" y="4912332"/>
            <a:ext cx="14234936" cy="3224409"/>
          </a:xfrm>
          <a:prstGeom prst="rect">
            <a:avLst/>
          </a:prstGeom>
        </p:spPr>
        <p:txBody>
          <a:bodyPr lIns="0" tIns="0" rIns="0" bIns="0" rtlCol="0" anchor="t">
            <a:spAutoFit/>
          </a:bodyPr>
          <a:lstStyle/>
          <a:p>
            <a:pPr>
              <a:lnSpc>
                <a:spcPct val="150000"/>
              </a:lnSpc>
            </a:pPr>
            <a:r>
              <a:rPr lang="en-US" sz="3600" spc="149" dirty="0">
                <a:solidFill>
                  <a:srgbClr val="000000"/>
                </a:solidFill>
                <a:latin typeface="Times New Roman" panose="02020603050405020304" pitchFamily="18" charset="0"/>
                <a:cs typeface="Times New Roman" panose="02020603050405020304" pitchFamily="18" charset="0"/>
              </a:rPr>
              <a:t>Overall, AI holds immense potential to transform industries, improve efficiency, and enhance human capabilities. However, it also poses significant challenges and requires careful consideration of its ethical, social, and economic implications.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448498" y="-35814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dirty="0">
                <a:solidFill>
                  <a:srgbClr val="000000"/>
                </a:solidFill>
                <a:latin typeface="DM Sans Bold"/>
              </a:rPr>
              <a:t>Thank you very much!</a:t>
            </a:r>
          </a:p>
        </p:txBody>
      </p:sp>
      <p:sp>
        <p:nvSpPr>
          <p:cNvPr id="17" name="TextBox 17"/>
          <p:cNvSpPr txBox="1"/>
          <p:nvPr/>
        </p:nvSpPr>
        <p:spPr>
          <a:xfrm>
            <a:off x="4860641" y="6811335"/>
            <a:ext cx="8459795" cy="583686"/>
          </a:xfrm>
          <a:prstGeom prst="rect">
            <a:avLst/>
          </a:prstGeom>
        </p:spPr>
        <p:txBody>
          <a:bodyPr lIns="0" tIns="0" rIns="0" bIns="0" rtlCol="0" anchor="t">
            <a:spAutoFit/>
          </a:bodyPr>
          <a:lstStyle/>
          <a:p>
            <a:pPr algn="ctr">
              <a:lnSpc>
                <a:spcPts val="4381"/>
              </a:lnSpc>
            </a:pPr>
            <a:r>
              <a:rPr lang="en-US" sz="4381" spc="-87" dirty="0" err="1" smtClean="0">
                <a:solidFill>
                  <a:srgbClr val="000000"/>
                </a:solidFill>
                <a:latin typeface="DM Sans Bold"/>
              </a:rPr>
              <a:t>Kipngeno</a:t>
            </a:r>
            <a:r>
              <a:rPr lang="en-US" sz="4381" spc="-87" dirty="0" smtClean="0">
                <a:solidFill>
                  <a:srgbClr val="000000"/>
                </a:solidFill>
                <a:latin typeface="DM Sans Bold"/>
              </a:rPr>
              <a:t> </a:t>
            </a:r>
            <a:r>
              <a:rPr lang="en-US" sz="4381" spc="-87" dirty="0">
                <a:solidFill>
                  <a:srgbClr val="000000"/>
                </a:solidFill>
                <a:latin typeface="DM Sans Bold"/>
              </a:rPr>
              <a:t>Amos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430</Words>
  <Application>Microsoft Office PowerPoint</Application>
  <PresentationFormat>Custom</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DM Sans Bold</vt:lpstr>
      <vt:lpstr>Arial</vt:lpstr>
      <vt:lpstr>Calibri</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in IT</dc:title>
  <dc:creator>Cheneget</dc:creator>
  <cp:lastModifiedBy>Windows User</cp:lastModifiedBy>
  <cp:revision>6</cp:revision>
  <dcterms:created xsi:type="dcterms:W3CDTF">2006-08-16T00:00:00Z</dcterms:created>
  <dcterms:modified xsi:type="dcterms:W3CDTF">2024-07-27T20:56:39Z</dcterms:modified>
  <dc:identifier>DAGBQibtf5c</dc:identifier>
</cp:coreProperties>
</file>