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6AD29-BCF1-4B12-87BD-E731A37A409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E8AE9-9CBB-4709-9F6E-12E62F22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3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74CB3-5547-4C74-8A31-5C7DEBF7BE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B3F-453E-40B9-84F7-CFBAEE5A340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E922-238F-4E0F-A601-C80B1012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B3F-453E-40B9-84F7-CFBAEE5A340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E922-238F-4E0F-A601-C80B1012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5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B3F-453E-40B9-84F7-CFBAEE5A340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E922-238F-4E0F-A601-C80B1012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5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D53-285A-42C6-8877-A3E6321551B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DCF-584D-4530-8AD5-AA1EC4165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B3F-453E-40B9-84F7-CFBAEE5A340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E922-238F-4E0F-A601-C80B1012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1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B3F-453E-40B9-84F7-CFBAEE5A340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E922-238F-4E0F-A601-C80B1012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9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B3F-453E-40B9-84F7-CFBAEE5A340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E922-238F-4E0F-A601-C80B1012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B3F-453E-40B9-84F7-CFBAEE5A340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E922-238F-4E0F-A601-C80B1012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5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B3F-453E-40B9-84F7-CFBAEE5A340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E922-238F-4E0F-A601-C80B1012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B3F-453E-40B9-84F7-CFBAEE5A340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E922-238F-4E0F-A601-C80B1012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4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B3F-453E-40B9-84F7-CFBAEE5A340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E922-238F-4E0F-A601-C80B1012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B3F-453E-40B9-84F7-CFBAEE5A340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E922-238F-4E0F-A601-C80B1012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AB3F-453E-40B9-84F7-CFBAEE5A340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8E922-238F-4E0F-A601-C80B1012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4135-7CB2-13E3-9801-2D16FAC2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901"/>
            <a:ext cx="10515600" cy="5262466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Amos Kipngeno Rotich</a:t>
            </a:r>
          </a:p>
          <a:p>
            <a:r>
              <a:rPr lang="en-GB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Number</a:t>
            </a:r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S084-01-2742/2021</a:t>
            </a:r>
          </a:p>
          <a:p>
            <a:r>
              <a:rPr lang="en-GB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 And Modelling Processes</a:t>
            </a:r>
          </a:p>
          <a:p>
            <a:r>
              <a:rPr lang="en-GB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 And Physical Sciences</a:t>
            </a: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Mathematical Modelling Of Substance Abuse By Commercial Drivers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6E091-7B1A-04BB-B642-BC13839811E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80392" y="111967"/>
                <a:ext cx="11831215" cy="654076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Brief introduction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research  develops a mathematical model to describe and analyze substance abuse patterns among commercial drivers. It  uses non-linear differential equations to analyze the dynamics of substance use.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determining equilibrium points, stability, and the basic reproduction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research provides insights on progression of substance abuse.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ultimate goal is to inform targeted interventions and policies to reduce substance abuse and enhance road safety.</a:t>
                </a: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6E091-7B1A-04BB-B642-BC1383981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80392" y="111967"/>
                <a:ext cx="11831215" cy="6540760"/>
              </a:xfrm>
              <a:blipFill>
                <a:blip r:embed="rId2"/>
                <a:stretch>
                  <a:fillRect l="-928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7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5E42-EA78-4ED4-5EE7-D2FEF82F3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332726"/>
            <a:ext cx="11681927" cy="637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Objective: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formulate a mathematical model to describe the patterns of substance abuse among commercial drivers.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1.Develop a mathematical model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determine the equilibrium points of the mathematical model and investigate their stabilities.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Utilize the developed model to analyze the dynamics of substance abuse behaviors among commercial drivers and identify factors influencing driving under the influence.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Identify strategies that effectively reduce substance abuse among commercial drivers.</a:t>
            </a:r>
          </a:p>
        </p:txBody>
      </p:sp>
    </p:spTree>
    <p:extLst>
      <p:ext uri="{BB962C8B-B14F-4D97-AF65-F5344CB8AC3E}">
        <p14:creationId xmlns:p14="http://schemas.microsoft.com/office/powerpoint/2010/main" val="14577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76E73F-CB58-B958-8860-671D6979F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119" y="1409733"/>
            <a:ext cx="5828107" cy="43513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491C38-A04E-93D7-5A1F-C4CDBA0A9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35912"/>
            <a:ext cx="5268686" cy="38220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ED7C38-4F8B-63EE-41B7-C9E24FCDC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167" y="0"/>
            <a:ext cx="5654351" cy="10633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B73998-0423-056C-3900-35369C87A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2522" y="1630157"/>
            <a:ext cx="3431412" cy="5705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A3E4B2-AB8A-6E86-D094-2903ADB57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884" y="1135426"/>
            <a:ext cx="5820587" cy="5906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54EF59-BFCE-1053-D725-490525B6F6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267017"/>
            <a:ext cx="5458587" cy="8954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4B4BB5F-6CC1-E2B5-EFCF-4509F64D44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8342" y="1347812"/>
            <a:ext cx="295316" cy="1238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FEE5048-1294-B975-527A-7786E0EFC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8226" y="2375054"/>
            <a:ext cx="295316" cy="1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6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0"/>
                <a:ext cx="11837772" cy="8873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ANALYSIS</a:t>
                </a: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US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Positivity</a:t>
                </a:r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Ensures all model variables (S, D, A, R) remain non-negative over time i.e. 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GB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(0)≥0, </m:t>
                    </m:r>
                    <m:r>
                      <a:rPr lang="en-GB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GB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(0)≥0, </m:t>
                    </m:r>
                    <m:r>
                      <a:rPr lang="en-GB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≥0,</m:t>
                    </m:r>
                    <m:r>
                      <a:rPr lang="en-GB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GB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first equation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𝒅𝑺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𝒅𝑺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Integrating both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sides gives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den>
                          </m:f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𝒅𝒔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  <m:r>
                            <m:rPr>
                              <m:nor/>
                            </m:rP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b="1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S</a:t>
                </a:r>
                <a:r>
                  <a:rPr lang="en-GB" sz="2400" b="1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</m:d>
                    <m:r>
                      <a:rPr lang="en-US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𝒅𝒕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GB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GB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GB" sz="24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at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t=0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GB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GB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GB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)≥</m:t>
                    </m:r>
                    <m:r>
                      <a:rPr lang="en-GB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hence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Thus, </a:t>
                </a:r>
                <a:r>
                  <a:rPr 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stays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Boundedness: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Demonstrates that the total population remains bounded within a certain limit over time, ensuring realistic model behavior.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837772" cy="8873711"/>
              </a:xfrm>
              <a:prstGeom prst="rect">
                <a:avLst/>
              </a:prstGeom>
              <a:blipFill>
                <a:blip r:embed="rId2"/>
                <a:stretch>
                  <a:fillRect l="-772" t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35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85CC78-4D2F-97D4-BD1A-C0F11DC0B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7092"/>
                <a:ext cx="121920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Substance-Free </a:t>
                </a: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Equilibrium:</a:t>
                </a:r>
                <a:endParaRPr lang="en-US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Occurs when there are no substance users, abusers ,or recovered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individuals i.e.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0)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 −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βSD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ρD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γA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 −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gives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substance-free equilibrium (SFE) point for the system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;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∗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∗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,D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∗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∗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,R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∗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GB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0,0,0</m:t>
                        </m:r>
                      </m:e>
                    </m:d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85CC78-4D2F-97D4-BD1A-C0F11DC0B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7092"/>
                <a:ext cx="12192000" cy="6858000"/>
              </a:xfrm>
              <a:blipFill>
                <a:blip r:embed="rId2"/>
                <a:stretch>
                  <a:fillRect l="-1000" t="-1600" r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94533" y="13924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32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25437-6FA6-5447-0C8B-8834D2B1F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Stability of Substance-Free Equilibrium:</a:t>
                </a:r>
                <a:endParaRPr lang="en-US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Stability of SFE is  analyzed using the Jacobian matrix at the substance-free equilibrium point.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eigenvalues of the Jacobian are negative,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equilibrium is locally asymptotically stable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Reproduction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u="sng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sz="2000" b="1" i="1" u="sng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represents the average number of individuals a substance-abusing driver is expected to influence if introduced into a population entirely composed of susceptible individuals.</a:t>
                </a:r>
                <a:endParaRPr lang="en-US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calculated using the next-generation matrix method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 it indicates </a:t>
                </a:r>
                <a:r>
                  <a:rPr lang="en-US" sz="2000" dirty="0"/>
                  <a:t> that substance abuse will decline over time.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sz="2000" b="0" i="0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it indicates that substance abuse will persist.</a:t>
                </a:r>
              </a:p>
              <a:p>
                <a:pPr marL="0" indent="0">
                  <a:buNone/>
                </a:pPr>
                <a:r>
                  <a:rPr lang="en-US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Sensitivity Analysis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u="sng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sz="2000" b="1" i="1" u="sng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Determines the impact of parameters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determining sensitivity index of each parameter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sensitivity index is calculated using the formula ; </a:t>
                </a:r>
                <a:r>
                  <a:rPr lang="en-US" sz="20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𝑷</m:t>
                        </m:r>
                      </m:sub>
                      <m:sup>
                        <m:sSub>
                          <m:sSubPr>
                            <m:ctrlPr>
                              <a:rPr lang="en-US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p>
                    </m:sSubSup>
                    <m:r>
                      <a:rPr lang="en-US" sz="20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𝝏</m:t>
                        </m:r>
                        <m:r>
                          <a:rPr lang="en-US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20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𝑷</m:t>
                        </m:r>
                      </m:num>
                      <m:den>
                        <m:sSub>
                          <m:sSubPr>
                            <m:ctrlPr>
                              <a:rPr lang="en-US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0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0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the parameter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the reproduction number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positive index suggests that an increase in the parameter will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while a negative index suggests the opposite.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25437-6FA6-5447-0C8B-8834D2B1F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500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71691" y="1324814"/>
            <a:ext cx="7149887" cy="569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038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729</Words>
  <Application>Microsoft Office PowerPoint</Application>
  <PresentationFormat>Widescreen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2024-07-25T16:43:29Z</dcterms:created>
  <dcterms:modified xsi:type="dcterms:W3CDTF">2024-07-25T18:53:24Z</dcterms:modified>
</cp:coreProperties>
</file>