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35" r:id="rId1"/>
  </p:sldMasterIdLst>
  <p:notesMasterIdLst>
    <p:notesMasterId r:id="rId14"/>
  </p:notesMasterIdLst>
  <p:sldIdLst>
    <p:sldId id="256" r:id="rId2"/>
    <p:sldId id="260" r:id="rId3"/>
    <p:sldId id="262" r:id="rId4"/>
    <p:sldId id="263" r:id="rId5"/>
    <p:sldId id="264" r:id="rId6"/>
    <p:sldId id="265" r:id="rId7"/>
    <p:sldId id="261" r:id="rId8"/>
    <p:sldId id="267" r:id="rId9"/>
    <p:sldId id="270" r:id="rId10"/>
    <p:sldId id="272" r:id="rId11"/>
    <p:sldId id="273" r:id="rId12"/>
    <p:sldId id="259" r:id="rId13"/>
  </p:sldIdLst>
  <p:sldSz cx="12192000" cy="6858000"/>
  <p:notesSz cx="6858000" cy="9144000"/>
  <p:embeddedFontLst>
    <p:embeddedFont>
      <p:font typeface="Cambria" panose="02040503050406030204" pitchFamily="18" charset="0"/>
      <p:regular r:id="rId15"/>
      <p:bold r:id="rId16"/>
      <p:italic r:id="rId17"/>
      <p:boldItalic r:id="rId18"/>
    </p:embeddedFont>
    <p:embeddedFont>
      <p:font typeface="Libre Baskerville" panose="02000000000000000000" pitchFamily="2" charset="0"/>
      <p:regular r:id="rId19"/>
      <p:bold r:id="rId20"/>
      <p:italic r:id="rId21"/>
    </p:embeddedFont>
    <p:embeddedFont>
      <p:font typeface="Roboto" panose="02000000000000000000" pitchFamily="2"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00"/>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187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6016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2216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2399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3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1612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25011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3418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14055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3927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1785751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756581"/>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1407" cy="6858000"/>
          </a:xfrm>
          <a:prstGeom prst="rect">
            <a:avLst/>
          </a:prstGeom>
          <a:noFill/>
          <a:ln>
            <a:noFill/>
          </a:ln>
        </p:spPr>
      </p:pic>
      <p:sp>
        <p:nvSpPr>
          <p:cNvPr id="99" name="Google Shape;99;p1"/>
          <p:cNvSpPr txBox="1"/>
          <p:nvPr/>
        </p:nvSpPr>
        <p:spPr>
          <a:xfrm>
            <a:off x="1351280" y="3717987"/>
            <a:ext cx="9895840" cy="1661953"/>
          </a:xfrm>
          <a:prstGeom prst="rect">
            <a:avLst/>
          </a:prstGeom>
          <a:noFill/>
          <a:ln>
            <a:noFill/>
          </a:ln>
        </p:spPr>
        <p:txBody>
          <a:bodyPr spcFirstLastPara="1" wrap="square" lIns="91425" tIns="45700" rIns="91425" bIns="45700" anchor="t" anchorCtr="0">
            <a:spAutoFit/>
          </a:bodyPr>
          <a:lstStyle/>
          <a:p>
            <a:pPr algn="ctr" rtl="0">
              <a:spcBef>
                <a:spcPts val="0"/>
              </a:spcBef>
              <a:spcAft>
                <a:spcPts val="0"/>
              </a:spcAft>
            </a:pPr>
            <a:r>
              <a:rPr lang="en-US" sz="1800" b="1" i="0" u="none" strike="noStrike" dirty="0">
                <a:solidFill>
                  <a:srgbClr val="C00000"/>
                </a:solidFill>
                <a:effectLst/>
                <a:latin typeface="Roboto" panose="02000000000000000000" pitchFamily="2" charset="0"/>
              </a:rPr>
              <a:t> </a:t>
            </a:r>
            <a:r>
              <a:rPr lang="en-US" sz="2800" b="1" i="0" u="none" strike="noStrike" dirty="0">
                <a:solidFill>
                  <a:srgbClr val="C00000"/>
                </a:solidFill>
                <a:effectLst/>
                <a:latin typeface="Times New Roman" panose="02020603050405020304" pitchFamily="18" charset="0"/>
                <a:cs typeface="Times New Roman" panose="02020603050405020304" pitchFamily="18" charset="0"/>
              </a:rPr>
              <a:t>Enhancing Search Engine Relevance for Video Subtitles</a:t>
            </a:r>
            <a:endParaRPr lang="en-US" sz="2800" b="0" dirty="0">
              <a:solidFill>
                <a:srgbClr val="C00000"/>
              </a:solidFill>
              <a:effectLst/>
              <a:latin typeface="Times New Roman" panose="02020603050405020304" pitchFamily="18" charset="0"/>
              <a:cs typeface="Times New Roman" panose="02020603050405020304" pitchFamily="18" charset="0"/>
            </a:endParaRPr>
          </a:p>
          <a:p>
            <a:br>
              <a:rPr lang="en-US" sz="2800" dirty="0"/>
            </a:br>
            <a:endParaRPr lang="en-IN" sz="2800" dirty="0">
              <a:solidFill>
                <a:schemeClr val="dk1"/>
              </a:solidFill>
              <a:latin typeface="Calibri"/>
              <a:cs typeface="Calibri"/>
              <a:sym typeface="Calibri"/>
            </a:endParaRPr>
          </a:p>
          <a:p>
            <a:pPr marL="0" marR="0" lvl="0" indent="0" algn="ctr" rtl="0">
              <a:spcBef>
                <a:spcPts val="0"/>
              </a:spcBef>
              <a:spcAft>
                <a:spcPts val="0"/>
              </a:spcAft>
              <a:buNone/>
            </a:pPr>
            <a:endParaRPr dirty="0"/>
          </a:p>
        </p:txBody>
      </p:sp>
      <p:sp>
        <p:nvSpPr>
          <p:cNvPr id="2" name="TextBox 1">
            <a:extLst>
              <a:ext uri="{FF2B5EF4-FFF2-40B4-BE49-F238E27FC236}">
                <a16:creationId xmlns:a16="http://schemas.microsoft.com/office/drawing/2014/main" id="{9268343C-66DE-4C46-C1A0-FFBFA2CADFDE}"/>
              </a:ext>
            </a:extLst>
          </p:cNvPr>
          <p:cNvSpPr txBox="1"/>
          <p:nvPr/>
        </p:nvSpPr>
        <p:spPr>
          <a:xfrm>
            <a:off x="294640" y="5226785"/>
            <a:ext cx="4257040" cy="954107"/>
          </a:xfrm>
          <a:prstGeom prst="rect">
            <a:avLst/>
          </a:prstGeom>
          <a:noFill/>
        </p:spPr>
        <p:txBody>
          <a:bodyPr wrap="square" rtlCol="0">
            <a:spAutoFit/>
          </a:bodyPr>
          <a:lstStyle/>
          <a:p>
            <a:r>
              <a:rPr lang="en-US" sz="1400" b="1" dirty="0">
                <a:solidFill>
                  <a:schemeClr val="tx1">
                    <a:lumMod val="95000"/>
                    <a:lumOff val="5000"/>
                  </a:schemeClr>
                </a:solidFill>
                <a:latin typeface="Arial" panose="020B0604020202020204" pitchFamily="34" charset="0"/>
                <a:ea typeface="Cambria" panose="02040503050406030204" pitchFamily="18" charset="0"/>
                <a:cs typeface="Arial" panose="020B0604020202020204" pitchFamily="34" charset="0"/>
              </a:rPr>
              <a:t>By,</a:t>
            </a:r>
          </a:p>
          <a:p>
            <a:pPr algn="l" fontAlgn="base"/>
            <a:r>
              <a:rPr lang="en-US" sz="1400" b="1" dirty="0">
                <a:solidFill>
                  <a:schemeClr val="tx1">
                    <a:lumMod val="95000"/>
                    <a:lumOff val="5000"/>
                  </a:schemeClr>
                </a:solidFill>
                <a:latin typeface="Arial" panose="020B0604020202020204" pitchFamily="34" charset="0"/>
                <a:ea typeface="Cambria" panose="02040503050406030204" pitchFamily="18" charset="0"/>
                <a:cs typeface="Arial" panose="020B0604020202020204" pitchFamily="34" charset="0"/>
              </a:rPr>
              <a:t>1. Charishma</a:t>
            </a:r>
            <a:r>
              <a:rPr lang="en-US" sz="1400" b="1" dirty="0">
                <a:solidFill>
                  <a:schemeClr val="tx1">
                    <a:lumMod val="95000"/>
                    <a:lumOff val="5000"/>
                  </a:schemeClr>
                </a:solidFill>
                <a:latin typeface="Arial" panose="020B0604020202020204" pitchFamily="34" charset="0"/>
                <a:cs typeface="Arial" panose="020B0604020202020204" pitchFamily="34" charset="0"/>
              </a:rPr>
              <a:t> Maradapu  - IN1240249</a:t>
            </a:r>
            <a:endParaRPr lang="en-US" sz="1400" b="1" i="0" dirty="0">
              <a:solidFill>
                <a:schemeClr val="bg1">
                  <a:lumMod val="95000"/>
                </a:schemeClr>
              </a:solidFill>
              <a:effectLst/>
              <a:highlight>
                <a:srgbClr val="111214"/>
              </a:highlight>
              <a:latin typeface="gg sans"/>
            </a:endParaRPr>
          </a:p>
          <a:p>
            <a:r>
              <a:rPr lang="en-US" sz="1400" b="1" dirty="0">
                <a:latin typeface="Arial" panose="020B0604020202020204" pitchFamily="34" charset="0"/>
                <a:ea typeface="Cambria" panose="02040503050406030204" pitchFamily="18" charset="0"/>
                <a:cs typeface="Arial" panose="020B0604020202020204" pitchFamily="34" charset="0"/>
              </a:rPr>
              <a:t>2. Shraddha Kalaskar - IN1241033</a:t>
            </a:r>
            <a:endParaRPr lang="en-US" sz="1400" b="1" i="0" dirty="0">
              <a:solidFill>
                <a:schemeClr val="bg1">
                  <a:lumMod val="95000"/>
                </a:schemeClr>
              </a:solidFill>
              <a:effectLst/>
              <a:highlight>
                <a:srgbClr val="111214"/>
              </a:highlight>
              <a:latin typeface="Arial" panose="020B0604020202020204" pitchFamily="34" charset="0"/>
              <a:cs typeface="Arial" panose="020B0604020202020204" pitchFamily="34" charset="0"/>
            </a:endParaRPr>
          </a:p>
          <a:p>
            <a:r>
              <a:rPr lang="en-US" sz="1400" b="1" dirty="0">
                <a:latin typeface="Arial" panose="020B0604020202020204" pitchFamily="34" charset="0"/>
                <a:ea typeface="Cambria" panose="02040503050406030204" pitchFamily="18" charset="0"/>
                <a:cs typeface="Arial" panose="020B0604020202020204" pitchFamily="34" charset="0"/>
              </a:rPr>
              <a:t>Team ID – T211082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53B0AF-8259-D473-5022-94890F3F2F3B}"/>
              </a:ext>
            </a:extLst>
          </p:cNvPr>
          <p:cNvPicPr>
            <a:picLocks noChangeAspect="1"/>
          </p:cNvPicPr>
          <p:nvPr/>
        </p:nvPicPr>
        <p:blipFill>
          <a:blip r:embed="rId2"/>
          <a:stretch>
            <a:fillRect/>
          </a:stretch>
        </p:blipFill>
        <p:spPr>
          <a:xfrm>
            <a:off x="747252" y="1170039"/>
            <a:ext cx="10766322" cy="4748979"/>
          </a:xfrm>
          <a:prstGeom prst="rect">
            <a:avLst/>
          </a:prstGeom>
        </p:spPr>
      </p:pic>
      <p:sp>
        <p:nvSpPr>
          <p:cNvPr id="4" name="TextBox 3">
            <a:extLst>
              <a:ext uri="{FF2B5EF4-FFF2-40B4-BE49-F238E27FC236}">
                <a16:creationId xmlns:a16="http://schemas.microsoft.com/office/drawing/2014/main" id="{05A4D998-5EEF-D458-9D0A-BF8AF43D1938}"/>
              </a:ext>
            </a:extLst>
          </p:cNvPr>
          <p:cNvSpPr txBox="1"/>
          <p:nvPr/>
        </p:nvSpPr>
        <p:spPr>
          <a:xfrm>
            <a:off x="4709652" y="88490"/>
            <a:ext cx="4660490" cy="769441"/>
          </a:xfrm>
          <a:prstGeom prst="rect">
            <a:avLst/>
          </a:prstGeom>
          <a:noFill/>
        </p:spPr>
        <p:txBody>
          <a:bodyPr wrap="square" rtlCol="0">
            <a:spAutoFit/>
          </a:bodyPr>
          <a:lstStyle/>
          <a:p>
            <a:r>
              <a:rPr lang="en-IN" sz="44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Results</a:t>
            </a:r>
          </a:p>
        </p:txBody>
      </p:sp>
    </p:spTree>
    <p:extLst>
      <p:ext uri="{BB962C8B-B14F-4D97-AF65-F5344CB8AC3E}">
        <p14:creationId xmlns:p14="http://schemas.microsoft.com/office/powerpoint/2010/main" val="327990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113F68-8891-0672-2B09-112B41787475}"/>
              </a:ext>
            </a:extLst>
          </p:cNvPr>
          <p:cNvSpPr txBox="1"/>
          <p:nvPr/>
        </p:nvSpPr>
        <p:spPr>
          <a:xfrm>
            <a:off x="4444180" y="344129"/>
            <a:ext cx="5260259" cy="769441"/>
          </a:xfrm>
          <a:prstGeom prst="rect">
            <a:avLst/>
          </a:prstGeom>
          <a:noFill/>
        </p:spPr>
        <p:txBody>
          <a:bodyPr wrap="square" rtlCol="0">
            <a:spAutoFit/>
          </a:bodyPr>
          <a:lstStyle/>
          <a:p>
            <a:r>
              <a:rPr lang="en-IN" sz="44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9BFCBE0F-B073-B7F4-81A4-BFB0975B7759}"/>
              </a:ext>
            </a:extLst>
          </p:cNvPr>
          <p:cNvSpPr txBox="1"/>
          <p:nvPr/>
        </p:nvSpPr>
        <p:spPr>
          <a:xfrm>
            <a:off x="1219200" y="1553497"/>
            <a:ext cx="10127225" cy="3074560"/>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Ø"/>
            </a:pPr>
            <a:r>
              <a:rPr lang="en-US" sz="2000" dirty="0">
                <a:latin typeface="Cambria" panose="02040503050406030204" pitchFamily="18" charset="0"/>
                <a:ea typeface="Cambria" panose="02040503050406030204" pitchFamily="18" charset="0"/>
              </a:rPr>
              <a:t>The project successfully improved the search relevance of video subtitles, enhancing the accessibility of video content for users. Leveraging advanced search engine applications, we achieved more accurate and meaningful search results. By preprocessing data, vectorizing documents and user queries, and calculating cosine similarity, we delivered enhanced user experiences for searching their subtitles for required movies/Series.</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5853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26A469-F2B8-565D-ABCC-197850191FF2}"/>
              </a:ext>
            </a:extLst>
          </p:cNvPr>
          <p:cNvSpPr txBox="1"/>
          <p:nvPr/>
        </p:nvSpPr>
        <p:spPr>
          <a:xfrm>
            <a:off x="4198373" y="599767"/>
            <a:ext cx="3893575" cy="1446550"/>
          </a:xfrm>
          <a:prstGeom prst="rect">
            <a:avLst/>
          </a:prstGeom>
          <a:noFill/>
        </p:spPr>
        <p:txBody>
          <a:bodyPr wrap="square" rtlCol="0">
            <a:spAutoFit/>
          </a:bodyPr>
          <a:lstStyle/>
          <a:p>
            <a:r>
              <a:rPr lang="en-US" sz="4400" dirty="0">
                <a:solidFill>
                  <a:srgbClr val="FF0000"/>
                </a:solidFill>
              </a:rPr>
              <a:t>                     </a:t>
            </a:r>
            <a:r>
              <a:rPr lang="en-US" sz="4400"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F83050FC-8DA2-D0EC-B9C6-521A1CF0FF3D}"/>
              </a:ext>
            </a:extLst>
          </p:cNvPr>
          <p:cNvSpPr txBox="1"/>
          <p:nvPr/>
        </p:nvSpPr>
        <p:spPr>
          <a:xfrm>
            <a:off x="5644242" y="2971800"/>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72DF2150-8936-61BE-8FC0-7BA0A360BBE3}"/>
              </a:ext>
            </a:extLst>
          </p:cNvPr>
          <p:cNvSpPr txBox="1"/>
          <p:nvPr/>
        </p:nvSpPr>
        <p:spPr>
          <a:xfrm>
            <a:off x="581297" y="2230120"/>
            <a:ext cx="9797143" cy="2215991"/>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chemeClr val="tx1">
                    <a:lumMod val="95000"/>
                    <a:lumOff val="5000"/>
                  </a:schemeClr>
                </a:solidFill>
                <a:effectLst/>
                <a:latin typeface="Cambria" panose="02040503050406030204" pitchFamily="18" charset="0"/>
                <a:ea typeface="Cambria" panose="02040503050406030204" pitchFamily="18" charset="0"/>
              </a:rPr>
              <a:t>Develop an advanced search engine application that efficiently retrieves subtitles based on user queries, with a specific emphasise on subtitle content. The primary goal is to leverage natural language processing and machine learning techniques to enhance the relevance and accuracy of search results.</a:t>
            </a:r>
          </a:p>
          <a:p>
            <a:pPr algn="just"/>
            <a:endParaRPr lang="en-US" dirty="0"/>
          </a:p>
        </p:txBody>
      </p:sp>
    </p:spTree>
    <p:extLst>
      <p:ext uri="{BB962C8B-B14F-4D97-AF65-F5344CB8AC3E}">
        <p14:creationId xmlns:p14="http://schemas.microsoft.com/office/powerpoint/2010/main" val="167108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F9E2FC-1181-C769-7769-BF8520C87BF1}"/>
              </a:ext>
            </a:extLst>
          </p:cNvPr>
          <p:cNvSpPr txBox="1"/>
          <p:nvPr/>
        </p:nvSpPr>
        <p:spPr>
          <a:xfrm>
            <a:off x="2536371" y="1034143"/>
            <a:ext cx="6400800" cy="769441"/>
          </a:xfrm>
          <a:prstGeom prst="rect">
            <a:avLst/>
          </a:prstGeom>
          <a:noFill/>
        </p:spPr>
        <p:txBody>
          <a:bodyPr wrap="square" rtlCol="0">
            <a:spAutoFit/>
          </a:bodyPr>
          <a:lstStyle/>
          <a:p>
            <a:pPr algn="ctr"/>
            <a:r>
              <a:rPr lang="en-US" sz="4400"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DD5850C1-D676-84FC-7572-63375A8E812F}"/>
              </a:ext>
            </a:extLst>
          </p:cNvPr>
          <p:cNvSpPr txBox="1"/>
          <p:nvPr/>
        </p:nvSpPr>
        <p:spPr>
          <a:xfrm>
            <a:off x="1317171" y="2136695"/>
            <a:ext cx="9753600" cy="3342453"/>
          </a:xfrm>
          <a:prstGeom prst="rect">
            <a:avLst/>
          </a:prstGeom>
          <a:noFill/>
        </p:spPr>
        <p:txBody>
          <a:bodyPr wrap="square" rtlCol="0">
            <a:spAutoFit/>
          </a:bodyPr>
          <a:lstStyle/>
          <a:p>
            <a:pPr marL="342900" marR="0" indent="-342900" algn="just">
              <a:lnSpc>
                <a:spcPct val="115000"/>
              </a:lnSpc>
              <a:spcBef>
                <a:spcPts val="0"/>
              </a:spcBef>
              <a:spcAft>
                <a:spcPts val="0"/>
              </a:spcAft>
              <a:buFont typeface="Wingdings" panose="05000000000000000000" pitchFamily="2" charset="2"/>
              <a:buChar char="Ø"/>
            </a:pPr>
            <a:r>
              <a:rPr lang="en-US" sz="2400" dirty="0">
                <a:solidFill>
                  <a:schemeClr val="tx1">
                    <a:lumMod val="95000"/>
                    <a:lumOff val="5000"/>
                  </a:schemeClr>
                </a:solidFill>
                <a:effectLst/>
                <a:latin typeface="Cambria" panose="02040503050406030204" pitchFamily="18" charset="0"/>
                <a:ea typeface="Cambria" panose="02040503050406030204" pitchFamily="18" charset="0"/>
              </a:rPr>
              <a:t>In the fast-evolving landscape of digital content, effective search engines play a pivotal role in connecting users with relevant information. For Google, providing a seamless and accurate search experience is paramount. This project focuses on improving the search relevance for video subtitles, enhancing the accessibility of video content.</a:t>
            </a:r>
          </a:p>
          <a:p>
            <a:pPr marL="0" marR="0" algn="just">
              <a:lnSpc>
                <a:spcPct val="115000"/>
              </a:lnSpc>
              <a:spcBef>
                <a:spcPts val="0"/>
              </a:spcBef>
              <a:spcAft>
                <a:spcPts val="0"/>
              </a:spcAft>
            </a:pPr>
            <a:r>
              <a:rPr lang="en-US" sz="2400" dirty="0">
                <a:solidFill>
                  <a:schemeClr val="tx1">
                    <a:lumMod val="95000"/>
                    <a:lumOff val="5000"/>
                  </a:schemeClr>
                </a:solidFill>
                <a:effectLst/>
                <a:latin typeface="Cambria" panose="02040503050406030204" pitchFamily="18" charset="0"/>
                <a:ea typeface="Cambria" panose="02040503050406030204" pitchFamily="18" charset="0"/>
              </a:rPr>
              <a:t> </a:t>
            </a:r>
          </a:p>
          <a:p>
            <a:pPr algn="just"/>
            <a:endParaRPr lang="en-US" dirty="0"/>
          </a:p>
        </p:txBody>
      </p:sp>
    </p:spTree>
    <p:extLst>
      <p:ext uri="{BB962C8B-B14F-4D97-AF65-F5344CB8AC3E}">
        <p14:creationId xmlns:p14="http://schemas.microsoft.com/office/powerpoint/2010/main" val="7214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BFAC57-5BFE-0C9B-F017-0E633D23C086}"/>
              </a:ext>
            </a:extLst>
          </p:cNvPr>
          <p:cNvSpPr txBox="1"/>
          <p:nvPr/>
        </p:nvSpPr>
        <p:spPr>
          <a:xfrm>
            <a:off x="2310581" y="942704"/>
            <a:ext cx="8318090" cy="769441"/>
          </a:xfrm>
          <a:prstGeom prst="rect">
            <a:avLst/>
          </a:prstGeom>
          <a:noFill/>
        </p:spPr>
        <p:txBody>
          <a:bodyPr wrap="square" rtlCol="0">
            <a:spAutoFit/>
          </a:bodyPr>
          <a:lstStyle/>
          <a:p>
            <a:r>
              <a:rPr lang="en-US" sz="4400"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SEARCH ENGINES</a:t>
            </a:r>
          </a:p>
        </p:txBody>
      </p:sp>
      <p:sp>
        <p:nvSpPr>
          <p:cNvPr id="3" name="TextBox 2">
            <a:extLst>
              <a:ext uri="{FF2B5EF4-FFF2-40B4-BE49-F238E27FC236}">
                <a16:creationId xmlns:a16="http://schemas.microsoft.com/office/drawing/2014/main" id="{B425E6CF-7799-26C7-56C6-B3D3FB81A044}"/>
              </a:ext>
            </a:extLst>
          </p:cNvPr>
          <p:cNvSpPr txBox="1"/>
          <p:nvPr/>
        </p:nvSpPr>
        <p:spPr>
          <a:xfrm>
            <a:off x="735149" y="2141314"/>
            <a:ext cx="9790611" cy="1200329"/>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a:solidFill>
                  <a:srgbClr val="C00000"/>
                </a:solidFill>
                <a:latin typeface="Cambria" panose="02040503050406030204" pitchFamily="18" charset="0"/>
                <a:ea typeface="Cambria" panose="02040503050406030204" pitchFamily="18" charset="0"/>
              </a:rPr>
              <a:t>Keyword-Driven Search Engines: </a:t>
            </a:r>
            <a:r>
              <a:rPr lang="en-US" sz="2400" dirty="0">
                <a:solidFill>
                  <a:schemeClr val="tx1">
                    <a:lumMod val="95000"/>
                    <a:lumOff val="5000"/>
                  </a:schemeClr>
                </a:solidFill>
                <a:latin typeface="Cambria" panose="02040503050406030204" pitchFamily="18" charset="0"/>
                <a:ea typeface="Cambria" panose="02040503050406030204" pitchFamily="18" charset="0"/>
              </a:rPr>
              <a:t>These search systems heavily prioritize exact matches between user queries and indexed documents based on specific keywords. </a:t>
            </a:r>
          </a:p>
        </p:txBody>
      </p:sp>
      <p:sp>
        <p:nvSpPr>
          <p:cNvPr id="4" name="TextBox 3">
            <a:extLst>
              <a:ext uri="{FF2B5EF4-FFF2-40B4-BE49-F238E27FC236}">
                <a16:creationId xmlns:a16="http://schemas.microsoft.com/office/drawing/2014/main" id="{EDD830A6-A449-0145-994D-9F3EB2789D60}"/>
              </a:ext>
            </a:extLst>
          </p:cNvPr>
          <p:cNvSpPr txBox="1"/>
          <p:nvPr/>
        </p:nvSpPr>
        <p:spPr>
          <a:xfrm>
            <a:off x="735149" y="3679372"/>
            <a:ext cx="9122228" cy="1569660"/>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a:solidFill>
                  <a:srgbClr val="C00000"/>
                </a:solidFill>
                <a:latin typeface="Cambria" panose="02040503050406030204" pitchFamily="18" charset="0"/>
                <a:ea typeface="Cambria" panose="02040503050406030204" pitchFamily="18" charset="0"/>
              </a:rPr>
              <a:t>Semantic Search Engines: </a:t>
            </a:r>
            <a:r>
              <a:rPr lang="en-US" sz="2400" dirty="0">
                <a:solidFill>
                  <a:schemeClr val="tx1">
                    <a:lumMod val="95000"/>
                    <a:lumOff val="5000"/>
                  </a:schemeClr>
                </a:solidFill>
                <a:latin typeface="Cambria" panose="02040503050406030204" pitchFamily="18" charset="0"/>
                <a:ea typeface="Cambria" panose="02040503050406030204" pitchFamily="18" charset="0"/>
              </a:rPr>
              <a:t>These sophisticated search platforms surpass basic keyword matching, diving deeper into the meaning and context of user queries and documents to provide richer and more insightful results</a:t>
            </a:r>
          </a:p>
        </p:txBody>
      </p:sp>
    </p:spTree>
    <p:extLst>
      <p:ext uri="{BB962C8B-B14F-4D97-AF65-F5344CB8AC3E}">
        <p14:creationId xmlns:p14="http://schemas.microsoft.com/office/powerpoint/2010/main" val="2440651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C70091-5AC6-67A2-D2FC-AE12243605F3}"/>
              </a:ext>
            </a:extLst>
          </p:cNvPr>
          <p:cNvSpPr txBox="1"/>
          <p:nvPr/>
        </p:nvSpPr>
        <p:spPr>
          <a:xfrm>
            <a:off x="993058" y="392328"/>
            <a:ext cx="9416015" cy="707886"/>
          </a:xfrm>
          <a:prstGeom prst="rect">
            <a:avLst/>
          </a:prstGeom>
          <a:noFill/>
        </p:spPr>
        <p:txBody>
          <a:bodyPr wrap="square" rtlCol="0">
            <a:spAutoFit/>
          </a:bodyPr>
          <a:lstStyle/>
          <a:p>
            <a:r>
              <a:rPr lang="en-US" sz="4000"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Keyword-Based vs Semantic Search Engine </a:t>
            </a:r>
          </a:p>
        </p:txBody>
      </p:sp>
      <p:sp>
        <p:nvSpPr>
          <p:cNvPr id="3" name="TextBox 2">
            <a:extLst>
              <a:ext uri="{FF2B5EF4-FFF2-40B4-BE49-F238E27FC236}">
                <a16:creationId xmlns:a16="http://schemas.microsoft.com/office/drawing/2014/main" id="{88488475-0649-CFE4-AAC0-267D3AD69FB2}"/>
              </a:ext>
            </a:extLst>
          </p:cNvPr>
          <p:cNvSpPr txBox="1"/>
          <p:nvPr/>
        </p:nvSpPr>
        <p:spPr>
          <a:xfrm>
            <a:off x="596173" y="1493367"/>
            <a:ext cx="8944067" cy="489364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rgbClr val="C00000"/>
                </a:solidFill>
                <a:latin typeface="Cambria" panose="02040503050406030204" pitchFamily="18" charset="0"/>
                <a:ea typeface="Cambria" panose="02040503050406030204" pitchFamily="18" charset="0"/>
              </a:rPr>
              <a:t>Keyword-Based Search Engine</a:t>
            </a:r>
            <a:r>
              <a:rPr lang="en-US" sz="2400" dirty="0">
                <a:solidFill>
                  <a:schemeClr val="tx1">
                    <a:lumMod val="95000"/>
                    <a:lumOff val="5000"/>
                  </a:schemeClr>
                </a:solidFill>
                <a:latin typeface="Cambria" panose="02040503050406030204" pitchFamily="18" charset="0"/>
                <a:ea typeface="Cambria" panose="02040503050406030204" pitchFamily="18" charset="0"/>
              </a:rPr>
              <a:t>: These search engines rely heavily on exact keyword matches between the user query and the indexed documents. </a:t>
            </a:r>
          </a:p>
          <a:p>
            <a:pPr marL="285750" indent="-285750" algn="just">
              <a:buFont typeface="Wingdings" panose="05000000000000000000" pitchFamily="2" charset="2"/>
              <a:buChar char="v"/>
            </a:pPr>
            <a:endParaRPr lang="en-US" sz="2400" dirty="0">
              <a:solidFill>
                <a:schemeClr val="tx1">
                  <a:lumMod val="95000"/>
                  <a:lumOff val="5000"/>
                </a:schemeClr>
              </a:solidFill>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dirty="0">
                <a:solidFill>
                  <a:srgbClr val="C00000"/>
                </a:solidFill>
                <a:latin typeface="Cambria" panose="02040503050406030204" pitchFamily="18" charset="0"/>
                <a:ea typeface="Cambria" panose="02040503050406030204" pitchFamily="18" charset="0"/>
              </a:rPr>
              <a:t>Semantic Search Engines: </a:t>
            </a:r>
            <a:r>
              <a:rPr lang="en-US" sz="2400" dirty="0">
                <a:solidFill>
                  <a:schemeClr val="tx1">
                    <a:lumMod val="95000"/>
                    <a:lumOff val="5000"/>
                  </a:schemeClr>
                </a:solidFill>
                <a:latin typeface="Cambria" panose="02040503050406030204" pitchFamily="18" charset="0"/>
                <a:ea typeface="Cambria" panose="02040503050406030204" pitchFamily="18" charset="0"/>
              </a:rPr>
              <a:t>Semantic search engines go beyond simple keyword matching to understand the meaning and context of user queries and documents. </a:t>
            </a:r>
          </a:p>
          <a:p>
            <a:pPr algn="just"/>
            <a:endParaRPr lang="en-US" sz="2400" dirty="0">
              <a:solidFill>
                <a:schemeClr val="tx1">
                  <a:lumMod val="95000"/>
                  <a:lumOff val="5000"/>
                </a:schemeClr>
              </a:solidFill>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dirty="0">
                <a:solidFill>
                  <a:srgbClr val="C00000"/>
                </a:solidFill>
                <a:latin typeface="Cambria" panose="02040503050406030204" pitchFamily="18" charset="0"/>
                <a:ea typeface="Cambria" panose="02040503050406030204" pitchFamily="18" charset="0"/>
              </a:rPr>
              <a:t>Comparison: </a:t>
            </a:r>
            <a:r>
              <a:rPr lang="en-US" sz="2400" dirty="0">
                <a:solidFill>
                  <a:schemeClr val="tx1">
                    <a:lumMod val="95000"/>
                    <a:lumOff val="5000"/>
                  </a:schemeClr>
                </a:solidFill>
                <a:latin typeface="Cambria" panose="02040503050406030204" pitchFamily="18" charset="0"/>
                <a:ea typeface="Cambria" panose="02040503050406030204" pitchFamily="18" charset="0"/>
              </a:rPr>
              <a:t>While keyword-based search engines focus primarily on matching exact keywords in documents, semantic-based search engines aim to understand the deeper meaning and context of user queries to deliver more relevant and meaningful search results</a:t>
            </a:r>
          </a:p>
        </p:txBody>
      </p:sp>
    </p:spTree>
    <p:extLst>
      <p:ext uri="{BB962C8B-B14F-4D97-AF65-F5344CB8AC3E}">
        <p14:creationId xmlns:p14="http://schemas.microsoft.com/office/powerpoint/2010/main" val="234161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236E2-AD34-F70B-7D63-E134FFD3AB94}"/>
              </a:ext>
            </a:extLst>
          </p:cNvPr>
          <p:cNvSpPr txBox="1"/>
          <p:nvPr/>
        </p:nvSpPr>
        <p:spPr>
          <a:xfrm>
            <a:off x="4935794" y="513098"/>
            <a:ext cx="3243005" cy="769441"/>
          </a:xfrm>
          <a:prstGeom prst="rect">
            <a:avLst/>
          </a:prstGeom>
          <a:noFill/>
        </p:spPr>
        <p:txBody>
          <a:bodyPr wrap="square" rtlCol="0">
            <a:spAutoFit/>
          </a:bodyPr>
          <a:lstStyle/>
          <a:p>
            <a:r>
              <a:rPr lang="en-US" sz="44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WorkFlow</a:t>
            </a:r>
          </a:p>
        </p:txBody>
      </p:sp>
      <p:sp>
        <p:nvSpPr>
          <p:cNvPr id="3" name="TextBox 2">
            <a:extLst>
              <a:ext uri="{FF2B5EF4-FFF2-40B4-BE49-F238E27FC236}">
                <a16:creationId xmlns:a16="http://schemas.microsoft.com/office/drawing/2014/main" id="{5D0AB2ED-54B8-12E2-E087-578E320EDA8D}"/>
              </a:ext>
            </a:extLst>
          </p:cNvPr>
          <p:cNvSpPr txBox="1"/>
          <p:nvPr/>
        </p:nvSpPr>
        <p:spPr>
          <a:xfrm>
            <a:off x="487680" y="1492666"/>
            <a:ext cx="8158480" cy="3508653"/>
          </a:xfrm>
          <a:prstGeom prst="rect">
            <a:avLst/>
          </a:prstGeom>
          <a:noFill/>
        </p:spPr>
        <p:txBody>
          <a:bodyPr wrap="square" rtlCol="0">
            <a:spAutoFit/>
          </a:bodyPr>
          <a:lstStyle/>
          <a:p>
            <a:pPr rtl="0">
              <a:spcBef>
                <a:spcPts val="0"/>
              </a:spcBef>
              <a:spcAft>
                <a:spcPts val="0"/>
              </a:spcAft>
            </a:pPr>
            <a:r>
              <a:rPr lang="en-US" sz="2400" b="1" i="0" u="none" strike="noStrike" dirty="0">
                <a:solidFill>
                  <a:srgbClr val="C00000"/>
                </a:solidFill>
                <a:effectLst/>
                <a:latin typeface="Times New Roman" panose="02020603050405020304" pitchFamily="18" charset="0"/>
                <a:cs typeface="Times New Roman" panose="02020603050405020304" pitchFamily="18" charset="0"/>
              </a:rPr>
              <a:t>Part 1: Ingesting Documents</a:t>
            </a:r>
          </a:p>
          <a:p>
            <a:pPr rtl="0">
              <a:spcBef>
                <a:spcPts val="0"/>
              </a:spcBef>
              <a:spcAft>
                <a:spcPts val="0"/>
              </a:spcAft>
            </a:pPr>
            <a:endParaRPr lang="en-US" b="0" dirty="0">
              <a:solidFill>
                <a:srgbClr val="C80000"/>
              </a:solidFill>
              <a:effectLst/>
            </a:endParaRPr>
          </a:p>
          <a:p>
            <a:pPr marL="342900" indent="-342900">
              <a:buFont typeface="Wingdings" panose="05000000000000000000" pitchFamily="2" charset="2"/>
              <a:buChar char="Ø"/>
            </a:pPr>
            <a:r>
              <a:rPr lang="en-US" sz="2000" dirty="0">
                <a:latin typeface="Cambria" panose="02040503050406030204" pitchFamily="18" charset="0"/>
                <a:ea typeface="Cambria" panose="02040503050406030204" pitchFamily="18" charset="0"/>
              </a:rPr>
              <a:t> Data Sampling </a:t>
            </a:r>
          </a:p>
          <a:p>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000" dirty="0">
                <a:latin typeface="Cambria" panose="02040503050406030204" pitchFamily="18" charset="0"/>
                <a:ea typeface="Cambria" panose="02040503050406030204" pitchFamily="18" charset="0"/>
              </a:rPr>
              <a:t> Document chuker </a:t>
            </a:r>
          </a:p>
          <a:p>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000" dirty="0">
                <a:latin typeface="Cambria" panose="02040503050406030204" pitchFamily="18" charset="0"/>
                <a:ea typeface="Cambria" panose="02040503050406030204" pitchFamily="18" charset="0"/>
              </a:rPr>
              <a:t> Data Preprocessing </a:t>
            </a:r>
          </a:p>
          <a:p>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000" dirty="0">
                <a:latin typeface="Cambria" panose="02040503050406030204" pitchFamily="18" charset="0"/>
                <a:ea typeface="Cambria" panose="02040503050406030204" pitchFamily="18" charset="0"/>
              </a:rPr>
              <a:t> Text Vectorization </a:t>
            </a:r>
          </a:p>
          <a:p>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000" dirty="0">
                <a:latin typeface="Cambria" panose="02040503050406030204" pitchFamily="18" charset="0"/>
                <a:ea typeface="Cambria" panose="02040503050406030204" pitchFamily="18" charset="0"/>
              </a:rPr>
              <a:t> Storing embeddings in a ChromaDB database</a:t>
            </a:r>
          </a:p>
        </p:txBody>
      </p:sp>
      <p:pic>
        <p:nvPicPr>
          <p:cNvPr id="2050" name="Picture 2">
            <a:extLst>
              <a:ext uri="{FF2B5EF4-FFF2-40B4-BE49-F238E27FC236}">
                <a16:creationId xmlns:a16="http://schemas.microsoft.com/office/drawing/2014/main" id="{605372C4-107C-9AC5-A4D2-4FAEBC5CF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572" y="1899317"/>
            <a:ext cx="7952693" cy="2751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3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D02000-0694-85B9-B046-2E3F46C8F4C3}"/>
              </a:ext>
            </a:extLst>
          </p:cNvPr>
          <p:cNvSpPr txBox="1"/>
          <p:nvPr/>
        </p:nvSpPr>
        <p:spPr>
          <a:xfrm>
            <a:off x="701040" y="660400"/>
            <a:ext cx="6350000" cy="800219"/>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Part 2: Retrieving Document</a:t>
            </a:r>
          </a:p>
          <a:p>
            <a:endParaRPr lang="en-US" dirty="0">
              <a:solidFill>
                <a:srgbClr val="C00000"/>
              </a:solidFill>
            </a:endParaRPr>
          </a:p>
        </p:txBody>
      </p:sp>
      <p:sp>
        <p:nvSpPr>
          <p:cNvPr id="4" name="TextBox 3">
            <a:extLst>
              <a:ext uri="{FF2B5EF4-FFF2-40B4-BE49-F238E27FC236}">
                <a16:creationId xmlns:a16="http://schemas.microsoft.com/office/drawing/2014/main" id="{567D126F-3779-5E98-72FC-60904E9BCC89}"/>
              </a:ext>
            </a:extLst>
          </p:cNvPr>
          <p:cNvSpPr txBox="1"/>
          <p:nvPr/>
        </p:nvSpPr>
        <p:spPr>
          <a:xfrm>
            <a:off x="701040" y="1574800"/>
            <a:ext cx="8371840" cy="3891280"/>
          </a:xfrm>
          <a:prstGeom prst="rect">
            <a:avLst/>
          </a:prstGeom>
          <a:noFill/>
        </p:spPr>
        <p:txBody>
          <a:bodyPr wrap="square" rtlCol="0">
            <a:spAutoFit/>
          </a:bodyPr>
          <a:lstStyle/>
          <a:p>
            <a:pPr marL="285750" indent="-285750" rtl="0" fontAlgn="base">
              <a:spcBef>
                <a:spcPts val="0"/>
              </a:spcBef>
              <a:spcAft>
                <a:spcPts val="0"/>
              </a:spcAft>
              <a:buFont typeface="Wingdings" panose="05000000000000000000" pitchFamily="2" charset="2"/>
              <a:buChar char="Ø"/>
            </a:pPr>
            <a:r>
              <a:rPr lang="en-US" sz="2000" b="0" i="0" u="none" strike="noStrike" dirty="0">
                <a:solidFill>
                  <a:srgbClr val="000000"/>
                </a:solidFill>
                <a:effectLst/>
                <a:latin typeface="Cambria" panose="02040503050406030204" pitchFamily="18" charset="0"/>
                <a:ea typeface="Cambria" panose="02040503050406030204" pitchFamily="18" charset="0"/>
              </a:rPr>
              <a:t>Take the user's search query.</a:t>
            </a:r>
          </a:p>
          <a:p>
            <a:pPr rtl="0" fontAlgn="base">
              <a:spcBef>
                <a:spcPts val="0"/>
              </a:spcBef>
              <a:spcAft>
                <a:spcPts val="0"/>
              </a:spcAft>
            </a:pPr>
            <a:endParaRPr lang="en-US" sz="2000" b="0" i="0" u="none" strike="noStrike" dirty="0">
              <a:solidFill>
                <a:srgbClr val="000000"/>
              </a:solidFill>
              <a:effectLst/>
              <a:latin typeface="Cambria" panose="02040503050406030204" pitchFamily="18" charset="0"/>
              <a:ea typeface="Cambria" panose="02040503050406030204" pitchFamily="18" charset="0"/>
            </a:endParaRPr>
          </a:p>
          <a:p>
            <a:pPr marL="285750" indent="-285750" rtl="0" fontAlgn="base">
              <a:spcBef>
                <a:spcPts val="0"/>
              </a:spcBef>
              <a:spcAft>
                <a:spcPts val="0"/>
              </a:spcAft>
              <a:buFont typeface="Wingdings" panose="05000000000000000000" pitchFamily="2" charset="2"/>
              <a:buChar char="Ø"/>
            </a:pPr>
            <a:r>
              <a:rPr lang="en-US" sz="2000" b="0" i="0" u="none" strike="noStrike" dirty="0">
                <a:solidFill>
                  <a:srgbClr val="000000"/>
                </a:solidFill>
                <a:effectLst/>
                <a:latin typeface="Cambria" panose="02040503050406030204" pitchFamily="18" charset="0"/>
                <a:ea typeface="Cambria" panose="02040503050406030204" pitchFamily="18" charset="0"/>
              </a:rPr>
              <a:t>Preprocess the query (if required).</a:t>
            </a:r>
          </a:p>
          <a:p>
            <a:pPr rtl="0" fontAlgn="base">
              <a:spcBef>
                <a:spcPts val="0"/>
              </a:spcBef>
              <a:spcAft>
                <a:spcPts val="0"/>
              </a:spcAft>
            </a:pPr>
            <a:endParaRPr lang="en-US" sz="2000" b="0" i="0" u="none" strike="noStrike" dirty="0">
              <a:solidFill>
                <a:srgbClr val="000000"/>
              </a:solidFill>
              <a:effectLst/>
              <a:latin typeface="Cambria" panose="02040503050406030204" pitchFamily="18" charset="0"/>
              <a:ea typeface="Cambria" panose="02040503050406030204" pitchFamily="18" charset="0"/>
            </a:endParaRPr>
          </a:p>
          <a:p>
            <a:pPr marL="285750" indent="-285750" rtl="0" fontAlgn="base">
              <a:spcBef>
                <a:spcPts val="0"/>
              </a:spcBef>
              <a:spcAft>
                <a:spcPts val="0"/>
              </a:spcAft>
              <a:buFont typeface="Wingdings" panose="05000000000000000000" pitchFamily="2" charset="2"/>
              <a:buChar char="Ø"/>
            </a:pPr>
            <a:r>
              <a:rPr lang="en-US" sz="2000" b="0" i="0" u="none" strike="noStrike" dirty="0">
                <a:solidFill>
                  <a:srgbClr val="000000"/>
                </a:solidFill>
                <a:effectLst/>
                <a:latin typeface="Cambria" panose="02040503050406030204" pitchFamily="18" charset="0"/>
                <a:ea typeface="Cambria" panose="02040503050406030204" pitchFamily="18" charset="0"/>
              </a:rPr>
              <a:t>Create query embedding.</a:t>
            </a:r>
          </a:p>
          <a:p>
            <a:pPr rtl="0" fontAlgn="base">
              <a:spcBef>
                <a:spcPts val="0"/>
              </a:spcBef>
              <a:spcAft>
                <a:spcPts val="0"/>
              </a:spcAft>
            </a:pPr>
            <a:endParaRPr lang="en-US" sz="2000" b="0" i="0" u="none" strike="noStrike" dirty="0">
              <a:solidFill>
                <a:srgbClr val="000000"/>
              </a:solidFill>
              <a:effectLst/>
              <a:latin typeface="Cambria" panose="02040503050406030204" pitchFamily="18" charset="0"/>
              <a:ea typeface="Cambria" panose="02040503050406030204" pitchFamily="18" charset="0"/>
            </a:endParaRPr>
          </a:p>
          <a:p>
            <a:pPr marL="285750" indent="-285750" rtl="0" fontAlgn="base">
              <a:spcBef>
                <a:spcPts val="0"/>
              </a:spcBef>
              <a:spcAft>
                <a:spcPts val="0"/>
              </a:spcAft>
              <a:buFont typeface="Wingdings" panose="05000000000000000000" pitchFamily="2" charset="2"/>
              <a:buChar char="Ø"/>
            </a:pPr>
            <a:r>
              <a:rPr lang="en-US" sz="2000" b="0" i="0" u="none" strike="noStrike" dirty="0">
                <a:solidFill>
                  <a:srgbClr val="000000"/>
                </a:solidFill>
                <a:effectLst/>
                <a:latin typeface="Cambria" panose="02040503050406030204" pitchFamily="18" charset="0"/>
                <a:ea typeface="Cambria" panose="02040503050406030204" pitchFamily="18" charset="0"/>
              </a:rPr>
              <a:t>Using cosine distance, calculate the similarity score between embeddings of documents and user search query embedding.</a:t>
            </a:r>
          </a:p>
          <a:p>
            <a:pPr rtl="0" fontAlgn="base">
              <a:spcBef>
                <a:spcPts val="0"/>
              </a:spcBef>
              <a:spcAft>
                <a:spcPts val="0"/>
              </a:spcAft>
            </a:pPr>
            <a:endParaRPr lang="en-US" sz="2000" b="0" i="0" u="none" strike="noStrike" dirty="0">
              <a:solidFill>
                <a:srgbClr val="000000"/>
              </a:solidFill>
              <a:effectLst/>
              <a:latin typeface="Cambria" panose="02040503050406030204" pitchFamily="18" charset="0"/>
              <a:ea typeface="Cambria" panose="02040503050406030204" pitchFamily="18" charset="0"/>
            </a:endParaRPr>
          </a:p>
          <a:p>
            <a:pPr marL="285750" indent="-285750" rtl="0" fontAlgn="base">
              <a:spcBef>
                <a:spcPts val="0"/>
              </a:spcBef>
              <a:spcAft>
                <a:spcPts val="0"/>
              </a:spcAft>
              <a:buFont typeface="Wingdings" panose="05000000000000000000" pitchFamily="2" charset="2"/>
              <a:buChar char="Ø"/>
            </a:pPr>
            <a:r>
              <a:rPr lang="en-US" sz="2000" b="0" i="0" u="none" strike="noStrike" dirty="0">
                <a:solidFill>
                  <a:srgbClr val="000000"/>
                </a:solidFill>
                <a:effectLst/>
                <a:latin typeface="Cambria" panose="02040503050406030204" pitchFamily="18" charset="0"/>
                <a:ea typeface="Cambria" panose="02040503050406030204" pitchFamily="18" charset="0"/>
              </a:rPr>
              <a:t>These cosine similarity scores will help in returning the most relevant candidate documents as per user’s search query.</a:t>
            </a:r>
            <a:br>
              <a:rPr lang="en-US" sz="2000" b="0" dirty="0">
                <a:effectLst/>
                <a:latin typeface="Cambria" panose="02040503050406030204" pitchFamily="18" charset="0"/>
                <a:ea typeface="Cambria" panose="02040503050406030204" pitchFamily="18" charset="0"/>
              </a:rPr>
            </a:br>
            <a:endParaRPr lang="en-US" sz="2000" dirty="0">
              <a:latin typeface="Cambria" panose="02040503050406030204" pitchFamily="18" charset="0"/>
              <a:ea typeface="Cambria" panose="02040503050406030204" pitchFamily="18" charset="0"/>
            </a:endParaRPr>
          </a:p>
        </p:txBody>
      </p:sp>
      <p:pic>
        <p:nvPicPr>
          <p:cNvPr id="4102" name="Picture 6" descr="Embeddings and Vector Databases With ChromaDB – Real Python">
            <a:extLst>
              <a:ext uri="{FF2B5EF4-FFF2-40B4-BE49-F238E27FC236}">
                <a16:creationId xmlns:a16="http://schemas.microsoft.com/office/drawing/2014/main" id="{6CA33BD6-E63F-DEA1-E11E-3B492977C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86033"/>
            <a:ext cx="5721498" cy="3218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84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9EE6A7-9C29-AD47-DF8E-B45038C69FC4}"/>
              </a:ext>
            </a:extLst>
          </p:cNvPr>
          <p:cNvPicPr>
            <a:picLocks noChangeAspect="1"/>
          </p:cNvPicPr>
          <p:nvPr/>
        </p:nvPicPr>
        <p:blipFill>
          <a:blip r:embed="rId2"/>
          <a:stretch>
            <a:fillRect/>
          </a:stretch>
        </p:blipFill>
        <p:spPr>
          <a:xfrm>
            <a:off x="1064945" y="1376516"/>
            <a:ext cx="10458461" cy="4564601"/>
          </a:xfrm>
          <a:prstGeom prst="rect">
            <a:avLst/>
          </a:prstGeom>
        </p:spPr>
      </p:pic>
      <p:sp>
        <p:nvSpPr>
          <p:cNvPr id="6" name="TextBox 5">
            <a:extLst>
              <a:ext uri="{FF2B5EF4-FFF2-40B4-BE49-F238E27FC236}">
                <a16:creationId xmlns:a16="http://schemas.microsoft.com/office/drawing/2014/main" id="{AC5DC228-7E86-BCEF-E046-5C6767068F58}"/>
              </a:ext>
            </a:extLst>
          </p:cNvPr>
          <p:cNvSpPr txBox="1"/>
          <p:nvPr/>
        </p:nvSpPr>
        <p:spPr>
          <a:xfrm>
            <a:off x="1573161" y="550606"/>
            <a:ext cx="7256207" cy="584775"/>
          </a:xfrm>
          <a:prstGeom prst="rect">
            <a:avLst/>
          </a:prstGeom>
          <a:noFill/>
        </p:spPr>
        <p:txBody>
          <a:bodyPr wrap="square" rtlCol="0">
            <a:spAutoFit/>
          </a:bodyPr>
          <a:lstStyle/>
          <a:p>
            <a:r>
              <a:rPr lang="en-IN"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                                  </a:t>
            </a:r>
            <a:r>
              <a:rPr lang="en-IN" sz="32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User Interface</a:t>
            </a:r>
          </a:p>
        </p:txBody>
      </p:sp>
    </p:spTree>
    <p:extLst>
      <p:ext uri="{BB962C8B-B14F-4D97-AF65-F5344CB8AC3E}">
        <p14:creationId xmlns:p14="http://schemas.microsoft.com/office/powerpoint/2010/main" val="134362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F3F977-1683-CE5B-548A-326323D53C33}"/>
              </a:ext>
            </a:extLst>
          </p:cNvPr>
          <p:cNvSpPr txBox="1"/>
          <p:nvPr/>
        </p:nvSpPr>
        <p:spPr>
          <a:xfrm>
            <a:off x="4965290" y="422787"/>
            <a:ext cx="3736257" cy="769441"/>
          </a:xfrm>
          <a:prstGeom prst="rect">
            <a:avLst/>
          </a:prstGeom>
          <a:noFill/>
        </p:spPr>
        <p:txBody>
          <a:bodyPr wrap="square" rtlCol="0">
            <a:spAutoFit/>
          </a:bodyPr>
          <a:lstStyle/>
          <a:p>
            <a:r>
              <a:rPr lang="en-IN" sz="44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678595A3-C1A8-394D-A303-0DC58ED669DA}"/>
              </a:ext>
            </a:extLst>
          </p:cNvPr>
          <p:cNvPicPr>
            <a:picLocks noChangeAspect="1"/>
          </p:cNvPicPr>
          <p:nvPr/>
        </p:nvPicPr>
        <p:blipFill>
          <a:blip r:embed="rId2"/>
          <a:stretch>
            <a:fillRect/>
          </a:stretch>
        </p:blipFill>
        <p:spPr>
          <a:xfrm>
            <a:off x="904567" y="1307690"/>
            <a:ext cx="10481187" cy="4660491"/>
          </a:xfrm>
          <a:prstGeom prst="rect">
            <a:avLst/>
          </a:prstGeom>
        </p:spPr>
      </p:pic>
    </p:spTree>
    <p:extLst>
      <p:ext uri="{BB962C8B-B14F-4D97-AF65-F5344CB8AC3E}">
        <p14:creationId xmlns:p14="http://schemas.microsoft.com/office/powerpoint/2010/main" val="5707495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210</TotalTime>
  <Words>435</Words>
  <Application>Microsoft Office PowerPoint</Application>
  <PresentationFormat>Widescreen</PresentationFormat>
  <Paragraphs>48</Paragraphs>
  <Slides>12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Roboto</vt:lpstr>
      <vt:lpstr>Wingdings</vt:lpstr>
      <vt:lpstr>gg sans</vt:lpstr>
      <vt:lpstr>Times New Roman</vt:lpstr>
      <vt:lpstr>Calibri Light</vt:lpstr>
      <vt:lpstr>Cambria</vt:lpstr>
      <vt:lpstr>Libre Baskerville</vt:lpstr>
      <vt:lpstr>Calibri</vt:lpstr>
      <vt:lpstr>Arial</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charishma maradapu</cp:lastModifiedBy>
  <cp:revision>3</cp:revision>
  <dcterms:created xsi:type="dcterms:W3CDTF">2021-02-16T05:19:01Z</dcterms:created>
  <dcterms:modified xsi:type="dcterms:W3CDTF">2024-04-26T05:57:24Z</dcterms:modified>
</cp:coreProperties>
</file>