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85"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72"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5592C354-18DA-40F4-AEBA-4D6E959DD904}">
          <p14:sldIdLst>
            <p14:sldId id="257"/>
            <p14:sldId id="258"/>
            <p14:sldId id="259"/>
            <p14:sldId id="260"/>
            <p14:sldId id="261"/>
            <p14:sldId id="262"/>
            <p14:sldId id="263"/>
            <p14:sldId id="264"/>
            <p14:sldId id="265"/>
            <p14:sldId id="266"/>
            <p14:sldId id="267"/>
            <p14:sldId id="268"/>
            <p14:sldId id="269"/>
            <p14:sldId id="285"/>
            <p14:sldId id="271"/>
            <p14:sldId id="273"/>
            <p14:sldId id="274"/>
            <p14:sldId id="275"/>
            <p14:sldId id="276"/>
            <p14:sldId id="277"/>
            <p14:sldId id="278"/>
            <p14:sldId id="279"/>
            <p14:sldId id="280"/>
            <p14:sldId id="281"/>
            <p14:sldId id="282"/>
            <p14:sldId id="283"/>
            <p14:sldId id="272"/>
            <p14:sldId id="284"/>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Kumar Reddy" initials="AKR" lastIdx="1" clrIdx="0">
    <p:extLst>
      <p:ext uri="{19B8F6BF-5375-455C-9EA6-DF929625EA0E}">
        <p15:presenceInfo xmlns:p15="http://schemas.microsoft.com/office/powerpoint/2012/main" xmlns="" userId="Ajay Kumar Red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87" d="100"/>
          <a:sy n="87" d="100"/>
        </p:scale>
        <p:origin x="-509"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FDE0A1-31C2-4379-B293-60019435B1C8}"/>
              </a:ext>
            </a:extLst>
          </p:cNvPr>
          <p:cNvSpPr>
            <a:spLocks noGrp="1"/>
          </p:cNvSpPr>
          <p:nvPr>
            <p:ph type="title"/>
          </p:nvPr>
        </p:nvSpPr>
        <p:spPr>
          <a:xfrm>
            <a:off x="927847" y="453215"/>
            <a:ext cx="9493623" cy="1066303"/>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HOTEL  MANAGEMENT  SYSTEM</a:t>
            </a:r>
          </a:p>
        </p:txBody>
      </p:sp>
      <p:sp>
        <p:nvSpPr>
          <p:cNvPr id="3" name="Content Placeholder 2">
            <a:extLst>
              <a:ext uri="{FF2B5EF4-FFF2-40B4-BE49-F238E27FC236}">
                <a16:creationId xmlns:a16="http://schemas.microsoft.com/office/drawing/2014/main" xmlns="" id="{24F6EDAD-0998-493C-95AA-2E4EE323B6B7}"/>
              </a:ext>
            </a:extLst>
          </p:cNvPr>
          <p:cNvSpPr>
            <a:spLocks noGrp="1"/>
          </p:cNvSpPr>
          <p:nvPr>
            <p:ph sz="half" idx="1"/>
          </p:nvPr>
        </p:nvSpPr>
        <p:spPr>
          <a:xfrm>
            <a:off x="1168305" y="2164975"/>
            <a:ext cx="10396165" cy="4239809"/>
          </a:xfrm>
        </p:spPr>
        <p:txBody>
          <a:bodyPr>
            <a:normAutofit/>
          </a:bodyPr>
          <a:lstStyle/>
          <a:p>
            <a:pPr marL="0" indent="0">
              <a:buNone/>
            </a:pPr>
            <a:r>
              <a:rPr lang="en-US" sz="3600" dirty="0">
                <a:solidFill>
                  <a:schemeClr val="tx1"/>
                </a:solidFill>
                <a:latin typeface="Times New Roman" panose="02020603050405020304" pitchFamily="18" charset="0"/>
                <a:cs typeface="Times New Roman" panose="02020603050405020304" pitchFamily="18" charset="0"/>
              </a:rPr>
              <a:t>Submitted by:                              Under the guidance of:</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1. V. Vaishnavi                                                                     </a:t>
            </a:r>
            <a:r>
              <a:rPr lang="en-US" sz="3200" b="1" dirty="0">
                <a:solidFill>
                  <a:schemeClr val="tx1"/>
                </a:solidFill>
                <a:latin typeface="Times New Roman" panose="02020603050405020304" pitchFamily="18" charset="0"/>
                <a:cs typeface="Times New Roman" panose="02020603050405020304" pitchFamily="18" charset="0"/>
              </a:rPr>
              <a:t>Pooja Mehta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2. B. Pravalika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3. S.Tejashwini</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4. J. Chandrika</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5. P. Pallavi Srikala</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F73968BA-B306-41B5-89BF-AFF197C325EC}"/>
              </a:ext>
            </a:extLst>
          </p:cNvPr>
          <p:cNvPicPr>
            <a:picLocks noGrp="1" noChangeAspect="1"/>
          </p:cNvPicPr>
          <p:nvPr>
            <p:ph sz="half" idx="2"/>
          </p:nvPr>
        </p:nvPicPr>
        <p:blipFill>
          <a:blip r:embed="rId2"/>
          <a:stretch>
            <a:fillRect/>
          </a:stretch>
        </p:blipFill>
        <p:spPr>
          <a:xfrm>
            <a:off x="4989724" y="3338730"/>
            <a:ext cx="1715876" cy="1205778"/>
          </a:xfrm>
        </p:spPr>
      </p:pic>
    </p:spTree>
    <p:extLst>
      <p:ext uri="{BB962C8B-B14F-4D97-AF65-F5344CB8AC3E}">
        <p14:creationId xmlns:p14="http://schemas.microsoft.com/office/powerpoint/2010/main" xmlns="" val="2305145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AE4013-FC1A-4B8A-8C96-200BC620FBFC}"/>
              </a:ext>
            </a:extLst>
          </p:cNvPr>
          <p:cNvSpPr>
            <a:spLocks noGrp="1"/>
          </p:cNvSpPr>
          <p:nvPr>
            <p:ph idx="1"/>
          </p:nvPr>
        </p:nvSpPr>
        <p:spPr>
          <a:xfrm>
            <a:off x="139126" y="298939"/>
            <a:ext cx="11470340" cy="4053254"/>
          </a:xfrm>
        </p:spPr>
        <p:txBody>
          <a:bodyPr>
            <a:normAutofit/>
          </a:bodyPr>
          <a:lstStyle/>
          <a:p>
            <a:pPr>
              <a:buFont typeface="Wingdings"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t>
            </a:r>
            <a:r>
              <a:rPr lang="en-US" sz="2400" b="1" dirty="0" err="1" smtClean="0">
                <a:solidFill>
                  <a:schemeClr val="tx1"/>
                </a:solidFill>
                <a:latin typeface="Times New Roman" panose="02020603050405020304" pitchFamily="18" charset="0"/>
                <a:cs typeface="Times New Roman" panose="02020603050405020304" pitchFamily="18" charset="0"/>
              </a:rPr>
              <a:t>RequestBody</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This annotation indicates that Spring should deserialize a request body into an object.</a:t>
            </a:r>
          </a:p>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PathVariable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@PathVariable is a Spring annotation which indicates that a method parameter should be bound to a URI template variable</a:t>
            </a:r>
            <a:r>
              <a:rPr lang="en-US"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4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834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5C912-2E65-477D-9D99-637E8E850416}"/>
              </a:ext>
            </a:extLst>
          </p:cNvPr>
          <p:cNvSpPr>
            <a:spLocks noGrp="1"/>
          </p:cNvSpPr>
          <p:nvPr>
            <p:ph type="title"/>
          </p:nvPr>
        </p:nvSpPr>
        <p:spPr>
          <a:xfrm>
            <a:off x="3390313" y="109022"/>
            <a:ext cx="6302327" cy="1058596"/>
          </a:xfrm>
        </p:spPr>
        <p:txBody>
          <a:bodyPr/>
          <a:lstStyle/>
          <a:p>
            <a:r>
              <a:rPr lang="en-US" b="1" u="sng" dirty="0">
                <a:latin typeface="Times New Roman" panose="02020603050405020304" pitchFamily="18" charset="0"/>
                <a:cs typeface="Times New Roman" panose="02020603050405020304" pitchFamily="18" charset="0"/>
              </a:rPr>
              <a:t>USE CASE DIAGRAM</a:t>
            </a:r>
          </a:p>
        </p:txBody>
      </p:sp>
      <p:sp>
        <p:nvSpPr>
          <p:cNvPr id="3" name="Content Placeholder 2">
            <a:extLst>
              <a:ext uri="{FF2B5EF4-FFF2-40B4-BE49-F238E27FC236}">
                <a16:creationId xmlns:a16="http://schemas.microsoft.com/office/drawing/2014/main" xmlns="" id="{ADE70353-1ED2-4C68-AA9C-3189DFD478EE}"/>
              </a:ext>
            </a:extLst>
          </p:cNvPr>
          <p:cNvSpPr>
            <a:spLocks noGrp="1"/>
          </p:cNvSpPr>
          <p:nvPr>
            <p:ph idx="1"/>
          </p:nvPr>
        </p:nvSpPr>
        <p:spPr>
          <a:xfrm>
            <a:off x="595532" y="900332"/>
            <a:ext cx="11000935" cy="5669281"/>
          </a:xfrm>
        </p:spPr>
        <p:txBody>
          <a:bodyPr>
            <a:normAutofit/>
          </a:bodyPr>
          <a:lstStyle/>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A use case diagram is a way to summarize details of a system and the users within that system.</a:t>
            </a:r>
          </a:p>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Use case diagrams are typically developed in the early stage of development, the  use case diagram consists of  ADMIN and CUSTOMER and shows the </a:t>
            </a:r>
            <a:r>
              <a:rPr lang="en-US" sz="2600" b="0" i="0" dirty="0">
                <a:solidFill>
                  <a:schemeClr val="tx1"/>
                </a:solidFill>
                <a:effectLst/>
                <a:latin typeface="Times New Roman" panose="02020603050405020304" pitchFamily="18" charset="0"/>
                <a:cs typeface="Times New Roman" panose="02020603050405020304" pitchFamily="18" charset="0"/>
              </a:rPr>
              <a:t> interactions with a system.</a:t>
            </a:r>
          </a:p>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The Admin and Customers in use-case diagrams describe what the system does and how the Customers use it, but not how the system operates internally.</a:t>
            </a:r>
          </a:p>
          <a:p>
            <a:pPr algn="just">
              <a:buFont typeface="Wingdings" panose="05000000000000000000" pitchFamily="2" charset="2"/>
              <a:buChar char="Ø"/>
            </a:pPr>
            <a:r>
              <a:rPr lang="en-US" sz="2600" i="0" dirty="0">
                <a:solidFill>
                  <a:schemeClr val="tx1"/>
                </a:solidFill>
                <a:effectLst/>
                <a:latin typeface="Times New Roman" panose="02020603050405020304" pitchFamily="18" charset="0"/>
                <a:cs typeface="Times New Roman" panose="02020603050405020304" pitchFamily="18" charset="0"/>
              </a:rPr>
              <a:t>Use case diagrams are used to gather the requirements of a system including internal and external influences. These requirements are mostly design requirements. </a:t>
            </a: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8312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secase diagram1.png"/>
          <p:cNvPicPr>
            <a:picLocks noGrp="1" noChangeAspect="1"/>
          </p:cNvPicPr>
          <p:nvPr>
            <p:ph idx="1"/>
          </p:nvPr>
        </p:nvPicPr>
        <p:blipFill>
          <a:blip r:embed="rId2"/>
          <a:stretch>
            <a:fillRect/>
          </a:stretch>
        </p:blipFill>
        <p:spPr>
          <a:xfrm>
            <a:off x="2259623" y="272563"/>
            <a:ext cx="8001000" cy="6216160"/>
          </a:xfrm>
        </p:spPr>
      </p:pic>
    </p:spTree>
    <p:extLst>
      <p:ext uri="{BB962C8B-B14F-4D97-AF65-F5344CB8AC3E}">
        <p14:creationId xmlns:p14="http://schemas.microsoft.com/office/powerpoint/2010/main" xmlns="" val="3572205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FB7C9-2D50-48FD-95D7-F326375C525E}"/>
              </a:ext>
            </a:extLst>
          </p:cNvPr>
          <p:cNvSpPr>
            <a:spLocks noGrp="1"/>
          </p:cNvSpPr>
          <p:nvPr>
            <p:ph type="title"/>
          </p:nvPr>
        </p:nvSpPr>
        <p:spPr>
          <a:xfrm>
            <a:off x="3438926" y="544603"/>
            <a:ext cx="6251160" cy="999068"/>
          </a:xfrm>
        </p:spPr>
        <p:txBody>
          <a:bodyPr/>
          <a:lstStyle/>
          <a:p>
            <a:r>
              <a:rPr lang="en-US" b="1" u="sng" dirty="0">
                <a:latin typeface="Times New Roman" panose="02020603050405020304" pitchFamily="18" charset="0"/>
                <a:cs typeface="Times New Roman" panose="02020603050405020304" pitchFamily="18" charset="0"/>
              </a:rPr>
              <a:t>CLASS DIAGRAM</a:t>
            </a:r>
          </a:p>
        </p:txBody>
      </p:sp>
      <p:sp>
        <p:nvSpPr>
          <p:cNvPr id="3" name="Content Placeholder 2">
            <a:extLst>
              <a:ext uri="{FF2B5EF4-FFF2-40B4-BE49-F238E27FC236}">
                <a16:creationId xmlns:a16="http://schemas.microsoft.com/office/drawing/2014/main" xmlns="" id="{6EAE4FD8-3970-4DE8-A4D4-2E5BB3C9A9F8}"/>
              </a:ext>
            </a:extLst>
          </p:cNvPr>
          <p:cNvSpPr>
            <a:spLocks noGrp="1"/>
          </p:cNvSpPr>
          <p:nvPr>
            <p:ph idx="1"/>
          </p:nvPr>
        </p:nvSpPr>
        <p:spPr>
          <a:xfrm>
            <a:off x="442716" y="1364568"/>
            <a:ext cx="11306567" cy="4892298"/>
          </a:xfrm>
        </p:spPr>
        <p:txBody>
          <a:bodyPr>
            <a:normAutofit lnSpcReduction="10000"/>
          </a:bodyPr>
          <a:lstStyle/>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Class diagram is basically a graphical representation of the static view of the system and represents different aspects of the application. A collection of class diagrams represent the whole system.</a:t>
            </a:r>
            <a:endParaRPr lang="en-US" sz="2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Class diagram describes the attributes and operations of a class and also the constraints imposed on the system.</a:t>
            </a:r>
          </a:p>
          <a:p>
            <a:pPr algn="just">
              <a:buFont typeface="Wingdings" panose="05000000000000000000" pitchFamily="2" charset="2"/>
              <a:buChar char="Ø"/>
            </a:pPr>
            <a:r>
              <a:rPr lang="en-US" sz="2800" i="0" dirty="0">
                <a:solidFill>
                  <a:schemeClr val="tx1"/>
                </a:solidFill>
                <a:effectLst/>
                <a:latin typeface="Times New Roman" panose="02020603050405020304" pitchFamily="18" charset="0"/>
                <a:cs typeface="Times New Roman" panose="02020603050405020304" pitchFamily="18" charset="0"/>
              </a:rPr>
              <a:t>The class diagrams are widely used in the modeling of object-oriented systems because they are the only UML diagrams, which can be mapped directly with object-oriented languages.</a:t>
            </a:r>
          </a:p>
          <a:p>
            <a:pPr algn="just">
              <a:buFont typeface="Wingdings" panose="05000000000000000000" pitchFamily="2" charset="2"/>
              <a:buChar char="Ø"/>
            </a:pPr>
            <a:endParaRPr lang="en-US" sz="26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94205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B6AAEA79-DCE0-4662-82BF-FA281FDFE556}"/>
              </a:ext>
            </a:extLst>
          </p:cNvPr>
          <p:cNvPicPr>
            <a:picLocks noGrp="1" noChangeAspect="1"/>
          </p:cNvPicPr>
          <p:nvPr>
            <p:ph idx="1"/>
          </p:nvPr>
        </p:nvPicPr>
        <p:blipFill>
          <a:blip r:embed="rId2"/>
          <a:stretch>
            <a:fillRect/>
          </a:stretch>
        </p:blipFill>
        <p:spPr bwMode="auto">
          <a:xfrm>
            <a:off x="685801" y="404446"/>
            <a:ext cx="10730752" cy="64535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4911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722475-DBFB-42D5-AF67-78A65B403E13}"/>
              </a:ext>
            </a:extLst>
          </p:cNvPr>
          <p:cNvSpPr>
            <a:spLocks noGrp="1"/>
          </p:cNvSpPr>
          <p:nvPr>
            <p:ph type="title"/>
          </p:nvPr>
        </p:nvSpPr>
        <p:spPr>
          <a:xfrm>
            <a:off x="4037220" y="0"/>
            <a:ext cx="5411788" cy="717714"/>
          </a:xfrm>
        </p:spPr>
        <p:txBody>
          <a:bodyPr/>
          <a:lstStyle/>
          <a:p>
            <a:r>
              <a:rPr lang="en-US" b="1" u="sng" dirty="0">
                <a:latin typeface="Times New Roman" panose="02020603050405020304" pitchFamily="18" charset="0"/>
                <a:cs typeface="Times New Roman" panose="02020603050405020304" pitchFamily="18" charset="0"/>
              </a:rPr>
              <a:t>ER DIAGRAM</a:t>
            </a:r>
          </a:p>
        </p:txBody>
      </p:sp>
      <p:pic>
        <p:nvPicPr>
          <p:cNvPr id="4" name="Content Placeholder 3">
            <a:extLst>
              <a:ext uri="{FF2B5EF4-FFF2-40B4-BE49-F238E27FC236}">
                <a16:creationId xmlns:a16="http://schemas.microsoft.com/office/drawing/2014/main" xmlns="" id="{ADDC1FFB-BB8E-4D9A-BAFB-FEEA6BDCDBB3}"/>
              </a:ext>
            </a:extLst>
          </p:cNvPr>
          <p:cNvPicPr>
            <a:picLocks noGrp="1" noChangeAspect="1"/>
          </p:cNvPicPr>
          <p:nvPr>
            <p:ph idx="1"/>
          </p:nvPr>
        </p:nvPicPr>
        <p:blipFill>
          <a:blip r:embed="rId2"/>
          <a:stretch>
            <a:fillRect/>
          </a:stretch>
        </p:blipFill>
        <p:spPr>
          <a:xfrm>
            <a:off x="647114" y="717714"/>
            <a:ext cx="10649243" cy="6140286"/>
          </a:xfrm>
          <a:prstGeom prst="rect">
            <a:avLst/>
          </a:prstGeom>
        </p:spPr>
      </p:pic>
    </p:spTree>
    <p:extLst>
      <p:ext uri="{BB962C8B-B14F-4D97-AF65-F5344CB8AC3E}">
        <p14:creationId xmlns:p14="http://schemas.microsoft.com/office/powerpoint/2010/main" xmlns="" val="1197199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A8E1CB0A-C630-4FE9-AE2C-A04EBC90E996}"/>
              </a:ext>
            </a:extLst>
          </p:cNvPr>
          <p:cNvGraphicFramePr>
            <a:graphicFrameLocks noGrp="1"/>
          </p:cNvGraphicFramePr>
          <p:nvPr>
            <p:ph idx="1"/>
            <p:extLst>
              <p:ext uri="{D42A27DB-BD31-4B8C-83A1-F6EECF244321}">
                <p14:modId xmlns:p14="http://schemas.microsoft.com/office/powerpoint/2010/main" xmlns="" val="3895692635"/>
              </p:ext>
            </p:extLst>
          </p:nvPr>
        </p:nvGraphicFramePr>
        <p:xfrm>
          <a:off x="360658" y="182881"/>
          <a:ext cx="2424746" cy="2546251"/>
        </p:xfrm>
        <a:graphic>
          <a:graphicData uri="http://schemas.openxmlformats.org/drawingml/2006/table">
            <a:tbl>
              <a:tblPr firstRow="1" bandRow="1">
                <a:tableStyleId>{6E25E649-3F16-4E02-A733-19D2CDBF48F0}</a:tableStyleId>
              </a:tblPr>
              <a:tblGrid>
                <a:gridCol w="2424746">
                  <a:extLst>
                    <a:ext uri="{9D8B030D-6E8A-4147-A177-3AD203B41FA5}">
                      <a16:colId xmlns:a16="http://schemas.microsoft.com/office/drawing/2014/main" xmlns="" val="2613242653"/>
                    </a:ext>
                  </a:extLst>
                </a:gridCol>
              </a:tblGrid>
              <a:tr h="2546251">
                <a:tc>
                  <a:txBody>
                    <a:bodyPr/>
                    <a:lstStyle/>
                    <a:p>
                      <a:r>
                        <a:rPr lang="en-US"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Resource</a:t>
                      </a:r>
                    </a:p>
                    <a:p>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Admin</a:t>
                      </a:r>
                    </a:p>
                    <a:p>
                      <a:r>
                        <a:rPr lang="en-US" sz="2400" dirty="0">
                          <a:latin typeface="Times New Roman" panose="02020603050405020304" pitchFamily="18" charset="0"/>
                          <a:cs typeface="Times New Roman" panose="02020603050405020304" pitchFamily="18" charset="0"/>
                        </a:rPr>
                        <a:t>      Booking</a:t>
                      </a:r>
                    </a:p>
                    <a:p>
                      <a:r>
                        <a:rPr lang="en-US" sz="2400" dirty="0">
                          <a:latin typeface="Times New Roman" panose="02020603050405020304" pitchFamily="18" charset="0"/>
                          <a:cs typeface="Times New Roman" panose="02020603050405020304" pitchFamily="18" charset="0"/>
                        </a:rPr>
                        <a:t>     Customer</a:t>
                      </a:r>
                    </a:p>
                    <a:p>
                      <a:r>
                        <a:rPr lang="en-US" sz="2400" dirty="0">
                          <a:latin typeface="Times New Roman" panose="02020603050405020304" pitchFamily="18" charset="0"/>
                          <a:cs typeface="Times New Roman" panose="02020603050405020304" pitchFamily="18" charset="0"/>
                        </a:rPr>
                        <a:t>         Hotel</a:t>
                      </a:r>
                    </a:p>
                    <a:p>
                      <a:r>
                        <a:rPr lang="en-US" sz="24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36548469"/>
                  </a:ext>
                </a:extLst>
              </a:tr>
            </a:tbl>
          </a:graphicData>
        </a:graphic>
      </p:graphicFrame>
      <p:graphicFrame>
        <p:nvGraphicFramePr>
          <p:cNvPr id="5" name="Table 5">
            <a:extLst>
              <a:ext uri="{FF2B5EF4-FFF2-40B4-BE49-F238E27FC236}">
                <a16:creationId xmlns:a16="http://schemas.microsoft.com/office/drawing/2014/main" xmlns="" id="{A923CD58-EE8D-4FE9-A5AC-2885F480B0DD}"/>
              </a:ext>
            </a:extLst>
          </p:cNvPr>
          <p:cNvGraphicFramePr>
            <a:graphicFrameLocks noGrp="1"/>
          </p:cNvGraphicFramePr>
          <p:nvPr>
            <p:extLst>
              <p:ext uri="{D42A27DB-BD31-4B8C-83A1-F6EECF244321}">
                <p14:modId xmlns:p14="http://schemas.microsoft.com/office/powerpoint/2010/main" xmlns="" val="1079317785"/>
              </p:ext>
            </p:extLst>
          </p:nvPr>
        </p:nvGraphicFramePr>
        <p:xfrm>
          <a:off x="4164037" y="168811"/>
          <a:ext cx="2813539" cy="2567940"/>
        </p:xfrm>
        <a:graphic>
          <a:graphicData uri="http://schemas.openxmlformats.org/drawingml/2006/table">
            <a:tbl>
              <a:tblPr firstRow="1" bandRow="1">
                <a:tableStyleId>{5C22544A-7EE6-4342-B048-85BDC9FD1C3A}</a:tableStyleId>
              </a:tblPr>
              <a:tblGrid>
                <a:gridCol w="2813539">
                  <a:extLst>
                    <a:ext uri="{9D8B030D-6E8A-4147-A177-3AD203B41FA5}">
                      <a16:colId xmlns:a16="http://schemas.microsoft.com/office/drawing/2014/main" xmlns="" val="1765761741"/>
                    </a:ext>
                  </a:extLst>
                </a:gridCol>
              </a:tblGrid>
              <a:tr h="2560321">
                <a:tc>
                  <a:txBody>
                    <a:bodyPr/>
                    <a:lstStyle/>
                    <a:p>
                      <a:r>
                        <a:rPr lang="en-US" dirty="0"/>
                        <a:t>            </a:t>
                      </a:r>
                      <a:r>
                        <a:rPr lang="en-US" sz="2400" u="none" dirty="0">
                          <a:latin typeface="Times New Roman" panose="02020603050405020304" pitchFamily="18" charset="0"/>
                          <a:cs typeface="Times New Roman" panose="02020603050405020304" pitchFamily="18" charset="0"/>
                        </a:rPr>
                        <a:t>POST</a:t>
                      </a:r>
                    </a:p>
                    <a:p>
                      <a:r>
                        <a:rPr lang="en-US" sz="2800" u="none" dirty="0">
                          <a:latin typeface="Times New Roman" panose="02020603050405020304" pitchFamily="18" charset="0"/>
                          <a:cs typeface="Times New Roman" panose="02020603050405020304" pitchFamily="18" charset="0"/>
                        </a:rPr>
                        <a:t>         </a:t>
                      </a:r>
                      <a:r>
                        <a:rPr lang="en-US" sz="2400" u="none" dirty="0">
                          <a:latin typeface="Times New Roman" panose="02020603050405020304" pitchFamily="18" charset="0"/>
                          <a:cs typeface="Times New Roman" panose="02020603050405020304" pitchFamily="18" charset="0"/>
                        </a:rPr>
                        <a:t>Create  </a:t>
                      </a:r>
                    </a:p>
                    <a:p>
                      <a:endParaRPr lang="en-US" sz="1050" u="none" dirty="0">
                        <a:latin typeface="Times New Roman" panose="02020603050405020304" pitchFamily="18" charset="0"/>
                        <a:cs typeface="Times New Roman" panose="02020603050405020304" pitchFamily="18" charset="0"/>
                      </a:endParaRPr>
                    </a:p>
                    <a:p>
                      <a:r>
                        <a:rPr lang="en-US" sz="2000" u="none" dirty="0">
                          <a:latin typeface="Times New Roman" panose="02020603050405020304" pitchFamily="18" charset="0"/>
                          <a:cs typeface="Times New Roman" panose="02020603050405020304" pitchFamily="18" charset="0"/>
                        </a:rPr>
                        <a:t>Create  a new Admin</a:t>
                      </a:r>
                    </a:p>
                    <a:p>
                      <a:r>
                        <a:rPr lang="en-US" sz="2000" u="none" dirty="0">
                          <a:latin typeface="Times New Roman" panose="02020603050405020304" pitchFamily="18" charset="0"/>
                          <a:cs typeface="Times New Roman" panose="02020603050405020304" pitchFamily="18" charset="0"/>
                        </a:rPr>
                        <a:t>Create a new Booking</a:t>
                      </a:r>
                    </a:p>
                    <a:p>
                      <a:r>
                        <a:rPr lang="en-US" sz="2000" u="none" dirty="0">
                          <a:latin typeface="Times New Roman" panose="02020603050405020304" pitchFamily="18" charset="0"/>
                          <a:cs typeface="Times New Roman" panose="02020603050405020304" pitchFamily="18" charset="0"/>
                        </a:rPr>
                        <a:t>Create a new Customer</a:t>
                      </a:r>
                    </a:p>
                    <a:p>
                      <a:r>
                        <a:rPr lang="en-US" sz="2000" u="none" dirty="0">
                          <a:latin typeface="Times New Roman" panose="02020603050405020304" pitchFamily="18" charset="0"/>
                          <a:cs typeface="Times New Roman" panose="02020603050405020304" pitchFamily="18" charset="0"/>
                        </a:rPr>
                        <a:t>Create a new Hotel</a:t>
                      </a:r>
                    </a:p>
                    <a:p>
                      <a:endParaRPr lang="en-US" sz="2000" u="none" dirty="0"/>
                    </a:p>
                  </a:txBody>
                  <a:tcPr/>
                </a:tc>
                <a:extLst>
                  <a:ext uri="{0D108BD9-81ED-4DB2-BD59-A6C34878D82A}">
                    <a16:rowId xmlns:a16="http://schemas.microsoft.com/office/drawing/2014/main" xmlns="" val="2130402922"/>
                  </a:ext>
                </a:extLst>
              </a:tr>
            </a:tbl>
          </a:graphicData>
        </a:graphic>
      </p:graphicFrame>
      <p:graphicFrame>
        <p:nvGraphicFramePr>
          <p:cNvPr id="6" name="Table 6">
            <a:extLst>
              <a:ext uri="{FF2B5EF4-FFF2-40B4-BE49-F238E27FC236}">
                <a16:creationId xmlns:a16="http://schemas.microsoft.com/office/drawing/2014/main" xmlns="" id="{F0694FCA-EEB5-4DD2-9D4A-8174BCA08EB0}"/>
              </a:ext>
            </a:extLst>
          </p:cNvPr>
          <p:cNvGraphicFramePr>
            <a:graphicFrameLocks noGrp="1"/>
          </p:cNvGraphicFramePr>
          <p:nvPr>
            <p:extLst>
              <p:ext uri="{D42A27DB-BD31-4B8C-83A1-F6EECF244321}">
                <p14:modId xmlns:p14="http://schemas.microsoft.com/office/powerpoint/2010/main" xmlns="" val="3006778278"/>
              </p:ext>
            </p:extLst>
          </p:nvPr>
        </p:nvGraphicFramePr>
        <p:xfrm>
          <a:off x="8145191" y="182882"/>
          <a:ext cx="3024557" cy="2546250"/>
        </p:xfrm>
        <a:graphic>
          <a:graphicData uri="http://schemas.openxmlformats.org/drawingml/2006/table">
            <a:tbl>
              <a:tblPr firstRow="1" bandRow="1">
                <a:tableStyleId>{5C22544A-7EE6-4342-B048-85BDC9FD1C3A}</a:tableStyleId>
              </a:tblPr>
              <a:tblGrid>
                <a:gridCol w="3024557">
                  <a:extLst>
                    <a:ext uri="{9D8B030D-6E8A-4147-A177-3AD203B41FA5}">
                      <a16:colId xmlns:a16="http://schemas.microsoft.com/office/drawing/2014/main" xmlns="" val="1629084488"/>
                    </a:ext>
                  </a:extLst>
                </a:gridCol>
              </a:tblGrid>
              <a:tr h="2546250">
                <a:tc>
                  <a:txBody>
                    <a:bodyPr/>
                    <a:lstStyle/>
                    <a:p>
                      <a:r>
                        <a:rPr lang="en-US" dirty="0"/>
                        <a:t>             </a:t>
                      </a:r>
                      <a:r>
                        <a:rPr lang="en-US" sz="2400" dirty="0">
                          <a:latin typeface="Times New Roman" panose="02020603050405020304" pitchFamily="18" charset="0"/>
                          <a:cs typeface="Times New Roman" panose="02020603050405020304" pitchFamily="18" charset="0"/>
                        </a:rPr>
                        <a:t>GET</a:t>
                      </a:r>
                    </a:p>
                    <a:p>
                      <a:r>
                        <a:rPr lang="en-US" sz="2400" dirty="0">
                          <a:latin typeface="Times New Roman" panose="02020603050405020304" pitchFamily="18" charset="0"/>
                          <a:cs typeface="Times New Roman" panose="02020603050405020304" pitchFamily="18" charset="0"/>
                        </a:rPr>
                        <a:t>           Read</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Get  All  Admin details</a:t>
                      </a:r>
                    </a:p>
                    <a:p>
                      <a:r>
                        <a:rPr lang="en-US" sz="2000" dirty="0">
                          <a:latin typeface="Times New Roman" panose="02020603050405020304" pitchFamily="18" charset="0"/>
                          <a:cs typeface="Times New Roman" panose="02020603050405020304" pitchFamily="18" charset="0"/>
                        </a:rPr>
                        <a:t>Get  All  Booking details</a:t>
                      </a:r>
                    </a:p>
                    <a:p>
                      <a:r>
                        <a:rPr lang="en-US" sz="2000" dirty="0">
                          <a:latin typeface="Times New Roman" panose="02020603050405020304" pitchFamily="18" charset="0"/>
                          <a:cs typeface="Times New Roman" panose="02020603050405020304" pitchFamily="18" charset="0"/>
                        </a:rPr>
                        <a:t>Get  All  Customer details</a:t>
                      </a:r>
                    </a:p>
                    <a:p>
                      <a:r>
                        <a:rPr lang="en-US" sz="2000" dirty="0">
                          <a:latin typeface="Times New Roman" panose="02020603050405020304" pitchFamily="18" charset="0"/>
                          <a:cs typeface="Times New Roman" panose="02020603050405020304" pitchFamily="18" charset="0"/>
                        </a:rPr>
                        <a:t>Get  All  Hotel details</a:t>
                      </a:r>
                      <a:endParaRPr lang="en-US" sz="2000" dirty="0"/>
                    </a:p>
                  </a:txBody>
                  <a:tcPr/>
                </a:tc>
                <a:extLst>
                  <a:ext uri="{0D108BD9-81ED-4DB2-BD59-A6C34878D82A}">
                    <a16:rowId xmlns:a16="http://schemas.microsoft.com/office/drawing/2014/main" xmlns="" val="4145946363"/>
                  </a:ext>
                </a:extLst>
              </a:tr>
            </a:tbl>
          </a:graphicData>
        </a:graphic>
      </p:graphicFrame>
      <p:graphicFrame>
        <p:nvGraphicFramePr>
          <p:cNvPr id="8" name="Table 8">
            <a:extLst>
              <a:ext uri="{FF2B5EF4-FFF2-40B4-BE49-F238E27FC236}">
                <a16:creationId xmlns:a16="http://schemas.microsoft.com/office/drawing/2014/main" xmlns="" id="{761F0EA5-BE17-4CB9-918B-8B910FB4BB80}"/>
              </a:ext>
            </a:extLst>
          </p:cNvPr>
          <p:cNvGraphicFramePr>
            <a:graphicFrameLocks noGrp="1"/>
          </p:cNvGraphicFramePr>
          <p:nvPr>
            <p:extLst>
              <p:ext uri="{D42A27DB-BD31-4B8C-83A1-F6EECF244321}">
                <p14:modId xmlns:p14="http://schemas.microsoft.com/office/powerpoint/2010/main" xmlns="" val="3378857841"/>
              </p:ext>
            </p:extLst>
          </p:nvPr>
        </p:nvGraphicFramePr>
        <p:xfrm>
          <a:off x="2236763" y="3530991"/>
          <a:ext cx="3010485" cy="2546251"/>
        </p:xfrm>
        <a:graphic>
          <a:graphicData uri="http://schemas.openxmlformats.org/drawingml/2006/table">
            <a:tbl>
              <a:tblPr firstRow="1" bandRow="1">
                <a:tableStyleId>{5C22544A-7EE6-4342-B048-85BDC9FD1C3A}</a:tableStyleId>
              </a:tblPr>
              <a:tblGrid>
                <a:gridCol w="3010485">
                  <a:extLst>
                    <a:ext uri="{9D8B030D-6E8A-4147-A177-3AD203B41FA5}">
                      <a16:colId xmlns:a16="http://schemas.microsoft.com/office/drawing/2014/main" xmlns="" val="1004157155"/>
                    </a:ext>
                  </a:extLst>
                </a:gridCol>
              </a:tblGrid>
              <a:tr h="2546251">
                <a:tc>
                  <a:txBody>
                    <a:bodyPr/>
                    <a:lstStyle/>
                    <a:p>
                      <a:r>
                        <a:rPr lang="en-US" dirty="0"/>
                        <a:t>               </a:t>
                      </a:r>
                      <a:r>
                        <a:rPr lang="en-US" sz="2400" dirty="0">
                          <a:latin typeface="Times New Roman" panose="02020603050405020304" pitchFamily="18" charset="0"/>
                          <a:cs typeface="Times New Roman" panose="02020603050405020304" pitchFamily="18" charset="0"/>
                        </a:rPr>
                        <a:t>PUT</a:t>
                      </a:r>
                    </a:p>
                    <a:p>
                      <a:r>
                        <a:rPr lang="en-US" sz="2400" dirty="0">
                          <a:latin typeface="Times New Roman" panose="02020603050405020304" pitchFamily="18" charset="0"/>
                          <a:cs typeface="Times New Roman" panose="02020603050405020304" pitchFamily="18" charset="0"/>
                        </a:rPr>
                        <a:t>          Update</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Update  Admin  details</a:t>
                      </a:r>
                    </a:p>
                    <a:p>
                      <a:r>
                        <a:rPr lang="en-US" sz="2000" dirty="0">
                          <a:latin typeface="Times New Roman" panose="02020603050405020304" pitchFamily="18" charset="0"/>
                          <a:cs typeface="Times New Roman" panose="02020603050405020304" pitchFamily="18" charset="0"/>
                        </a:rPr>
                        <a:t>Update  Booking  details</a:t>
                      </a:r>
                    </a:p>
                    <a:p>
                      <a:r>
                        <a:rPr lang="en-US" sz="2000" dirty="0">
                          <a:latin typeface="Times New Roman" panose="02020603050405020304" pitchFamily="18" charset="0"/>
                          <a:cs typeface="Times New Roman" panose="02020603050405020304" pitchFamily="18" charset="0"/>
                        </a:rPr>
                        <a:t>Update  Customer  details</a:t>
                      </a:r>
                    </a:p>
                    <a:p>
                      <a:r>
                        <a:rPr lang="en-US" sz="2000" dirty="0">
                          <a:latin typeface="Times New Roman" panose="02020603050405020304" pitchFamily="18" charset="0"/>
                          <a:cs typeface="Times New Roman" panose="02020603050405020304" pitchFamily="18" charset="0"/>
                        </a:rPr>
                        <a:t>Update  Hotel  details</a:t>
                      </a:r>
                      <a:endParaRPr lang="en-US" sz="2000" dirty="0"/>
                    </a:p>
                  </a:txBody>
                  <a:tcPr/>
                </a:tc>
                <a:extLst>
                  <a:ext uri="{0D108BD9-81ED-4DB2-BD59-A6C34878D82A}">
                    <a16:rowId xmlns:a16="http://schemas.microsoft.com/office/drawing/2014/main" xmlns="" val="3463846166"/>
                  </a:ext>
                </a:extLst>
              </a:tr>
            </a:tbl>
          </a:graphicData>
        </a:graphic>
      </p:graphicFrame>
      <p:graphicFrame>
        <p:nvGraphicFramePr>
          <p:cNvPr id="9" name="Table 9">
            <a:extLst>
              <a:ext uri="{FF2B5EF4-FFF2-40B4-BE49-F238E27FC236}">
                <a16:creationId xmlns:a16="http://schemas.microsoft.com/office/drawing/2014/main" xmlns="" id="{1A59ADAF-FE9D-4C67-B0C2-07164A3F2E76}"/>
              </a:ext>
            </a:extLst>
          </p:cNvPr>
          <p:cNvGraphicFramePr>
            <a:graphicFrameLocks noGrp="1"/>
          </p:cNvGraphicFramePr>
          <p:nvPr>
            <p:extLst>
              <p:ext uri="{D42A27DB-BD31-4B8C-83A1-F6EECF244321}">
                <p14:modId xmlns:p14="http://schemas.microsoft.com/office/powerpoint/2010/main" xmlns="" val="690883347"/>
              </p:ext>
            </p:extLst>
          </p:nvPr>
        </p:nvGraphicFramePr>
        <p:xfrm>
          <a:off x="6668086" y="3530991"/>
          <a:ext cx="3010485" cy="2546251"/>
        </p:xfrm>
        <a:graphic>
          <a:graphicData uri="http://schemas.openxmlformats.org/drawingml/2006/table">
            <a:tbl>
              <a:tblPr firstRow="1" bandRow="1">
                <a:tableStyleId>{5C22544A-7EE6-4342-B048-85BDC9FD1C3A}</a:tableStyleId>
              </a:tblPr>
              <a:tblGrid>
                <a:gridCol w="3010485">
                  <a:extLst>
                    <a:ext uri="{9D8B030D-6E8A-4147-A177-3AD203B41FA5}">
                      <a16:colId xmlns:a16="http://schemas.microsoft.com/office/drawing/2014/main" xmlns="" val="3554258982"/>
                    </a:ext>
                  </a:extLst>
                </a:gridCol>
              </a:tblGrid>
              <a:tr h="2546251">
                <a:tc>
                  <a:txBody>
                    <a:bodyPr/>
                    <a:lstStyle/>
                    <a:p>
                      <a:r>
                        <a:rPr lang="en-US" sz="2400" dirty="0">
                          <a:latin typeface="Times New Roman" panose="02020603050405020304" pitchFamily="18" charset="0"/>
                          <a:cs typeface="Times New Roman" panose="02020603050405020304" pitchFamily="18" charset="0"/>
                        </a:rPr>
                        <a:t>         DELETE</a:t>
                      </a:r>
                    </a:p>
                    <a:p>
                      <a:r>
                        <a:rPr lang="en-US" sz="2400" dirty="0">
                          <a:latin typeface="Times New Roman" panose="02020603050405020304" pitchFamily="18" charset="0"/>
                          <a:cs typeface="Times New Roman" panose="02020603050405020304" pitchFamily="18" charset="0"/>
                        </a:rPr>
                        <a:t>            Delete</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Delete  Admin  Details</a:t>
                      </a:r>
                    </a:p>
                    <a:p>
                      <a:r>
                        <a:rPr lang="en-US" sz="2000" dirty="0">
                          <a:latin typeface="Times New Roman" panose="02020603050405020304" pitchFamily="18" charset="0"/>
                          <a:cs typeface="Times New Roman" panose="02020603050405020304" pitchFamily="18" charset="0"/>
                        </a:rPr>
                        <a:t>Delete  Booking  Details</a:t>
                      </a:r>
                    </a:p>
                    <a:p>
                      <a:r>
                        <a:rPr lang="en-US" sz="2000" dirty="0">
                          <a:latin typeface="Times New Roman" panose="02020603050405020304" pitchFamily="18" charset="0"/>
                          <a:cs typeface="Times New Roman" panose="02020603050405020304" pitchFamily="18" charset="0"/>
                        </a:rPr>
                        <a:t>Delete  Customer  Details</a:t>
                      </a:r>
                    </a:p>
                    <a:p>
                      <a:r>
                        <a:rPr lang="en-US" sz="2000" dirty="0">
                          <a:latin typeface="Times New Roman" panose="02020603050405020304" pitchFamily="18" charset="0"/>
                          <a:cs typeface="Times New Roman" panose="02020603050405020304" pitchFamily="18" charset="0"/>
                        </a:rPr>
                        <a:t>Delete  Hotel  Details</a:t>
                      </a:r>
                    </a:p>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77327502"/>
                  </a:ext>
                </a:extLst>
              </a:tr>
            </a:tbl>
          </a:graphicData>
        </a:graphic>
      </p:graphicFrame>
    </p:spTree>
    <p:extLst>
      <p:ext uri="{BB962C8B-B14F-4D97-AF65-F5344CB8AC3E}">
        <p14:creationId xmlns:p14="http://schemas.microsoft.com/office/powerpoint/2010/main" xmlns="" val="204136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3C614E-1B5F-4FB6-91B7-BD8FCD98E524}"/>
              </a:ext>
            </a:extLst>
          </p:cNvPr>
          <p:cNvSpPr>
            <a:spLocks noGrp="1"/>
          </p:cNvSpPr>
          <p:nvPr>
            <p:ph type="title"/>
          </p:nvPr>
        </p:nvSpPr>
        <p:spPr>
          <a:xfrm>
            <a:off x="1261195" y="172198"/>
            <a:ext cx="9805598" cy="1027203"/>
          </a:xfrm>
        </p:spPr>
        <p:txBody>
          <a:bodyPr>
            <a:noAutofit/>
          </a:bodyPr>
          <a:lstStyle/>
          <a:p>
            <a:r>
              <a:rPr lang="en-US" b="1" u="sng" dirty="0">
                <a:latin typeface="Times New Roman" panose="02020603050405020304" pitchFamily="18" charset="0"/>
                <a:cs typeface="Times New Roman" panose="02020603050405020304" pitchFamily="18" charset="0"/>
              </a:rPr>
              <a:t>SPRING</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BOOT</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PROJECT</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ARCHITECTURE</a:t>
            </a:r>
          </a:p>
        </p:txBody>
      </p:sp>
      <p:pic>
        <p:nvPicPr>
          <p:cNvPr id="1026" name="Picture 2" descr="Standard Project Structure for Spring Boot Projects">
            <a:extLst>
              <a:ext uri="{FF2B5EF4-FFF2-40B4-BE49-F238E27FC236}">
                <a16:creationId xmlns:a16="http://schemas.microsoft.com/office/drawing/2014/main" xmlns="" id="{664C9011-DF4B-4F7B-98C9-D6C2523E291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t="23263" b="21214"/>
          <a:stretch/>
        </p:blipFill>
        <p:spPr bwMode="auto">
          <a:xfrm>
            <a:off x="829994" y="1589649"/>
            <a:ext cx="10236799" cy="43609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1479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0056F-6814-426B-85D9-BC5B5FF9CC8B}"/>
              </a:ext>
            </a:extLst>
          </p:cNvPr>
          <p:cNvSpPr>
            <a:spLocks noGrp="1"/>
          </p:cNvSpPr>
          <p:nvPr>
            <p:ph type="title"/>
          </p:nvPr>
        </p:nvSpPr>
        <p:spPr>
          <a:xfrm>
            <a:off x="3770141" y="0"/>
            <a:ext cx="4651718" cy="1093893"/>
          </a:xfrm>
        </p:spPr>
        <p:txBody>
          <a:bodyPr/>
          <a:lstStyle/>
          <a:p>
            <a:r>
              <a:rPr lang="en-US" b="1" u="sng" dirty="0">
                <a:latin typeface="Times New Roman" panose="02020603050405020304" pitchFamily="18" charset="0"/>
                <a:cs typeface="Times New Roman" panose="02020603050405020304" pitchFamily="18" charset="0"/>
              </a:rPr>
              <a:t>ABOUT BACKEND</a:t>
            </a:r>
          </a:p>
        </p:txBody>
      </p:sp>
      <p:sp>
        <p:nvSpPr>
          <p:cNvPr id="3" name="Content Placeholder 2">
            <a:extLst>
              <a:ext uri="{FF2B5EF4-FFF2-40B4-BE49-F238E27FC236}">
                <a16:creationId xmlns:a16="http://schemas.microsoft.com/office/drawing/2014/main" xmlns="" id="{36F8BC9B-C4B3-4D9A-8F9D-68BD8275DB57}"/>
              </a:ext>
            </a:extLst>
          </p:cNvPr>
          <p:cNvSpPr>
            <a:spLocks noGrp="1"/>
          </p:cNvSpPr>
          <p:nvPr>
            <p:ph idx="1"/>
          </p:nvPr>
        </p:nvSpPr>
        <p:spPr>
          <a:xfrm>
            <a:off x="520089" y="1093893"/>
            <a:ext cx="11268637" cy="5644531"/>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1. </a:t>
            </a:r>
            <a:r>
              <a:rPr lang="en-US" sz="2800" b="1" dirty="0">
                <a:solidFill>
                  <a:schemeClr val="tx1"/>
                </a:solidFill>
                <a:latin typeface="Times New Roman" panose="02020603050405020304" pitchFamily="18" charset="0"/>
                <a:cs typeface="Times New Roman" panose="02020603050405020304" pitchFamily="18" charset="0"/>
              </a:rPr>
              <a:t>Service</a:t>
            </a: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Spring boot service component is defined as a class file that includes the @</a:t>
            </a:r>
            <a:r>
              <a:rPr lang="en-US" sz="2400" b="1" dirty="0">
                <a:solidFill>
                  <a:schemeClr val="tx1"/>
                </a:solidFill>
                <a:latin typeface="Times New Roman" panose="02020603050405020304" pitchFamily="18" charset="0"/>
                <a:cs typeface="Times New Roman" panose="02020603050405020304" pitchFamily="18" charset="0"/>
              </a:rPr>
              <a:t>Service annotation </a:t>
            </a:r>
            <a:r>
              <a:rPr lang="en-US" sz="2400" dirty="0">
                <a:solidFill>
                  <a:schemeClr val="tx1"/>
                </a:solidFill>
                <a:latin typeface="Times New Roman" panose="02020603050405020304" pitchFamily="18" charset="0"/>
                <a:cs typeface="Times New Roman" panose="02020603050405020304" pitchFamily="18" charset="0"/>
              </a:rPr>
              <a:t>and allows developers to add business functionalities. The annotation used with the classes that provide these business functionalities.</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2. Repository</a:t>
            </a:r>
            <a:r>
              <a:rPr lang="en-US" sz="2400" b="1"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Spring is a popular java application framework and Spring Boot is an evolution of Spring that helps to create standalone, production grade Spring based applications easily. @</a:t>
            </a:r>
            <a:r>
              <a:rPr lang="en-US" sz="2400" b="1" dirty="0">
                <a:solidFill>
                  <a:schemeClr val="tx1"/>
                </a:solidFill>
                <a:latin typeface="Times New Roman" panose="02020603050405020304" pitchFamily="18" charset="0"/>
                <a:cs typeface="Times New Roman" panose="02020603050405020304" pitchFamily="18" charset="0"/>
              </a:rPr>
              <a:t>Repository </a:t>
            </a:r>
            <a:r>
              <a:rPr lang="en-US" sz="2400" dirty="0">
                <a:solidFill>
                  <a:schemeClr val="tx1"/>
                </a:solidFill>
                <a:latin typeface="Times New Roman" panose="02020603050405020304" pitchFamily="18" charset="0"/>
                <a:cs typeface="Times New Roman" panose="02020603050405020304" pitchFamily="18" charset="0"/>
              </a:rPr>
              <a:t>is a Spring annotation that indicated that the decorated class is a repository</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416030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733768-485B-467E-8B5A-1D48E19F6592}"/>
              </a:ext>
            </a:extLst>
          </p:cNvPr>
          <p:cNvSpPr>
            <a:spLocks noGrp="1"/>
          </p:cNvSpPr>
          <p:nvPr>
            <p:ph idx="1"/>
          </p:nvPr>
        </p:nvSpPr>
        <p:spPr>
          <a:xfrm>
            <a:off x="407963" y="211015"/>
            <a:ext cx="11465169" cy="6386733"/>
          </a:xfrm>
        </p:spPr>
        <p:txBody>
          <a:bodyPr>
            <a:normAutofit/>
          </a:bodyPr>
          <a:lstStyle/>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3. </a:t>
            </a:r>
            <a:r>
              <a:rPr lang="en-US" sz="2800" b="1" dirty="0">
                <a:solidFill>
                  <a:schemeClr val="tx1"/>
                </a:solidFill>
                <a:latin typeface="Times New Roman" panose="02020603050405020304" pitchFamily="18" charset="0"/>
                <a:cs typeface="Times New Roman" panose="02020603050405020304" pitchFamily="18" charset="0"/>
              </a:rPr>
              <a:t>POJO Classes:</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 POJO class is an object that the encapsulates the Business logic. In an MVC architecture, the controller interacts with the business logic, which contacts with POJO class to access the data. It is the working of the POJO class. How to use POJO class in a java program. The POJO class is created to use the objects in other java programs.</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4.Controller Classes:</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In Spring Boot, the controller class is responsible for processing incoming </a:t>
            </a:r>
            <a:r>
              <a:rPr lang="en-US" sz="2400" b="1" dirty="0">
                <a:solidFill>
                  <a:schemeClr val="tx1"/>
                </a:solidFill>
                <a:latin typeface="Times New Roman" panose="02020603050405020304" pitchFamily="18" charset="0"/>
                <a:cs typeface="Times New Roman" panose="02020603050405020304" pitchFamily="18" charset="0"/>
              </a:rPr>
              <a:t>REST API </a:t>
            </a:r>
            <a:r>
              <a:rPr lang="en-US" sz="2400" dirty="0">
                <a:solidFill>
                  <a:schemeClr val="tx1"/>
                </a:solidFill>
                <a:latin typeface="Times New Roman" panose="02020603050405020304" pitchFamily="18" charset="0"/>
                <a:cs typeface="Times New Roman" panose="02020603050405020304" pitchFamily="18" charset="0"/>
              </a:rPr>
              <a:t> requests, preparing a model, and classes in Spring are annotated either by the @Controller or the @Rest Controller annotation.</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6548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FDD80-8748-4C77-A234-FF944B7A5B3F}"/>
              </a:ext>
            </a:extLst>
          </p:cNvPr>
          <p:cNvSpPr>
            <a:spLocks noGrp="1"/>
          </p:cNvSpPr>
          <p:nvPr>
            <p:ph type="title"/>
          </p:nvPr>
        </p:nvSpPr>
        <p:spPr>
          <a:xfrm>
            <a:off x="1248988" y="309283"/>
            <a:ext cx="9253165" cy="1066302"/>
          </a:xfrm>
        </p:spPr>
        <p:txBody>
          <a:bodyPr/>
          <a:lstStyle/>
          <a:p>
            <a:r>
              <a:rPr lang="en-US" dirty="0"/>
              <a:t>                     </a:t>
            </a:r>
            <a:r>
              <a:rPr lang="en-US"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610759A0-0D34-4852-97CA-79FF5ECD3371}"/>
              </a:ext>
            </a:extLst>
          </p:cNvPr>
          <p:cNvSpPr>
            <a:spLocks noGrp="1"/>
          </p:cNvSpPr>
          <p:nvPr>
            <p:ph idx="1"/>
          </p:nvPr>
        </p:nvSpPr>
        <p:spPr>
          <a:xfrm>
            <a:off x="664041" y="1506071"/>
            <a:ext cx="10665106" cy="4827493"/>
          </a:xfrm>
        </p:spPr>
        <p:txBody>
          <a:bodyPr>
            <a:noAutofit/>
          </a:bodyPr>
          <a:lstStyle/>
          <a:p>
            <a:pPr algn="just"/>
            <a:r>
              <a:rPr lang="en-US" sz="2400" i="0" dirty="0">
                <a:solidFill>
                  <a:schemeClr val="tx1"/>
                </a:solidFill>
                <a:effectLst/>
                <a:latin typeface="Times New Roman" panose="02020603050405020304" pitchFamily="18" charset="0"/>
                <a:cs typeface="Times New Roman" panose="02020603050405020304" pitchFamily="18" charset="0"/>
              </a:rPr>
              <a:t>Hotel Management System is a web based application that allows the hotel manager to handle all hotel activities online.</a:t>
            </a:r>
          </a:p>
          <a:p>
            <a:pPr algn="just"/>
            <a:r>
              <a:rPr lang="en-US" sz="2400" dirty="0" smtClean="0">
                <a:solidFill>
                  <a:schemeClr val="tx1"/>
                </a:solidFill>
                <a:latin typeface="Times New Roman" panose="02020603050405020304" pitchFamily="18" charset="0"/>
                <a:cs typeface="Times New Roman" panose="02020603050405020304" pitchFamily="18" charset="0"/>
              </a:rPr>
              <a:t>It </a:t>
            </a:r>
            <a:r>
              <a:rPr lang="en-US" sz="2400" i="0" dirty="0">
                <a:solidFill>
                  <a:schemeClr val="tx1"/>
                </a:solidFill>
                <a:effectLst/>
                <a:latin typeface="Times New Roman" panose="02020603050405020304" pitchFamily="18" charset="0"/>
                <a:cs typeface="Times New Roman" panose="02020603050405020304" pitchFamily="18" charset="0"/>
              </a:rPr>
              <a:t> is to automate day by day activities of Hotels like room activities, registration of new </a:t>
            </a:r>
            <a:r>
              <a:rPr lang="en-US" sz="2400" dirty="0">
                <a:solidFill>
                  <a:schemeClr val="tx1"/>
                </a:solidFill>
                <a:latin typeface="Times New Roman" panose="02020603050405020304" pitchFamily="18" charset="0"/>
                <a:cs typeface="Times New Roman" panose="02020603050405020304" pitchFamily="18" charset="0"/>
              </a:rPr>
              <a:t>customer</a:t>
            </a:r>
            <a:r>
              <a:rPr lang="en-US" sz="2400" i="0" dirty="0">
                <a:solidFill>
                  <a:schemeClr val="tx1"/>
                </a:solidFill>
                <a:effectLst/>
                <a:latin typeface="Times New Roman" panose="02020603050405020304" pitchFamily="18" charset="0"/>
                <a:cs typeface="Times New Roman" panose="02020603050405020304" pitchFamily="18" charset="0"/>
              </a:rPr>
              <a:t> and room allotment to the customers according to their demand and manage records </a:t>
            </a:r>
          </a:p>
          <a:p>
            <a:pPr algn="just"/>
            <a:r>
              <a:rPr lang="en-US" sz="2400" i="0" dirty="0" smtClean="0">
                <a:solidFill>
                  <a:schemeClr val="tx1"/>
                </a:solidFill>
                <a:effectLst/>
                <a:latin typeface="Times New Roman" panose="02020603050405020304" pitchFamily="18" charset="0"/>
                <a:cs typeface="Times New Roman" panose="02020603050405020304" pitchFamily="18" charset="0"/>
              </a:rPr>
              <a:t>This </a:t>
            </a:r>
            <a:r>
              <a:rPr lang="en-US" sz="2400" i="0" dirty="0">
                <a:solidFill>
                  <a:schemeClr val="tx1"/>
                </a:solidFill>
                <a:effectLst/>
                <a:latin typeface="Times New Roman" panose="02020603050405020304" pitchFamily="18" charset="0"/>
                <a:cs typeface="Times New Roman" panose="02020603050405020304" pitchFamily="18" charset="0"/>
              </a:rPr>
              <a:t>application gives </a:t>
            </a:r>
            <a:r>
              <a:rPr lang="en-US" sz="2400" dirty="0">
                <a:solidFill>
                  <a:schemeClr val="tx1"/>
                </a:solidFill>
                <a:latin typeface="Times New Roman" panose="02020603050405020304" pitchFamily="18" charset="0"/>
                <a:cs typeface="Times New Roman" panose="02020603050405020304" pitchFamily="18" charset="0"/>
              </a:rPr>
              <a:t>hotel manager </a:t>
            </a:r>
            <a:r>
              <a:rPr lang="en-US" sz="2400" i="0" dirty="0">
                <a:solidFill>
                  <a:schemeClr val="tx1"/>
                </a:solidFill>
                <a:effectLst/>
                <a:latin typeface="Times New Roman" panose="02020603050405020304" pitchFamily="18" charset="0"/>
                <a:cs typeface="Times New Roman" panose="02020603050405020304" pitchFamily="18" charset="0"/>
              </a:rPr>
              <a:t>the power and flexibility to manage the entire system from a single online system.</a:t>
            </a:r>
          </a:p>
          <a:p>
            <a:pPr algn="just"/>
            <a:r>
              <a:rPr lang="en-US" sz="2400" dirty="0" smtClean="0">
                <a:solidFill>
                  <a:schemeClr val="tx1"/>
                </a:solidFill>
                <a:latin typeface="Times New Roman" panose="02020603050405020304" pitchFamily="18" charset="0"/>
                <a:cs typeface="Times New Roman" panose="02020603050405020304" pitchFamily="18" charset="0"/>
              </a:rPr>
              <a:t>It</a:t>
            </a:r>
            <a:r>
              <a:rPr lang="en-US" sz="2400" i="0" dirty="0" smtClean="0">
                <a:solidFill>
                  <a:schemeClr val="tx1"/>
                </a:solidFill>
                <a:effectLst/>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provides room </a:t>
            </a:r>
            <a:r>
              <a:rPr lang="en-US" sz="2400" i="0" dirty="0" smtClean="0">
                <a:solidFill>
                  <a:schemeClr val="tx1"/>
                </a:solidFill>
                <a:effectLst/>
                <a:latin typeface="Times New Roman" panose="02020603050405020304" pitchFamily="18" charset="0"/>
                <a:cs typeface="Times New Roman" panose="02020603050405020304" pitchFamily="18" charset="0"/>
              </a:rPr>
              <a:t>booking and </a:t>
            </a:r>
            <a:r>
              <a:rPr lang="en-US" sz="2400" i="0" dirty="0">
                <a:solidFill>
                  <a:schemeClr val="tx1"/>
                </a:solidFill>
                <a:effectLst/>
                <a:latin typeface="Times New Roman" panose="02020603050405020304" pitchFamily="18" charset="0"/>
                <a:cs typeface="Times New Roman" panose="02020603050405020304" pitchFamily="18" charset="0"/>
              </a:rPr>
              <a:t>other necessary hotel management features.</a:t>
            </a:r>
          </a:p>
          <a:p>
            <a:pPr algn="just"/>
            <a:r>
              <a:rPr lang="en-US" sz="2400" i="0" dirty="0" smtClean="0">
                <a:solidFill>
                  <a:schemeClr val="tx1"/>
                </a:solidFill>
                <a:effectLst/>
                <a:latin typeface="Times New Roman" panose="02020603050405020304" pitchFamily="18" charset="0"/>
                <a:cs typeface="Times New Roman" panose="02020603050405020304" pitchFamily="18" charset="0"/>
              </a:rPr>
              <a:t>This </a:t>
            </a:r>
            <a:r>
              <a:rPr lang="en-US" sz="2400" i="0" dirty="0">
                <a:solidFill>
                  <a:schemeClr val="tx1"/>
                </a:solidFill>
                <a:effectLst/>
                <a:latin typeface="Times New Roman" panose="02020603050405020304" pitchFamily="18" charset="0"/>
                <a:cs typeface="Times New Roman" panose="02020603050405020304" pitchFamily="18" charset="0"/>
              </a:rPr>
              <a:t>system allows the manager to post available rooms in the system. Customers can view and book room online.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15847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42E86-9700-EDFE-389A-50EE9103AA1C}"/>
              </a:ext>
            </a:extLst>
          </p:cNvPr>
          <p:cNvSpPr>
            <a:spLocks noGrp="1"/>
          </p:cNvSpPr>
          <p:nvPr>
            <p:ph type="title"/>
          </p:nvPr>
        </p:nvSpPr>
        <p:spPr>
          <a:xfrm>
            <a:off x="457695" y="-29746"/>
            <a:ext cx="11405260" cy="1544655"/>
          </a:xfrm>
        </p:spPr>
        <p:txBody>
          <a:bodyPr/>
          <a:lstStyle/>
          <a:p>
            <a:r>
              <a:rPr lang="en-US" dirty="0"/>
              <a:t>                         </a:t>
            </a:r>
            <a:r>
              <a:rPr lang="en-US" b="1" u="sng" dirty="0">
                <a:latin typeface="Times New Roman" panose="02020603050405020304" pitchFamily="18" charset="0"/>
                <a:cs typeface="Times New Roman" panose="02020603050405020304" pitchFamily="18" charset="0"/>
              </a:rPr>
              <a:t>OUTPUT SCREENSHOTS </a:t>
            </a:r>
            <a:r>
              <a:rPr lang="en-US" dirty="0"/>
              <a:t/>
            </a:r>
            <a:br>
              <a:rPr lang="en-US" dirty="0"/>
            </a:br>
            <a:r>
              <a:rPr lang="en-US" dirty="0"/>
              <a:t>         </a:t>
            </a:r>
            <a:r>
              <a:rPr lang="en-US" sz="2400" cap="none" dirty="0">
                <a:latin typeface="Times New Roman" panose="02020603050405020304" pitchFamily="18" charset="0"/>
                <a:cs typeface="Times New Roman" panose="02020603050405020304" pitchFamily="18" charset="0"/>
              </a:rPr>
              <a:t>admin/signin                                                                 admin/display</a:t>
            </a:r>
            <a:endParaRPr lang="en-US" sz="2400" dirty="0">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a16="http://schemas.microsoft.com/office/drawing/2014/main" xmlns="" id="{9EE49FA3-DAA9-D091-DFCA-B7C81C758632}"/>
              </a:ext>
            </a:extLst>
          </p:cNvPr>
          <p:cNvPicPr>
            <a:picLocks noGrp="1" noChangeAspect="1"/>
          </p:cNvPicPr>
          <p:nvPr>
            <p:ph sz="half" idx="1"/>
          </p:nvPr>
        </p:nvPicPr>
        <p:blipFill>
          <a:blip r:embed="rId2"/>
          <a:stretch>
            <a:fillRect/>
          </a:stretch>
        </p:blipFill>
        <p:spPr>
          <a:xfrm>
            <a:off x="235033" y="1485900"/>
            <a:ext cx="5653150" cy="5193971"/>
          </a:xfrm>
        </p:spPr>
      </p:pic>
      <p:pic>
        <p:nvPicPr>
          <p:cNvPr id="6" name="Picture 6">
            <a:extLst>
              <a:ext uri="{FF2B5EF4-FFF2-40B4-BE49-F238E27FC236}">
                <a16:creationId xmlns:a16="http://schemas.microsoft.com/office/drawing/2014/main" xmlns="" id="{D51282EB-149C-0275-EA67-6DC1E163CFCE}"/>
              </a:ext>
            </a:extLst>
          </p:cNvPr>
          <p:cNvPicPr>
            <a:picLocks noGrp="1" noChangeAspect="1"/>
          </p:cNvPicPr>
          <p:nvPr>
            <p:ph sz="half" idx="2"/>
          </p:nvPr>
        </p:nvPicPr>
        <p:blipFill>
          <a:blip r:embed="rId3"/>
          <a:stretch>
            <a:fillRect/>
          </a:stretch>
        </p:blipFill>
        <p:spPr>
          <a:xfrm>
            <a:off x="6160325" y="1514909"/>
            <a:ext cx="5779087" cy="5164962"/>
          </a:xfrm>
        </p:spPr>
      </p:pic>
    </p:spTree>
    <p:extLst>
      <p:ext uri="{BB962C8B-B14F-4D97-AF65-F5344CB8AC3E}">
        <p14:creationId xmlns:p14="http://schemas.microsoft.com/office/powerpoint/2010/main" xmlns="" val="11420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60B7B7F4-CD9B-D363-1655-AE992D84015B}"/>
              </a:ext>
            </a:extLst>
          </p:cNvPr>
          <p:cNvPicPr>
            <a:picLocks noGrp="1" noChangeAspect="1"/>
          </p:cNvPicPr>
          <p:nvPr>
            <p:ph sz="half" idx="1"/>
          </p:nvPr>
        </p:nvPicPr>
        <p:blipFill>
          <a:blip r:embed="rId2"/>
          <a:stretch>
            <a:fillRect/>
          </a:stretch>
        </p:blipFill>
        <p:spPr>
          <a:xfrm>
            <a:off x="336891" y="945543"/>
            <a:ext cx="5637751" cy="5560733"/>
          </a:xfrm>
        </p:spPr>
      </p:pic>
      <p:pic>
        <p:nvPicPr>
          <p:cNvPr id="6" name="Picture 6">
            <a:extLst>
              <a:ext uri="{FF2B5EF4-FFF2-40B4-BE49-F238E27FC236}">
                <a16:creationId xmlns:a16="http://schemas.microsoft.com/office/drawing/2014/main" xmlns="" id="{34C1A53E-6228-9EAF-4361-96CE7D5CE538}"/>
              </a:ext>
            </a:extLst>
          </p:cNvPr>
          <p:cNvPicPr>
            <a:picLocks noGrp="1" noChangeAspect="1"/>
          </p:cNvPicPr>
          <p:nvPr>
            <p:ph sz="half" idx="2"/>
          </p:nvPr>
        </p:nvPicPr>
        <p:blipFill>
          <a:blip r:embed="rId3"/>
          <a:stretch>
            <a:fillRect/>
          </a:stretch>
        </p:blipFill>
        <p:spPr>
          <a:xfrm>
            <a:off x="6096000" y="945544"/>
            <a:ext cx="5714318" cy="5560734"/>
          </a:xfrm>
        </p:spPr>
      </p:pic>
      <p:sp>
        <p:nvSpPr>
          <p:cNvPr id="3" name="TextBox 2">
            <a:extLst>
              <a:ext uri="{FF2B5EF4-FFF2-40B4-BE49-F238E27FC236}">
                <a16:creationId xmlns:a16="http://schemas.microsoft.com/office/drawing/2014/main" xmlns="" id="{EFB09DFA-5CF3-D154-B060-3516E9143EA0}"/>
              </a:ext>
            </a:extLst>
          </p:cNvPr>
          <p:cNvSpPr txBox="1"/>
          <p:nvPr/>
        </p:nvSpPr>
        <p:spPr>
          <a:xfrm>
            <a:off x="9376" y="0"/>
            <a:ext cx="11303400"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Customer/signin                                                      customer/display</a:t>
            </a:r>
          </a:p>
        </p:txBody>
      </p:sp>
    </p:spTree>
    <p:extLst>
      <p:ext uri="{BB962C8B-B14F-4D97-AF65-F5344CB8AC3E}">
        <p14:creationId xmlns:p14="http://schemas.microsoft.com/office/powerpoint/2010/main" xmlns="" val="1517623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B2051A7E-CBA1-8469-17DE-B97D27FFCB86}"/>
              </a:ext>
            </a:extLst>
          </p:cNvPr>
          <p:cNvPicPr>
            <a:picLocks noGrp="1" noChangeAspect="1"/>
          </p:cNvPicPr>
          <p:nvPr>
            <p:ph sz="half" idx="1"/>
          </p:nvPr>
        </p:nvPicPr>
        <p:blipFill>
          <a:blip r:embed="rId2"/>
          <a:stretch>
            <a:fillRect/>
          </a:stretch>
        </p:blipFill>
        <p:spPr>
          <a:xfrm>
            <a:off x="490537" y="1212273"/>
            <a:ext cx="5361214" cy="5355606"/>
          </a:xfrm>
        </p:spPr>
      </p:pic>
      <p:pic>
        <p:nvPicPr>
          <p:cNvPr id="6" name="Picture 6">
            <a:extLst>
              <a:ext uri="{FF2B5EF4-FFF2-40B4-BE49-F238E27FC236}">
                <a16:creationId xmlns:a16="http://schemas.microsoft.com/office/drawing/2014/main" xmlns="" id="{3E4870F8-71E7-BE86-A819-285548638C9C}"/>
              </a:ext>
            </a:extLst>
          </p:cNvPr>
          <p:cNvPicPr>
            <a:picLocks noGrp="1" noChangeAspect="1"/>
          </p:cNvPicPr>
          <p:nvPr>
            <p:ph sz="half" idx="2"/>
          </p:nvPr>
        </p:nvPicPr>
        <p:blipFill>
          <a:blip r:embed="rId3"/>
          <a:stretch>
            <a:fillRect/>
          </a:stretch>
        </p:blipFill>
        <p:spPr>
          <a:xfrm>
            <a:off x="5999513" y="1212273"/>
            <a:ext cx="5701950" cy="5355606"/>
          </a:xfrm>
        </p:spPr>
      </p:pic>
      <p:sp>
        <p:nvSpPr>
          <p:cNvPr id="2" name="TextBox 1">
            <a:extLst>
              <a:ext uri="{FF2B5EF4-FFF2-40B4-BE49-F238E27FC236}">
                <a16:creationId xmlns:a16="http://schemas.microsoft.com/office/drawing/2014/main" xmlns="" id="{4684EDBA-59B4-E25C-5747-D8DFF25788FB}"/>
              </a:ext>
            </a:extLst>
          </p:cNvPr>
          <p:cNvSpPr txBox="1"/>
          <p:nvPr/>
        </p:nvSpPr>
        <p:spPr>
          <a:xfrm flipV="1">
            <a:off x="5190258" y="1212273"/>
            <a:ext cx="7001741" cy="1299853"/>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xmlns="" id="{CA23A46C-D2AD-6349-D04A-B6324CE1969C}"/>
              </a:ext>
            </a:extLst>
          </p:cNvPr>
          <p:cNvSpPr txBox="1"/>
          <p:nvPr/>
        </p:nvSpPr>
        <p:spPr>
          <a:xfrm>
            <a:off x="5190259" y="2512126"/>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xmlns="" id="{FF2A4041-AA37-54F0-E1FD-F9148D5ED313}"/>
              </a:ext>
            </a:extLst>
          </p:cNvPr>
          <p:cNvSpPr txBox="1"/>
          <p:nvPr/>
        </p:nvSpPr>
        <p:spPr>
          <a:xfrm>
            <a:off x="291378" y="146848"/>
            <a:ext cx="11120746"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customer/update                                                   customer/delete</a:t>
            </a:r>
          </a:p>
        </p:txBody>
      </p:sp>
    </p:spTree>
    <p:extLst>
      <p:ext uri="{BB962C8B-B14F-4D97-AF65-F5344CB8AC3E}">
        <p14:creationId xmlns:p14="http://schemas.microsoft.com/office/powerpoint/2010/main" xmlns="" val="1075728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DAAB2A25-6344-C3B9-F86D-55A0C93BA677}"/>
              </a:ext>
            </a:extLst>
          </p:cNvPr>
          <p:cNvPicPr>
            <a:picLocks noGrp="1" noChangeAspect="1"/>
          </p:cNvPicPr>
          <p:nvPr>
            <p:ph sz="half" idx="1"/>
          </p:nvPr>
        </p:nvPicPr>
        <p:blipFill>
          <a:blip r:embed="rId2"/>
          <a:stretch>
            <a:fillRect/>
          </a:stretch>
        </p:blipFill>
        <p:spPr>
          <a:xfrm>
            <a:off x="284699" y="1089212"/>
            <a:ext cx="5714814" cy="5569147"/>
          </a:xfrm>
        </p:spPr>
      </p:pic>
      <p:pic>
        <p:nvPicPr>
          <p:cNvPr id="6" name="Picture 6">
            <a:extLst>
              <a:ext uri="{FF2B5EF4-FFF2-40B4-BE49-F238E27FC236}">
                <a16:creationId xmlns:a16="http://schemas.microsoft.com/office/drawing/2014/main" xmlns="" id="{1F734DD5-C137-1FB7-6510-FA17AA657F53}"/>
              </a:ext>
            </a:extLst>
          </p:cNvPr>
          <p:cNvPicPr>
            <a:picLocks noGrp="1" noChangeAspect="1"/>
          </p:cNvPicPr>
          <p:nvPr>
            <p:ph sz="half" idx="2"/>
          </p:nvPr>
        </p:nvPicPr>
        <p:blipFill>
          <a:blip r:embed="rId3"/>
          <a:stretch>
            <a:fillRect/>
          </a:stretch>
        </p:blipFill>
        <p:spPr>
          <a:xfrm>
            <a:off x="6313528" y="1089212"/>
            <a:ext cx="5593773" cy="5528806"/>
          </a:xfrm>
        </p:spPr>
      </p:pic>
      <p:sp>
        <p:nvSpPr>
          <p:cNvPr id="2" name="TextBox 1">
            <a:extLst>
              <a:ext uri="{FF2B5EF4-FFF2-40B4-BE49-F238E27FC236}">
                <a16:creationId xmlns:a16="http://schemas.microsoft.com/office/drawing/2014/main" xmlns="" id="{AD4D2115-F9E2-A5F0-E47E-8FA7F30DFC11}"/>
              </a:ext>
            </a:extLst>
          </p:cNvPr>
          <p:cNvSpPr txBox="1"/>
          <p:nvPr/>
        </p:nvSpPr>
        <p:spPr>
          <a:xfrm>
            <a:off x="188212" y="0"/>
            <a:ext cx="11622602"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hotel/add                                                               hotel/display</a:t>
            </a:r>
          </a:p>
        </p:txBody>
      </p:sp>
    </p:spTree>
    <p:extLst>
      <p:ext uri="{BB962C8B-B14F-4D97-AF65-F5344CB8AC3E}">
        <p14:creationId xmlns:p14="http://schemas.microsoft.com/office/powerpoint/2010/main" xmlns="" val="332925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B4ED8A5D-22BD-E4AE-7FD8-B4DA690229F5}"/>
              </a:ext>
            </a:extLst>
          </p:cNvPr>
          <p:cNvPicPr>
            <a:picLocks noGrp="1" noChangeAspect="1"/>
          </p:cNvPicPr>
          <p:nvPr>
            <p:ph sz="half" idx="1"/>
          </p:nvPr>
        </p:nvPicPr>
        <p:blipFill>
          <a:blip r:embed="rId2"/>
          <a:stretch>
            <a:fillRect/>
          </a:stretch>
        </p:blipFill>
        <p:spPr>
          <a:xfrm>
            <a:off x="200987" y="1196788"/>
            <a:ext cx="5895013" cy="5388115"/>
          </a:xfrm>
        </p:spPr>
      </p:pic>
      <p:pic>
        <p:nvPicPr>
          <p:cNvPr id="6" name="Picture 6">
            <a:extLst>
              <a:ext uri="{FF2B5EF4-FFF2-40B4-BE49-F238E27FC236}">
                <a16:creationId xmlns:a16="http://schemas.microsoft.com/office/drawing/2014/main" xmlns="" id="{5742D0E9-2D41-B2E0-6265-69E0579882B0}"/>
              </a:ext>
            </a:extLst>
          </p:cNvPr>
          <p:cNvPicPr>
            <a:picLocks noGrp="1" noChangeAspect="1"/>
          </p:cNvPicPr>
          <p:nvPr>
            <p:ph sz="half" idx="2"/>
          </p:nvPr>
        </p:nvPicPr>
        <p:blipFill>
          <a:blip r:embed="rId3"/>
          <a:stretch>
            <a:fillRect/>
          </a:stretch>
        </p:blipFill>
        <p:spPr>
          <a:xfrm>
            <a:off x="6284026" y="1196789"/>
            <a:ext cx="5706987" cy="5347774"/>
          </a:xfrm>
        </p:spPr>
      </p:pic>
      <p:sp>
        <p:nvSpPr>
          <p:cNvPr id="3" name="TextBox 2">
            <a:extLst>
              <a:ext uri="{FF2B5EF4-FFF2-40B4-BE49-F238E27FC236}">
                <a16:creationId xmlns:a16="http://schemas.microsoft.com/office/drawing/2014/main" xmlns="" id="{E8A84BAE-042E-58A1-315E-8052176F7F49}"/>
              </a:ext>
            </a:extLst>
          </p:cNvPr>
          <p:cNvSpPr txBox="1"/>
          <p:nvPr/>
        </p:nvSpPr>
        <p:spPr>
          <a:xfrm>
            <a:off x="258707" y="178509"/>
            <a:ext cx="11674586"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hotel/update                                                                   hotel/delete</a:t>
            </a:r>
          </a:p>
        </p:txBody>
      </p:sp>
    </p:spTree>
    <p:extLst>
      <p:ext uri="{BB962C8B-B14F-4D97-AF65-F5344CB8AC3E}">
        <p14:creationId xmlns:p14="http://schemas.microsoft.com/office/powerpoint/2010/main" xmlns="" val="231985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A62BB87E-1447-DC56-2274-385584535C43}"/>
              </a:ext>
            </a:extLst>
          </p:cNvPr>
          <p:cNvPicPr>
            <a:picLocks noGrp="1" noChangeAspect="1"/>
          </p:cNvPicPr>
          <p:nvPr>
            <p:ph sz="half" idx="1"/>
          </p:nvPr>
        </p:nvPicPr>
        <p:blipFill>
          <a:blip r:embed="rId2"/>
          <a:stretch>
            <a:fillRect/>
          </a:stretch>
        </p:blipFill>
        <p:spPr>
          <a:xfrm>
            <a:off x="271463" y="1127529"/>
            <a:ext cx="5604349" cy="5524500"/>
          </a:xfrm>
        </p:spPr>
      </p:pic>
      <p:pic>
        <p:nvPicPr>
          <p:cNvPr id="6" name="Picture 6">
            <a:extLst>
              <a:ext uri="{FF2B5EF4-FFF2-40B4-BE49-F238E27FC236}">
                <a16:creationId xmlns:a16="http://schemas.microsoft.com/office/drawing/2014/main" xmlns="" id="{E726903A-A66F-AC15-DB8B-0C7C71F45AF9}"/>
              </a:ext>
            </a:extLst>
          </p:cNvPr>
          <p:cNvPicPr>
            <a:picLocks noGrp="1" noChangeAspect="1"/>
          </p:cNvPicPr>
          <p:nvPr>
            <p:ph sz="half" idx="2"/>
          </p:nvPr>
        </p:nvPicPr>
        <p:blipFill>
          <a:blip r:embed="rId3"/>
          <a:stretch>
            <a:fillRect/>
          </a:stretch>
        </p:blipFill>
        <p:spPr>
          <a:xfrm>
            <a:off x="6096000" y="1127529"/>
            <a:ext cx="5824537" cy="5524500"/>
          </a:xfrm>
        </p:spPr>
      </p:pic>
      <p:sp>
        <p:nvSpPr>
          <p:cNvPr id="2" name="TextBox 1">
            <a:extLst>
              <a:ext uri="{FF2B5EF4-FFF2-40B4-BE49-F238E27FC236}">
                <a16:creationId xmlns:a16="http://schemas.microsoft.com/office/drawing/2014/main" xmlns="" id="{B3CC655D-02CE-DCBA-C7AC-8E483850F433}"/>
              </a:ext>
            </a:extLst>
          </p:cNvPr>
          <p:cNvSpPr txBox="1"/>
          <p:nvPr/>
        </p:nvSpPr>
        <p:spPr>
          <a:xfrm rot="10800000" flipV="1">
            <a:off x="271463" y="154450"/>
            <a:ext cx="11649074"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booking/</a:t>
            </a:r>
            <a:r>
              <a:rPr lang="en-US" sz="2400">
                <a:latin typeface="Times New Roman" panose="02020603050405020304" pitchFamily="18" charset="0"/>
                <a:cs typeface="Times New Roman" panose="02020603050405020304" pitchFamily="18" charset="0"/>
              </a:rPr>
              <a:t>add                                                            </a:t>
            </a:r>
            <a:r>
              <a:rPr lang="en-US" sz="2400" dirty="0">
                <a:latin typeface="Times New Roman" panose="02020603050405020304" pitchFamily="18" charset="0"/>
                <a:cs typeface="Times New Roman" panose="02020603050405020304" pitchFamily="18" charset="0"/>
              </a:rPr>
              <a:t>booking/display</a:t>
            </a:r>
          </a:p>
        </p:txBody>
      </p:sp>
    </p:spTree>
    <p:extLst>
      <p:ext uri="{BB962C8B-B14F-4D97-AF65-F5344CB8AC3E}">
        <p14:creationId xmlns:p14="http://schemas.microsoft.com/office/powerpoint/2010/main" xmlns="" val="2495302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7DDF4F49-89AA-4FFF-C3E3-8B5483B44063}"/>
              </a:ext>
            </a:extLst>
          </p:cNvPr>
          <p:cNvPicPr>
            <a:picLocks noGrp="1" noChangeAspect="1"/>
          </p:cNvPicPr>
          <p:nvPr>
            <p:ph sz="half" idx="1"/>
          </p:nvPr>
        </p:nvPicPr>
        <p:blipFill>
          <a:blip r:embed="rId2"/>
          <a:stretch>
            <a:fillRect/>
          </a:stretch>
        </p:blipFill>
        <p:spPr>
          <a:xfrm>
            <a:off x="211994" y="1062318"/>
            <a:ext cx="5730771" cy="5542919"/>
          </a:xfrm>
        </p:spPr>
      </p:pic>
      <p:pic>
        <p:nvPicPr>
          <p:cNvPr id="6" name="Picture 6">
            <a:extLst>
              <a:ext uri="{FF2B5EF4-FFF2-40B4-BE49-F238E27FC236}">
                <a16:creationId xmlns:a16="http://schemas.microsoft.com/office/drawing/2014/main" xmlns="" id="{B1D5C013-421C-7E28-4496-283355AA06FB}"/>
              </a:ext>
            </a:extLst>
          </p:cNvPr>
          <p:cNvPicPr>
            <a:picLocks noGrp="1" noChangeAspect="1"/>
          </p:cNvPicPr>
          <p:nvPr>
            <p:ph sz="half" idx="2"/>
          </p:nvPr>
        </p:nvPicPr>
        <p:blipFill>
          <a:blip r:embed="rId3"/>
          <a:stretch>
            <a:fillRect/>
          </a:stretch>
        </p:blipFill>
        <p:spPr>
          <a:xfrm>
            <a:off x="6096000" y="1062318"/>
            <a:ext cx="5881687" cy="5496160"/>
          </a:xfrm>
        </p:spPr>
      </p:pic>
      <p:sp>
        <p:nvSpPr>
          <p:cNvPr id="2" name="TextBox 1">
            <a:extLst>
              <a:ext uri="{FF2B5EF4-FFF2-40B4-BE49-F238E27FC236}">
                <a16:creationId xmlns:a16="http://schemas.microsoft.com/office/drawing/2014/main" xmlns="" id="{DD3ACCBE-6878-BE2E-9785-1BA15800BC46}"/>
              </a:ext>
            </a:extLst>
          </p:cNvPr>
          <p:cNvSpPr txBox="1"/>
          <p:nvPr/>
        </p:nvSpPr>
        <p:spPr>
          <a:xfrm rot="10800000" flipV="1">
            <a:off x="211994" y="0"/>
            <a:ext cx="11613850" cy="830997"/>
          </a:xfrm>
          <a:prstGeom prst="rect">
            <a:avLst/>
          </a:prstGeom>
          <a:noFill/>
        </p:spPr>
        <p:txBody>
          <a:bodyPr wrap="square" rtlCol="0">
            <a:spAutoFit/>
          </a:bodyPr>
          <a:lstStyle/>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booking/update                                                              booking/delete</a:t>
            </a:r>
          </a:p>
        </p:txBody>
      </p:sp>
    </p:spTree>
    <p:extLst>
      <p:ext uri="{BB962C8B-B14F-4D97-AF65-F5344CB8AC3E}">
        <p14:creationId xmlns:p14="http://schemas.microsoft.com/office/powerpoint/2010/main" xmlns="" val="1570216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6A585-71AA-4C97-B47D-4346830AD38E}"/>
              </a:ext>
            </a:extLst>
          </p:cNvPr>
          <p:cNvSpPr>
            <a:spLocks noGrp="1"/>
          </p:cNvSpPr>
          <p:nvPr>
            <p:ph type="title"/>
          </p:nvPr>
        </p:nvSpPr>
        <p:spPr>
          <a:xfrm>
            <a:off x="4339882" y="429195"/>
            <a:ext cx="3319977" cy="858391"/>
          </a:xfrm>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0789183F-C0F4-4538-8085-0498C4D2E778}"/>
              </a:ext>
            </a:extLst>
          </p:cNvPr>
          <p:cNvSpPr>
            <a:spLocks noGrp="1"/>
          </p:cNvSpPr>
          <p:nvPr>
            <p:ph idx="1"/>
          </p:nvPr>
        </p:nvSpPr>
        <p:spPr>
          <a:xfrm>
            <a:off x="112542" y="858391"/>
            <a:ext cx="11774658" cy="5743005"/>
          </a:xfrm>
        </p:spPr>
        <p:txBody>
          <a:bodyPr>
            <a:normAutofit/>
          </a:bodyPr>
          <a:lstStyle/>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In this </a:t>
            </a:r>
            <a:r>
              <a:rPr lang="en-US" sz="2400" dirty="0">
                <a:solidFill>
                  <a:schemeClr val="tx1"/>
                </a:solidFill>
                <a:latin typeface="Times New Roman" panose="02020603050405020304" pitchFamily="18" charset="0"/>
                <a:cs typeface="Times New Roman" panose="02020603050405020304" pitchFamily="18" charset="0"/>
              </a:rPr>
              <a:t>H</a:t>
            </a:r>
            <a:r>
              <a:rPr lang="en-US" sz="2400" b="0" i="0" dirty="0">
                <a:solidFill>
                  <a:schemeClr val="tx1"/>
                </a:solidFill>
                <a:effectLst/>
                <a:latin typeface="Times New Roman" panose="02020603050405020304" pitchFamily="18" charset="0"/>
                <a:cs typeface="Times New Roman" panose="02020603050405020304" pitchFamily="18" charset="0"/>
              </a:rPr>
              <a:t>otel </a:t>
            </a:r>
            <a:r>
              <a:rPr lang="en-US" sz="2400" dirty="0">
                <a:solidFill>
                  <a:schemeClr val="tx1"/>
                </a:solidFill>
                <a:latin typeface="Times New Roman" panose="02020603050405020304" pitchFamily="18" charset="0"/>
                <a:cs typeface="Times New Roman" panose="02020603050405020304" pitchFamily="18" charset="0"/>
              </a:rPr>
              <a:t>M</a:t>
            </a:r>
            <a:r>
              <a:rPr lang="en-US" sz="2400" b="0" i="0" dirty="0">
                <a:solidFill>
                  <a:schemeClr val="tx1"/>
                </a:solidFill>
                <a:effectLst/>
                <a:latin typeface="Times New Roman" panose="02020603050405020304" pitchFamily="18" charset="0"/>
                <a:cs typeface="Times New Roman" panose="02020603050405020304" pitchFamily="18" charset="0"/>
              </a:rPr>
              <a:t>anagement </a:t>
            </a:r>
            <a:r>
              <a:rPr lang="en-US" sz="2400" dirty="0">
                <a:solidFill>
                  <a:schemeClr val="tx1"/>
                </a:solidFill>
                <a:latin typeface="Times New Roman" panose="02020603050405020304" pitchFamily="18" charset="0"/>
                <a:cs typeface="Times New Roman" panose="02020603050405020304" pitchFamily="18" charset="0"/>
              </a:rPr>
              <a:t>S</a:t>
            </a:r>
            <a:r>
              <a:rPr lang="en-US" sz="2400" b="0" i="0" dirty="0">
                <a:solidFill>
                  <a:schemeClr val="tx1"/>
                </a:solidFill>
                <a:effectLst/>
                <a:latin typeface="Times New Roman" panose="02020603050405020304" pitchFamily="18" charset="0"/>
                <a:cs typeface="Times New Roman" panose="02020603050405020304" pitchFamily="18" charset="0"/>
              </a:rPr>
              <a:t>ystem, we have developed a secure, user-friendly Hotel Management System. This System can take care of each Customer. This System will Help the hotel staff to properly Manage their hotel and help in growth without creating any hassle.</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This system is completely secure since every Customer is provided with a Customer ID and Password so there is no chance of any unauthorized access.</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 Online Booking of rooms make it easier to use. So, using this system will help in reducing the labor and provide more facility for Customer to like Hotel and visit again and again.</a:t>
            </a:r>
          </a:p>
          <a:p>
            <a:pPr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4548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41CCAA-9230-4302-8090-0FF1BD8A9E47}"/>
              </a:ext>
            </a:extLst>
          </p:cNvPr>
          <p:cNvSpPr>
            <a:spLocks noGrp="1"/>
          </p:cNvSpPr>
          <p:nvPr>
            <p:ph type="title"/>
          </p:nvPr>
        </p:nvSpPr>
        <p:spPr>
          <a:xfrm>
            <a:off x="3049447" y="2470272"/>
            <a:ext cx="5393858" cy="1281457"/>
          </a:xfrm>
        </p:spPr>
        <p:txBody>
          <a:bodyPr/>
          <a:lstStyle/>
          <a:p>
            <a:r>
              <a:rPr lang="en-US" dirty="0"/>
              <a:t>       </a:t>
            </a: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200053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C2624-598D-4CCD-8C58-D7BA2403C977}"/>
              </a:ext>
            </a:extLst>
          </p:cNvPr>
          <p:cNvSpPr>
            <a:spLocks noGrp="1"/>
          </p:cNvSpPr>
          <p:nvPr>
            <p:ph type="title"/>
          </p:nvPr>
        </p:nvSpPr>
        <p:spPr>
          <a:xfrm>
            <a:off x="2297859" y="482101"/>
            <a:ext cx="7330235" cy="649444"/>
          </a:xfrm>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xmlns="" id="{E34D0C75-58F0-4730-B354-58C9F25DE794}"/>
              </a:ext>
            </a:extLst>
          </p:cNvPr>
          <p:cNvSpPr>
            <a:spLocks noGrp="1"/>
          </p:cNvSpPr>
          <p:nvPr>
            <p:ph idx="1"/>
          </p:nvPr>
        </p:nvSpPr>
        <p:spPr>
          <a:xfrm>
            <a:off x="1060730" y="1492625"/>
            <a:ext cx="10409611" cy="4883274"/>
          </a:xfrm>
        </p:spPr>
        <p:txBody>
          <a:bodyPr>
            <a:noAutofit/>
          </a:bodyPr>
          <a:lstStyle/>
          <a:p>
            <a:pPr algn="just">
              <a:buFont typeface="Wingdings" panose="05000000000000000000" pitchFamily="2" charset="2"/>
              <a:buChar char="Ø"/>
            </a:pPr>
            <a:endParaRPr lang="en-US" sz="240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The main objective of this project is to ensure reliable and efficient communication within hotel and avoid common input errors done by hotel staff.</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project provides solution for hotel </a:t>
            </a:r>
            <a:r>
              <a:rPr lang="en-US" sz="2400" dirty="0" err="1" smtClean="0">
                <a:solidFill>
                  <a:schemeClr val="tx1"/>
                </a:solidFill>
                <a:latin typeface="Times New Roman" panose="02020603050405020304" pitchFamily="18" charset="0"/>
                <a:cs typeface="Times New Roman" panose="02020603050405020304" pitchFamily="18" charset="0"/>
              </a:rPr>
              <a:t>manaement</a:t>
            </a:r>
            <a:r>
              <a:rPr lang="en-US" sz="2400" dirty="0" smtClean="0">
                <a:solidFill>
                  <a:schemeClr val="tx1"/>
                </a:solidFill>
                <a:latin typeface="Times New Roman" panose="02020603050405020304" pitchFamily="18" charset="0"/>
                <a:cs typeface="Times New Roman" panose="02020603050405020304" pitchFamily="18" charset="0"/>
              </a:rPr>
              <a:t> to </a:t>
            </a:r>
            <a:r>
              <a:rPr lang="en-US" sz="2400" dirty="0">
                <a:solidFill>
                  <a:schemeClr val="tx1"/>
                </a:solidFill>
                <a:latin typeface="Times New Roman" panose="02020603050405020304" pitchFamily="18" charset="0"/>
                <a:cs typeface="Times New Roman" panose="02020603050405020304" pitchFamily="18" charset="0"/>
              </a:rPr>
              <a:t>manage most </a:t>
            </a:r>
            <a:r>
              <a:rPr lang="en-US" sz="2400" dirty="0" smtClean="0">
                <a:solidFill>
                  <a:schemeClr val="tx1"/>
                </a:solidFill>
                <a:latin typeface="Times New Roman" panose="02020603050405020304" pitchFamily="18" charset="0"/>
                <a:cs typeface="Times New Roman" panose="02020603050405020304" pitchFamily="18" charset="0"/>
              </a:rPr>
              <a:t>of their</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work using computerized process.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software application will help admin to handle customers information, room allocation details, payment </a:t>
            </a:r>
            <a:r>
              <a:rPr lang="en-US" sz="2400" dirty="0" smtClean="0">
                <a:solidFill>
                  <a:schemeClr val="tx1"/>
                </a:solidFill>
                <a:latin typeface="Times New Roman" panose="02020603050405020304" pitchFamily="18" charset="0"/>
                <a:cs typeface="Times New Roman" panose="02020603050405020304" pitchFamily="18" charset="0"/>
              </a:rPr>
              <a:t>details.</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a:t>
            </a:r>
            <a:r>
              <a:rPr lang="en-US" sz="2400" i="0" dirty="0">
                <a:solidFill>
                  <a:schemeClr val="tx1"/>
                </a:solidFill>
                <a:effectLst/>
                <a:latin typeface="Times New Roman" panose="02020603050405020304" pitchFamily="18" charset="0"/>
                <a:cs typeface="Times New Roman" panose="02020603050405020304" pitchFamily="18" charset="0"/>
              </a:rPr>
              <a:t>ain important objective of Hotel management system project is to enforce security measures to avoid unauthorized access to the customer record.</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This project also aims and fast and easy retrieval of hotel guest records for faster reference activities.</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90840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D8ED48-2FC5-49F6-8ADA-C9E994358DD5}"/>
              </a:ext>
            </a:extLst>
          </p:cNvPr>
          <p:cNvSpPr>
            <a:spLocks noGrp="1"/>
          </p:cNvSpPr>
          <p:nvPr>
            <p:ph type="title"/>
          </p:nvPr>
        </p:nvSpPr>
        <p:spPr>
          <a:xfrm>
            <a:off x="1517928" y="470648"/>
            <a:ext cx="9293505" cy="1035424"/>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Hotel management benefits</a:t>
            </a:r>
          </a:p>
        </p:txBody>
      </p:sp>
      <p:sp>
        <p:nvSpPr>
          <p:cNvPr id="3" name="Content Placeholder 2">
            <a:extLst>
              <a:ext uri="{FF2B5EF4-FFF2-40B4-BE49-F238E27FC236}">
                <a16:creationId xmlns:a16="http://schemas.microsoft.com/office/drawing/2014/main" xmlns="" id="{6C8A915E-0DA2-48E4-A168-C64449905E38}"/>
              </a:ext>
            </a:extLst>
          </p:cNvPr>
          <p:cNvSpPr>
            <a:spLocks noGrp="1"/>
          </p:cNvSpPr>
          <p:nvPr>
            <p:ph idx="1"/>
          </p:nvPr>
        </p:nvSpPr>
        <p:spPr>
          <a:xfrm>
            <a:off x="684211" y="1506072"/>
            <a:ext cx="10960941" cy="5123328"/>
          </a:xfrm>
        </p:spPr>
        <p:txBody>
          <a:bodyPr>
            <a:normAutofit/>
          </a:bodyPr>
          <a:lstStyle/>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Save time on admin tasks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Develop strong relationships with your guests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Manage distribution functions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Increase bookings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Accurate daily reports</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 Prevent double bookings and manual errors</a:t>
            </a:r>
          </a:p>
          <a:p>
            <a:pPr>
              <a:buFont typeface="Wingdings" panose="05000000000000000000" pitchFamily="2" charset="2"/>
              <a:buChar char="ü"/>
            </a:pPr>
            <a:r>
              <a:rPr lang="en-US" sz="2400" dirty="0">
                <a:solidFill>
                  <a:schemeClr val="tx1"/>
                </a:solidFill>
                <a:effectLst/>
                <a:latin typeface="Times New Roman" panose="02020603050405020304" pitchFamily="18" charset="0"/>
                <a:cs typeface="Times New Roman" panose="02020603050405020304" pitchFamily="18" charset="0"/>
              </a:rPr>
              <a:t>High data security</a:t>
            </a:r>
          </a:p>
          <a:p>
            <a:pPr>
              <a:buFont typeface="Wingdings" panose="05000000000000000000" pitchFamily="2" charset="2"/>
              <a:buChar char="ü"/>
            </a:pPr>
            <a:r>
              <a:rPr lang="en-US" sz="2400" i="0" dirty="0">
                <a:solidFill>
                  <a:schemeClr val="tx1"/>
                </a:solidFill>
                <a:effectLst/>
                <a:latin typeface="Times New Roman" panose="02020603050405020304" pitchFamily="18" charset="0"/>
                <a:cs typeface="Times New Roman" panose="02020603050405020304" pitchFamily="18" charset="0"/>
              </a:rPr>
              <a:t>Enhanced guest experience</a:t>
            </a:r>
          </a:p>
          <a:p>
            <a:pPr>
              <a:buFont typeface="Wingdings" panose="05000000000000000000" pitchFamily="2" charset="2"/>
              <a:buChar char="ü"/>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41749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FCF7C-BCA4-43F5-A887-2BAC80C62514}"/>
              </a:ext>
            </a:extLst>
          </p:cNvPr>
          <p:cNvSpPr>
            <a:spLocks noGrp="1"/>
          </p:cNvSpPr>
          <p:nvPr>
            <p:ph type="title"/>
          </p:nvPr>
        </p:nvSpPr>
        <p:spPr>
          <a:xfrm>
            <a:off x="2647482" y="533896"/>
            <a:ext cx="8016035" cy="837703"/>
          </a:xfrm>
        </p:spPr>
        <p:txBody>
          <a:bodyPr/>
          <a:lstStyle/>
          <a:p>
            <a:r>
              <a:rPr lang="en-US" b="1" u="sng"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xmlns="" id="{5B1CA0C4-7A28-4770-9006-3AAD2F7744D6}"/>
              </a:ext>
            </a:extLst>
          </p:cNvPr>
          <p:cNvSpPr>
            <a:spLocks noGrp="1"/>
          </p:cNvSpPr>
          <p:nvPr>
            <p:ph idx="1"/>
          </p:nvPr>
        </p:nvSpPr>
        <p:spPr>
          <a:xfrm>
            <a:off x="818683" y="1371599"/>
            <a:ext cx="11095412" cy="4894729"/>
          </a:xfrm>
        </p:spPr>
        <p:txBody>
          <a:bodyPr>
            <a:normAutofit/>
          </a:bodyPr>
          <a:lstStyle/>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Java 1.8</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Boot 0.0.1+</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Framework 2.7.0+</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Maven 4.0</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Spring Data JPA(Hibernate)</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MySQL</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Postman</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Validation</a:t>
            </a:r>
          </a:p>
        </p:txBody>
      </p:sp>
    </p:spTree>
    <p:extLst>
      <p:ext uri="{BB962C8B-B14F-4D97-AF65-F5344CB8AC3E}">
        <p14:creationId xmlns:p14="http://schemas.microsoft.com/office/powerpoint/2010/main" xmlns="" val="424387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AE839-DDC4-4AB4-B452-FA8E0849F230}"/>
              </a:ext>
            </a:extLst>
          </p:cNvPr>
          <p:cNvSpPr>
            <a:spLocks noGrp="1"/>
          </p:cNvSpPr>
          <p:nvPr>
            <p:ph type="title"/>
          </p:nvPr>
        </p:nvSpPr>
        <p:spPr>
          <a:xfrm>
            <a:off x="2647482" y="251508"/>
            <a:ext cx="8298423" cy="1066303"/>
          </a:xfrm>
        </p:spPr>
        <p:txBody>
          <a:bodyPr/>
          <a:lstStyle/>
          <a:p>
            <a:r>
              <a:rPr lang="en-US" b="1" u="sng" dirty="0">
                <a:latin typeface="Times New Roman" panose="02020603050405020304" pitchFamily="18" charset="0"/>
                <a:cs typeface="Times New Roman" panose="02020603050405020304" pitchFamily="18" charset="0"/>
              </a:rPr>
              <a:t>REQUIRED SPECIFICATION</a:t>
            </a:r>
          </a:p>
        </p:txBody>
      </p:sp>
      <p:graphicFrame>
        <p:nvGraphicFramePr>
          <p:cNvPr id="5" name="Table 5">
            <a:extLst>
              <a:ext uri="{FF2B5EF4-FFF2-40B4-BE49-F238E27FC236}">
                <a16:creationId xmlns:a16="http://schemas.microsoft.com/office/drawing/2014/main" xmlns="" id="{D81E6DA8-146A-428B-BAD7-619E54B0B669}"/>
              </a:ext>
            </a:extLst>
          </p:cNvPr>
          <p:cNvGraphicFramePr>
            <a:graphicFrameLocks noGrp="1"/>
          </p:cNvGraphicFramePr>
          <p:nvPr>
            <p:ph idx="1"/>
            <p:extLst>
              <p:ext uri="{D42A27DB-BD31-4B8C-83A1-F6EECF244321}">
                <p14:modId xmlns:p14="http://schemas.microsoft.com/office/powerpoint/2010/main" xmlns="" val="4102419698"/>
              </p:ext>
            </p:extLst>
          </p:nvPr>
        </p:nvGraphicFramePr>
        <p:xfrm>
          <a:off x="1828800" y="1680882"/>
          <a:ext cx="8534400" cy="3221857"/>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xmlns="" val="3157369072"/>
                    </a:ext>
                  </a:extLst>
                </a:gridCol>
                <a:gridCol w="4267200">
                  <a:extLst>
                    <a:ext uri="{9D8B030D-6E8A-4147-A177-3AD203B41FA5}">
                      <a16:colId xmlns:a16="http://schemas.microsoft.com/office/drawing/2014/main" xmlns="" val="3144625396"/>
                    </a:ext>
                  </a:extLst>
                </a:gridCol>
              </a:tblGrid>
              <a:tr h="887624">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Hardware Configuration</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Software Configuration </a:t>
                      </a:r>
                    </a:p>
                  </a:txBody>
                  <a:tcPr/>
                </a:tc>
                <a:extLst>
                  <a:ext uri="{0D108BD9-81ED-4DB2-BD59-A6C34878D82A}">
                    <a16:rowId xmlns:a16="http://schemas.microsoft.com/office/drawing/2014/main" xmlns="" val="1541308080"/>
                  </a:ext>
                </a:extLst>
              </a:tr>
              <a:tr h="915359">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System : 64-bit Operating System</a:t>
                      </a:r>
                    </a:p>
                  </a:txBody>
                  <a:tcPr/>
                </a:tc>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Software IDE: Spring tool suite</a:t>
                      </a:r>
                    </a:p>
                  </a:txBody>
                  <a:tcPr/>
                </a:tc>
                <a:extLst>
                  <a:ext uri="{0D108BD9-81ED-4DB2-BD59-A6C34878D82A}">
                    <a16:rowId xmlns:a16="http://schemas.microsoft.com/office/drawing/2014/main" xmlns="" val="2577749590"/>
                  </a:ext>
                </a:extLst>
              </a:tr>
              <a:tr h="717834">
                <a:tc>
                  <a:txBody>
                    <a:bodyPr/>
                    <a:lstStyle/>
                    <a:p>
                      <a:r>
                        <a:rPr lang="en-US" sz="2000" dirty="0">
                          <a:latin typeface="Times New Roman" panose="02020603050405020304" pitchFamily="18" charset="0"/>
                          <a:cs typeface="Times New Roman" panose="02020603050405020304" pitchFamily="18" charset="0"/>
                        </a:rPr>
                        <a:t>                   RAM : 4GB</a:t>
                      </a:r>
                    </a:p>
                    <a:p>
                      <a:r>
                        <a:rPr lang="en-US" sz="2000" dirty="0">
                          <a:latin typeface="Times New Roman" panose="02020603050405020304" pitchFamily="18" charset="0"/>
                          <a:cs typeface="Times New Roman" panose="02020603050405020304" pitchFamily="18" charset="0"/>
                        </a:rPr>
                        <a:t>                Hard Disk:1TB</a:t>
                      </a:r>
                    </a:p>
                  </a:txBody>
                  <a:tcPr/>
                </a:tc>
                <a:tc>
                  <a:txBody>
                    <a:bodyPr/>
                    <a:lstStyle/>
                    <a:p>
                      <a:r>
                        <a:rPr lang="en-US" sz="2000" dirty="0">
                          <a:latin typeface="Times New Roman" panose="02020603050405020304" pitchFamily="18" charset="0"/>
                          <a:cs typeface="Times New Roman" panose="02020603050405020304" pitchFamily="18" charset="0"/>
                        </a:rPr>
                        <a:t>               Language : Java</a:t>
                      </a:r>
                    </a:p>
                  </a:txBody>
                  <a:tcPr/>
                </a:tc>
                <a:extLst>
                  <a:ext uri="{0D108BD9-81ED-4DB2-BD59-A6C34878D82A}">
                    <a16:rowId xmlns:a16="http://schemas.microsoft.com/office/drawing/2014/main" xmlns="" val="3549057430"/>
                  </a:ext>
                </a:extLst>
              </a:tr>
              <a:tr h="639242">
                <a:tc>
                  <a:txBody>
                    <a:bodyPr/>
                    <a:lstStyle/>
                    <a:p>
                      <a:r>
                        <a:rPr lang="en-US" sz="2000" dirty="0">
                          <a:latin typeface="Times New Roman" panose="02020603050405020304" pitchFamily="18" charset="0"/>
                          <a:cs typeface="Times New Roman" panose="02020603050405020304" pitchFamily="18" charset="0"/>
                        </a:rPr>
                        <a:t>    Operating System : Windows 10</a:t>
                      </a:r>
                    </a:p>
                  </a:txBody>
                  <a:tcPr/>
                </a:tc>
                <a:tc>
                  <a:txBody>
                    <a:bodyPr/>
                    <a:lstStyle/>
                    <a:p>
                      <a:r>
                        <a:rPr lang="en-US" sz="2000" dirty="0">
                          <a:latin typeface="Times New Roman" panose="02020603050405020304" pitchFamily="18" charset="0"/>
                          <a:cs typeface="Times New Roman" panose="02020603050405020304" pitchFamily="18" charset="0"/>
                        </a:rPr>
                        <a:t>          Back End : MySQL Server,</a:t>
                      </a:r>
                    </a:p>
                    <a:p>
                      <a:r>
                        <a:rPr lang="en-US" sz="2000" dirty="0">
                          <a:latin typeface="Times New Roman" panose="02020603050405020304" pitchFamily="18" charset="0"/>
                          <a:cs typeface="Times New Roman" panose="02020603050405020304" pitchFamily="18" charset="0"/>
                        </a:rPr>
                        <a:t>                Postman</a:t>
                      </a:r>
                    </a:p>
                  </a:txBody>
                  <a:tcPr/>
                </a:tc>
                <a:extLst>
                  <a:ext uri="{0D108BD9-81ED-4DB2-BD59-A6C34878D82A}">
                    <a16:rowId xmlns:a16="http://schemas.microsoft.com/office/drawing/2014/main" xmlns="" val="3793526176"/>
                  </a:ext>
                </a:extLst>
              </a:tr>
            </a:tbl>
          </a:graphicData>
        </a:graphic>
      </p:graphicFrame>
    </p:spTree>
    <p:extLst>
      <p:ext uri="{BB962C8B-B14F-4D97-AF65-F5344CB8AC3E}">
        <p14:creationId xmlns:p14="http://schemas.microsoft.com/office/powerpoint/2010/main" xmlns="" val="77781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CA567E-908D-49BA-AF1F-A59330ADDA5B}"/>
              </a:ext>
            </a:extLst>
          </p:cNvPr>
          <p:cNvSpPr>
            <a:spLocks noGrp="1"/>
          </p:cNvSpPr>
          <p:nvPr>
            <p:ph type="title"/>
          </p:nvPr>
        </p:nvSpPr>
        <p:spPr>
          <a:xfrm>
            <a:off x="3145024" y="480110"/>
            <a:ext cx="6375494" cy="891492"/>
          </a:xfrm>
        </p:spPr>
        <p:txBody>
          <a:bodyPr/>
          <a:lstStyle/>
          <a:p>
            <a:r>
              <a:rPr lang="en-US"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xmlns="" id="{96BE58DE-367B-4894-B333-9D61A9193277}"/>
              </a:ext>
            </a:extLst>
          </p:cNvPr>
          <p:cNvSpPr>
            <a:spLocks noGrp="1"/>
          </p:cNvSpPr>
          <p:nvPr>
            <p:ph idx="1"/>
          </p:nvPr>
        </p:nvSpPr>
        <p:spPr>
          <a:xfrm>
            <a:off x="502023" y="1371602"/>
            <a:ext cx="11187953" cy="3482789"/>
          </a:xfrm>
        </p:spPr>
        <p:txBody>
          <a:bodyPr>
            <a:normAutofit/>
          </a:bodyPr>
          <a:lstStyle/>
          <a:p>
            <a:pPr algn="just">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Hotel Management System is a project to maintain the record of hotel management system activities so this </a:t>
            </a:r>
            <a:r>
              <a:rPr lang="en-US" sz="2600" dirty="0" smtClean="0">
                <a:solidFill>
                  <a:schemeClr val="tx1"/>
                </a:solidFill>
                <a:latin typeface="Times New Roman" panose="02020603050405020304" pitchFamily="18" charset="0"/>
                <a:cs typeface="Times New Roman" panose="02020603050405020304" pitchFamily="18" charset="0"/>
              </a:rPr>
              <a:t>system </a:t>
            </a:r>
            <a:r>
              <a:rPr lang="en-US" sz="2600" dirty="0">
                <a:solidFill>
                  <a:schemeClr val="tx1"/>
                </a:solidFill>
                <a:latin typeface="Times New Roman" panose="02020603050405020304" pitchFamily="18" charset="0"/>
                <a:cs typeface="Times New Roman" panose="02020603050405020304" pitchFamily="18" charset="0"/>
              </a:rPr>
              <a:t>is used to computerize all these activities.</a:t>
            </a:r>
          </a:p>
          <a:p>
            <a:pPr algn="just">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With the help of this project we reduced task deployed for data/information collection to a large extent thereby eliminating the human errors considerably.</a:t>
            </a:r>
          </a:p>
        </p:txBody>
      </p:sp>
    </p:spTree>
    <p:extLst>
      <p:ext uri="{BB962C8B-B14F-4D97-AF65-F5344CB8AC3E}">
        <p14:creationId xmlns:p14="http://schemas.microsoft.com/office/powerpoint/2010/main" xmlns="" val="166357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2F4E3D-4708-45DE-970C-F414177F6478}"/>
              </a:ext>
            </a:extLst>
          </p:cNvPr>
          <p:cNvSpPr>
            <a:spLocks noGrp="1"/>
          </p:cNvSpPr>
          <p:nvPr>
            <p:ph type="title"/>
          </p:nvPr>
        </p:nvSpPr>
        <p:spPr>
          <a:xfrm>
            <a:off x="1840006" y="255494"/>
            <a:ext cx="8511988" cy="878044"/>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SPRING  ANNOTATIONS</a:t>
            </a:r>
          </a:p>
        </p:txBody>
      </p:sp>
      <p:sp>
        <p:nvSpPr>
          <p:cNvPr id="3" name="Content Placeholder 2">
            <a:extLst>
              <a:ext uri="{FF2B5EF4-FFF2-40B4-BE49-F238E27FC236}">
                <a16:creationId xmlns:a16="http://schemas.microsoft.com/office/drawing/2014/main" xmlns="" id="{3F5D5A9F-E17E-4743-81CA-FA939AF69175}"/>
              </a:ext>
            </a:extLst>
          </p:cNvPr>
          <p:cNvSpPr>
            <a:spLocks noGrp="1"/>
          </p:cNvSpPr>
          <p:nvPr>
            <p:ph idx="1"/>
          </p:nvPr>
        </p:nvSpPr>
        <p:spPr>
          <a:xfrm>
            <a:off x="635699" y="1014005"/>
            <a:ext cx="10619489" cy="5279217"/>
          </a:xfrm>
        </p:spPr>
        <p:txBody>
          <a:bodyPr>
            <a:noAutofit/>
          </a:bodyPr>
          <a:lstStyle/>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Entity</a:t>
            </a:r>
            <a:r>
              <a:rPr lang="en-US" sz="2400" dirty="0">
                <a:solidFill>
                  <a:schemeClr val="tx1"/>
                </a:solidFill>
                <a:latin typeface="Times New Roman" panose="02020603050405020304" pitchFamily="18" charset="0"/>
                <a:cs typeface="Times New Roman" panose="02020603050405020304" pitchFamily="18" charset="0"/>
              </a:rPr>
              <a:t> : This </a:t>
            </a:r>
            <a:r>
              <a:rPr lang="en-US" sz="2400" i="0" dirty="0">
                <a:solidFill>
                  <a:schemeClr val="tx1"/>
                </a:solidFill>
                <a:effectLst/>
                <a:latin typeface="Times New Roman" panose="02020603050405020304" pitchFamily="18" charset="0"/>
                <a:cs typeface="Times New Roman" panose="02020603050405020304" pitchFamily="18" charset="0"/>
              </a:rPr>
              <a:t>annotation specifies that the class is an entity and is mapped to a database table.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Table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The @Table annotation specifies the name of the database table to be used for mapping.</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Id</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The @Id annotation specifies the primary key of an entity.</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Column</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@Column annotation is used for Adding the column the name in the table of a particular MySQL database.</a:t>
            </a:r>
          </a:p>
          <a:p>
            <a:pPr algn="just">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a:t>
            </a:r>
            <a:r>
              <a:rPr lang="en-US" sz="2400" b="1" i="0" dirty="0">
                <a:solidFill>
                  <a:schemeClr val="tx1"/>
                </a:solidFill>
                <a:effectLst/>
                <a:latin typeface="Times New Roman" panose="02020603050405020304" pitchFamily="18" charset="0"/>
                <a:cs typeface="Times New Roman" panose="02020603050405020304" pitchFamily="18" charset="0"/>
              </a:rPr>
              <a:t>Autowired</a:t>
            </a:r>
            <a:r>
              <a:rPr lang="en-US" sz="2400" i="0" dirty="0">
                <a:solidFill>
                  <a:schemeClr val="tx1"/>
                </a:solidFill>
                <a:effectLst/>
                <a:latin typeface="Times New Roman" panose="02020603050405020304" pitchFamily="18" charset="0"/>
                <a:cs typeface="Times New Roman" panose="02020603050405020304" pitchFamily="18" charset="0"/>
              </a:rPr>
              <a:t> : The annotation @Autowired in spring boot is used to auto-wire a bean into another bean.</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Service</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It is used to mark the class as a service provider. So overall @Service annotation is used with classes that provide some business functionalities.</a:t>
            </a:r>
          </a:p>
        </p:txBody>
      </p:sp>
    </p:spTree>
    <p:extLst>
      <p:ext uri="{BB962C8B-B14F-4D97-AF65-F5344CB8AC3E}">
        <p14:creationId xmlns:p14="http://schemas.microsoft.com/office/powerpoint/2010/main" xmlns="" val="61501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83C598B-4813-4491-9B39-EECE6B8ABAD4}"/>
              </a:ext>
            </a:extLst>
          </p:cNvPr>
          <p:cNvSpPr>
            <a:spLocks noGrp="1"/>
          </p:cNvSpPr>
          <p:nvPr>
            <p:ph type="subTitle" idx="1"/>
          </p:nvPr>
        </p:nvSpPr>
        <p:spPr>
          <a:xfrm>
            <a:off x="360035" y="221876"/>
            <a:ext cx="11014729" cy="6461312"/>
          </a:xfrm>
        </p:spPr>
        <p:txBody>
          <a:bodyPr>
            <a:noAutofit/>
          </a:bodyPr>
          <a:lstStyle/>
          <a:p>
            <a:pPr marL="342900" indent="-342900"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Repository</a:t>
            </a:r>
            <a:r>
              <a:rPr lang="en-US" sz="2400" dirty="0">
                <a:solidFill>
                  <a:schemeClr val="tx1"/>
                </a:solidFill>
                <a:latin typeface="Times New Roman" panose="02020603050405020304" pitchFamily="18" charset="0"/>
                <a:cs typeface="Times New Roman" panose="02020603050405020304" pitchFamily="18" charset="0"/>
              </a:rPr>
              <a:t> : This annotation</a:t>
            </a:r>
            <a:r>
              <a:rPr lang="en-US" sz="2400" i="0" dirty="0">
                <a:solidFill>
                  <a:schemeClr val="tx1"/>
                </a:solidFill>
                <a:effectLst/>
                <a:latin typeface="Times New Roman" panose="02020603050405020304" pitchFamily="18" charset="0"/>
                <a:cs typeface="Times New Roman" panose="02020603050405020304" pitchFamily="18" charset="0"/>
              </a:rPr>
              <a:t> is used to indicate that the class provides the mechanism for storage, retrieval, update, delete and search operation on objects.</a:t>
            </a: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RestController</a:t>
            </a:r>
            <a:r>
              <a:rPr lang="en-US" sz="2400" dirty="0">
                <a:solidFill>
                  <a:schemeClr val="tx1"/>
                </a:solidFill>
                <a:latin typeface="Times New Roman" panose="02020603050405020304" pitchFamily="18" charset="0"/>
                <a:cs typeface="Times New Roman" panose="02020603050405020304" pitchFamily="18" charset="0"/>
              </a:rPr>
              <a:t> : The @RestController is used at the class level and allows the class to handle the requests made by the client.</a:t>
            </a: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RequestMapping</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It is used to map the web requests. It has many optional elements like consumes, header, method, name, params, path, produces, and value. We use it with the class as well as the method.</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GetMapping</a:t>
            </a:r>
            <a:r>
              <a:rPr lang="en-US" sz="2400" dirty="0">
                <a:solidFill>
                  <a:schemeClr val="tx1"/>
                </a:solidFill>
                <a:latin typeface="Times New Roman" panose="02020603050405020304" pitchFamily="18" charset="0"/>
                <a:cs typeface="Times New Roman" panose="02020603050405020304" pitchFamily="18" charset="0"/>
              </a:rPr>
              <a:t> : </a:t>
            </a:r>
            <a:r>
              <a:rPr lang="en-US" sz="2400" i="0" dirty="0">
                <a:solidFill>
                  <a:schemeClr val="tx1"/>
                </a:solidFill>
                <a:effectLst/>
                <a:latin typeface="Times New Roman" panose="02020603050405020304" pitchFamily="18" charset="0"/>
                <a:cs typeface="Times New Roman" panose="02020603050405020304" pitchFamily="18" charset="0"/>
              </a:rPr>
              <a:t> </a:t>
            </a:r>
            <a:r>
              <a:rPr lang="en-US" sz="2400" i="0" dirty="0" smtClean="0">
                <a:solidFill>
                  <a:schemeClr val="tx1"/>
                </a:solidFill>
                <a:effectLst/>
                <a:latin typeface="Times New Roman" panose="02020603050405020304" pitchFamily="18" charset="0"/>
                <a:cs typeface="Times New Roman" panose="02020603050405020304" pitchFamily="18" charset="0"/>
              </a:rPr>
              <a:t> It is used to retrieve/fetch the data.</a:t>
            </a:r>
            <a:endParaRPr lang="en-US" sz="240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i="0" dirty="0">
                <a:solidFill>
                  <a:schemeClr val="tx1"/>
                </a:solidFill>
                <a:effectLst/>
                <a:latin typeface="Times New Roman" panose="02020603050405020304" pitchFamily="18" charset="0"/>
                <a:cs typeface="Times New Roman" panose="02020603050405020304" pitchFamily="18" charset="0"/>
              </a:rPr>
              <a:t>@</a:t>
            </a:r>
            <a:r>
              <a:rPr lang="en-US" sz="2400" b="1" i="0" dirty="0" err="1">
                <a:solidFill>
                  <a:schemeClr val="tx1"/>
                </a:solidFill>
                <a:effectLst/>
                <a:latin typeface="Times New Roman" panose="02020603050405020304" pitchFamily="18" charset="0"/>
                <a:cs typeface="Times New Roman" panose="02020603050405020304" pitchFamily="18" charset="0"/>
              </a:rPr>
              <a:t>PostMapping</a:t>
            </a:r>
            <a:r>
              <a:rPr lang="en-US" sz="2400" i="0" dirty="0">
                <a:solidFill>
                  <a:schemeClr val="tx1"/>
                </a:solidFill>
                <a:effectLst/>
                <a:latin typeface="Times New Roman" panose="02020603050405020304" pitchFamily="18" charset="0"/>
                <a:cs typeface="Times New Roman" panose="02020603050405020304" pitchFamily="18" charset="0"/>
              </a:rPr>
              <a:t> </a:t>
            </a:r>
            <a:r>
              <a:rPr lang="en-US" sz="2400" i="0" dirty="0" smtClean="0">
                <a:solidFill>
                  <a:schemeClr val="tx1"/>
                </a:solidFill>
                <a:effectLst/>
                <a:latin typeface="Times New Roman" panose="02020603050405020304" pitchFamily="18" charset="0"/>
                <a:cs typeface="Times New Roman" panose="02020603050405020304" pitchFamily="18" charset="0"/>
              </a:rPr>
              <a:t> :  </a:t>
            </a:r>
            <a:r>
              <a:rPr lang="en-US" sz="2400" dirty="0" smtClean="0">
                <a:solidFill>
                  <a:schemeClr val="tx1"/>
                </a:solidFill>
                <a:latin typeface="Times New Roman" panose="02020603050405020304" pitchFamily="18" charset="0"/>
                <a:cs typeface="Times New Roman" panose="02020603050405020304" pitchFamily="18" charset="0"/>
              </a:rPr>
              <a:t>It is used to create new resource.</a:t>
            </a:r>
          </a:p>
          <a:p>
            <a:pPr marL="342900" indent="-342900" algn="just">
              <a:buFont typeface="Wingdings" panose="05000000000000000000" pitchFamily="2" charset="2"/>
              <a:buChar char="Ø"/>
            </a:pPr>
            <a:r>
              <a:rPr lang="en-IN" sz="2400" b="1" i="0" dirty="0" smtClean="0">
                <a:solidFill>
                  <a:schemeClr val="tx1"/>
                </a:solidFill>
                <a:effectLst/>
                <a:latin typeface="Times New Roman" panose="02020603050405020304" pitchFamily="18" charset="0"/>
                <a:cs typeface="Times New Roman" panose="02020603050405020304" pitchFamily="18" charset="0"/>
              </a:rPr>
              <a:t>@</a:t>
            </a:r>
            <a:r>
              <a:rPr lang="en-IN" sz="2400" b="1" i="0" dirty="0" err="1" smtClean="0">
                <a:solidFill>
                  <a:schemeClr val="tx1"/>
                </a:solidFill>
                <a:effectLst/>
                <a:latin typeface="Times New Roman" panose="02020603050405020304" pitchFamily="18" charset="0"/>
                <a:cs typeface="Times New Roman" panose="02020603050405020304" pitchFamily="18" charset="0"/>
              </a:rPr>
              <a:t>PutMapping</a:t>
            </a:r>
            <a:r>
              <a:rPr lang="en-IN" sz="2400" b="1" i="0" dirty="0" smtClean="0">
                <a:solidFill>
                  <a:schemeClr val="tx1"/>
                </a:solidFill>
                <a:effectLst/>
                <a:latin typeface="Times New Roman" panose="02020603050405020304" pitchFamily="18" charset="0"/>
                <a:cs typeface="Times New Roman" panose="02020603050405020304" pitchFamily="18" charset="0"/>
              </a:rPr>
              <a:t> </a:t>
            </a:r>
            <a:r>
              <a:rPr lang="en-IN" sz="2400" i="0" dirty="0" smtClean="0">
                <a:solidFill>
                  <a:schemeClr val="tx1"/>
                </a:solidFill>
                <a:effectLst/>
                <a:latin typeface="Times New Roman" panose="02020603050405020304" pitchFamily="18" charset="0"/>
                <a:cs typeface="Times New Roman" panose="02020603050405020304" pitchFamily="18" charset="0"/>
              </a:rPr>
              <a:t>:  It is used to update/replace the data.</a:t>
            </a:r>
          </a:p>
          <a:p>
            <a:pPr marL="342900" indent="-342900" algn="just">
              <a:buFont typeface="Wingdings" panose="05000000000000000000" pitchFamily="2" charset="2"/>
              <a:buChar char="Ø"/>
            </a:pPr>
            <a:r>
              <a:rPr lang="en-IN" sz="2400" b="1" dirty="0" smtClean="0">
                <a:solidFill>
                  <a:schemeClr val="tx1"/>
                </a:solidFill>
                <a:latin typeface="Times New Roman" panose="02020603050405020304" pitchFamily="18" charset="0"/>
                <a:cs typeface="Times New Roman" panose="02020603050405020304" pitchFamily="18" charset="0"/>
              </a:rPr>
              <a:t>@</a:t>
            </a:r>
            <a:r>
              <a:rPr lang="en-IN" sz="2400" b="1" dirty="0" err="1" smtClean="0">
                <a:solidFill>
                  <a:schemeClr val="tx1"/>
                </a:solidFill>
                <a:latin typeface="Times New Roman" panose="02020603050405020304" pitchFamily="18" charset="0"/>
                <a:cs typeface="Times New Roman" panose="02020603050405020304" pitchFamily="18" charset="0"/>
              </a:rPr>
              <a:t>DeleteMapping</a:t>
            </a:r>
            <a:r>
              <a:rPr lang="en-IN" sz="2400" b="1" dirty="0" smtClean="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 It is used to delete the existing data.</a:t>
            </a:r>
            <a:endParaRPr lang="en-US" sz="2400" i="0" dirty="0">
              <a:solidFill>
                <a:schemeClr val="tx1"/>
              </a:solidFill>
              <a:effectLst/>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71270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566</TotalTime>
  <Words>601</Words>
  <Application>Microsoft Office PowerPoint</Application>
  <PresentationFormat>Custom</PresentationFormat>
  <Paragraphs>153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Slice</vt:lpstr>
      <vt:lpstr>     HOTEL  MANAGEMENT  SYSTEM</vt:lpstr>
      <vt:lpstr>                     INTRODUCTION</vt:lpstr>
      <vt:lpstr>      Project objective</vt:lpstr>
      <vt:lpstr>      Hotel management benefits</vt:lpstr>
      <vt:lpstr>TECHNOLOGIES USED</vt:lpstr>
      <vt:lpstr>REQUIRED SPECIFICATION</vt:lpstr>
      <vt:lpstr>PROPOSED SYSTEM</vt:lpstr>
      <vt:lpstr>          SPRING  ANNOTATIONS</vt:lpstr>
      <vt:lpstr>Slide 9</vt:lpstr>
      <vt:lpstr>Slide 10</vt:lpstr>
      <vt:lpstr>USE CASE DIAGRAM</vt:lpstr>
      <vt:lpstr>Slide 12</vt:lpstr>
      <vt:lpstr>CLASS DIAGRAM</vt:lpstr>
      <vt:lpstr>Slide 14</vt:lpstr>
      <vt:lpstr>ER DIAGRAM</vt:lpstr>
      <vt:lpstr>Slide 16</vt:lpstr>
      <vt:lpstr>SPRING  BOOT  PROJECT  ARCHITECTURE</vt:lpstr>
      <vt:lpstr>ABOUT BACKEND</vt:lpstr>
      <vt:lpstr>Slide 19</vt:lpstr>
      <vt:lpstr>                         OUTPUT SCREENSHOTS           admin/signin                                                                 admin/display</vt:lpstr>
      <vt:lpstr>Slide 21</vt:lpstr>
      <vt:lpstr>Slide 22</vt:lpstr>
      <vt:lpstr>Slide 23</vt:lpstr>
      <vt:lpstr>Slide 24</vt:lpstr>
      <vt:lpstr>Slide 25</vt:lpstr>
      <vt:lpstr>Slide 26</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Ajay Kumar Reddy</dc:creator>
  <cp:lastModifiedBy>HP</cp:lastModifiedBy>
  <cp:revision>45</cp:revision>
  <dcterms:created xsi:type="dcterms:W3CDTF">2022-06-01T11:44:27Z</dcterms:created>
  <dcterms:modified xsi:type="dcterms:W3CDTF">2022-06-06T13:35:00Z</dcterms:modified>
</cp:coreProperties>
</file>