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63" r:id="rId2"/>
    <p:sldId id="364" r:id="rId3"/>
    <p:sldId id="365" r:id="rId4"/>
    <p:sldId id="366" r:id="rId5"/>
    <p:sldId id="367"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8FF09725-757C-44DA-B123-B3BD46D633E1}" type="datetimeFigureOut">
              <a:rPr lang="en-IN" smtClean="0"/>
              <a:pPr/>
              <a:t>04-07-2021</a:t>
            </a:fld>
            <a:endParaRPr lang="en-IN"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IN"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AAEE4D6A-4297-488C-86B0-D787764EE400}" type="slidenum">
              <a:rPr lang="en-IN" smtClean="0"/>
              <a:pPr/>
              <a:t>‹#›</a:t>
            </a:fld>
            <a:endParaRPr lang="en-IN" dirty="0"/>
          </a:p>
        </p:txBody>
      </p:sp>
    </p:spTree>
    <p:extLst>
      <p:ext uri="{BB962C8B-B14F-4D97-AF65-F5344CB8AC3E}">
        <p14:creationId xmlns:p14="http://schemas.microsoft.com/office/powerpoint/2010/main" val="5072087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09725-757C-44DA-B123-B3BD46D633E1}" type="datetimeFigureOut">
              <a:rPr lang="en-IN" smtClean="0"/>
              <a:pPr/>
              <a:t>04-07-2021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EE4D6A-4297-488C-86B0-D787764EE400}" type="slidenum">
              <a:rPr lang="en-IN" smtClean="0"/>
              <a:pPr/>
              <a:t>‹#›</a:t>
            </a:fld>
            <a:endParaRPr lang="en-IN" dirty="0"/>
          </a:p>
        </p:txBody>
      </p:sp>
    </p:spTree>
    <p:extLst>
      <p:ext uri="{BB962C8B-B14F-4D97-AF65-F5344CB8AC3E}">
        <p14:creationId xmlns:p14="http://schemas.microsoft.com/office/powerpoint/2010/main" val="22763518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09725-757C-44DA-B123-B3BD46D633E1}" type="datetimeFigureOut">
              <a:rPr lang="en-IN" smtClean="0"/>
              <a:pPr/>
              <a:t>04-07-2021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EE4D6A-4297-488C-86B0-D787764EE400}" type="slidenum">
              <a:rPr lang="en-IN" smtClean="0"/>
              <a:pPr/>
              <a:t>‹#›</a:t>
            </a:fld>
            <a:endParaRPr lang="en-IN" dirty="0"/>
          </a:p>
        </p:txBody>
      </p:sp>
    </p:spTree>
    <p:extLst>
      <p:ext uri="{BB962C8B-B14F-4D97-AF65-F5344CB8AC3E}">
        <p14:creationId xmlns:p14="http://schemas.microsoft.com/office/powerpoint/2010/main" val="19819520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09725-757C-44DA-B123-B3BD46D633E1}" type="datetimeFigureOut">
              <a:rPr lang="en-IN" smtClean="0"/>
              <a:pPr/>
              <a:t>04-07-2021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EE4D6A-4297-488C-86B0-D787764EE400}" type="slidenum">
              <a:rPr lang="en-IN" smtClean="0"/>
              <a:pPr/>
              <a:t>‹#›</a:t>
            </a:fld>
            <a:endParaRPr lang="en-IN" dirty="0"/>
          </a:p>
        </p:txBody>
      </p:sp>
    </p:spTree>
    <p:extLst>
      <p:ext uri="{BB962C8B-B14F-4D97-AF65-F5344CB8AC3E}">
        <p14:creationId xmlns:p14="http://schemas.microsoft.com/office/powerpoint/2010/main" val="119522527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8FF09725-757C-44DA-B123-B3BD46D633E1}" type="datetimeFigureOut">
              <a:rPr lang="en-IN" smtClean="0"/>
              <a:pPr/>
              <a:t>04-07-2021</a:t>
            </a:fld>
            <a:endParaRPr lang="en-IN" dirty="0"/>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IN" dirty="0"/>
          </a:p>
        </p:txBody>
      </p:sp>
      <p:sp>
        <p:nvSpPr>
          <p:cNvPr id="6" name="Slide Number Placeholder 5"/>
          <p:cNvSpPr>
            <a:spLocks noGrp="1"/>
          </p:cNvSpPr>
          <p:nvPr>
            <p:ph type="sldNum" sz="quarter" idx="12"/>
          </p:nvPr>
        </p:nvSpPr>
        <p:spPr>
          <a:xfrm>
            <a:off x="8604504" y="5212080"/>
            <a:ext cx="2112264" cy="228600"/>
          </a:xfrm>
        </p:spPr>
        <p:txBody>
          <a:bodyPr/>
          <a:lstStyle/>
          <a:p>
            <a:fld id="{AAEE4D6A-4297-488C-86B0-D787764EE400}" type="slidenum">
              <a:rPr lang="en-IN" smtClean="0"/>
              <a:pPr/>
              <a:t>‹#›</a:t>
            </a:fld>
            <a:endParaRPr lang="en-IN" dirty="0"/>
          </a:p>
        </p:txBody>
      </p:sp>
    </p:spTree>
    <p:extLst>
      <p:ext uri="{BB962C8B-B14F-4D97-AF65-F5344CB8AC3E}">
        <p14:creationId xmlns:p14="http://schemas.microsoft.com/office/powerpoint/2010/main" val="38995857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F09725-757C-44DA-B123-B3BD46D633E1}" type="datetimeFigureOut">
              <a:rPr lang="en-IN" smtClean="0"/>
              <a:pPr/>
              <a:t>04-07-2021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EE4D6A-4297-488C-86B0-D787764EE400}" type="slidenum">
              <a:rPr lang="en-IN" smtClean="0"/>
              <a:pPr/>
              <a:t>‹#›</a:t>
            </a:fld>
            <a:endParaRPr lang="en-IN" dirty="0"/>
          </a:p>
        </p:txBody>
      </p:sp>
    </p:spTree>
    <p:extLst>
      <p:ext uri="{BB962C8B-B14F-4D97-AF65-F5344CB8AC3E}">
        <p14:creationId xmlns:p14="http://schemas.microsoft.com/office/powerpoint/2010/main" val="334108092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F09725-757C-44DA-B123-B3BD46D633E1}" type="datetimeFigureOut">
              <a:rPr lang="en-IN" smtClean="0"/>
              <a:pPr/>
              <a:t>04-07-2021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AEE4D6A-4297-488C-86B0-D787764EE400}" type="slidenum">
              <a:rPr lang="en-IN" smtClean="0"/>
              <a:pPr/>
              <a:t>‹#›</a:t>
            </a:fld>
            <a:endParaRPr lang="en-IN" dirty="0"/>
          </a:p>
        </p:txBody>
      </p:sp>
    </p:spTree>
    <p:extLst>
      <p:ext uri="{BB962C8B-B14F-4D97-AF65-F5344CB8AC3E}">
        <p14:creationId xmlns:p14="http://schemas.microsoft.com/office/powerpoint/2010/main" val="154162368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F09725-757C-44DA-B123-B3BD46D633E1}" type="datetimeFigureOut">
              <a:rPr lang="en-IN" smtClean="0"/>
              <a:pPr/>
              <a:t>04-07-2021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AEE4D6A-4297-488C-86B0-D787764EE400}" type="slidenum">
              <a:rPr lang="en-IN" smtClean="0"/>
              <a:pPr/>
              <a:t>‹#›</a:t>
            </a:fld>
            <a:endParaRPr lang="en-IN" dirty="0"/>
          </a:p>
        </p:txBody>
      </p:sp>
    </p:spTree>
    <p:extLst>
      <p:ext uri="{BB962C8B-B14F-4D97-AF65-F5344CB8AC3E}">
        <p14:creationId xmlns:p14="http://schemas.microsoft.com/office/powerpoint/2010/main" val="216275371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F09725-757C-44DA-B123-B3BD46D633E1}" type="datetimeFigureOut">
              <a:rPr lang="en-IN" smtClean="0"/>
              <a:pPr/>
              <a:t>04-07-2021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AEE4D6A-4297-488C-86B0-D787764EE400}" type="slidenum">
              <a:rPr lang="en-IN" smtClean="0"/>
              <a:pPr/>
              <a:t>‹#›</a:t>
            </a:fld>
            <a:endParaRPr lang="en-IN" dirty="0"/>
          </a:p>
        </p:txBody>
      </p:sp>
    </p:spTree>
    <p:extLst>
      <p:ext uri="{BB962C8B-B14F-4D97-AF65-F5344CB8AC3E}">
        <p14:creationId xmlns:p14="http://schemas.microsoft.com/office/powerpoint/2010/main" val="351828863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8FF09725-757C-44DA-B123-B3BD46D633E1}" type="datetimeFigureOut">
              <a:rPr lang="en-IN" smtClean="0"/>
              <a:pPr/>
              <a:t>04-07-2021</a:t>
            </a:fld>
            <a:endParaRPr lang="en-IN" dirty="0"/>
          </a:p>
        </p:txBody>
      </p:sp>
      <p:sp>
        <p:nvSpPr>
          <p:cNvPr id="9" name="Footer Placeholder 8"/>
          <p:cNvSpPr>
            <a:spLocks noGrp="1"/>
          </p:cNvSpPr>
          <p:nvPr>
            <p:ph type="ftr" sz="quarter" idx="11"/>
          </p:nvPr>
        </p:nvSpPr>
        <p:spPr/>
        <p:txBody>
          <a:bodyPr/>
          <a:lstStyle>
            <a:lvl1pPr algn="r">
              <a:defRPr/>
            </a:lvl1pPr>
          </a:lstStyle>
          <a:p>
            <a:endParaRPr lang="en-IN" dirty="0"/>
          </a:p>
        </p:txBody>
      </p:sp>
      <p:sp>
        <p:nvSpPr>
          <p:cNvPr id="11" name="Slide Number Placeholder 10"/>
          <p:cNvSpPr>
            <a:spLocks noGrp="1"/>
          </p:cNvSpPr>
          <p:nvPr>
            <p:ph type="sldNum" sz="quarter" idx="12"/>
          </p:nvPr>
        </p:nvSpPr>
        <p:spPr>
          <a:xfrm>
            <a:off x="10396728" y="6227064"/>
            <a:ext cx="1463040" cy="256032"/>
          </a:xfrm>
        </p:spPr>
        <p:txBody>
          <a:bodyPr/>
          <a:lstStyle/>
          <a:p>
            <a:fld id="{AAEE4D6A-4297-488C-86B0-D787764EE400}" type="slidenum">
              <a:rPr lang="en-IN" smtClean="0"/>
              <a:pPr/>
              <a:t>‹#›</a:t>
            </a:fld>
            <a:endParaRPr lang="en-IN" dirty="0"/>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5075922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8FF09725-757C-44DA-B123-B3BD46D633E1}" type="datetimeFigureOut">
              <a:rPr lang="en-IN" smtClean="0"/>
              <a:pPr/>
              <a:t>04-07-2021</a:t>
            </a:fld>
            <a:endParaRPr lang="en-IN"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IN" dirty="0"/>
          </a:p>
        </p:txBody>
      </p:sp>
      <p:sp>
        <p:nvSpPr>
          <p:cNvPr id="7" name="Slide Number Placeholder 6"/>
          <p:cNvSpPr>
            <a:spLocks noGrp="1"/>
          </p:cNvSpPr>
          <p:nvPr>
            <p:ph type="sldNum" sz="quarter" idx="12"/>
          </p:nvPr>
        </p:nvSpPr>
        <p:spPr>
          <a:xfrm>
            <a:off x="10396728" y="6227064"/>
            <a:ext cx="1463040" cy="256032"/>
          </a:xfrm>
        </p:spPr>
        <p:txBody>
          <a:bodyPr/>
          <a:lstStyle/>
          <a:p>
            <a:fld id="{AAEE4D6A-4297-488C-86B0-D787764EE400}" type="slidenum">
              <a:rPr lang="en-IN" smtClean="0"/>
              <a:pPr/>
              <a:t>‹#›</a:t>
            </a:fld>
            <a:endParaRPr lang="en-IN" dirty="0"/>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0850571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4000"/>
            <a:lum/>
            <a:extLst>
              <a:ext uri="{BEBA8EAE-BF5A-486C-A8C5-ECC9F3942E4B}">
                <a14:imgProps xmlns:a14="http://schemas.microsoft.com/office/drawing/2010/main">
                  <a14:imgLayer r:embed="rId14">
                    <a14:imgEffect>
                      <a14:artisticCement crackSpacing="30"/>
                    </a14:imgEffect>
                    <a14:imgEffect>
                      <a14:sharpenSoften amount="100000"/>
                    </a14:imgEffect>
                  </a14:imgLayer>
                </a14:imgProps>
              </a:ext>
            </a:extLst>
          </a:blip>
          <a:srcRect/>
          <a:tile tx="0" ty="0" sx="100000" sy="100000" flip="x" algn="bl"/>
        </a:blip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8FF09725-757C-44DA-B123-B3BD46D633E1}" type="datetimeFigureOut">
              <a:rPr lang="en-IN" smtClean="0"/>
              <a:pPr/>
              <a:t>04-07-2021</a:t>
            </a:fld>
            <a:endParaRPr lang="en-IN"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AAEE4D6A-4297-488C-86B0-D787764EE400}" type="slidenum">
              <a:rPr lang="en-IN" smtClean="0"/>
              <a:pPr/>
              <a:t>‹#›</a:t>
            </a:fld>
            <a:endParaRPr lang="en-IN"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37473898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F4D042-93D9-450C-ACA8-7F67BC47E0CF}"/>
              </a:ext>
            </a:extLst>
          </p:cNvPr>
          <p:cNvSpPr txBox="1"/>
          <p:nvPr/>
        </p:nvSpPr>
        <p:spPr>
          <a:xfrm>
            <a:off x="801277" y="659876"/>
            <a:ext cx="10458905" cy="2256195"/>
          </a:xfrm>
          <a:prstGeom prst="rect">
            <a:avLst/>
          </a:prstGeom>
          <a:noFill/>
        </p:spPr>
        <p:txBody>
          <a:bodyPr wrap="square" rtlCol="0">
            <a:spAutoFit/>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C3300"/>
                </a:solidFill>
                <a:effectLst/>
                <a:uLnTx/>
                <a:uFillTx/>
                <a:latin typeface="Garamond"/>
                <a:ea typeface="+mn-ea"/>
                <a:cs typeface="+mn-cs"/>
              </a:rPr>
              <a:t>STABILITY AND STABILIZATION OF NETWORKED LOAD FREQUENCY CONTROL SYSTEMS INTEGRATED WITH ELECTRIC VEHICLE AGGREGATORS.</a:t>
            </a:r>
            <a:br>
              <a:rPr kumimoji="0" lang="en-GB" sz="2400" b="1" i="0" u="none" strike="noStrike" kern="1200" cap="none" spc="0" normalizeH="0" baseline="0" noProof="0" dirty="0">
                <a:ln>
                  <a:noFill/>
                </a:ln>
                <a:solidFill>
                  <a:srgbClr val="CC3300"/>
                </a:solidFill>
                <a:effectLst/>
                <a:uLnTx/>
                <a:uFillTx/>
                <a:latin typeface="Garamond"/>
                <a:ea typeface="+mn-ea"/>
                <a:cs typeface="+mn-cs"/>
              </a:rPr>
            </a:br>
            <a:r>
              <a:rPr kumimoji="0" lang="en-GB" sz="2400" b="1" i="0" u="none" strike="noStrike" kern="1200" cap="none" spc="0" normalizeH="0" baseline="0" noProof="0" dirty="0">
                <a:ln>
                  <a:noFill/>
                </a:ln>
                <a:solidFill>
                  <a:srgbClr val="CC3300"/>
                </a:solidFill>
                <a:effectLst/>
                <a:uLnTx/>
                <a:uFillTx/>
                <a:latin typeface="Garamond"/>
                <a:ea typeface="+mn-ea"/>
                <a:cs typeface="+mn-cs"/>
              </a:rPr>
              <a:t> </a:t>
            </a:r>
            <a:endParaRPr kumimoji="0" lang="en-IN" sz="2400" b="1" i="0" u="none" strike="noStrike" kern="1200" cap="none" spc="0" normalizeH="0" baseline="0" noProof="0" dirty="0">
              <a:ln>
                <a:noFill/>
              </a:ln>
              <a:solidFill>
                <a:prstClr val="black"/>
              </a:solidFill>
              <a:effectLst/>
              <a:uLnTx/>
              <a:uFillTx/>
              <a:latin typeface="Garamond"/>
              <a:ea typeface="+mn-ea"/>
              <a:cs typeface="+mn-cs"/>
            </a:endParaRPr>
          </a:p>
        </p:txBody>
      </p:sp>
      <p:pic>
        <p:nvPicPr>
          <p:cNvPr id="4" name="Picture 3">
            <a:extLst>
              <a:ext uri="{FF2B5EF4-FFF2-40B4-BE49-F238E27FC236}">
                <a16:creationId xmlns:a16="http://schemas.microsoft.com/office/drawing/2014/main" id="{5297145E-87CC-4DF8-9168-2A5837A89627}"/>
              </a:ext>
            </a:extLst>
          </p:cNvPr>
          <p:cNvPicPr>
            <a:picLocks noChangeAspect="1"/>
          </p:cNvPicPr>
          <p:nvPr/>
        </p:nvPicPr>
        <p:blipFill>
          <a:blip r:embed="rId2"/>
          <a:stretch>
            <a:fillRect/>
          </a:stretch>
        </p:blipFill>
        <p:spPr>
          <a:xfrm>
            <a:off x="5401640" y="2533792"/>
            <a:ext cx="1410573" cy="1442271"/>
          </a:xfrm>
          <a:prstGeom prst="rect">
            <a:avLst/>
          </a:prstGeom>
        </p:spPr>
      </p:pic>
      <p:sp>
        <p:nvSpPr>
          <p:cNvPr id="5" name="TextBox 4">
            <a:extLst>
              <a:ext uri="{FF2B5EF4-FFF2-40B4-BE49-F238E27FC236}">
                <a16:creationId xmlns:a16="http://schemas.microsoft.com/office/drawing/2014/main" id="{05636EC8-D747-47C4-A43B-F08E98112625}"/>
              </a:ext>
            </a:extLst>
          </p:cNvPr>
          <p:cNvSpPr txBox="1"/>
          <p:nvPr/>
        </p:nvSpPr>
        <p:spPr>
          <a:xfrm>
            <a:off x="801278" y="4100660"/>
            <a:ext cx="4188949" cy="193899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CC3300"/>
                </a:solidFill>
                <a:effectLst/>
                <a:uLnTx/>
                <a:uFillTx/>
                <a:latin typeface="Garamond"/>
                <a:ea typeface="+mn-ea"/>
                <a:cs typeface="+mn-cs"/>
              </a:rPr>
              <a:t>Presented By:</a:t>
            </a:r>
          </a:p>
          <a:p>
            <a:pPr marL="457200" marR="0" lvl="0" indent="-457200" algn="l" defTabSz="457200" rtl="0" eaLnBrk="1" fontAlgn="auto" latinLnBrk="0" hangingPunct="1">
              <a:lnSpc>
                <a:spcPct val="100000"/>
              </a:lnSpc>
              <a:spcBef>
                <a:spcPts val="0"/>
              </a:spcBef>
              <a:spcAft>
                <a:spcPts val="0"/>
              </a:spcAft>
              <a:buClrTx/>
              <a:buSzTx/>
              <a:buFont typeface="+mj-lt"/>
              <a:buAutoNum type="arabicParenR"/>
              <a:tabLst/>
              <a:defRPr/>
            </a:pPr>
            <a:r>
              <a:rPr kumimoji="0" lang="en-US" sz="2000" b="1" i="0" u="none" strike="noStrike" kern="1200" cap="none" spc="0" normalizeH="0" baseline="0" noProof="0" dirty="0">
                <a:ln>
                  <a:noFill/>
                </a:ln>
                <a:solidFill>
                  <a:prstClr val="black"/>
                </a:solidFill>
                <a:effectLst/>
                <a:uLnTx/>
                <a:uFillTx/>
                <a:latin typeface="Garamond"/>
                <a:ea typeface="+mn-ea"/>
                <a:cs typeface="+mn-cs"/>
              </a:rPr>
              <a:t>Sharini Rithigaa B S   (17CE153).</a:t>
            </a:r>
          </a:p>
          <a:p>
            <a:pPr marL="457200" marR="0" lvl="0" indent="-457200" algn="l" defTabSz="457200" rtl="0" eaLnBrk="1" fontAlgn="auto" latinLnBrk="0" hangingPunct="1">
              <a:lnSpc>
                <a:spcPct val="100000"/>
              </a:lnSpc>
              <a:spcBef>
                <a:spcPts val="0"/>
              </a:spcBef>
              <a:spcAft>
                <a:spcPts val="0"/>
              </a:spcAft>
              <a:buClrTx/>
              <a:buSzTx/>
              <a:buFont typeface="+mj-lt"/>
              <a:buAutoNum type="arabicParenR"/>
              <a:tabLst/>
              <a:defRPr/>
            </a:pPr>
            <a:r>
              <a:rPr kumimoji="0" lang="en-US" sz="2000" b="1" i="0" u="none" strike="noStrike" kern="1200" cap="none" spc="0" normalizeH="0" baseline="0" noProof="0" dirty="0">
                <a:ln>
                  <a:noFill/>
                </a:ln>
                <a:solidFill>
                  <a:prstClr val="black"/>
                </a:solidFill>
                <a:effectLst/>
                <a:uLnTx/>
                <a:uFillTx/>
                <a:latin typeface="Garamond"/>
                <a:ea typeface="+mn-ea"/>
                <a:cs typeface="+mn-cs"/>
              </a:rPr>
              <a:t>Gokulnath M               (17EE111).</a:t>
            </a:r>
          </a:p>
          <a:p>
            <a:pPr marL="457200" marR="0" lvl="0" indent="-457200" algn="l" defTabSz="457200" rtl="0" eaLnBrk="1" fontAlgn="auto" latinLnBrk="0" hangingPunct="1">
              <a:lnSpc>
                <a:spcPct val="100000"/>
              </a:lnSpc>
              <a:spcBef>
                <a:spcPts val="0"/>
              </a:spcBef>
              <a:spcAft>
                <a:spcPts val="0"/>
              </a:spcAft>
              <a:buClrTx/>
              <a:buSzTx/>
              <a:buFont typeface="+mj-lt"/>
              <a:buAutoNum type="arabicParenR"/>
              <a:tabLst/>
              <a:defRPr/>
            </a:pPr>
            <a:r>
              <a:rPr kumimoji="0" lang="en-US" sz="2000" b="1" i="0" u="none" strike="noStrike" kern="1200" cap="none" spc="0" normalizeH="0" baseline="0" noProof="0" dirty="0">
                <a:ln>
                  <a:noFill/>
                </a:ln>
                <a:solidFill>
                  <a:prstClr val="black"/>
                </a:solidFill>
                <a:effectLst/>
                <a:uLnTx/>
                <a:uFillTx/>
                <a:latin typeface="Garamond"/>
                <a:ea typeface="+mn-ea"/>
                <a:cs typeface="+mn-cs"/>
              </a:rPr>
              <a:t>Kalavagunta Vamshi   (17EE118).</a:t>
            </a:r>
          </a:p>
          <a:p>
            <a:pPr marL="457200" marR="0" lvl="0" indent="-457200" algn="l" defTabSz="457200" rtl="0" eaLnBrk="1" fontAlgn="auto" latinLnBrk="0" hangingPunct="1">
              <a:lnSpc>
                <a:spcPct val="100000"/>
              </a:lnSpc>
              <a:spcBef>
                <a:spcPts val="0"/>
              </a:spcBef>
              <a:spcAft>
                <a:spcPts val="0"/>
              </a:spcAft>
              <a:buClrTx/>
              <a:buSzTx/>
              <a:buFont typeface="+mj-lt"/>
              <a:buAutoNum type="arabicParenR"/>
              <a:tabLst/>
              <a:defRPr/>
            </a:pPr>
            <a:r>
              <a:rPr kumimoji="0" lang="en-US" sz="2000" b="1" i="0" u="none" strike="noStrike" kern="1200" cap="none" spc="0" normalizeH="0" baseline="0" noProof="0" dirty="0">
                <a:ln>
                  <a:noFill/>
                </a:ln>
                <a:solidFill>
                  <a:prstClr val="black"/>
                </a:solidFill>
                <a:effectLst/>
                <a:uLnTx/>
                <a:uFillTx/>
                <a:latin typeface="Garamond"/>
                <a:ea typeface="+mn-ea"/>
                <a:cs typeface="+mn-cs"/>
              </a:rPr>
              <a:t>Kalla Anil Sai Kumar  (17EE119).</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black"/>
              </a:solidFill>
              <a:effectLst/>
              <a:uLnTx/>
              <a:uFillTx/>
              <a:latin typeface="Garamond"/>
              <a:ea typeface="+mn-ea"/>
              <a:cs typeface="+mn-cs"/>
            </a:endParaRPr>
          </a:p>
        </p:txBody>
      </p:sp>
      <p:sp>
        <p:nvSpPr>
          <p:cNvPr id="6" name="TextBox 5">
            <a:extLst>
              <a:ext uri="{FF2B5EF4-FFF2-40B4-BE49-F238E27FC236}">
                <a16:creationId xmlns:a16="http://schemas.microsoft.com/office/drawing/2014/main" id="{45CAD375-E69C-4414-B1E9-A371E4CA5D70}"/>
              </a:ext>
            </a:extLst>
          </p:cNvPr>
          <p:cNvSpPr txBox="1"/>
          <p:nvPr/>
        </p:nvSpPr>
        <p:spPr>
          <a:xfrm>
            <a:off x="6325386" y="4194928"/>
            <a:ext cx="5279009" cy="193899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srgbClr val="CC3300"/>
                </a:solidFill>
                <a:effectLst/>
                <a:uLnTx/>
                <a:uFillTx/>
                <a:latin typeface="Times New Roman" panose="02020603050405020304" pitchFamily="18" charset="0"/>
                <a:ea typeface="+mn-ea"/>
                <a:cs typeface="Times New Roman" panose="02020603050405020304" pitchFamily="18" charset="0"/>
              </a:rPr>
              <a:t>Under the guidance of,</a:t>
            </a:r>
            <a:br>
              <a:rPr kumimoji="0" lang="en-IN"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IN"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Dr. K.Ramakrishnan, M.E., Ph.D.,</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Associate Professor,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Department of EEE.</a:t>
            </a:r>
            <a:endParaRPr kumimoji="0" lang="en-IN" sz="2000" b="1" i="0" u="none" strike="noStrike" kern="1200" cap="none" spc="0" normalizeH="0" baseline="0" noProof="0" dirty="0">
              <a:ln>
                <a:noFill/>
              </a:ln>
              <a:solidFill>
                <a:prstClr val="black"/>
              </a:solidFill>
              <a:effectLst/>
              <a:uLnTx/>
              <a:uFillTx/>
              <a:latin typeface="Garamond"/>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black"/>
              </a:solidFill>
              <a:effectLst/>
              <a:uLnTx/>
              <a:uFillTx/>
              <a:latin typeface="Garamond"/>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black"/>
              </a:solidFill>
              <a:effectLst/>
              <a:uLnTx/>
              <a:uFillTx/>
              <a:latin typeface="Garamond"/>
              <a:ea typeface="+mn-ea"/>
              <a:cs typeface="+mn-cs"/>
            </a:endParaRPr>
          </a:p>
        </p:txBody>
      </p:sp>
    </p:spTree>
    <p:extLst>
      <p:ext uri="{BB962C8B-B14F-4D97-AF65-F5344CB8AC3E}">
        <p14:creationId xmlns:p14="http://schemas.microsoft.com/office/powerpoint/2010/main" val="357286680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9EB7B-D620-42AE-BDB0-660BE8FFC88A}"/>
              </a:ext>
            </a:extLst>
          </p:cNvPr>
          <p:cNvSpPr>
            <a:spLocks noGrp="1"/>
          </p:cNvSpPr>
          <p:nvPr>
            <p:ph type="title"/>
          </p:nvPr>
        </p:nvSpPr>
        <p:spPr>
          <a:xfrm>
            <a:off x="657224" y="499533"/>
            <a:ext cx="10772775" cy="506308"/>
          </a:xfrm>
        </p:spPr>
        <p:txBody>
          <a:bodyPr>
            <a:noAutofit/>
          </a:bodyPr>
          <a:lstStyle/>
          <a:p>
            <a:r>
              <a:rPr lang="en-US" sz="2400" b="1" dirty="0">
                <a:solidFill>
                  <a:srgbClr val="7030A0"/>
                </a:solidFill>
              </a:rPr>
              <a:t>CONTROLLER  PARAMETERS AND PARTICIPATION FACTORS:</a:t>
            </a:r>
            <a:endParaRPr lang="en-IN" sz="2400" b="1" dirty="0">
              <a:solidFill>
                <a:srgbClr val="7030A0"/>
              </a:solidFill>
            </a:endParaRPr>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7A3EDA21-FE27-40BC-83CC-3921D82953BB}"/>
                  </a:ext>
                </a:extLst>
              </p:cNvPr>
              <p:cNvGraphicFramePr>
                <a:graphicFrameLocks noGrp="1"/>
              </p:cNvGraphicFramePr>
              <p:nvPr>
                <p:ph idx="1"/>
              </p:nvPr>
            </p:nvGraphicFramePr>
            <p:xfrm>
              <a:off x="538480" y="1087120"/>
              <a:ext cx="10891519" cy="2670686"/>
            </p:xfrm>
            <a:graphic>
              <a:graphicData uri="http://schemas.openxmlformats.org/drawingml/2006/table">
                <a:tbl>
                  <a:tblPr firstRow="1" bandRow="1">
                    <a:tableStyleId>{00A15C55-8517-42AA-B614-E9B94910E393}</a:tableStyleId>
                  </a:tblPr>
                  <a:tblGrid>
                    <a:gridCol w="795153">
                      <a:extLst>
                        <a:ext uri="{9D8B030D-6E8A-4147-A177-3AD203B41FA5}">
                          <a16:colId xmlns:a16="http://schemas.microsoft.com/office/drawing/2014/main" val="2416713860"/>
                        </a:ext>
                      </a:extLst>
                    </a:gridCol>
                    <a:gridCol w="3222467">
                      <a:extLst>
                        <a:ext uri="{9D8B030D-6E8A-4147-A177-3AD203B41FA5}">
                          <a16:colId xmlns:a16="http://schemas.microsoft.com/office/drawing/2014/main" val="1819834079"/>
                        </a:ext>
                      </a:extLst>
                    </a:gridCol>
                    <a:gridCol w="6873899">
                      <a:extLst>
                        <a:ext uri="{9D8B030D-6E8A-4147-A177-3AD203B41FA5}">
                          <a16:colId xmlns:a16="http://schemas.microsoft.com/office/drawing/2014/main" val="1695520743"/>
                        </a:ext>
                      </a:extLst>
                    </a:gridCol>
                  </a:tblGrid>
                  <a:tr h="509396">
                    <a:tc>
                      <a:txBody>
                        <a:bodyPr/>
                        <a:lstStyle/>
                        <a:p>
                          <a:pPr algn="ctr"/>
                          <a:r>
                            <a:rPr lang="en-US" dirty="0"/>
                            <a:t>SL.NO:</a:t>
                          </a:r>
                          <a:endParaRPr lang="en-IN" dirty="0"/>
                        </a:p>
                      </a:txBody>
                      <a:tcPr/>
                    </a:tc>
                    <a:tc>
                      <a:txBody>
                        <a:bodyPr/>
                        <a:lstStyle/>
                        <a:p>
                          <a:pPr algn="ctr"/>
                          <a:r>
                            <a:rPr lang="en-US" dirty="0"/>
                            <a:t>PARAMETERS</a:t>
                          </a:r>
                          <a:endParaRPr lang="en-IN" dirty="0"/>
                        </a:p>
                      </a:txBody>
                      <a:tcPr/>
                    </a:tc>
                    <a:tc>
                      <a:txBody>
                        <a:bodyPr/>
                        <a:lstStyle/>
                        <a:p>
                          <a:pPr algn="ctr"/>
                          <a:r>
                            <a:rPr lang="en-US" dirty="0"/>
                            <a:t>DESCRIPTION</a:t>
                          </a:r>
                          <a:endParaRPr lang="en-IN" dirty="0"/>
                        </a:p>
                      </a:txBody>
                      <a:tcPr/>
                    </a:tc>
                    <a:extLst>
                      <a:ext uri="{0D108BD9-81ED-4DB2-BD59-A6C34878D82A}">
                        <a16:rowId xmlns:a16="http://schemas.microsoft.com/office/drawing/2014/main" val="3170803551"/>
                      </a:ext>
                    </a:extLst>
                  </a:tr>
                  <a:tr h="509396">
                    <a:tc>
                      <a:txBody>
                        <a:bodyPr/>
                        <a:lstStyle/>
                        <a:p>
                          <a:pPr algn="ctr"/>
                          <a:r>
                            <a:rPr lang="en-US" b="1" dirty="0"/>
                            <a:t>1.</a:t>
                          </a:r>
                          <a:endParaRPr lang="en-IN" b="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b="1" i="1" baseline="0" smtClean="0">
                                        <a:latin typeface="Cambria Math" panose="02040503050406030204" pitchFamily="18" charset="0"/>
                                      </a:rPr>
                                    </m:ctrlPr>
                                  </m:sSubPr>
                                  <m:e>
                                    <m:r>
                                      <a:rPr lang="en-IN" b="1" i="1" baseline="0" smtClean="0">
                                        <a:latin typeface="Cambria Math" panose="02040503050406030204" pitchFamily="18" charset="0"/>
                                      </a:rPr>
                                      <m:t>𝐊</m:t>
                                    </m:r>
                                  </m:e>
                                  <m:sub>
                                    <m:r>
                                      <a:rPr lang="en-IN" b="1" i="1" baseline="0" smtClean="0">
                                        <a:latin typeface="Cambria Math" panose="02040503050406030204" pitchFamily="18" charset="0"/>
                                      </a:rPr>
                                      <m:t>𝐏</m:t>
                                    </m:r>
                                  </m:sub>
                                </m:sSub>
                              </m:oMath>
                            </m:oMathPara>
                          </a14:m>
                          <a:endParaRPr lang="en-IN" b="1" dirty="0">
                            <a:latin typeface="Trebuchet MS" panose="020B0603020202020204" pitchFamily="34" charset="0"/>
                          </a:endParaRPr>
                        </a:p>
                      </a:txBody>
                      <a:tcPr/>
                    </a:tc>
                    <a:tc>
                      <a:txBody>
                        <a:bodyPr/>
                        <a:lstStyle/>
                        <a:p>
                          <a:pPr algn="ctr"/>
                          <a:r>
                            <a:rPr lang="en-US" b="1" dirty="0">
                              <a:latin typeface="Bahnschrift Light" panose="020B0502040204020203" pitchFamily="34" charset="0"/>
                            </a:rPr>
                            <a:t>Proportional gain</a:t>
                          </a:r>
                          <a:endParaRPr lang="en-IN" b="1" dirty="0">
                            <a:latin typeface="Bahnschrift Light" panose="020B0502040204020203" pitchFamily="34" charset="0"/>
                          </a:endParaRPr>
                        </a:p>
                      </a:txBody>
                      <a:tcPr/>
                    </a:tc>
                    <a:extLst>
                      <a:ext uri="{0D108BD9-81ED-4DB2-BD59-A6C34878D82A}">
                        <a16:rowId xmlns:a16="http://schemas.microsoft.com/office/drawing/2014/main" val="1460097816"/>
                      </a:ext>
                    </a:extLst>
                  </a:tr>
                  <a:tr h="509396">
                    <a:tc>
                      <a:txBody>
                        <a:bodyPr/>
                        <a:lstStyle/>
                        <a:p>
                          <a:pPr algn="ctr"/>
                          <a:r>
                            <a:rPr lang="en-US" b="1" dirty="0"/>
                            <a:t>2.</a:t>
                          </a:r>
                          <a:endParaRPr lang="en-IN" b="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b="1" i="1" baseline="0" smtClean="0">
                                        <a:latin typeface="Cambria Math" panose="02040503050406030204" pitchFamily="18" charset="0"/>
                                      </a:rPr>
                                    </m:ctrlPr>
                                  </m:sSubPr>
                                  <m:e>
                                    <m:r>
                                      <a:rPr lang="en-IN" b="1" i="1" baseline="0" smtClean="0">
                                        <a:latin typeface="Cambria Math" panose="02040503050406030204" pitchFamily="18" charset="0"/>
                                      </a:rPr>
                                      <m:t>𝐊</m:t>
                                    </m:r>
                                  </m:e>
                                  <m:sub>
                                    <m:r>
                                      <a:rPr lang="en-IN" b="1" i="1" baseline="0" smtClean="0">
                                        <a:latin typeface="Cambria Math" panose="02040503050406030204" pitchFamily="18" charset="0"/>
                                      </a:rPr>
                                      <m:t>𝐈</m:t>
                                    </m:r>
                                  </m:sub>
                                </m:sSub>
                              </m:oMath>
                            </m:oMathPara>
                          </a14:m>
                          <a:endParaRPr lang="en-IN" b="1" dirty="0">
                            <a:latin typeface="Trebuchet MS" panose="020B0603020202020204" pitchFamily="34" charset="0"/>
                          </a:endParaRPr>
                        </a:p>
                      </a:txBody>
                      <a:tcPr/>
                    </a:tc>
                    <a:tc>
                      <a:txBody>
                        <a:bodyPr/>
                        <a:lstStyle/>
                        <a:p>
                          <a:pPr algn="ctr"/>
                          <a:r>
                            <a:rPr lang="en-US" b="1" dirty="0">
                              <a:latin typeface="Bahnschrift Light" panose="020B0502040204020203" pitchFamily="34" charset="0"/>
                            </a:rPr>
                            <a:t>Integral gain</a:t>
                          </a:r>
                          <a:endParaRPr lang="en-IN" b="1" dirty="0">
                            <a:latin typeface="Bahnschrift Light" panose="020B0502040204020203" pitchFamily="34" charset="0"/>
                          </a:endParaRPr>
                        </a:p>
                      </a:txBody>
                      <a:tcPr/>
                    </a:tc>
                    <a:extLst>
                      <a:ext uri="{0D108BD9-81ED-4DB2-BD59-A6C34878D82A}">
                        <a16:rowId xmlns:a16="http://schemas.microsoft.com/office/drawing/2014/main" val="3051667463"/>
                      </a:ext>
                    </a:extLst>
                  </a:tr>
                  <a:tr h="502418">
                    <a:tc>
                      <a:txBody>
                        <a:bodyPr/>
                        <a:lstStyle/>
                        <a:p>
                          <a:pPr algn="ctr"/>
                          <a:r>
                            <a:rPr lang="en-US" b="1" baseline="0" dirty="0"/>
                            <a:t>3.</a:t>
                          </a:r>
                          <a:endParaRPr lang="en-IN" b="1" baseline="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b="1" i="1" baseline="0" smtClean="0">
                                        <a:latin typeface="Cambria Math" panose="02040503050406030204" pitchFamily="18" charset="0"/>
                                      </a:rPr>
                                    </m:ctrlPr>
                                  </m:sSubPr>
                                  <m:e>
                                    <m:r>
                                      <a:rPr lang="en-IN" b="1" i="1" baseline="0" smtClean="0">
                                        <a:latin typeface="Cambria Math" panose="02040503050406030204" pitchFamily="18" charset="0"/>
                                      </a:rPr>
                                      <m:t>𝛂</m:t>
                                    </m:r>
                                  </m:e>
                                  <m:sub>
                                    <m:r>
                                      <a:rPr lang="en-IN" b="1" i="1" baseline="0" smtClean="0">
                                        <a:latin typeface="Cambria Math" panose="02040503050406030204" pitchFamily="18" charset="0"/>
                                      </a:rPr>
                                      <m:t>𝟎</m:t>
                                    </m:r>
                                  </m:sub>
                                </m:sSub>
                              </m:oMath>
                            </m:oMathPara>
                          </a14:m>
                          <a:endParaRPr lang="en-IN" b="1" baseline="0" dirty="0">
                            <a:latin typeface="Trebuchet MS" panose="020B0603020202020204" pitchFamily="34" charset="0"/>
                          </a:endParaRPr>
                        </a:p>
                      </a:txBody>
                      <a:tcPr/>
                    </a:tc>
                    <a:tc>
                      <a:txBody>
                        <a:bodyPr/>
                        <a:lstStyle/>
                        <a:p>
                          <a:pPr algn="ctr"/>
                          <a:r>
                            <a:rPr lang="en-US" b="1" dirty="0">
                              <a:latin typeface="Bahnschrift Light" panose="020B0502040204020203" pitchFamily="34" charset="0"/>
                            </a:rPr>
                            <a:t>Participation Factor</a:t>
                          </a:r>
                          <a:endParaRPr lang="en-IN" b="1" dirty="0">
                            <a:latin typeface="Bahnschrift Light" panose="020B0502040204020203" pitchFamily="34" charset="0"/>
                          </a:endParaRPr>
                        </a:p>
                      </a:txBody>
                      <a:tcPr/>
                    </a:tc>
                    <a:extLst>
                      <a:ext uri="{0D108BD9-81ED-4DB2-BD59-A6C34878D82A}">
                        <a16:rowId xmlns:a16="http://schemas.microsoft.com/office/drawing/2014/main" val="3367536300"/>
                      </a:ext>
                    </a:extLst>
                  </a:tr>
                  <a:tr h="509396">
                    <a:tc>
                      <a:txBody>
                        <a:bodyPr/>
                        <a:lstStyle/>
                        <a:p>
                          <a:pPr algn="ctr"/>
                          <a:r>
                            <a:rPr lang="en-US" b="1" dirty="0"/>
                            <a:t>4.</a:t>
                          </a:r>
                          <a:endParaRPr lang="en-IN" b="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b="1" i="1" baseline="0" smtClean="0">
                                        <a:latin typeface="Cambria Math" panose="02040503050406030204" pitchFamily="18" charset="0"/>
                                      </a:rPr>
                                    </m:ctrlPr>
                                  </m:sSubPr>
                                  <m:e>
                                    <m:r>
                                      <a:rPr lang="en-IN" b="1" i="1" baseline="0" smtClean="0">
                                        <a:latin typeface="Cambria Math" panose="02040503050406030204" pitchFamily="18" charset="0"/>
                                      </a:rPr>
                                      <m:t>𝛂</m:t>
                                    </m:r>
                                  </m:e>
                                  <m:sub>
                                    <m:r>
                                      <a:rPr lang="en-IN" b="1" i="1" baseline="0" smtClean="0">
                                        <a:latin typeface="Cambria Math" panose="02040503050406030204" pitchFamily="18" charset="0"/>
                                      </a:rPr>
                                      <m:t>𝟏</m:t>
                                    </m:r>
                                  </m:sub>
                                </m:sSub>
                              </m:oMath>
                            </m:oMathPara>
                          </a14:m>
                          <a:endParaRPr lang="en-IN" b="1" dirty="0">
                            <a:latin typeface="Trebuchet MS" panose="020B0603020202020204" pitchFamily="34" charset="0"/>
                          </a:endParaRPr>
                        </a:p>
                      </a:txBody>
                      <a:tcPr/>
                    </a:tc>
                    <a:tc>
                      <a:txBody>
                        <a:bodyPr/>
                        <a:lstStyle/>
                        <a:p>
                          <a:pPr algn="ctr"/>
                          <a:r>
                            <a:rPr lang="en-US" b="1" dirty="0">
                              <a:latin typeface="Bahnschrift Light" panose="020B0502040204020203" pitchFamily="34" charset="0"/>
                            </a:rPr>
                            <a:t>Participation factor of EV aggregator</a:t>
                          </a:r>
                          <a:endParaRPr lang="en-IN" b="1" dirty="0">
                            <a:latin typeface="Bahnschrift Light" panose="020B0502040204020203" pitchFamily="34" charset="0"/>
                          </a:endParaRPr>
                        </a:p>
                      </a:txBody>
                      <a:tcPr/>
                    </a:tc>
                    <a:extLst>
                      <a:ext uri="{0D108BD9-81ED-4DB2-BD59-A6C34878D82A}">
                        <a16:rowId xmlns:a16="http://schemas.microsoft.com/office/drawing/2014/main" val="2890299030"/>
                      </a:ext>
                    </a:extLst>
                  </a:tr>
                </a:tbl>
              </a:graphicData>
            </a:graphic>
          </p:graphicFrame>
        </mc:Choice>
        <mc:Fallback xmlns="">
          <p:graphicFrame>
            <p:nvGraphicFramePr>
              <p:cNvPr id="7" name="Table 7">
                <a:extLst>
                  <a:ext uri="{FF2B5EF4-FFF2-40B4-BE49-F238E27FC236}">
                    <a16:creationId xmlns:a16="http://schemas.microsoft.com/office/drawing/2014/main" xmlns="" xmlns:a14="http://schemas.microsoft.com/office/drawing/2010/main" id="{7A3EDA21-FE27-40BC-83CC-3921D82953BB}"/>
                  </a:ext>
                </a:extLst>
              </p:cNvPr>
              <p:cNvGraphicFramePr>
                <a:graphicFrameLocks noGrp="1"/>
              </p:cNvGraphicFramePr>
              <p:nvPr>
                <p:ph idx="1"/>
                <p:extLst>
                  <p:ext uri="{D42A27DB-BD31-4B8C-83A1-F6EECF244321}">
                    <p14:modId xmlns:p14="http://schemas.microsoft.com/office/powerpoint/2010/main" xmlns="" xmlns:a14="http://schemas.microsoft.com/office/drawing/2010/main" val="138999606"/>
                  </p:ext>
                </p:extLst>
              </p:nvPr>
            </p:nvGraphicFramePr>
            <p:xfrm>
              <a:off x="538480" y="1087120"/>
              <a:ext cx="10891519" cy="2670686"/>
            </p:xfrm>
            <a:graphic>
              <a:graphicData uri="http://schemas.openxmlformats.org/drawingml/2006/table">
                <a:tbl>
                  <a:tblPr firstRow="1" bandRow="1">
                    <a:tableStyleId>{00A15C55-8517-42AA-B614-E9B94910E393}</a:tableStyleId>
                  </a:tblPr>
                  <a:tblGrid>
                    <a:gridCol w="795153">
                      <a:extLst>
                        <a:ext uri="{9D8B030D-6E8A-4147-A177-3AD203B41FA5}">
                          <a16:colId xmlns:a16="http://schemas.microsoft.com/office/drawing/2014/main" xmlns="" xmlns:a14="http://schemas.microsoft.com/office/drawing/2010/main" val="2416713860"/>
                        </a:ext>
                      </a:extLst>
                    </a:gridCol>
                    <a:gridCol w="3222467">
                      <a:extLst>
                        <a:ext uri="{9D8B030D-6E8A-4147-A177-3AD203B41FA5}">
                          <a16:colId xmlns:a16="http://schemas.microsoft.com/office/drawing/2014/main" xmlns="" xmlns:a14="http://schemas.microsoft.com/office/drawing/2010/main" val="1819834079"/>
                        </a:ext>
                      </a:extLst>
                    </a:gridCol>
                    <a:gridCol w="6873899">
                      <a:extLst>
                        <a:ext uri="{9D8B030D-6E8A-4147-A177-3AD203B41FA5}">
                          <a16:colId xmlns:a16="http://schemas.microsoft.com/office/drawing/2014/main" xmlns="" xmlns:a14="http://schemas.microsoft.com/office/drawing/2010/main" val="1695520743"/>
                        </a:ext>
                      </a:extLst>
                    </a:gridCol>
                  </a:tblGrid>
                  <a:tr h="640080">
                    <a:tc>
                      <a:txBody>
                        <a:bodyPr/>
                        <a:lstStyle/>
                        <a:p>
                          <a:pPr algn="ctr"/>
                          <a:r>
                            <a:rPr lang="en-US" dirty="0"/>
                            <a:t>SL.NO:</a:t>
                          </a:r>
                          <a:endParaRPr lang="en-IN" dirty="0"/>
                        </a:p>
                      </a:txBody>
                      <a:tcPr/>
                    </a:tc>
                    <a:tc>
                      <a:txBody>
                        <a:bodyPr/>
                        <a:lstStyle/>
                        <a:p>
                          <a:pPr algn="ctr"/>
                          <a:r>
                            <a:rPr lang="en-US" dirty="0"/>
                            <a:t>PARAMETERS</a:t>
                          </a:r>
                          <a:endParaRPr lang="en-IN" dirty="0"/>
                        </a:p>
                      </a:txBody>
                      <a:tcPr/>
                    </a:tc>
                    <a:tc>
                      <a:txBody>
                        <a:bodyPr/>
                        <a:lstStyle/>
                        <a:p>
                          <a:pPr algn="ctr"/>
                          <a:r>
                            <a:rPr lang="en-US" dirty="0"/>
                            <a:t>DESCRIPTION</a:t>
                          </a:r>
                          <a:endParaRPr lang="en-IN" dirty="0"/>
                        </a:p>
                      </a:txBody>
                      <a:tcPr/>
                    </a:tc>
                    <a:extLst>
                      <a:ext uri="{0D108BD9-81ED-4DB2-BD59-A6C34878D82A}">
                        <a16:rowId xmlns:a16="http://schemas.microsoft.com/office/drawing/2014/main" xmlns="" xmlns:a14="http://schemas.microsoft.com/office/drawing/2010/main" val="3170803551"/>
                      </a:ext>
                    </a:extLst>
                  </a:tr>
                  <a:tr h="509396">
                    <a:tc>
                      <a:txBody>
                        <a:bodyPr/>
                        <a:lstStyle/>
                        <a:p>
                          <a:pPr algn="ctr"/>
                          <a:r>
                            <a:rPr lang="en-US" b="1" dirty="0"/>
                            <a:t>1.</a:t>
                          </a:r>
                          <a:endParaRPr lang="en-IN" b="1" dirty="0"/>
                        </a:p>
                      </a:txBody>
                      <a:tcPr/>
                    </a:tc>
                    <a:tc>
                      <a:txBody>
                        <a:bodyPr/>
                        <a:lstStyle/>
                        <a:p>
                          <a:endParaRPr lang="en-US"/>
                        </a:p>
                      </a:txBody>
                      <a:tcPr>
                        <a:blipFill>
                          <a:blip r:embed="rId2"/>
                          <a:stretch>
                            <a:fillRect l="-24764" t="-130952" r="-214178" b="-300000"/>
                          </a:stretch>
                        </a:blipFill>
                      </a:tcPr>
                    </a:tc>
                    <a:tc>
                      <a:txBody>
                        <a:bodyPr/>
                        <a:lstStyle/>
                        <a:p>
                          <a:pPr algn="ctr"/>
                          <a:r>
                            <a:rPr lang="en-US" b="1" dirty="0">
                              <a:latin typeface="Bahnschrift Light" panose="020B0502040204020203" pitchFamily="34" charset="0"/>
                            </a:rPr>
                            <a:t>Proportional gain</a:t>
                          </a:r>
                          <a:endParaRPr lang="en-IN" b="1" dirty="0">
                            <a:latin typeface="Bahnschrift Light" panose="020B0502040204020203" pitchFamily="34" charset="0"/>
                          </a:endParaRPr>
                        </a:p>
                      </a:txBody>
                      <a:tcPr/>
                    </a:tc>
                    <a:extLst>
                      <a:ext uri="{0D108BD9-81ED-4DB2-BD59-A6C34878D82A}">
                        <a16:rowId xmlns:a16="http://schemas.microsoft.com/office/drawing/2014/main" xmlns="" xmlns:a14="http://schemas.microsoft.com/office/drawing/2010/main" val="1460097816"/>
                      </a:ext>
                    </a:extLst>
                  </a:tr>
                  <a:tr h="509396">
                    <a:tc>
                      <a:txBody>
                        <a:bodyPr/>
                        <a:lstStyle/>
                        <a:p>
                          <a:pPr algn="ctr"/>
                          <a:r>
                            <a:rPr lang="en-US" b="1" dirty="0"/>
                            <a:t>2.</a:t>
                          </a:r>
                          <a:endParaRPr lang="en-IN" b="1" dirty="0"/>
                        </a:p>
                      </a:txBody>
                      <a:tcPr/>
                    </a:tc>
                    <a:tc>
                      <a:txBody>
                        <a:bodyPr/>
                        <a:lstStyle/>
                        <a:p>
                          <a:endParaRPr lang="en-US"/>
                        </a:p>
                      </a:txBody>
                      <a:tcPr>
                        <a:blipFill>
                          <a:blip r:embed="rId2"/>
                          <a:stretch>
                            <a:fillRect l="-24764" t="-230952" r="-214178" b="-200000"/>
                          </a:stretch>
                        </a:blipFill>
                      </a:tcPr>
                    </a:tc>
                    <a:tc>
                      <a:txBody>
                        <a:bodyPr/>
                        <a:lstStyle/>
                        <a:p>
                          <a:pPr algn="ctr"/>
                          <a:r>
                            <a:rPr lang="en-US" b="1" dirty="0">
                              <a:latin typeface="Bahnschrift Light" panose="020B0502040204020203" pitchFamily="34" charset="0"/>
                            </a:rPr>
                            <a:t>Integral gain</a:t>
                          </a:r>
                          <a:endParaRPr lang="en-IN" b="1" dirty="0">
                            <a:latin typeface="Bahnschrift Light" panose="020B0502040204020203" pitchFamily="34" charset="0"/>
                          </a:endParaRPr>
                        </a:p>
                      </a:txBody>
                      <a:tcPr/>
                    </a:tc>
                    <a:extLst>
                      <a:ext uri="{0D108BD9-81ED-4DB2-BD59-A6C34878D82A}">
                        <a16:rowId xmlns:a16="http://schemas.microsoft.com/office/drawing/2014/main" xmlns="" xmlns:a14="http://schemas.microsoft.com/office/drawing/2010/main" val="3051667463"/>
                      </a:ext>
                    </a:extLst>
                  </a:tr>
                  <a:tr h="502418">
                    <a:tc>
                      <a:txBody>
                        <a:bodyPr/>
                        <a:lstStyle/>
                        <a:p>
                          <a:pPr algn="ctr"/>
                          <a:r>
                            <a:rPr lang="en-US" b="1" baseline="0" dirty="0"/>
                            <a:t>3.</a:t>
                          </a:r>
                          <a:endParaRPr lang="en-IN" b="1" baseline="0" dirty="0"/>
                        </a:p>
                      </a:txBody>
                      <a:tcPr/>
                    </a:tc>
                    <a:tc>
                      <a:txBody>
                        <a:bodyPr/>
                        <a:lstStyle/>
                        <a:p>
                          <a:endParaRPr lang="en-US"/>
                        </a:p>
                      </a:txBody>
                      <a:tcPr>
                        <a:blipFill>
                          <a:blip r:embed="rId2"/>
                          <a:stretch>
                            <a:fillRect l="-24764" t="-339024" r="-214178" b="-104878"/>
                          </a:stretch>
                        </a:blipFill>
                      </a:tcPr>
                    </a:tc>
                    <a:tc>
                      <a:txBody>
                        <a:bodyPr/>
                        <a:lstStyle/>
                        <a:p>
                          <a:pPr algn="ctr"/>
                          <a:r>
                            <a:rPr lang="en-US" b="1" dirty="0">
                              <a:latin typeface="Bahnschrift Light" panose="020B0502040204020203" pitchFamily="34" charset="0"/>
                            </a:rPr>
                            <a:t>Participation Factor</a:t>
                          </a:r>
                          <a:endParaRPr lang="en-IN" b="1" dirty="0">
                            <a:latin typeface="Bahnschrift Light" panose="020B0502040204020203" pitchFamily="34" charset="0"/>
                          </a:endParaRPr>
                        </a:p>
                      </a:txBody>
                      <a:tcPr/>
                    </a:tc>
                    <a:extLst>
                      <a:ext uri="{0D108BD9-81ED-4DB2-BD59-A6C34878D82A}">
                        <a16:rowId xmlns:a16="http://schemas.microsoft.com/office/drawing/2014/main" xmlns="" xmlns:a14="http://schemas.microsoft.com/office/drawing/2010/main" val="3367536300"/>
                      </a:ext>
                    </a:extLst>
                  </a:tr>
                  <a:tr h="509396">
                    <a:tc>
                      <a:txBody>
                        <a:bodyPr/>
                        <a:lstStyle/>
                        <a:p>
                          <a:pPr algn="ctr"/>
                          <a:r>
                            <a:rPr lang="en-US" b="1" dirty="0"/>
                            <a:t>4.</a:t>
                          </a:r>
                          <a:endParaRPr lang="en-IN" b="1" dirty="0"/>
                        </a:p>
                      </a:txBody>
                      <a:tcPr/>
                    </a:tc>
                    <a:tc>
                      <a:txBody>
                        <a:bodyPr/>
                        <a:lstStyle/>
                        <a:p>
                          <a:endParaRPr lang="en-US"/>
                        </a:p>
                      </a:txBody>
                      <a:tcPr>
                        <a:blipFill>
                          <a:blip r:embed="rId2"/>
                          <a:stretch>
                            <a:fillRect l="-24764" t="-428571" r="-214178" b="-2381"/>
                          </a:stretch>
                        </a:blipFill>
                      </a:tcPr>
                    </a:tc>
                    <a:tc>
                      <a:txBody>
                        <a:bodyPr/>
                        <a:lstStyle/>
                        <a:p>
                          <a:pPr algn="ctr"/>
                          <a:r>
                            <a:rPr lang="en-US" b="1" dirty="0">
                              <a:latin typeface="Bahnschrift Light" panose="020B0502040204020203" pitchFamily="34" charset="0"/>
                            </a:rPr>
                            <a:t>Participation factor of EV aggregator</a:t>
                          </a:r>
                          <a:endParaRPr lang="en-IN" b="1" dirty="0">
                            <a:latin typeface="Bahnschrift Light" panose="020B0502040204020203" pitchFamily="34" charset="0"/>
                          </a:endParaRPr>
                        </a:p>
                      </a:txBody>
                      <a:tcPr/>
                    </a:tc>
                    <a:extLst>
                      <a:ext uri="{0D108BD9-81ED-4DB2-BD59-A6C34878D82A}">
                        <a16:rowId xmlns:a16="http://schemas.microsoft.com/office/drawing/2014/main" xmlns="" xmlns:a14="http://schemas.microsoft.com/office/drawing/2010/main" val="289029903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Table 8">
                <a:extLst>
                  <a:ext uri="{FF2B5EF4-FFF2-40B4-BE49-F238E27FC236}">
                    <a16:creationId xmlns:a16="http://schemas.microsoft.com/office/drawing/2014/main" id="{7E4A9207-2D02-46B5-9EDE-1F6C9BD44A57}"/>
                  </a:ext>
                </a:extLst>
              </p:cNvPr>
              <p:cNvGraphicFramePr>
                <a:graphicFrameLocks noGrp="1"/>
              </p:cNvGraphicFramePr>
              <p:nvPr/>
            </p:nvGraphicFramePr>
            <p:xfrm>
              <a:off x="538480" y="4312305"/>
              <a:ext cx="10891519" cy="1255899"/>
            </p:xfrm>
            <a:graphic>
              <a:graphicData uri="http://schemas.openxmlformats.org/drawingml/2006/table">
                <a:tbl>
                  <a:tblPr firstRow="1" bandRow="1">
                    <a:tableStyleId>{00A15C55-8517-42AA-B614-E9B94910E393}</a:tableStyleId>
                  </a:tblPr>
                  <a:tblGrid>
                    <a:gridCol w="1016943">
                      <a:extLst>
                        <a:ext uri="{9D8B030D-6E8A-4147-A177-3AD203B41FA5}">
                          <a16:colId xmlns:a16="http://schemas.microsoft.com/office/drawing/2014/main" val="3615115345"/>
                        </a:ext>
                      </a:extLst>
                    </a:gridCol>
                    <a:gridCol w="2955617">
                      <a:extLst>
                        <a:ext uri="{9D8B030D-6E8A-4147-A177-3AD203B41FA5}">
                          <a16:colId xmlns:a16="http://schemas.microsoft.com/office/drawing/2014/main" val="4026720878"/>
                        </a:ext>
                      </a:extLst>
                    </a:gridCol>
                    <a:gridCol w="6918959">
                      <a:extLst>
                        <a:ext uri="{9D8B030D-6E8A-4147-A177-3AD203B41FA5}">
                          <a16:colId xmlns:a16="http://schemas.microsoft.com/office/drawing/2014/main" val="1608717857"/>
                        </a:ext>
                      </a:extLst>
                    </a:gridCol>
                  </a:tblGrid>
                  <a:tr h="514219">
                    <a:tc>
                      <a:txBody>
                        <a:bodyPr/>
                        <a:lstStyle/>
                        <a:p>
                          <a:pPr algn="ctr"/>
                          <a:r>
                            <a:rPr lang="en-US" dirty="0"/>
                            <a:t>SL.NO:</a:t>
                          </a:r>
                          <a:endParaRPr lang="en-IN" dirty="0"/>
                        </a:p>
                      </a:txBody>
                      <a:tcPr/>
                    </a:tc>
                    <a:tc>
                      <a:txBody>
                        <a:bodyPr/>
                        <a:lstStyle/>
                        <a:p>
                          <a:pPr algn="ctr"/>
                          <a:r>
                            <a:rPr lang="en-US" dirty="0"/>
                            <a:t>PARAMETERS </a:t>
                          </a:r>
                          <a:endParaRPr lang="en-IN" dirty="0"/>
                        </a:p>
                      </a:txBody>
                      <a:tcPr/>
                    </a:tc>
                    <a:tc>
                      <a:txBody>
                        <a:bodyPr/>
                        <a:lstStyle/>
                        <a:p>
                          <a:pPr algn="ctr"/>
                          <a:r>
                            <a:rPr lang="en-US" dirty="0"/>
                            <a:t>DESCRIPTION:</a:t>
                          </a:r>
                          <a:endParaRPr lang="en-IN" dirty="0"/>
                        </a:p>
                      </a:txBody>
                      <a:tcPr/>
                    </a:tc>
                    <a:extLst>
                      <a:ext uri="{0D108BD9-81ED-4DB2-BD59-A6C34878D82A}">
                        <a16:rowId xmlns:a16="http://schemas.microsoft.com/office/drawing/2014/main" val="1711555086"/>
                      </a:ext>
                    </a:extLst>
                  </a:tr>
                  <a:tr h="370840">
                    <a:tc>
                      <a:txBody>
                        <a:bodyPr/>
                        <a:lstStyle/>
                        <a:p>
                          <a:pPr algn="ctr"/>
                          <a:r>
                            <a:rPr lang="en-US" b="1" dirty="0"/>
                            <a:t>1.</a:t>
                          </a:r>
                          <a:endParaRPr lang="en-IN" b="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b="1" i="1" baseline="0" smtClean="0">
                                        <a:latin typeface="Cambria Math" panose="02040503050406030204" pitchFamily="18" charset="0"/>
                                      </a:rPr>
                                    </m:ctrlPr>
                                  </m:sSubPr>
                                  <m:e>
                                    <m:r>
                                      <a:rPr lang="en-IN" b="1" i="1" baseline="0" smtClean="0">
                                        <a:latin typeface="Cambria Math" panose="02040503050406030204" pitchFamily="18" charset="0"/>
                                      </a:rPr>
                                      <m:t>𝐊</m:t>
                                    </m:r>
                                  </m:e>
                                  <m:sub>
                                    <m:r>
                                      <a:rPr lang="en-IN" b="1" i="1" baseline="0" smtClean="0">
                                        <a:latin typeface="Cambria Math" panose="02040503050406030204" pitchFamily="18" charset="0"/>
                                      </a:rPr>
                                      <m:t>𝐄𝐕</m:t>
                                    </m:r>
                                  </m:sub>
                                </m:sSub>
                              </m:oMath>
                            </m:oMathPara>
                          </a14:m>
                          <a:endParaRPr lang="en-IN" b="1" dirty="0">
                            <a:latin typeface="Bahnschrift Light" panose="020B0502040204020203" pitchFamily="34" charset="0"/>
                          </a:endParaRPr>
                        </a:p>
                      </a:txBody>
                      <a:tcPr/>
                    </a:tc>
                    <a:tc>
                      <a:txBody>
                        <a:bodyPr/>
                        <a:lstStyle/>
                        <a:p>
                          <a:pPr algn="ctr"/>
                          <a:r>
                            <a:rPr lang="en-US" b="1" dirty="0">
                              <a:latin typeface="Bahnschrift Light" panose="020B0502040204020203" pitchFamily="34" charset="0"/>
                            </a:rPr>
                            <a:t>Gain of EV aggregator</a:t>
                          </a:r>
                          <a:endParaRPr lang="en-IN" b="1" dirty="0">
                            <a:latin typeface="Bahnschrift Light" panose="020B0502040204020203" pitchFamily="34" charset="0"/>
                          </a:endParaRPr>
                        </a:p>
                      </a:txBody>
                      <a:tcPr/>
                    </a:tc>
                    <a:extLst>
                      <a:ext uri="{0D108BD9-81ED-4DB2-BD59-A6C34878D82A}">
                        <a16:rowId xmlns:a16="http://schemas.microsoft.com/office/drawing/2014/main" val="3087139156"/>
                      </a:ext>
                    </a:extLst>
                  </a:tr>
                  <a:tr h="370840">
                    <a:tc>
                      <a:txBody>
                        <a:bodyPr/>
                        <a:lstStyle/>
                        <a:p>
                          <a:pPr algn="ctr"/>
                          <a:r>
                            <a:rPr lang="en-US" b="1" dirty="0"/>
                            <a:t>2.</a:t>
                          </a:r>
                          <a:endParaRPr lang="en-IN" b="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b="1" i="1" baseline="0" smtClean="0">
                                        <a:latin typeface="Cambria Math" panose="02040503050406030204" pitchFamily="18" charset="0"/>
                                      </a:rPr>
                                    </m:ctrlPr>
                                  </m:sSubPr>
                                  <m:e>
                                    <m:r>
                                      <a:rPr lang="en-IN" b="1" i="1" baseline="0" smtClean="0">
                                        <a:latin typeface="Cambria Math" panose="02040503050406030204" pitchFamily="18" charset="0"/>
                                      </a:rPr>
                                      <m:t>𝐓</m:t>
                                    </m:r>
                                  </m:e>
                                  <m:sub>
                                    <m:r>
                                      <a:rPr lang="en-IN" b="1" i="1" baseline="0" smtClean="0">
                                        <a:latin typeface="Cambria Math" panose="02040503050406030204" pitchFamily="18" charset="0"/>
                                      </a:rPr>
                                      <m:t>𝐄𝐕</m:t>
                                    </m:r>
                                  </m:sub>
                                </m:sSub>
                              </m:oMath>
                            </m:oMathPara>
                          </a14:m>
                          <a:endParaRPr lang="en-IN" b="1" dirty="0">
                            <a:latin typeface="Bahnschrift Light" panose="020B0502040204020203" pitchFamily="34" charset="0"/>
                          </a:endParaRPr>
                        </a:p>
                      </a:txBody>
                      <a:tcPr/>
                    </a:tc>
                    <a:tc>
                      <a:txBody>
                        <a:bodyPr/>
                        <a:lstStyle/>
                        <a:p>
                          <a:pPr algn="ctr"/>
                          <a:r>
                            <a:rPr lang="en-US" b="1" dirty="0">
                              <a:latin typeface="Bahnschrift Light" panose="020B0502040204020203" pitchFamily="34" charset="0"/>
                            </a:rPr>
                            <a:t>Time Constant of EV aggregator </a:t>
                          </a:r>
                          <a:endParaRPr lang="en-IN" b="1" dirty="0">
                            <a:latin typeface="Bahnschrift Light" panose="020B0502040204020203" pitchFamily="34" charset="0"/>
                          </a:endParaRPr>
                        </a:p>
                      </a:txBody>
                      <a:tcPr/>
                    </a:tc>
                    <a:extLst>
                      <a:ext uri="{0D108BD9-81ED-4DB2-BD59-A6C34878D82A}">
                        <a16:rowId xmlns:a16="http://schemas.microsoft.com/office/drawing/2014/main" val="572058484"/>
                      </a:ext>
                    </a:extLst>
                  </a:tr>
                </a:tbl>
              </a:graphicData>
            </a:graphic>
          </p:graphicFrame>
        </mc:Choice>
        <mc:Fallback xmlns="">
          <p:graphicFrame>
            <p:nvGraphicFramePr>
              <p:cNvPr id="8" name="Table 8">
                <a:extLst>
                  <a:ext uri="{FF2B5EF4-FFF2-40B4-BE49-F238E27FC236}">
                    <a16:creationId xmlns:a16="http://schemas.microsoft.com/office/drawing/2014/main" xmlns="" xmlns:a14="http://schemas.microsoft.com/office/drawing/2010/main" id="{7E4A9207-2D02-46B5-9EDE-1F6C9BD44A57}"/>
                  </a:ext>
                </a:extLst>
              </p:cNvPr>
              <p:cNvGraphicFramePr>
                <a:graphicFrameLocks noGrp="1"/>
              </p:cNvGraphicFramePr>
              <p:nvPr>
                <p:extLst>
                  <p:ext uri="{D42A27DB-BD31-4B8C-83A1-F6EECF244321}">
                    <p14:modId xmlns:p14="http://schemas.microsoft.com/office/powerpoint/2010/main" xmlns="" xmlns:a14="http://schemas.microsoft.com/office/drawing/2010/main" val="3916235650"/>
                  </p:ext>
                </p:extLst>
              </p:nvPr>
            </p:nvGraphicFramePr>
            <p:xfrm>
              <a:off x="538480" y="4312305"/>
              <a:ext cx="10891519" cy="1255899"/>
            </p:xfrm>
            <a:graphic>
              <a:graphicData uri="http://schemas.openxmlformats.org/drawingml/2006/table">
                <a:tbl>
                  <a:tblPr firstRow="1" bandRow="1">
                    <a:tableStyleId>{00A15C55-8517-42AA-B614-E9B94910E393}</a:tableStyleId>
                  </a:tblPr>
                  <a:tblGrid>
                    <a:gridCol w="1016943">
                      <a:extLst>
                        <a:ext uri="{9D8B030D-6E8A-4147-A177-3AD203B41FA5}">
                          <a16:colId xmlns:a16="http://schemas.microsoft.com/office/drawing/2014/main" xmlns="" xmlns:a14="http://schemas.microsoft.com/office/drawing/2010/main" val="3615115345"/>
                        </a:ext>
                      </a:extLst>
                    </a:gridCol>
                    <a:gridCol w="2955617">
                      <a:extLst>
                        <a:ext uri="{9D8B030D-6E8A-4147-A177-3AD203B41FA5}">
                          <a16:colId xmlns:a16="http://schemas.microsoft.com/office/drawing/2014/main" xmlns="" xmlns:a14="http://schemas.microsoft.com/office/drawing/2010/main" val="4026720878"/>
                        </a:ext>
                      </a:extLst>
                    </a:gridCol>
                    <a:gridCol w="6918959">
                      <a:extLst>
                        <a:ext uri="{9D8B030D-6E8A-4147-A177-3AD203B41FA5}">
                          <a16:colId xmlns:a16="http://schemas.microsoft.com/office/drawing/2014/main" xmlns="" xmlns:a14="http://schemas.microsoft.com/office/drawing/2010/main" val="1608717857"/>
                        </a:ext>
                      </a:extLst>
                    </a:gridCol>
                  </a:tblGrid>
                  <a:tr h="514219">
                    <a:tc>
                      <a:txBody>
                        <a:bodyPr/>
                        <a:lstStyle/>
                        <a:p>
                          <a:pPr algn="ctr"/>
                          <a:r>
                            <a:rPr lang="en-US" dirty="0"/>
                            <a:t>SL.NO:</a:t>
                          </a:r>
                          <a:endParaRPr lang="en-IN" dirty="0"/>
                        </a:p>
                      </a:txBody>
                      <a:tcPr/>
                    </a:tc>
                    <a:tc>
                      <a:txBody>
                        <a:bodyPr/>
                        <a:lstStyle/>
                        <a:p>
                          <a:pPr algn="ctr"/>
                          <a:r>
                            <a:rPr lang="en-US" dirty="0"/>
                            <a:t>PARAMETERS </a:t>
                          </a:r>
                          <a:endParaRPr lang="en-IN" dirty="0"/>
                        </a:p>
                      </a:txBody>
                      <a:tcPr/>
                    </a:tc>
                    <a:tc>
                      <a:txBody>
                        <a:bodyPr/>
                        <a:lstStyle/>
                        <a:p>
                          <a:pPr algn="ctr"/>
                          <a:r>
                            <a:rPr lang="en-US" dirty="0"/>
                            <a:t>DESCRIPTION:</a:t>
                          </a:r>
                          <a:endParaRPr lang="en-IN" dirty="0"/>
                        </a:p>
                      </a:txBody>
                      <a:tcPr/>
                    </a:tc>
                    <a:extLst>
                      <a:ext uri="{0D108BD9-81ED-4DB2-BD59-A6C34878D82A}">
                        <a16:rowId xmlns:a16="http://schemas.microsoft.com/office/drawing/2014/main" xmlns="" xmlns:a14="http://schemas.microsoft.com/office/drawing/2010/main" val="1711555086"/>
                      </a:ext>
                    </a:extLst>
                  </a:tr>
                  <a:tr h="370840">
                    <a:tc>
                      <a:txBody>
                        <a:bodyPr/>
                        <a:lstStyle/>
                        <a:p>
                          <a:pPr algn="ctr"/>
                          <a:r>
                            <a:rPr lang="en-US" b="1" dirty="0"/>
                            <a:t>1.</a:t>
                          </a:r>
                          <a:endParaRPr lang="en-IN" b="1" dirty="0"/>
                        </a:p>
                      </a:txBody>
                      <a:tcPr/>
                    </a:tc>
                    <a:tc>
                      <a:txBody>
                        <a:bodyPr/>
                        <a:lstStyle/>
                        <a:p>
                          <a:endParaRPr lang="en-US"/>
                        </a:p>
                      </a:txBody>
                      <a:tcPr>
                        <a:blipFill>
                          <a:blip r:embed="rId3"/>
                          <a:stretch>
                            <a:fillRect l="-34639" t="-147541" r="-235052" b="-124590"/>
                          </a:stretch>
                        </a:blipFill>
                      </a:tcPr>
                    </a:tc>
                    <a:tc>
                      <a:txBody>
                        <a:bodyPr/>
                        <a:lstStyle/>
                        <a:p>
                          <a:pPr algn="ctr"/>
                          <a:r>
                            <a:rPr lang="en-US" b="1" dirty="0">
                              <a:latin typeface="Bahnschrift Light" panose="020B0502040204020203" pitchFamily="34" charset="0"/>
                            </a:rPr>
                            <a:t>Gain of EV aggregator</a:t>
                          </a:r>
                          <a:endParaRPr lang="en-IN" b="1" dirty="0">
                            <a:latin typeface="Bahnschrift Light" panose="020B0502040204020203" pitchFamily="34" charset="0"/>
                          </a:endParaRPr>
                        </a:p>
                      </a:txBody>
                      <a:tcPr/>
                    </a:tc>
                    <a:extLst>
                      <a:ext uri="{0D108BD9-81ED-4DB2-BD59-A6C34878D82A}">
                        <a16:rowId xmlns:a16="http://schemas.microsoft.com/office/drawing/2014/main" xmlns="" xmlns:a14="http://schemas.microsoft.com/office/drawing/2010/main" val="3087139156"/>
                      </a:ext>
                    </a:extLst>
                  </a:tr>
                  <a:tr h="370840">
                    <a:tc>
                      <a:txBody>
                        <a:bodyPr/>
                        <a:lstStyle/>
                        <a:p>
                          <a:pPr algn="ctr"/>
                          <a:r>
                            <a:rPr lang="en-US" b="1" dirty="0"/>
                            <a:t>2.</a:t>
                          </a:r>
                          <a:endParaRPr lang="en-IN" b="1" dirty="0"/>
                        </a:p>
                      </a:txBody>
                      <a:tcPr/>
                    </a:tc>
                    <a:tc>
                      <a:txBody>
                        <a:bodyPr/>
                        <a:lstStyle/>
                        <a:p>
                          <a:endParaRPr lang="en-US"/>
                        </a:p>
                      </a:txBody>
                      <a:tcPr>
                        <a:blipFill>
                          <a:blip r:embed="rId3"/>
                          <a:stretch>
                            <a:fillRect l="-34639" t="-247541" r="-235052" b="-24590"/>
                          </a:stretch>
                        </a:blipFill>
                      </a:tcPr>
                    </a:tc>
                    <a:tc>
                      <a:txBody>
                        <a:bodyPr/>
                        <a:lstStyle/>
                        <a:p>
                          <a:pPr algn="ctr"/>
                          <a:r>
                            <a:rPr lang="en-US" b="1" dirty="0">
                              <a:latin typeface="Bahnschrift Light" panose="020B0502040204020203" pitchFamily="34" charset="0"/>
                            </a:rPr>
                            <a:t>Time Constant of EV aggregator </a:t>
                          </a:r>
                          <a:endParaRPr lang="en-IN" b="1" dirty="0">
                            <a:latin typeface="Bahnschrift Light" panose="020B0502040204020203" pitchFamily="34" charset="0"/>
                          </a:endParaRPr>
                        </a:p>
                      </a:txBody>
                      <a:tcPr/>
                    </a:tc>
                    <a:extLst>
                      <a:ext uri="{0D108BD9-81ED-4DB2-BD59-A6C34878D82A}">
                        <a16:rowId xmlns:a16="http://schemas.microsoft.com/office/drawing/2014/main" xmlns="" xmlns:a14="http://schemas.microsoft.com/office/drawing/2010/main" val="572058484"/>
                      </a:ext>
                    </a:extLst>
                  </a:tr>
                </a:tbl>
              </a:graphicData>
            </a:graphic>
          </p:graphicFrame>
        </mc:Fallback>
      </mc:AlternateContent>
      <p:sp>
        <p:nvSpPr>
          <p:cNvPr id="9" name="TextBox 8">
            <a:extLst>
              <a:ext uri="{FF2B5EF4-FFF2-40B4-BE49-F238E27FC236}">
                <a16:creationId xmlns:a16="http://schemas.microsoft.com/office/drawing/2014/main" id="{A67FBDC6-1EB6-452C-90EF-CE150C33D928}"/>
              </a:ext>
            </a:extLst>
          </p:cNvPr>
          <p:cNvSpPr txBox="1"/>
          <p:nvPr/>
        </p:nvSpPr>
        <p:spPr>
          <a:xfrm>
            <a:off x="538480" y="3850640"/>
            <a:ext cx="8006080"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7030A0"/>
                </a:solidFill>
                <a:effectLst/>
                <a:uLnTx/>
                <a:uFillTx/>
                <a:latin typeface="Garamond"/>
                <a:ea typeface="+mn-ea"/>
                <a:cs typeface="+mn-cs"/>
              </a:rPr>
              <a:t>PARAMETERS OF ELCTRIC VEHICLE AGGREGATOR:</a:t>
            </a:r>
            <a:endParaRPr kumimoji="0" lang="en-IN" sz="2400" b="1" i="0" u="none" strike="noStrike" kern="1200" cap="none" spc="0" normalizeH="0" baseline="0" noProof="0" dirty="0">
              <a:ln>
                <a:noFill/>
              </a:ln>
              <a:solidFill>
                <a:srgbClr val="7030A0"/>
              </a:solidFill>
              <a:effectLst/>
              <a:uLnTx/>
              <a:uFillTx/>
              <a:latin typeface="Garamond"/>
              <a:ea typeface="+mn-ea"/>
              <a:cs typeface="+mn-cs"/>
            </a:endParaRPr>
          </a:p>
        </p:txBody>
      </p:sp>
      <p:sp>
        <p:nvSpPr>
          <p:cNvPr id="10" name="TextBox 9">
            <a:extLst>
              <a:ext uri="{FF2B5EF4-FFF2-40B4-BE49-F238E27FC236}">
                <a16:creationId xmlns:a16="http://schemas.microsoft.com/office/drawing/2014/main" id="{348BAF09-7913-48CE-B13A-BB039532342A}"/>
              </a:ext>
            </a:extLst>
          </p:cNvPr>
          <p:cNvSpPr txBox="1"/>
          <p:nvPr/>
        </p:nvSpPr>
        <p:spPr>
          <a:xfrm>
            <a:off x="538479" y="5740676"/>
            <a:ext cx="1089151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Garamond"/>
                <a:ea typeface="+mn-ea"/>
                <a:cs typeface="+mn-cs"/>
              </a:rPr>
              <a:t> </a:t>
            </a:r>
            <a:r>
              <a:rPr kumimoji="0" lang="en-US" sz="2800" b="0" i="0" u="none" strike="noStrike" kern="1200" cap="none" spc="0" normalizeH="0" baseline="0" noProof="0" dirty="0">
                <a:ln>
                  <a:noFill/>
                </a:ln>
                <a:solidFill>
                  <a:prstClr val="black"/>
                </a:solidFill>
                <a:effectLst/>
                <a:uLnTx/>
                <a:uFillTx/>
                <a:latin typeface="Garamond"/>
                <a:ea typeface="+mn-ea"/>
                <a:cs typeface="+mn-cs"/>
              </a:rPr>
              <a:t>Communication Delay is given by </a:t>
            </a:r>
            <a:r>
              <a:rPr kumimoji="0" lang="en-US" sz="2800" b="1" i="0" u="none" strike="noStrike" kern="1200" cap="none" spc="0" normalizeH="0" baseline="0" noProof="0" dirty="0">
                <a:ln>
                  <a:noFill/>
                </a:ln>
                <a:solidFill>
                  <a:srgbClr val="7030A0"/>
                </a:solidFill>
                <a:effectLst/>
                <a:uLnTx/>
                <a:uFillTx/>
                <a:latin typeface="Garamond"/>
                <a:ea typeface="+mn-ea"/>
                <a:cs typeface="+mn-cs"/>
              </a:rPr>
              <a:t>e</a:t>
            </a:r>
            <a:r>
              <a:rPr kumimoji="0" lang="en-US" sz="2800" b="1" i="0" u="none" strike="noStrike" kern="1200" cap="none" spc="0" normalizeH="0" baseline="30000" noProof="0" dirty="0">
                <a:ln>
                  <a:noFill/>
                </a:ln>
                <a:solidFill>
                  <a:srgbClr val="7030A0"/>
                </a:solidFill>
                <a:effectLst/>
                <a:uLnTx/>
                <a:uFillTx/>
                <a:latin typeface="Garamond"/>
                <a:ea typeface="+mn-ea"/>
                <a:cs typeface="+mn-cs"/>
              </a:rPr>
              <a:t>-s</a:t>
            </a:r>
            <a:r>
              <a:rPr kumimoji="0" lang="el-GR" sz="2800" b="1" i="0" u="none" strike="noStrike" kern="1200" cap="none" spc="0" normalizeH="0" baseline="30000" noProof="0" dirty="0">
                <a:ln>
                  <a:noFill/>
                </a:ln>
                <a:solidFill>
                  <a:srgbClr val="7030A0"/>
                </a:solidFill>
                <a:effectLst/>
                <a:uLnTx/>
                <a:uFillTx/>
                <a:latin typeface="Garamond"/>
                <a:ea typeface="+mn-ea"/>
                <a:cs typeface="+mn-cs"/>
              </a:rPr>
              <a:t>τ</a:t>
            </a:r>
            <a:r>
              <a:rPr kumimoji="0" lang="en-US" sz="2800" b="1" i="0" u="none" strike="noStrike" kern="1200" cap="none" spc="0" normalizeH="0" baseline="30000" noProof="0" dirty="0">
                <a:ln>
                  <a:noFill/>
                </a:ln>
                <a:solidFill>
                  <a:srgbClr val="7030A0"/>
                </a:solidFill>
                <a:effectLst/>
                <a:uLnTx/>
                <a:uFillTx/>
                <a:latin typeface="Garamond"/>
                <a:ea typeface="+mn-ea"/>
                <a:cs typeface="+mn-cs"/>
              </a:rPr>
              <a:t> </a:t>
            </a:r>
            <a:endParaRPr kumimoji="0" lang="en-IN" sz="2800" b="1" i="0" u="none" strike="noStrike" kern="1200" cap="none" spc="0" normalizeH="0" baseline="0" noProof="0" dirty="0">
              <a:ln>
                <a:noFill/>
              </a:ln>
              <a:solidFill>
                <a:srgbClr val="7030A0"/>
              </a:solidFill>
              <a:effectLst/>
              <a:uLnTx/>
              <a:uFillTx/>
              <a:latin typeface="Garamond"/>
              <a:ea typeface="+mn-ea"/>
              <a:cs typeface="+mn-cs"/>
            </a:endParaRPr>
          </a:p>
        </p:txBody>
      </p:sp>
    </p:spTree>
    <p:extLst>
      <p:ext uri="{BB962C8B-B14F-4D97-AF65-F5344CB8AC3E}">
        <p14:creationId xmlns:p14="http://schemas.microsoft.com/office/powerpoint/2010/main" val="413787354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95E7A-F909-4C74-8B28-40186469AA4C}"/>
              </a:ext>
            </a:extLst>
          </p:cNvPr>
          <p:cNvSpPr>
            <a:spLocks noGrp="1"/>
          </p:cNvSpPr>
          <p:nvPr>
            <p:ph type="title"/>
          </p:nvPr>
        </p:nvSpPr>
        <p:spPr>
          <a:xfrm>
            <a:off x="657224" y="499533"/>
            <a:ext cx="10772775" cy="414867"/>
          </a:xfrm>
        </p:spPr>
        <p:txBody>
          <a:bodyPr>
            <a:normAutofit fontScale="90000"/>
          </a:bodyPr>
          <a:lstStyle/>
          <a:p>
            <a:r>
              <a:rPr lang="en-US" sz="3200" b="1" dirty="0">
                <a:solidFill>
                  <a:srgbClr val="7030A0"/>
                </a:solidFill>
              </a:rPr>
              <a:t>DELAY DEPENDANCY STABILITY:</a:t>
            </a:r>
            <a:endParaRPr lang="en-IN" sz="3200" b="1" dirty="0">
              <a:solidFill>
                <a:srgbClr val="7030A0"/>
              </a:solidFill>
            </a:endParaRPr>
          </a:p>
        </p:txBody>
      </p:sp>
      <p:sp>
        <p:nvSpPr>
          <p:cNvPr id="3" name="Content Placeholder 2">
            <a:extLst>
              <a:ext uri="{FF2B5EF4-FFF2-40B4-BE49-F238E27FC236}">
                <a16:creationId xmlns:a16="http://schemas.microsoft.com/office/drawing/2014/main" id="{06A5BE40-4470-4AFD-B010-B96D0AC246C2}"/>
              </a:ext>
            </a:extLst>
          </p:cNvPr>
          <p:cNvSpPr>
            <a:spLocks noGrp="1"/>
          </p:cNvSpPr>
          <p:nvPr>
            <p:ph idx="1"/>
          </p:nvPr>
        </p:nvSpPr>
        <p:spPr>
          <a:xfrm>
            <a:off x="676656" y="1239520"/>
            <a:ext cx="10918313" cy="5001024"/>
          </a:xfrm>
        </p:spPr>
        <p:txBody>
          <a:bodyPr>
            <a:normAutofit/>
          </a:bodyPr>
          <a:lstStyle/>
          <a:p>
            <a:pPr algn="just">
              <a:lnSpc>
                <a:spcPct val="150000"/>
              </a:lnSpc>
              <a:buFont typeface="Wingdings" panose="05000000000000000000" pitchFamily="2" charset="2"/>
              <a:buChar char="Ø"/>
            </a:pPr>
            <a:r>
              <a:rPr lang="en-US" dirty="0">
                <a:latin typeface="Trebuchet MS" panose="020B0603020202020204" pitchFamily="34" charset="0"/>
              </a:rPr>
              <a:t>The characteristic equation has delay term </a:t>
            </a:r>
            <a:r>
              <a:rPr lang="en-US" b="1" dirty="0">
                <a:latin typeface="Trebuchet MS" panose="020B0603020202020204" pitchFamily="34" charset="0"/>
              </a:rPr>
              <a:t>e</a:t>
            </a:r>
            <a:r>
              <a:rPr lang="en-US" b="1" baseline="30000" dirty="0">
                <a:latin typeface="Trebuchet MS" panose="020B0603020202020204" pitchFamily="34" charset="0"/>
              </a:rPr>
              <a:t>-s</a:t>
            </a:r>
            <a:r>
              <a:rPr lang="el-GR" b="1" baseline="30000" dirty="0">
                <a:latin typeface="Trebuchet MS" panose="020B0603020202020204" pitchFamily="34" charset="0"/>
              </a:rPr>
              <a:t>τ</a:t>
            </a:r>
            <a:r>
              <a:rPr lang="en-US" b="1" baseline="30000" dirty="0">
                <a:latin typeface="Trebuchet MS" panose="020B0603020202020204" pitchFamily="34" charset="0"/>
              </a:rPr>
              <a:t>  </a:t>
            </a:r>
            <a:r>
              <a:rPr lang="en-US" dirty="0">
                <a:latin typeface="Trebuchet MS" panose="020B0603020202020204" pitchFamily="34" charset="0"/>
              </a:rPr>
              <a:t>in it. Hence, system stability depends on time delay </a:t>
            </a:r>
            <a:r>
              <a:rPr lang="el-GR" dirty="0">
                <a:latin typeface="Trebuchet MS" panose="020B0603020202020204" pitchFamily="34" charset="0"/>
              </a:rPr>
              <a:t>τ</a:t>
            </a:r>
            <a:r>
              <a:rPr lang="en-US" dirty="0">
                <a:latin typeface="Trebuchet MS" panose="020B0603020202020204" pitchFamily="34" charset="0"/>
              </a:rPr>
              <a:t>.</a:t>
            </a:r>
          </a:p>
          <a:p>
            <a:pPr algn="just">
              <a:lnSpc>
                <a:spcPct val="150000"/>
              </a:lnSpc>
              <a:buFont typeface="Wingdings" panose="05000000000000000000" pitchFamily="2" charset="2"/>
              <a:buChar char="Ø"/>
            </a:pPr>
            <a:r>
              <a:rPr lang="en-US" dirty="0">
                <a:latin typeface="Trebuchet MS" panose="020B0603020202020204" pitchFamily="34" charset="0"/>
              </a:rPr>
              <a:t>For a satisfactorily designed PI controller, with </a:t>
            </a:r>
            <a:r>
              <a:rPr lang="el-GR" b="1" dirty="0">
                <a:latin typeface="Trebuchet MS" panose="020B0603020202020204" pitchFamily="34" charset="0"/>
              </a:rPr>
              <a:t>τ</a:t>
            </a:r>
            <a:r>
              <a:rPr lang="en-US" b="1" dirty="0">
                <a:latin typeface="Trebuchet MS" panose="020B0603020202020204" pitchFamily="34" charset="0"/>
              </a:rPr>
              <a:t> = 0</a:t>
            </a:r>
            <a:r>
              <a:rPr lang="en-US" dirty="0">
                <a:latin typeface="Trebuchet MS" panose="020B0603020202020204" pitchFamily="34" charset="0"/>
              </a:rPr>
              <a:t>, all the closed-loop poles are in the LHS of S plane.</a:t>
            </a:r>
          </a:p>
          <a:p>
            <a:pPr algn="just">
              <a:lnSpc>
                <a:spcPct val="150000"/>
              </a:lnSpc>
              <a:buFont typeface="Wingdings" panose="05000000000000000000" pitchFamily="2" charset="2"/>
              <a:buChar char="Ø"/>
            </a:pPr>
            <a:r>
              <a:rPr lang="en-US" dirty="0">
                <a:latin typeface="Trebuchet MS" panose="020B0603020202020204" pitchFamily="34" charset="0"/>
              </a:rPr>
              <a:t>With increase in network </a:t>
            </a:r>
            <a:r>
              <a:rPr lang="en-US" b="1" dirty="0">
                <a:latin typeface="Trebuchet MS" panose="020B0603020202020204" pitchFamily="34" charset="0"/>
              </a:rPr>
              <a:t>τ</a:t>
            </a:r>
            <a:r>
              <a:rPr lang="en-US" dirty="0">
                <a:latin typeface="Trebuchet MS" panose="020B0603020202020204" pitchFamily="34" charset="0"/>
              </a:rPr>
              <a:t>, a pair of complex conjugate poles exhibits a tendency to move towards j</a:t>
            </a:r>
            <a:r>
              <a:rPr lang="el-GR" dirty="0">
                <a:latin typeface="Trebuchet MS" panose="020B0603020202020204" pitchFamily="34" charset="0"/>
              </a:rPr>
              <a:t>ω</a:t>
            </a:r>
            <a:r>
              <a:rPr lang="en-US" dirty="0">
                <a:latin typeface="Trebuchet MS" panose="020B0603020202020204" pitchFamily="34" charset="0"/>
              </a:rPr>
              <a:t> axis.</a:t>
            </a:r>
          </a:p>
          <a:p>
            <a:pPr algn="just">
              <a:lnSpc>
                <a:spcPct val="150000"/>
              </a:lnSpc>
              <a:spcBef>
                <a:spcPts val="0"/>
              </a:spcBef>
              <a:buFont typeface="Wingdings" panose="05000000000000000000" pitchFamily="2" charset="2"/>
              <a:buChar char="Ø"/>
            </a:pPr>
            <a:r>
              <a:rPr lang="en-US" dirty="0">
                <a:latin typeface="Trebuchet MS" panose="020B0603020202020204" pitchFamily="34" charset="0"/>
              </a:rPr>
              <a:t>When time delay τ equals a critical delay value called stable delay margin </a:t>
            </a:r>
            <a:r>
              <a:rPr lang="el-GR" b="1" dirty="0">
                <a:latin typeface="Trebuchet MS" panose="020B0603020202020204" pitchFamily="34" charset="0"/>
              </a:rPr>
              <a:t>τ</a:t>
            </a:r>
            <a:r>
              <a:rPr lang="en-US" b="1" baseline="30000" dirty="0">
                <a:latin typeface="Trebuchet MS" panose="020B0603020202020204" pitchFamily="34" charset="0"/>
              </a:rPr>
              <a:t>*  </a:t>
            </a:r>
            <a:r>
              <a:rPr lang="en-US" dirty="0">
                <a:latin typeface="Trebuchet MS" panose="020B0603020202020204" pitchFamily="34" charset="0"/>
              </a:rPr>
              <a:t>the closed loop system has one pair of purely imaginary poles on </a:t>
            </a:r>
            <a:r>
              <a:rPr lang="en-US" b="1" dirty="0">
                <a:latin typeface="Trebuchet MS" panose="020B0603020202020204" pitchFamily="34" charset="0"/>
              </a:rPr>
              <a:t>jω</a:t>
            </a:r>
            <a:r>
              <a:rPr lang="en-US" dirty="0">
                <a:latin typeface="Trebuchet MS" panose="020B0603020202020204" pitchFamily="34" charset="0"/>
              </a:rPr>
              <a:t> axis. At this condition, the system is at the verge of instability.</a:t>
            </a:r>
          </a:p>
          <a:p>
            <a:pPr algn="just">
              <a:lnSpc>
                <a:spcPct val="150000"/>
              </a:lnSpc>
              <a:spcBef>
                <a:spcPts val="0"/>
              </a:spcBef>
              <a:buFont typeface="Wingdings" panose="05000000000000000000" pitchFamily="2" charset="2"/>
              <a:buChar char="Ø"/>
            </a:pPr>
            <a:r>
              <a:rPr lang="en-US" dirty="0">
                <a:latin typeface="Trebuchet MS" panose="020B0603020202020204" pitchFamily="34" charset="0"/>
              </a:rPr>
              <a:t>The objective of the stability analysis to compute </a:t>
            </a:r>
            <a:r>
              <a:rPr lang="el-GR" b="1" dirty="0">
                <a:latin typeface="Trebuchet MS" panose="020B0603020202020204" pitchFamily="34" charset="0"/>
              </a:rPr>
              <a:t>τ</a:t>
            </a:r>
            <a:r>
              <a:rPr lang="en-US" b="1" baseline="30000" dirty="0">
                <a:latin typeface="Trebuchet MS" panose="020B0603020202020204" pitchFamily="34" charset="0"/>
              </a:rPr>
              <a:t>*</a:t>
            </a:r>
            <a:r>
              <a:rPr lang="en-US" dirty="0">
                <a:latin typeface="Trebuchet MS" panose="020B0603020202020204" pitchFamily="34" charset="0"/>
              </a:rPr>
              <a:t>, the maximum allowable delay bound that guarantees marginal stability.</a:t>
            </a:r>
          </a:p>
          <a:p>
            <a:pPr algn="just">
              <a:lnSpc>
                <a:spcPct val="150000"/>
              </a:lnSpc>
              <a:spcBef>
                <a:spcPts val="0"/>
              </a:spcBef>
              <a:buFont typeface="Wingdings" panose="05000000000000000000" pitchFamily="2" charset="2"/>
              <a:buChar char="Ø"/>
            </a:pPr>
            <a:r>
              <a:rPr lang="en-US" dirty="0">
                <a:latin typeface="Trebuchet MS" panose="020B0603020202020204" pitchFamily="34" charset="0"/>
              </a:rPr>
              <a:t>For  </a:t>
            </a:r>
            <a:r>
              <a:rPr lang="en-US" b="1" dirty="0">
                <a:latin typeface="Trebuchet MS" panose="020B0603020202020204" pitchFamily="34" charset="0"/>
              </a:rPr>
              <a:t>τ &gt; </a:t>
            </a:r>
            <a:r>
              <a:rPr lang="el-GR" b="1" dirty="0">
                <a:latin typeface="Trebuchet MS" panose="020B0603020202020204" pitchFamily="34" charset="0"/>
              </a:rPr>
              <a:t>τ</a:t>
            </a:r>
            <a:r>
              <a:rPr lang="en-US" b="1" baseline="30000" dirty="0">
                <a:latin typeface="Trebuchet MS" panose="020B0603020202020204" pitchFamily="34" charset="0"/>
              </a:rPr>
              <a:t>*</a:t>
            </a:r>
            <a:r>
              <a:rPr lang="en-US" b="1" dirty="0">
                <a:latin typeface="Trebuchet MS" panose="020B0603020202020204" pitchFamily="34" charset="0"/>
              </a:rPr>
              <a:t>, </a:t>
            </a:r>
            <a:r>
              <a:rPr lang="en-US" dirty="0">
                <a:latin typeface="Trebuchet MS" panose="020B0603020202020204" pitchFamily="34" charset="0"/>
              </a:rPr>
              <a:t>the closed loop system becomes unstable.</a:t>
            </a:r>
          </a:p>
        </p:txBody>
      </p:sp>
    </p:spTree>
    <p:extLst>
      <p:ext uri="{BB962C8B-B14F-4D97-AF65-F5344CB8AC3E}">
        <p14:creationId xmlns:p14="http://schemas.microsoft.com/office/powerpoint/2010/main" val="122677797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B47C4BF-0531-4857-B234-3A2A4D0B613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9456" t="20345" r="35225" b="19002"/>
          <a:stretch/>
        </p:blipFill>
        <p:spPr>
          <a:xfrm>
            <a:off x="2599508" y="1444051"/>
            <a:ext cx="6091646" cy="4656841"/>
          </a:xfrm>
        </p:spPr>
      </p:pic>
      <p:sp>
        <p:nvSpPr>
          <p:cNvPr id="6" name="TextBox 5">
            <a:extLst>
              <a:ext uri="{FF2B5EF4-FFF2-40B4-BE49-F238E27FC236}">
                <a16:creationId xmlns:a16="http://schemas.microsoft.com/office/drawing/2014/main" id="{D16B1065-DA3B-4A33-9082-5086ED6AEEEE}"/>
              </a:ext>
            </a:extLst>
          </p:cNvPr>
          <p:cNvSpPr txBox="1"/>
          <p:nvPr/>
        </p:nvSpPr>
        <p:spPr>
          <a:xfrm>
            <a:off x="556181" y="678731"/>
            <a:ext cx="9982987"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7030A0"/>
                </a:solidFill>
                <a:effectLst/>
                <a:uLnTx/>
                <a:uFillTx/>
                <a:latin typeface="Garamond"/>
                <a:ea typeface="+mn-ea"/>
                <a:cs typeface="+mn-cs"/>
              </a:rPr>
              <a:t>DELAY DEPENDANCY STABILITY:</a:t>
            </a:r>
            <a:endParaRPr kumimoji="0" lang="en-IN" sz="2800" b="1" i="0" u="none" strike="noStrike" kern="1200" cap="none" spc="0" normalizeH="0" baseline="0" noProof="0" dirty="0">
              <a:ln>
                <a:noFill/>
              </a:ln>
              <a:solidFill>
                <a:srgbClr val="7030A0"/>
              </a:solidFill>
              <a:effectLst/>
              <a:uLnTx/>
              <a:uFillTx/>
              <a:latin typeface="Garamond"/>
              <a:ea typeface="+mn-ea"/>
              <a:cs typeface="+mn-cs"/>
            </a:endParaRPr>
          </a:p>
        </p:txBody>
      </p:sp>
    </p:spTree>
    <p:extLst>
      <p:ext uri="{BB962C8B-B14F-4D97-AF65-F5344CB8AC3E}">
        <p14:creationId xmlns:p14="http://schemas.microsoft.com/office/powerpoint/2010/main" val="5516183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A684B-511C-4A55-B0AC-98E85DDA7111}"/>
              </a:ext>
            </a:extLst>
          </p:cNvPr>
          <p:cNvSpPr>
            <a:spLocks noGrp="1"/>
          </p:cNvSpPr>
          <p:nvPr>
            <p:ph type="title"/>
          </p:nvPr>
        </p:nvSpPr>
        <p:spPr>
          <a:xfrm>
            <a:off x="570412" y="686137"/>
            <a:ext cx="9061269" cy="594023"/>
          </a:xfrm>
        </p:spPr>
        <p:txBody>
          <a:bodyPr>
            <a:normAutofit/>
          </a:bodyPr>
          <a:lstStyle/>
          <a:p>
            <a:r>
              <a:rPr lang="en-US" sz="2800" dirty="0">
                <a:solidFill>
                  <a:srgbClr val="C00000"/>
                </a:solidFill>
                <a:latin typeface="+mn-lt"/>
              </a:rPr>
              <a:t>CLOSED LOOP TRANSFER FUNCTION:</a:t>
            </a:r>
            <a:endParaRPr lang="en-IN" sz="2800" dirty="0">
              <a:latin typeface="+mn-l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B31BD1-804D-4F3F-AD14-179BA5DC3864}"/>
                  </a:ext>
                </a:extLst>
              </p:cNvPr>
              <p:cNvSpPr>
                <a:spLocks noGrp="1"/>
              </p:cNvSpPr>
              <p:nvPr>
                <p:ph idx="1"/>
              </p:nvPr>
            </p:nvSpPr>
            <p:spPr>
              <a:xfrm>
                <a:off x="570412" y="1384663"/>
                <a:ext cx="10524308" cy="4334691"/>
              </a:xfrm>
            </p:spPr>
            <p:txBody>
              <a:bodyPr>
                <a:noAutofit/>
              </a:bodyPr>
              <a:lstStyle/>
              <a:p>
                <a:pPr algn="just">
                  <a:lnSpc>
                    <a:spcPct val="150000"/>
                  </a:lnSpc>
                  <a:buClr>
                    <a:srgbClr val="C00000"/>
                  </a:buClr>
                  <a:buSzPct val="123000"/>
                  <a:buFont typeface="Arial" panose="020B0604020202020204" pitchFamily="34" charset="0"/>
                  <a:buChar char="•"/>
                </a:pPr>
                <a:r>
                  <a:rPr lang="en-US" sz="1600" dirty="0">
                    <a:latin typeface="Trebuchet MS" panose="020B0603020202020204" pitchFamily="34" charset="0"/>
                  </a:rPr>
                  <a:t>The closed loop transfer function of the time-delayed load frequency control system relates </a:t>
                </a:r>
                <a:r>
                  <a:rPr lang="el-GR" sz="1600" b="1" dirty="0">
                    <a:latin typeface="Trebuchet MS" panose="020B0603020202020204" pitchFamily="34" charset="0"/>
                  </a:rPr>
                  <a:t>Δ</a:t>
                </a:r>
                <a:r>
                  <a:rPr lang="en-US" sz="1600" b="1" dirty="0">
                    <a:latin typeface="Trebuchet MS" panose="020B0603020202020204" pitchFamily="34" charset="0"/>
                  </a:rPr>
                  <a:t>f(s)</a:t>
                </a:r>
                <a:r>
                  <a:rPr lang="en-US" sz="1600" dirty="0">
                    <a:latin typeface="Trebuchet MS" panose="020B0603020202020204" pitchFamily="34" charset="0"/>
                  </a:rPr>
                  <a:t>, the incremental frequency variable (output variable) to load disturbance variable </a:t>
                </a:r>
                <a:r>
                  <a:rPr lang="el-GR" sz="1600" b="1" dirty="0">
                    <a:latin typeface="Trebuchet MS" panose="020B0603020202020204" pitchFamily="34" charset="0"/>
                  </a:rPr>
                  <a:t>Δ</a:t>
                </a:r>
                <a14:m>
                  <m:oMath xmlns:m="http://schemas.openxmlformats.org/officeDocument/2006/math">
                    <m:sSub>
                      <m:sSubPr>
                        <m:ctrlPr>
                          <a:rPr lang="en-US" sz="1600" b="1" i="1" dirty="0">
                            <a:latin typeface="Cambria Math" panose="02040503050406030204" pitchFamily="18" charset="0"/>
                          </a:rPr>
                        </m:ctrlPr>
                      </m:sSubPr>
                      <m:e>
                        <m:r>
                          <a:rPr lang="en-US" sz="1600" b="1" i="1" dirty="0">
                            <a:latin typeface="Cambria Math" panose="02040503050406030204" pitchFamily="18" charset="0"/>
                          </a:rPr>
                          <m:t>𝑷</m:t>
                        </m:r>
                      </m:e>
                      <m:sub>
                        <m:r>
                          <a:rPr lang="en-US" sz="1600" b="1" i="1" dirty="0">
                            <a:latin typeface="Cambria Math" panose="02040503050406030204" pitchFamily="18" charset="0"/>
                          </a:rPr>
                          <m:t>𝒅</m:t>
                        </m:r>
                      </m:sub>
                    </m:sSub>
                  </m:oMath>
                </a14:m>
                <a:r>
                  <a:rPr lang="en-US" sz="1600" b="1" dirty="0">
                    <a:latin typeface="Trebuchet MS" panose="020B0603020202020204" pitchFamily="34" charset="0"/>
                  </a:rPr>
                  <a:t>(s) </a:t>
                </a:r>
                <a:r>
                  <a:rPr lang="en-US" sz="1600" dirty="0">
                    <a:latin typeface="Trebuchet MS" panose="020B0603020202020204" pitchFamily="34" charset="0"/>
                  </a:rPr>
                  <a:t>(input variable).</a:t>
                </a:r>
              </a:p>
              <a:p>
                <a:pPr algn="just">
                  <a:lnSpc>
                    <a:spcPct val="150000"/>
                  </a:lnSpc>
                  <a:buClr>
                    <a:srgbClr val="C00000"/>
                  </a:buClr>
                  <a:buSzPct val="123000"/>
                  <a:buFont typeface="Arial" panose="020B0604020202020204" pitchFamily="34" charset="0"/>
                  <a:buChar char="•"/>
                </a:pPr>
                <a:r>
                  <a:rPr lang="en-US" sz="1600" dirty="0">
                    <a:latin typeface="Trebuchet MS" panose="020B0603020202020204" pitchFamily="34" charset="0"/>
                  </a:rPr>
                  <a:t>The closed loop transfer function is derived as follows:</a:t>
                </a:r>
              </a:p>
              <a:p>
                <a:pPr marL="0" indent="0" algn="just">
                  <a:buClr>
                    <a:srgbClr val="C00000"/>
                  </a:buClr>
                  <a:buSzPct val="123000"/>
                  <a:buNone/>
                </a:pPr>
                <a:r>
                  <a:rPr lang="en-IN" sz="2400" b="1" dirty="0"/>
                  <a:t>                                       G</a:t>
                </a:r>
                <a14:m>
                  <m:oMath xmlns:m="http://schemas.openxmlformats.org/officeDocument/2006/math">
                    <m:d>
                      <m:dPr>
                        <m:ctrlPr>
                          <a:rPr lang="en-IN" sz="2400" b="1" i="1">
                            <a:latin typeface="Cambria Math" panose="02040503050406030204" pitchFamily="18" charset="0"/>
                          </a:rPr>
                        </m:ctrlPr>
                      </m:dPr>
                      <m:e>
                        <m:r>
                          <a:rPr lang="en-IN" sz="2400" b="1" i="1">
                            <a:latin typeface="Cambria Math" panose="02040503050406030204" pitchFamily="18" charset="0"/>
                          </a:rPr>
                          <m:t>𝒔</m:t>
                        </m:r>
                      </m:e>
                    </m:d>
                    <m:r>
                      <a:rPr lang="en-IN" sz="2400" b="1" i="1">
                        <a:latin typeface="Cambria Math" panose="02040503050406030204" pitchFamily="18" charset="0"/>
                      </a:rPr>
                      <m:t>=</m:t>
                    </m:r>
                    <m:f>
                      <m:fPr>
                        <m:ctrlPr>
                          <a:rPr lang="en-IN" sz="2400" b="1" i="1">
                            <a:latin typeface="Cambria Math" panose="02040503050406030204" pitchFamily="18" charset="0"/>
                          </a:rPr>
                        </m:ctrlPr>
                      </m:fPr>
                      <m:num>
                        <m:r>
                          <a:rPr lang="en-IN" sz="2400" b="1" i="1">
                            <a:latin typeface="Cambria Math" panose="02040503050406030204" pitchFamily="18" charset="0"/>
                            <a:ea typeface="Cambria Math" panose="02040503050406030204" pitchFamily="18" charset="0"/>
                          </a:rPr>
                          <m:t>∆</m:t>
                        </m:r>
                        <m:r>
                          <a:rPr lang="en-IN" sz="2400" b="1" i="1">
                            <a:latin typeface="Cambria Math" panose="02040503050406030204" pitchFamily="18" charset="0"/>
                            <a:ea typeface="Cambria Math" panose="02040503050406030204" pitchFamily="18" charset="0"/>
                          </a:rPr>
                          <m:t>𝒇</m:t>
                        </m:r>
                        <m:d>
                          <m:dPr>
                            <m:ctrlPr>
                              <a:rPr lang="en-IN" sz="2400" b="1" i="1">
                                <a:latin typeface="Cambria Math" panose="02040503050406030204" pitchFamily="18" charset="0"/>
                                <a:ea typeface="Cambria Math" panose="02040503050406030204" pitchFamily="18" charset="0"/>
                              </a:rPr>
                            </m:ctrlPr>
                          </m:dPr>
                          <m:e>
                            <m:r>
                              <a:rPr lang="en-IN" sz="2400" b="1" i="1">
                                <a:latin typeface="Cambria Math" panose="02040503050406030204" pitchFamily="18" charset="0"/>
                                <a:ea typeface="Cambria Math" panose="02040503050406030204" pitchFamily="18" charset="0"/>
                              </a:rPr>
                              <m:t>𝒔</m:t>
                            </m:r>
                          </m:e>
                        </m:d>
                      </m:num>
                      <m:den>
                        <m:r>
                          <a:rPr lang="en-IN" sz="2400" b="1" i="1">
                            <a:latin typeface="Cambria Math" panose="02040503050406030204" pitchFamily="18" charset="0"/>
                            <a:ea typeface="Cambria Math" panose="02040503050406030204" pitchFamily="18" charset="0"/>
                          </a:rPr>
                          <m:t>∆</m:t>
                        </m:r>
                        <m:sSub>
                          <m:sSubPr>
                            <m:ctrlPr>
                              <a:rPr lang="en-IN" sz="2400" b="1" i="1">
                                <a:latin typeface="Cambria Math" panose="02040503050406030204" pitchFamily="18" charset="0"/>
                                <a:ea typeface="Cambria Math" panose="02040503050406030204" pitchFamily="18" charset="0"/>
                              </a:rPr>
                            </m:ctrlPr>
                          </m:sSubPr>
                          <m:e>
                            <m:r>
                              <a:rPr lang="en-IN" sz="2400" b="1" i="1">
                                <a:latin typeface="Cambria Math" panose="02040503050406030204" pitchFamily="18" charset="0"/>
                                <a:ea typeface="Cambria Math" panose="02040503050406030204" pitchFamily="18" charset="0"/>
                              </a:rPr>
                              <m:t>𝑷</m:t>
                            </m:r>
                          </m:e>
                          <m:sub>
                            <m:r>
                              <a:rPr lang="en-IN" sz="2400" b="1" i="1">
                                <a:latin typeface="Cambria Math" panose="02040503050406030204" pitchFamily="18" charset="0"/>
                                <a:ea typeface="Cambria Math" panose="02040503050406030204" pitchFamily="18" charset="0"/>
                              </a:rPr>
                              <m:t>𝒅</m:t>
                            </m:r>
                            <m:d>
                              <m:dPr>
                                <m:ctrlPr>
                                  <a:rPr lang="en-IN" sz="2400" b="1" i="1">
                                    <a:latin typeface="Cambria Math" panose="02040503050406030204" pitchFamily="18" charset="0"/>
                                    <a:ea typeface="Cambria Math" panose="02040503050406030204" pitchFamily="18" charset="0"/>
                                  </a:rPr>
                                </m:ctrlPr>
                              </m:dPr>
                              <m:e>
                                <m:r>
                                  <a:rPr lang="en-IN" sz="2400" b="1" i="1">
                                    <a:latin typeface="Cambria Math" panose="02040503050406030204" pitchFamily="18" charset="0"/>
                                    <a:ea typeface="Cambria Math" panose="02040503050406030204" pitchFamily="18" charset="0"/>
                                  </a:rPr>
                                  <m:t>𝒔</m:t>
                                </m:r>
                              </m:e>
                            </m:d>
                          </m:sub>
                        </m:sSub>
                      </m:den>
                    </m:f>
                    <m:r>
                      <a:rPr lang="en-IN" sz="2400" b="1" i="1">
                        <a:latin typeface="Cambria Math" panose="02040503050406030204" pitchFamily="18" charset="0"/>
                        <a:ea typeface="Cambria Math" panose="02040503050406030204" pitchFamily="18" charset="0"/>
                      </a:rPr>
                      <m:t>=</m:t>
                    </m:r>
                    <m:f>
                      <m:fPr>
                        <m:ctrlPr>
                          <a:rPr lang="en-IN" sz="2400" b="1" i="1">
                            <a:latin typeface="Cambria Math" panose="02040503050406030204" pitchFamily="18" charset="0"/>
                            <a:ea typeface="Cambria Math" panose="02040503050406030204" pitchFamily="18" charset="0"/>
                          </a:rPr>
                        </m:ctrlPr>
                      </m:fPr>
                      <m:num>
                        <m:r>
                          <a:rPr lang="en-IN" sz="2400" b="1" i="1">
                            <a:latin typeface="Cambria Math" panose="02040503050406030204" pitchFamily="18" charset="0"/>
                            <a:ea typeface="Cambria Math" panose="02040503050406030204" pitchFamily="18" charset="0"/>
                          </a:rPr>
                          <m:t>𝑵</m:t>
                        </m:r>
                        <m:d>
                          <m:dPr>
                            <m:ctrlPr>
                              <a:rPr lang="en-IN" sz="2400" b="1" i="1">
                                <a:latin typeface="Cambria Math" panose="02040503050406030204" pitchFamily="18" charset="0"/>
                                <a:ea typeface="Cambria Math" panose="02040503050406030204" pitchFamily="18" charset="0"/>
                              </a:rPr>
                            </m:ctrlPr>
                          </m:dPr>
                          <m:e>
                            <m:r>
                              <a:rPr lang="en-IN" sz="2400" b="1" i="1">
                                <a:latin typeface="Cambria Math" panose="02040503050406030204" pitchFamily="18" charset="0"/>
                                <a:ea typeface="Cambria Math" panose="02040503050406030204" pitchFamily="18" charset="0"/>
                              </a:rPr>
                              <m:t>𝒔</m:t>
                            </m:r>
                          </m:e>
                        </m:d>
                      </m:num>
                      <m:den>
                        <m:r>
                          <a:rPr lang="en-IN" sz="2400" b="1" i="1">
                            <a:latin typeface="Cambria Math" panose="02040503050406030204" pitchFamily="18" charset="0"/>
                            <a:ea typeface="Cambria Math" panose="02040503050406030204" pitchFamily="18" charset="0"/>
                          </a:rPr>
                          <m:t>𝑷</m:t>
                        </m:r>
                        <m:d>
                          <m:dPr>
                            <m:ctrlPr>
                              <a:rPr lang="en-IN" sz="2400" b="1" i="1">
                                <a:latin typeface="Cambria Math" panose="02040503050406030204" pitchFamily="18" charset="0"/>
                                <a:ea typeface="Cambria Math" panose="02040503050406030204" pitchFamily="18" charset="0"/>
                              </a:rPr>
                            </m:ctrlPr>
                          </m:dPr>
                          <m:e>
                            <m:r>
                              <a:rPr lang="en-IN" sz="2400" b="1" i="1">
                                <a:latin typeface="Cambria Math" panose="02040503050406030204" pitchFamily="18" charset="0"/>
                                <a:ea typeface="Cambria Math" panose="02040503050406030204" pitchFamily="18" charset="0"/>
                              </a:rPr>
                              <m:t>𝒔</m:t>
                            </m:r>
                          </m:e>
                        </m:d>
                        <m:r>
                          <a:rPr lang="en-IN" sz="2400" b="1" i="1">
                            <a:latin typeface="Cambria Math" panose="02040503050406030204" pitchFamily="18" charset="0"/>
                            <a:ea typeface="Cambria Math" panose="02040503050406030204" pitchFamily="18" charset="0"/>
                          </a:rPr>
                          <m:t>+</m:t>
                        </m:r>
                        <m:r>
                          <a:rPr lang="en-IN" sz="2400" b="1" i="1">
                            <a:latin typeface="Cambria Math" panose="02040503050406030204" pitchFamily="18" charset="0"/>
                            <a:ea typeface="Cambria Math" panose="02040503050406030204" pitchFamily="18" charset="0"/>
                          </a:rPr>
                          <m:t>𝑸</m:t>
                        </m:r>
                        <m:d>
                          <m:dPr>
                            <m:ctrlPr>
                              <a:rPr lang="en-IN" sz="2400" b="1" i="1">
                                <a:latin typeface="Cambria Math" panose="02040503050406030204" pitchFamily="18" charset="0"/>
                                <a:ea typeface="Cambria Math" panose="02040503050406030204" pitchFamily="18" charset="0"/>
                              </a:rPr>
                            </m:ctrlPr>
                          </m:dPr>
                          <m:e>
                            <m:r>
                              <a:rPr lang="en-IN" sz="2400" b="1" i="1">
                                <a:latin typeface="Cambria Math" panose="02040503050406030204" pitchFamily="18" charset="0"/>
                                <a:ea typeface="Cambria Math" panose="02040503050406030204" pitchFamily="18" charset="0"/>
                              </a:rPr>
                              <m:t>𝒔</m:t>
                            </m:r>
                          </m:e>
                        </m:d>
                        <m:sSup>
                          <m:sSupPr>
                            <m:ctrlPr>
                              <a:rPr lang="en-IN" sz="2400" b="1" i="1">
                                <a:latin typeface="Cambria Math" panose="02040503050406030204" pitchFamily="18" charset="0"/>
                                <a:ea typeface="Cambria Math" panose="02040503050406030204" pitchFamily="18" charset="0"/>
                              </a:rPr>
                            </m:ctrlPr>
                          </m:sSupPr>
                          <m:e>
                            <m:r>
                              <a:rPr lang="en-IN" sz="2400" b="1" i="1">
                                <a:latin typeface="Cambria Math" panose="02040503050406030204" pitchFamily="18" charset="0"/>
                                <a:ea typeface="Cambria Math" panose="02040503050406030204" pitchFamily="18" charset="0"/>
                              </a:rPr>
                              <m:t>𝒆</m:t>
                            </m:r>
                          </m:e>
                          <m:sup>
                            <m:r>
                              <a:rPr lang="en-IN" sz="2400" b="1" i="1">
                                <a:latin typeface="Cambria Math" panose="02040503050406030204" pitchFamily="18" charset="0"/>
                                <a:ea typeface="Cambria Math" panose="02040503050406030204" pitchFamily="18" charset="0"/>
                              </a:rPr>
                              <m:t>−</m:t>
                            </m:r>
                            <m:r>
                              <a:rPr lang="en-IN" sz="2400" b="1" i="1">
                                <a:latin typeface="Cambria Math" panose="02040503050406030204" pitchFamily="18" charset="0"/>
                                <a:ea typeface="Cambria Math" panose="02040503050406030204" pitchFamily="18" charset="0"/>
                              </a:rPr>
                              <m:t>𝒔</m:t>
                            </m:r>
                            <m:r>
                              <a:rPr lang="en-IN" sz="2400" b="1" i="1">
                                <a:latin typeface="Cambria Math" panose="02040503050406030204" pitchFamily="18" charset="0"/>
                                <a:ea typeface="Cambria Math" panose="02040503050406030204" pitchFamily="18" charset="0"/>
                              </a:rPr>
                              <m:t>𝝉</m:t>
                            </m:r>
                          </m:sup>
                        </m:sSup>
                      </m:den>
                    </m:f>
                  </m:oMath>
                </a14:m>
                <a:endParaRPr lang="en-IN" sz="2400" b="1" dirty="0"/>
              </a:p>
              <a:p>
                <a:pPr marL="0" indent="0" algn="just">
                  <a:spcBef>
                    <a:spcPts val="0"/>
                  </a:spcBef>
                  <a:buClr>
                    <a:srgbClr val="C00000"/>
                  </a:buClr>
                  <a:buSzPct val="123000"/>
                  <a:buNone/>
                </a:pPr>
                <a:r>
                  <a:rPr lang="en-US" sz="1600" b="1" dirty="0">
                    <a:latin typeface="Trebuchet MS" panose="020B0603020202020204" pitchFamily="34" charset="0"/>
                  </a:rPr>
                  <a:t>Where,</a:t>
                </a:r>
                <a:endParaRPr lang="en-US" sz="2400" b="1" dirty="0">
                  <a:latin typeface="Trebuchet MS" panose="020B0603020202020204" pitchFamily="34" charset="0"/>
                </a:endParaRPr>
              </a:p>
              <a:p>
                <a:pPr marL="0" indent="0" algn="just">
                  <a:buClr>
                    <a:srgbClr val="C00000"/>
                  </a:buClr>
                  <a:buSzPct val="123000"/>
                  <a:buNone/>
                </a:pPr>
                <a:r>
                  <a:rPr lang="en-US" sz="2400" dirty="0">
                    <a:latin typeface="Trebuchet MS" panose="020B0603020202020204" pitchFamily="34" charset="0"/>
                  </a:rPr>
                  <a:t>                     N(s)= </a:t>
                </a:r>
                <a14:m>
                  <m:oMath xmlns:m="http://schemas.openxmlformats.org/officeDocument/2006/math">
                    <m:r>
                      <a:rPr lang="en-US" sz="2400" i="1" dirty="0">
                        <a:latin typeface="Cambria Math" panose="02040503050406030204" pitchFamily="18" charset="0"/>
                      </a:rPr>
                      <m:t>𝑛</m:t>
                    </m:r>
                    <m:r>
                      <a:rPr lang="en-US" sz="2400" i="1" baseline="-25000" dirty="0">
                        <a:latin typeface="Cambria Math" panose="02040503050406030204" pitchFamily="18" charset="0"/>
                      </a:rPr>
                      <m:t>5</m:t>
                    </m:r>
                  </m:oMath>
                </a14:m>
                <a:r>
                  <a:rPr lang="en-US" sz="2400" dirty="0">
                    <a:latin typeface="Trebuchet MS" panose="020B0603020202020204" pitchFamily="34" charset="0"/>
                  </a:rPr>
                  <a:t>s</a:t>
                </a:r>
                <a:r>
                  <a:rPr lang="en-US" sz="2400" baseline="30000" dirty="0">
                    <a:latin typeface="Trebuchet MS" panose="020B0603020202020204" pitchFamily="34" charset="0"/>
                  </a:rPr>
                  <a:t>5</a:t>
                </a:r>
                <a:r>
                  <a:rPr lang="en-US" sz="2400" dirty="0">
                    <a:latin typeface="Trebuchet MS" panose="020B0603020202020204" pitchFamily="34" charset="0"/>
                  </a:rPr>
                  <a:t> + n</a:t>
                </a:r>
                <a:r>
                  <a:rPr lang="en-US" sz="2400" baseline="-25000" dirty="0">
                    <a:latin typeface="Trebuchet MS" panose="020B0603020202020204" pitchFamily="34" charset="0"/>
                  </a:rPr>
                  <a:t>4</a:t>
                </a:r>
                <a:r>
                  <a:rPr lang="en-US" sz="2400" dirty="0">
                    <a:latin typeface="Trebuchet MS" panose="020B0603020202020204" pitchFamily="34" charset="0"/>
                  </a:rPr>
                  <a:t>s</a:t>
                </a:r>
                <a:r>
                  <a:rPr lang="en-US" sz="2400" baseline="30000" dirty="0">
                    <a:latin typeface="Trebuchet MS" panose="020B0603020202020204" pitchFamily="34" charset="0"/>
                  </a:rPr>
                  <a:t>4</a:t>
                </a:r>
                <a:r>
                  <a:rPr lang="en-US" sz="2400" dirty="0">
                    <a:latin typeface="Trebuchet MS" panose="020B0603020202020204" pitchFamily="34" charset="0"/>
                  </a:rPr>
                  <a:t> + n</a:t>
                </a:r>
                <a:r>
                  <a:rPr lang="en-US" sz="2400" baseline="-25000" dirty="0">
                    <a:latin typeface="Trebuchet MS" panose="020B0603020202020204" pitchFamily="34" charset="0"/>
                  </a:rPr>
                  <a:t>3</a:t>
                </a:r>
                <a:r>
                  <a:rPr lang="en-US" sz="2400" dirty="0">
                    <a:latin typeface="Trebuchet MS" panose="020B0603020202020204" pitchFamily="34" charset="0"/>
                  </a:rPr>
                  <a:t>s</a:t>
                </a:r>
                <a:r>
                  <a:rPr lang="en-US" sz="2400" baseline="30000" dirty="0">
                    <a:latin typeface="Trebuchet MS" panose="020B0603020202020204" pitchFamily="34" charset="0"/>
                  </a:rPr>
                  <a:t>3</a:t>
                </a:r>
                <a:r>
                  <a:rPr lang="en-US" sz="2400" dirty="0">
                    <a:latin typeface="Trebuchet MS" panose="020B0603020202020204" pitchFamily="34" charset="0"/>
                  </a:rPr>
                  <a:t> + n</a:t>
                </a:r>
                <a:r>
                  <a:rPr lang="en-US" sz="2400" baseline="-25000" dirty="0">
                    <a:latin typeface="Trebuchet MS" panose="020B0603020202020204" pitchFamily="34" charset="0"/>
                  </a:rPr>
                  <a:t>2</a:t>
                </a:r>
                <a:r>
                  <a:rPr lang="en-US" sz="2400" dirty="0">
                    <a:latin typeface="Trebuchet MS" panose="020B0603020202020204" pitchFamily="34" charset="0"/>
                  </a:rPr>
                  <a:t>s</a:t>
                </a:r>
                <a:r>
                  <a:rPr lang="en-US" sz="2400" baseline="30000" dirty="0">
                    <a:latin typeface="Trebuchet MS" panose="020B0603020202020204" pitchFamily="34" charset="0"/>
                  </a:rPr>
                  <a:t>2</a:t>
                </a:r>
                <a:r>
                  <a:rPr lang="en-US" sz="2400" dirty="0">
                    <a:latin typeface="Trebuchet MS" panose="020B0603020202020204" pitchFamily="34" charset="0"/>
                  </a:rPr>
                  <a:t> + n</a:t>
                </a:r>
                <a:r>
                  <a:rPr lang="en-US" sz="2400" baseline="-25000" dirty="0">
                    <a:latin typeface="Trebuchet MS" panose="020B0603020202020204" pitchFamily="34" charset="0"/>
                  </a:rPr>
                  <a:t>1</a:t>
                </a:r>
                <a:r>
                  <a:rPr lang="en-US" sz="2400" dirty="0">
                    <a:latin typeface="Trebuchet MS" panose="020B0603020202020204" pitchFamily="34" charset="0"/>
                  </a:rPr>
                  <a:t>s</a:t>
                </a:r>
                <a:r>
                  <a:rPr lang="en-US" sz="2400" baseline="30000" dirty="0">
                    <a:latin typeface="Trebuchet MS" panose="020B0603020202020204" pitchFamily="34" charset="0"/>
                  </a:rPr>
                  <a:t>1</a:t>
                </a:r>
                <a:r>
                  <a:rPr lang="en-US" sz="2400" dirty="0">
                    <a:latin typeface="Trebuchet MS" panose="020B0603020202020204" pitchFamily="34" charset="0"/>
                  </a:rPr>
                  <a:t> +n</a:t>
                </a:r>
                <a:r>
                  <a:rPr lang="en-US" sz="2400" baseline="-25000" dirty="0">
                    <a:latin typeface="Trebuchet MS" panose="020B0603020202020204" pitchFamily="34" charset="0"/>
                  </a:rPr>
                  <a:t>0.</a:t>
                </a:r>
              </a:p>
              <a:p>
                <a:pPr marL="0" indent="0" algn="just">
                  <a:buClr>
                    <a:srgbClr val="C00000"/>
                  </a:buClr>
                  <a:buSzPct val="123000"/>
                  <a:buNone/>
                </a:pPr>
                <a:r>
                  <a:rPr lang="en-US" sz="2400" dirty="0">
                    <a:latin typeface="Trebuchet MS" panose="020B0603020202020204" pitchFamily="34" charset="0"/>
                  </a:rPr>
                  <a:t>                     P(s) = p</a:t>
                </a:r>
                <a:r>
                  <a:rPr lang="en-US" sz="2400" baseline="-25000" dirty="0">
                    <a:latin typeface="Trebuchet MS" panose="020B0603020202020204" pitchFamily="34" charset="0"/>
                  </a:rPr>
                  <a:t>6</a:t>
                </a:r>
                <a:r>
                  <a:rPr lang="en-US" sz="2400" dirty="0">
                    <a:latin typeface="Trebuchet MS" panose="020B0603020202020204" pitchFamily="34" charset="0"/>
                  </a:rPr>
                  <a:t>s</a:t>
                </a:r>
                <a:r>
                  <a:rPr lang="en-US" sz="2400" baseline="30000" dirty="0">
                    <a:latin typeface="Trebuchet MS" panose="020B0603020202020204" pitchFamily="34" charset="0"/>
                  </a:rPr>
                  <a:t>6 </a:t>
                </a:r>
                <a:r>
                  <a:rPr lang="en-US" sz="2400" dirty="0">
                    <a:latin typeface="Trebuchet MS" panose="020B0603020202020204" pitchFamily="34" charset="0"/>
                  </a:rPr>
                  <a:t>+ p</a:t>
                </a:r>
                <a:r>
                  <a:rPr lang="en-US" sz="2400" baseline="-25000" dirty="0">
                    <a:latin typeface="Trebuchet MS" panose="020B0603020202020204" pitchFamily="34" charset="0"/>
                  </a:rPr>
                  <a:t>5</a:t>
                </a:r>
                <a:r>
                  <a:rPr lang="en-US" sz="2400" dirty="0">
                    <a:latin typeface="Trebuchet MS" panose="020B0603020202020204" pitchFamily="34" charset="0"/>
                  </a:rPr>
                  <a:t>s</a:t>
                </a:r>
                <a:r>
                  <a:rPr lang="en-US" sz="2400" baseline="30000" dirty="0">
                    <a:latin typeface="Trebuchet MS" panose="020B0603020202020204" pitchFamily="34" charset="0"/>
                  </a:rPr>
                  <a:t>5 </a:t>
                </a:r>
                <a:r>
                  <a:rPr lang="en-US" sz="2400" dirty="0">
                    <a:latin typeface="Trebuchet MS" panose="020B0603020202020204" pitchFamily="34" charset="0"/>
                  </a:rPr>
                  <a:t>+ p</a:t>
                </a:r>
                <a:r>
                  <a:rPr lang="en-US" sz="2400" baseline="-25000" dirty="0">
                    <a:latin typeface="Trebuchet MS" panose="020B0603020202020204" pitchFamily="34" charset="0"/>
                  </a:rPr>
                  <a:t>4</a:t>
                </a:r>
                <a:r>
                  <a:rPr lang="en-US" sz="2400" dirty="0">
                    <a:latin typeface="Trebuchet MS" panose="020B0603020202020204" pitchFamily="34" charset="0"/>
                  </a:rPr>
                  <a:t>s</a:t>
                </a:r>
                <a:r>
                  <a:rPr lang="en-US" sz="2400" baseline="30000" dirty="0">
                    <a:latin typeface="Trebuchet MS" panose="020B0603020202020204" pitchFamily="34" charset="0"/>
                  </a:rPr>
                  <a:t>4</a:t>
                </a:r>
                <a:r>
                  <a:rPr lang="en-US" sz="2400" dirty="0">
                    <a:latin typeface="Trebuchet MS" panose="020B0603020202020204" pitchFamily="34" charset="0"/>
                  </a:rPr>
                  <a:t> + p</a:t>
                </a:r>
                <a:r>
                  <a:rPr lang="en-US" sz="2400" baseline="-25000" dirty="0">
                    <a:latin typeface="Trebuchet MS" panose="020B0603020202020204" pitchFamily="34" charset="0"/>
                  </a:rPr>
                  <a:t>3</a:t>
                </a:r>
                <a:r>
                  <a:rPr lang="en-US" sz="2400" dirty="0">
                    <a:latin typeface="Trebuchet MS" panose="020B0603020202020204" pitchFamily="34" charset="0"/>
                  </a:rPr>
                  <a:t>s</a:t>
                </a:r>
                <a:r>
                  <a:rPr lang="en-US" sz="2400" baseline="30000" dirty="0">
                    <a:latin typeface="Trebuchet MS" panose="020B0603020202020204" pitchFamily="34" charset="0"/>
                  </a:rPr>
                  <a:t>3</a:t>
                </a:r>
                <a:r>
                  <a:rPr lang="en-US" sz="2400" dirty="0">
                    <a:latin typeface="Trebuchet MS" panose="020B0603020202020204" pitchFamily="34" charset="0"/>
                  </a:rPr>
                  <a:t> + p</a:t>
                </a:r>
                <a:r>
                  <a:rPr lang="en-US" sz="2400" baseline="-25000" dirty="0">
                    <a:latin typeface="Trebuchet MS" panose="020B0603020202020204" pitchFamily="34" charset="0"/>
                  </a:rPr>
                  <a:t>2</a:t>
                </a:r>
                <a:r>
                  <a:rPr lang="en-US" sz="2400" dirty="0">
                    <a:latin typeface="Trebuchet MS" panose="020B0603020202020204" pitchFamily="34" charset="0"/>
                  </a:rPr>
                  <a:t>s</a:t>
                </a:r>
                <a:r>
                  <a:rPr lang="en-US" sz="2400" baseline="30000" dirty="0">
                    <a:latin typeface="Trebuchet MS" panose="020B0603020202020204" pitchFamily="34" charset="0"/>
                  </a:rPr>
                  <a:t>2</a:t>
                </a:r>
                <a:r>
                  <a:rPr lang="en-US" sz="2400" dirty="0">
                    <a:latin typeface="Trebuchet MS" panose="020B0603020202020204" pitchFamily="34" charset="0"/>
                  </a:rPr>
                  <a:t> +p</a:t>
                </a:r>
                <a:r>
                  <a:rPr lang="en-US" sz="2400" baseline="-25000" dirty="0">
                    <a:latin typeface="Trebuchet MS" panose="020B0603020202020204" pitchFamily="34" charset="0"/>
                  </a:rPr>
                  <a:t>1</a:t>
                </a:r>
                <a:r>
                  <a:rPr lang="en-US" sz="2400" dirty="0">
                    <a:latin typeface="Trebuchet MS" panose="020B0603020202020204" pitchFamily="34" charset="0"/>
                  </a:rPr>
                  <a:t>s + p</a:t>
                </a:r>
                <a:r>
                  <a:rPr lang="en-US" sz="2400" baseline="-25000" dirty="0">
                    <a:latin typeface="Trebuchet MS" panose="020B0603020202020204" pitchFamily="34" charset="0"/>
                  </a:rPr>
                  <a:t>0.</a:t>
                </a:r>
              </a:p>
              <a:p>
                <a:pPr marL="0" indent="0" algn="just">
                  <a:buClr>
                    <a:srgbClr val="C00000"/>
                  </a:buClr>
                  <a:buSzPct val="123000"/>
                  <a:buNone/>
                </a:pPr>
                <a:r>
                  <a:rPr lang="en-US" sz="2400" dirty="0">
                    <a:latin typeface="Trebuchet MS" panose="020B0603020202020204" pitchFamily="34" charset="0"/>
                  </a:rPr>
                  <a:t>                     Q(s)= q</a:t>
                </a:r>
                <a:r>
                  <a:rPr lang="en-US" sz="2400" baseline="-25000" dirty="0">
                    <a:latin typeface="Trebuchet MS" panose="020B0603020202020204" pitchFamily="34" charset="0"/>
                  </a:rPr>
                  <a:t>4</a:t>
                </a:r>
                <a:r>
                  <a:rPr lang="en-US" sz="2400" dirty="0">
                    <a:latin typeface="Trebuchet MS" panose="020B0603020202020204" pitchFamily="34" charset="0"/>
                  </a:rPr>
                  <a:t>s</a:t>
                </a:r>
                <a:r>
                  <a:rPr lang="en-US" sz="2400" baseline="30000" dirty="0">
                    <a:latin typeface="Trebuchet MS" panose="020B0603020202020204" pitchFamily="34" charset="0"/>
                  </a:rPr>
                  <a:t>4</a:t>
                </a:r>
                <a:r>
                  <a:rPr lang="en-US" sz="2400" dirty="0">
                    <a:latin typeface="Trebuchet MS" panose="020B0603020202020204" pitchFamily="34" charset="0"/>
                  </a:rPr>
                  <a:t> + q</a:t>
                </a:r>
                <a:r>
                  <a:rPr lang="en-US" sz="2400" baseline="-25000" dirty="0">
                    <a:latin typeface="Trebuchet MS" panose="020B0603020202020204" pitchFamily="34" charset="0"/>
                  </a:rPr>
                  <a:t>3</a:t>
                </a:r>
                <a:r>
                  <a:rPr lang="en-US" sz="2400" dirty="0">
                    <a:latin typeface="Trebuchet MS" panose="020B0603020202020204" pitchFamily="34" charset="0"/>
                  </a:rPr>
                  <a:t>s</a:t>
                </a:r>
                <a:r>
                  <a:rPr lang="en-US" sz="2400" baseline="30000" dirty="0">
                    <a:latin typeface="Trebuchet MS" panose="020B0603020202020204" pitchFamily="34" charset="0"/>
                  </a:rPr>
                  <a:t>3</a:t>
                </a:r>
                <a:r>
                  <a:rPr lang="en-US" sz="2400" dirty="0">
                    <a:latin typeface="Trebuchet MS" panose="020B0603020202020204" pitchFamily="34" charset="0"/>
                  </a:rPr>
                  <a:t> + q</a:t>
                </a:r>
                <a:r>
                  <a:rPr lang="en-US" sz="2400" baseline="-25000" dirty="0">
                    <a:latin typeface="Trebuchet MS" panose="020B0603020202020204" pitchFamily="34" charset="0"/>
                  </a:rPr>
                  <a:t>2</a:t>
                </a:r>
                <a:r>
                  <a:rPr lang="en-US" sz="2400" dirty="0">
                    <a:latin typeface="Trebuchet MS" panose="020B0603020202020204" pitchFamily="34" charset="0"/>
                  </a:rPr>
                  <a:t>s</a:t>
                </a:r>
                <a:r>
                  <a:rPr lang="en-US" sz="2400" baseline="30000" dirty="0">
                    <a:latin typeface="Trebuchet MS" panose="020B0603020202020204" pitchFamily="34" charset="0"/>
                  </a:rPr>
                  <a:t>2</a:t>
                </a:r>
                <a:r>
                  <a:rPr lang="en-US" sz="2400" dirty="0">
                    <a:latin typeface="Trebuchet MS" panose="020B0603020202020204" pitchFamily="34" charset="0"/>
                  </a:rPr>
                  <a:t> +q</a:t>
                </a:r>
                <a:r>
                  <a:rPr lang="en-US" sz="2400" baseline="-25000" dirty="0">
                    <a:latin typeface="Trebuchet MS" panose="020B0603020202020204" pitchFamily="34" charset="0"/>
                  </a:rPr>
                  <a:t>1</a:t>
                </a:r>
                <a:r>
                  <a:rPr lang="en-US" sz="2400" dirty="0">
                    <a:latin typeface="Trebuchet MS" panose="020B0603020202020204" pitchFamily="34" charset="0"/>
                  </a:rPr>
                  <a:t>s +q</a:t>
                </a:r>
                <a:r>
                  <a:rPr lang="en-US" sz="2400" baseline="-25000" dirty="0">
                    <a:latin typeface="Trebuchet MS" panose="020B0603020202020204" pitchFamily="34" charset="0"/>
                  </a:rPr>
                  <a:t>0.</a:t>
                </a:r>
                <a:endParaRPr lang="en-US" sz="1600" baseline="-25000" dirty="0">
                  <a:latin typeface="Trebuchet MS" panose="020B0603020202020204" pitchFamily="34" charset="0"/>
                </a:endParaRPr>
              </a:p>
              <a:p>
                <a:pPr algn="just">
                  <a:lnSpc>
                    <a:spcPct val="150000"/>
                  </a:lnSpc>
                  <a:buClr>
                    <a:srgbClr val="C00000"/>
                  </a:buClr>
                  <a:buSzPct val="123000"/>
                  <a:buFont typeface="Arial" panose="020B0604020202020204" pitchFamily="34" charset="0"/>
                  <a:buChar char="•"/>
                </a:pPr>
                <a:r>
                  <a:rPr lang="en-US" sz="1600" dirty="0">
                    <a:latin typeface="Trebuchet MS" panose="020B0603020202020204" pitchFamily="34" charset="0"/>
                  </a:rPr>
                  <a:t>The characteristic polynomial involves time-delay term </a:t>
                </a:r>
                <a:r>
                  <a:rPr lang="en-US" sz="2000" b="1" dirty="0">
                    <a:latin typeface="Trebuchet MS" panose="020B0603020202020204" pitchFamily="34" charset="0"/>
                  </a:rPr>
                  <a:t>e</a:t>
                </a:r>
                <a:r>
                  <a:rPr lang="en-US" sz="2000" b="1" baseline="30000" dirty="0">
                    <a:latin typeface="Trebuchet MS" panose="020B0603020202020204" pitchFamily="34" charset="0"/>
                  </a:rPr>
                  <a:t>-s</a:t>
                </a:r>
                <a14:m>
                  <m:oMath xmlns:m="http://schemas.openxmlformats.org/officeDocument/2006/math">
                    <m:r>
                      <a:rPr lang="en-US" sz="2000" b="1" i="1" baseline="30000" smtClean="0">
                        <a:latin typeface="Cambria Math" panose="02040503050406030204" pitchFamily="18" charset="0"/>
                        <a:ea typeface="Cambria Math" panose="02040503050406030204" pitchFamily="18" charset="0"/>
                      </a:rPr>
                      <m:t>𝝉</m:t>
                    </m:r>
                  </m:oMath>
                </a14:m>
                <a:r>
                  <a:rPr lang="en-US" sz="2000" b="1" baseline="30000" dirty="0">
                    <a:latin typeface="Trebuchet MS" panose="020B0603020202020204" pitchFamily="34" charset="0"/>
                  </a:rPr>
                  <a:t>  </a:t>
                </a:r>
                <a:r>
                  <a:rPr lang="en-US" sz="1600" dirty="0">
                    <a:latin typeface="Trebuchet MS" panose="020B0603020202020204" pitchFamily="34" charset="0"/>
                  </a:rPr>
                  <a:t>Hence, time-delay affects the stability of the closed loop LFC system.</a:t>
                </a:r>
              </a:p>
              <a:p>
                <a:pPr>
                  <a:buClr>
                    <a:srgbClr val="C00000"/>
                  </a:buClr>
                  <a:buSzPct val="100000"/>
                  <a:buFont typeface="+mj-lt"/>
                  <a:buAutoNum type="arabicParenR"/>
                </a:pPr>
                <a:endParaRPr lang="en-GB" sz="1600" dirty="0">
                  <a:latin typeface="Trebuchet MS" panose="020B0603020202020204" pitchFamily="34" charset="0"/>
                </a:endParaRPr>
              </a:p>
              <a:p>
                <a:endParaRPr lang="en-IN" sz="1600" dirty="0">
                  <a:latin typeface="Trebuchet MS" panose="020B0603020202020204" pitchFamily="34" charset="0"/>
                </a:endParaRPr>
              </a:p>
            </p:txBody>
          </p:sp>
        </mc:Choice>
        <mc:Fallback xmlns="">
          <p:sp>
            <p:nvSpPr>
              <p:cNvPr id="3" name="Content Placeholder 2">
                <a:extLst>
                  <a:ext uri="{FF2B5EF4-FFF2-40B4-BE49-F238E27FC236}">
                    <a16:creationId xmlns:a16="http://schemas.microsoft.com/office/drawing/2014/main" id="{7AB31BD1-804D-4F3F-AD14-179BA5DC3864}"/>
                  </a:ext>
                </a:extLst>
              </p:cNvPr>
              <p:cNvSpPr>
                <a:spLocks noGrp="1" noRot="1" noChangeAspect="1" noMove="1" noResize="1" noEditPoints="1" noAdjustHandles="1" noChangeArrowheads="1" noChangeShapeType="1" noTextEdit="1"/>
              </p:cNvSpPr>
              <p:nvPr>
                <p:ph idx="1"/>
              </p:nvPr>
            </p:nvSpPr>
            <p:spPr>
              <a:xfrm>
                <a:off x="570412" y="1384663"/>
                <a:ext cx="10524308" cy="4334691"/>
              </a:xfrm>
              <a:blipFill>
                <a:blip r:embed="rId2"/>
                <a:stretch>
                  <a:fillRect l="-521" r="-290" b="-8439"/>
                </a:stretch>
              </a:blipFill>
            </p:spPr>
            <p:txBody>
              <a:bodyPr/>
              <a:lstStyle/>
              <a:p>
                <a:r>
                  <a:rPr lang="en-IN">
                    <a:noFill/>
                  </a:rPr>
                  <a:t> </a:t>
                </a:r>
              </a:p>
            </p:txBody>
          </p:sp>
        </mc:Fallback>
      </mc:AlternateContent>
    </p:spTree>
    <p:extLst>
      <p:ext uri="{BB962C8B-B14F-4D97-AF65-F5344CB8AC3E}">
        <p14:creationId xmlns:p14="http://schemas.microsoft.com/office/powerpoint/2010/main" val="183202080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3FFF1-72F0-46E0-B1AC-1BCE6DAB2960}"/>
              </a:ext>
            </a:extLst>
          </p:cNvPr>
          <p:cNvSpPr>
            <a:spLocks noGrp="1"/>
          </p:cNvSpPr>
          <p:nvPr>
            <p:ph type="title"/>
          </p:nvPr>
        </p:nvSpPr>
        <p:spPr>
          <a:xfrm>
            <a:off x="670287" y="316653"/>
            <a:ext cx="10772775" cy="819816"/>
          </a:xfrm>
        </p:spPr>
        <p:txBody>
          <a:bodyPr>
            <a:normAutofit/>
          </a:bodyPr>
          <a:lstStyle/>
          <a:p>
            <a:r>
              <a:rPr lang="en-US" sz="3200" b="1" dirty="0">
                <a:solidFill>
                  <a:srgbClr val="7030A0"/>
                </a:solidFill>
              </a:rPr>
              <a:t>BENCHMARK SYSTEM PARAMETERS:</a:t>
            </a:r>
            <a:endParaRPr lang="en-IN" sz="3200" b="1" dirty="0">
              <a:solidFill>
                <a:srgbClr val="7030A0"/>
              </a:solidFill>
            </a:endParaRPr>
          </a:p>
        </p:txBody>
      </p:sp>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1"/>
              </p:nvPr>
            </p:nvGraphicFramePr>
            <p:xfrm>
              <a:off x="657223" y="1385740"/>
              <a:ext cx="10772775" cy="4717053"/>
            </p:xfrm>
            <a:graphic>
              <a:graphicData uri="http://schemas.openxmlformats.org/drawingml/2006/table">
                <a:tbl>
                  <a:tblPr firstRow="1" bandRow="1">
                    <a:tableStyleId>{00A15C55-8517-42AA-B614-E9B94910E393}</a:tableStyleId>
                  </a:tblPr>
                  <a:tblGrid>
                    <a:gridCol w="814331">
                      <a:extLst>
                        <a:ext uri="{9D8B030D-6E8A-4147-A177-3AD203B41FA5}">
                          <a16:colId xmlns:a16="http://schemas.microsoft.com/office/drawing/2014/main" val="20000"/>
                        </a:ext>
                      </a:extLst>
                    </a:gridCol>
                    <a:gridCol w="1675007">
                      <a:extLst>
                        <a:ext uri="{9D8B030D-6E8A-4147-A177-3AD203B41FA5}">
                          <a16:colId xmlns:a16="http://schemas.microsoft.com/office/drawing/2014/main" val="20001"/>
                        </a:ext>
                      </a:extLst>
                    </a:gridCol>
                    <a:gridCol w="6765463">
                      <a:extLst>
                        <a:ext uri="{9D8B030D-6E8A-4147-A177-3AD203B41FA5}">
                          <a16:colId xmlns:a16="http://schemas.microsoft.com/office/drawing/2014/main" val="20002"/>
                        </a:ext>
                      </a:extLst>
                    </a:gridCol>
                    <a:gridCol w="1517974">
                      <a:extLst>
                        <a:ext uri="{9D8B030D-6E8A-4147-A177-3AD203B41FA5}">
                          <a16:colId xmlns:a16="http://schemas.microsoft.com/office/drawing/2014/main" val="20003"/>
                        </a:ext>
                      </a:extLst>
                    </a:gridCol>
                  </a:tblGrid>
                  <a:tr h="427545">
                    <a:tc>
                      <a:txBody>
                        <a:bodyPr/>
                        <a:lstStyle/>
                        <a:p>
                          <a:pPr algn="ctr"/>
                          <a:r>
                            <a:rPr lang="en-US" sz="1600" dirty="0"/>
                            <a:t>SL.NO</a:t>
                          </a:r>
                        </a:p>
                      </a:txBody>
                      <a:tcPr/>
                    </a:tc>
                    <a:tc>
                      <a:txBody>
                        <a:bodyPr/>
                        <a:lstStyle/>
                        <a:p>
                          <a:pPr algn="ctr"/>
                          <a:r>
                            <a:rPr lang="en-US" sz="1600" dirty="0"/>
                            <a:t>PARAMETERS</a:t>
                          </a:r>
                        </a:p>
                      </a:txBody>
                      <a:tcPr/>
                    </a:tc>
                    <a:tc>
                      <a:txBody>
                        <a:bodyPr/>
                        <a:lstStyle/>
                        <a:p>
                          <a:pPr algn="ctr"/>
                          <a:r>
                            <a:rPr lang="en-US" sz="1600" dirty="0"/>
                            <a:t>DESCRIPTION</a:t>
                          </a:r>
                        </a:p>
                      </a:txBody>
                      <a:tcPr/>
                    </a:tc>
                    <a:tc>
                      <a:txBody>
                        <a:bodyPr/>
                        <a:lstStyle/>
                        <a:p>
                          <a:pPr algn="ctr"/>
                          <a:r>
                            <a:rPr lang="en-US" sz="1600" dirty="0"/>
                            <a:t>VALUE</a:t>
                          </a:r>
                        </a:p>
                      </a:txBody>
                      <a:tcPr/>
                    </a:tc>
                    <a:extLst>
                      <a:ext uri="{0D108BD9-81ED-4DB2-BD59-A6C34878D82A}">
                        <a16:rowId xmlns:a16="http://schemas.microsoft.com/office/drawing/2014/main" val="10000"/>
                      </a:ext>
                    </a:extLst>
                  </a:tr>
                  <a:tr h="427545">
                    <a:tc>
                      <a:txBody>
                        <a:bodyPr/>
                        <a:lstStyle/>
                        <a:p>
                          <a:pPr marL="342900" indent="-342900" algn="ctr">
                            <a:buFont typeface="+mj-lt"/>
                            <a:buNone/>
                          </a:pPr>
                          <a:r>
                            <a:rPr lang="en-US" b="1" dirty="0"/>
                            <a:t>1.</a:t>
                          </a:r>
                        </a:p>
                      </a:txBody>
                      <a:tcPr/>
                    </a:tc>
                    <a:tc>
                      <a:txBody>
                        <a:bodyPr/>
                        <a:lstStyle/>
                        <a:p>
                          <a:pPr algn="ctr"/>
                          <a:r>
                            <a:rPr lang="en-US" b="1" dirty="0"/>
                            <a:t>M</a:t>
                          </a:r>
                          <a:endParaRPr lang="en-US" b="1"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Generator inertia constant</a:t>
                          </a:r>
                          <a:endParaRPr lang="en-IN" b="1" dirty="0">
                            <a:latin typeface="Bahnschrift Light" panose="020B0502040204020203" pitchFamily="34" charset="0"/>
                          </a:endParaRPr>
                        </a:p>
                      </a:txBody>
                      <a:tcPr/>
                    </a:tc>
                    <a:tc>
                      <a:txBody>
                        <a:bodyPr/>
                        <a:lstStyle/>
                        <a:p>
                          <a:pPr algn="ctr"/>
                          <a:r>
                            <a:rPr lang="en-US" b="1" dirty="0"/>
                            <a:t>8.8</a:t>
                          </a:r>
                        </a:p>
                      </a:txBody>
                      <a:tcPr/>
                    </a:tc>
                    <a:extLst>
                      <a:ext uri="{0D108BD9-81ED-4DB2-BD59-A6C34878D82A}">
                        <a16:rowId xmlns:a16="http://schemas.microsoft.com/office/drawing/2014/main" val="10001"/>
                      </a:ext>
                    </a:extLst>
                  </a:tr>
                  <a:tr h="427545">
                    <a:tc>
                      <a:txBody>
                        <a:bodyPr/>
                        <a:lstStyle/>
                        <a:p>
                          <a:pPr marL="342900" indent="-342900" algn="ctr">
                            <a:buFont typeface="+mj-lt"/>
                            <a:buNone/>
                          </a:pPr>
                          <a:r>
                            <a:rPr lang="en-US" b="1" dirty="0"/>
                            <a:t>2.</a:t>
                          </a:r>
                        </a:p>
                      </a:txBody>
                      <a:tcPr/>
                    </a:tc>
                    <a:tc>
                      <a:txBody>
                        <a:bodyPr/>
                        <a:lstStyle/>
                        <a:p>
                          <a:pPr algn="ctr"/>
                          <a:r>
                            <a:rPr lang="en-US" b="1" dirty="0"/>
                            <a:t>D</a:t>
                          </a:r>
                          <a:endParaRPr lang="en-US" b="1"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Damping Coefficient</a:t>
                          </a:r>
                          <a:endParaRPr lang="en-IN" b="1" dirty="0">
                            <a:latin typeface="Bahnschrift Light" panose="020B0502040204020203" pitchFamily="34" charset="0"/>
                          </a:endParaRPr>
                        </a:p>
                      </a:txBody>
                      <a:tcPr/>
                    </a:tc>
                    <a:tc>
                      <a:txBody>
                        <a:bodyPr/>
                        <a:lstStyle/>
                        <a:p>
                          <a:pPr algn="ctr"/>
                          <a:r>
                            <a:rPr lang="en-US" b="1" dirty="0"/>
                            <a:t>1</a:t>
                          </a:r>
                        </a:p>
                      </a:txBody>
                      <a:tcPr/>
                    </a:tc>
                    <a:extLst>
                      <a:ext uri="{0D108BD9-81ED-4DB2-BD59-A6C34878D82A}">
                        <a16:rowId xmlns:a16="http://schemas.microsoft.com/office/drawing/2014/main" val="10002"/>
                      </a:ext>
                    </a:extLst>
                  </a:tr>
                  <a:tr h="447459">
                    <a:tc>
                      <a:txBody>
                        <a:bodyPr/>
                        <a:lstStyle/>
                        <a:p>
                          <a:pPr marL="342900" indent="-342900" algn="ctr">
                            <a:buFont typeface="+mj-lt"/>
                            <a:buNone/>
                          </a:pPr>
                          <a:r>
                            <a:rPr lang="en-US" b="1" dirty="0"/>
                            <a:t>3.</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𝐓</m:t>
                                    </m:r>
                                  </m:e>
                                  <m:sub>
                                    <m:r>
                                      <a:rPr lang="en-IN" b="1" i="1" smtClean="0">
                                        <a:latin typeface="Cambria Math" panose="02040503050406030204" pitchFamily="18" charset="0"/>
                                      </a:rPr>
                                      <m:t>𝐠</m:t>
                                    </m:r>
                                  </m:sub>
                                </m:sSub>
                              </m:oMath>
                            </m:oMathPara>
                          </a14:m>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Governor Time Constant</a:t>
                          </a:r>
                          <a:endParaRPr lang="en-IN" b="1" dirty="0">
                            <a:latin typeface="Bahnschrift Light" panose="020B0502040204020203" pitchFamily="34" charset="0"/>
                          </a:endParaRPr>
                        </a:p>
                      </a:txBody>
                      <a:tcPr/>
                    </a:tc>
                    <a:tc>
                      <a:txBody>
                        <a:bodyPr/>
                        <a:lstStyle/>
                        <a:p>
                          <a:pPr algn="ctr"/>
                          <a:r>
                            <a:rPr lang="en-US" b="1" dirty="0"/>
                            <a:t>0.2</a:t>
                          </a:r>
                        </a:p>
                      </a:txBody>
                      <a:tcPr/>
                    </a:tc>
                    <a:extLst>
                      <a:ext uri="{0D108BD9-81ED-4DB2-BD59-A6C34878D82A}">
                        <a16:rowId xmlns:a16="http://schemas.microsoft.com/office/drawing/2014/main" val="10003"/>
                      </a:ext>
                    </a:extLst>
                  </a:tr>
                  <a:tr h="421689">
                    <a:tc>
                      <a:txBody>
                        <a:bodyPr/>
                        <a:lstStyle/>
                        <a:p>
                          <a:pPr marL="342900" indent="-342900" algn="ctr">
                            <a:buFont typeface="+mj-lt"/>
                            <a:buNone/>
                          </a:pPr>
                          <a:r>
                            <a:rPr lang="en-US" b="1" dirty="0"/>
                            <a:t>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𝐓</m:t>
                                    </m:r>
                                  </m:e>
                                  <m:sub>
                                    <m:r>
                                      <a:rPr lang="en-IN" b="1" i="1" smtClean="0">
                                        <a:latin typeface="Cambria Math" panose="02040503050406030204" pitchFamily="18" charset="0"/>
                                      </a:rPr>
                                      <m:t>𝐂</m:t>
                                    </m:r>
                                  </m:sub>
                                </m:sSub>
                              </m:oMath>
                            </m:oMathPara>
                          </a14:m>
                          <a:endParaRPr lang="en-IN"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Generator Time Constant</a:t>
                          </a:r>
                          <a:endParaRPr lang="en-IN" b="1" dirty="0">
                            <a:latin typeface="Bahnschrift Light" panose="020B0502040204020203" pitchFamily="34" charset="0"/>
                          </a:endParaRPr>
                        </a:p>
                      </a:txBody>
                      <a:tcPr/>
                    </a:tc>
                    <a:tc>
                      <a:txBody>
                        <a:bodyPr/>
                        <a:lstStyle/>
                        <a:p>
                          <a:pPr algn="ctr"/>
                          <a:r>
                            <a:rPr lang="en-US" b="1" dirty="0"/>
                            <a:t>0.3</a:t>
                          </a:r>
                        </a:p>
                      </a:txBody>
                      <a:tcPr/>
                    </a:tc>
                    <a:extLst>
                      <a:ext uri="{0D108BD9-81ED-4DB2-BD59-A6C34878D82A}">
                        <a16:rowId xmlns:a16="http://schemas.microsoft.com/office/drawing/2014/main" val="10004"/>
                      </a:ext>
                    </a:extLst>
                  </a:tr>
                  <a:tr h="427545">
                    <a:tc>
                      <a:txBody>
                        <a:bodyPr/>
                        <a:lstStyle/>
                        <a:p>
                          <a:pPr marL="342900" indent="-342900" algn="ctr">
                            <a:buFont typeface="+mj-lt"/>
                            <a:buNone/>
                          </a:pPr>
                          <a:r>
                            <a:rPr lang="en-US" b="1" dirty="0"/>
                            <a:t>5.</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𝐓</m:t>
                                    </m:r>
                                  </m:e>
                                  <m:sub>
                                    <m:r>
                                      <a:rPr lang="en-IN" b="1" i="1" smtClean="0">
                                        <a:latin typeface="Cambria Math" panose="02040503050406030204" pitchFamily="18" charset="0"/>
                                      </a:rPr>
                                      <m:t>𝐫</m:t>
                                    </m:r>
                                  </m:sub>
                                </m:sSub>
                              </m:oMath>
                            </m:oMathPara>
                          </a14:m>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Reheat and Turbine Time Constant</a:t>
                          </a:r>
                          <a:endParaRPr lang="en-IN" b="1" dirty="0">
                            <a:latin typeface="Bahnschrift Light" panose="020B0502040204020203" pitchFamily="34" charset="0"/>
                          </a:endParaRPr>
                        </a:p>
                      </a:txBody>
                      <a:tcPr/>
                    </a:tc>
                    <a:tc>
                      <a:txBody>
                        <a:bodyPr/>
                        <a:lstStyle/>
                        <a:p>
                          <a:pPr algn="ctr"/>
                          <a:r>
                            <a:rPr lang="en-US" b="1" dirty="0"/>
                            <a:t>12</a:t>
                          </a:r>
                        </a:p>
                      </a:txBody>
                      <a:tcPr/>
                    </a:tc>
                    <a:extLst>
                      <a:ext uri="{0D108BD9-81ED-4DB2-BD59-A6C34878D82A}">
                        <a16:rowId xmlns:a16="http://schemas.microsoft.com/office/drawing/2014/main" val="10005"/>
                      </a:ext>
                    </a:extLst>
                  </a:tr>
                  <a:tr h="427545">
                    <a:tc>
                      <a:txBody>
                        <a:bodyPr/>
                        <a:lstStyle/>
                        <a:p>
                          <a:pPr marL="342900" indent="-342900" algn="ctr">
                            <a:buFont typeface="+mj-lt"/>
                            <a:buNone/>
                          </a:pPr>
                          <a:r>
                            <a:rPr lang="en-US" b="1" dirty="0"/>
                            <a:t>6.</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𝐅</m:t>
                                    </m:r>
                                  </m:e>
                                  <m:sub>
                                    <m:r>
                                      <a:rPr lang="en-IN" b="1" i="1" smtClean="0">
                                        <a:latin typeface="Cambria Math" panose="02040503050406030204" pitchFamily="18" charset="0"/>
                                      </a:rPr>
                                      <m:t>𝐏</m:t>
                                    </m:r>
                                  </m:sub>
                                </m:sSub>
                              </m:oMath>
                            </m:oMathPara>
                          </a14:m>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Fraction of total turbine power</a:t>
                          </a:r>
                          <a:endParaRPr lang="en-IN" b="1" dirty="0">
                            <a:latin typeface="Bahnschrift Light" panose="020B0502040204020203" pitchFamily="34" charset="0"/>
                          </a:endParaRPr>
                        </a:p>
                      </a:txBody>
                      <a:tcPr/>
                    </a:tc>
                    <a:tc>
                      <a:txBody>
                        <a:bodyPr/>
                        <a:lstStyle/>
                        <a:p>
                          <a:pPr algn="ctr"/>
                          <a:r>
                            <a:rPr lang="en-US" b="1" dirty="0"/>
                            <a:t>1/6</a:t>
                          </a:r>
                        </a:p>
                      </a:txBody>
                      <a:tcPr/>
                    </a:tc>
                    <a:extLst>
                      <a:ext uri="{0D108BD9-81ED-4DB2-BD59-A6C34878D82A}">
                        <a16:rowId xmlns:a16="http://schemas.microsoft.com/office/drawing/2014/main" val="10006"/>
                      </a:ext>
                    </a:extLst>
                  </a:tr>
                  <a:tr h="427545">
                    <a:tc>
                      <a:txBody>
                        <a:bodyPr/>
                        <a:lstStyle/>
                        <a:p>
                          <a:pPr marL="342900" indent="-342900" algn="ctr">
                            <a:buFont typeface="+mj-lt"/>
                            <a:buNone/>
                          </a:pPr>
                          <a:r>
                            <a:rPr lang="en-US" b="1" dirty="0"/>
                            <a:t>7.</a:t>
                          </a:r>
                        </a:p>
                      </a:txBody>
                      <a:tcPr/>
                    </a:tc>
                    <a:tc>
                      <a:txBody>
                        <a:bodyPr/>
                        <a:lstStyle/>
                        <a:p>
                          <a:pPr algn="ctr"/>
                          <a:r>
                            <a:rPr lang="en-US" b="1" dirty="0"/>
                            <a:t>R</a:t>
                          </a:r>
                          <a:endParaRPr lang="en-US" b="1"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Speed drop</a:t>
                          </a:r>
                          <a:endParaRPr lang="en-IN" b="1" dirty="0">
                            <a:latin typeface="Bahnschrift Light" panose="020B0502040204020203" pitchFamily="34" charset="0"/>
                          </a:endParaRPr>
                        </a:p>
                      </a:txBody>
                      <a:tcPr/>
                    </a:tc>
                    <a:tc>
                      <a:txBody>
                        <a:bodyPr/>
                        <a:lstStyle/>
                        <a:p>
                          <a:pPr algn="ctr"/>
                          <a:r>
                            <a:rPr lang="en-US" b="1" dirty="0"/>
                            <a:t>1/11</a:t>
                          </a:r>
                        </a:p>
                      </a:txBody>
                      <a:tcPr/>
                    </a:tc>
                    <a:extLst>
                      <a:ext uri="{0D108BD9-81ED-4DB2-BD59-A6C34878D82A}">
                        <a16:rowId xmlns:a16="http://schemas.microsoft.com/office/drawing/2014/main" val="10007"/>
                      </a:ext>
                    </a:extLst>
                  </a:tr>
                  <a:tr h="427545">
                    <a:tc>
                      <a:txBody>
                        <a:bodyPr/>
                        <a:lstStyle/>
                        <a:p>
                          <a:pPr marL="342900" indent="-342900" algn="ctr">
                            <a:buFont typeface="+mj-lt"/>
                            <a:buNone/>
                          </a:pPr>
                          <a:r>
                            <a:rPr lang="en-US" b="1" dirty="0"/>
                            <a:t>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b="1" i="1" smtClean="0">
                                    <a:latin typeface="Cambria Math" panose="02040503050406030204" pitchFamily="18" charset="0"/>
                                    <a:ea typeface="Cambria Math" panose="02040503050406030204" pitchFamily="18" charset="0"/>
                                  </a:rPr>
                                  <m:t>𝜷</m:t>
                                </m:r>
                              </m:oMath>
                            </m:oMathPara>
                          </a14:m>
                          <a:endParaRPr lang="en-IN" b="1" i="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Frequency bias factor</a:t>
                          </a:r>
                          <a:endParaRPr lang="en-IN" b="1" dirty="0">
                            <a:latin typeface="Bahnschrift Light" panose="020B0502040204020203" pitchFamily="34" charset="0"/>
                          </a:endParaRPr>
                        </a:p>
                      </a:txBody>
                      <a:tcPr/>
                    </a:tc>
                    <a:tc>
                      <a:txBody>
                        <a:bodyPr/>
                        <a:lstStyle/>
                        <a:p>
                          <a:pPr algn="ctr"/>
                          <a:r>
                            <a:rPr lang="en-US" b="1" dirty="0"/>
                            <a:t>21</a:t>
                          </a:r>
                        </a:p>
                      </a:txBody>
                      <a:tcPr/>
                    </a:tc>
                    <a:extLst>
                      <a:ext uri="{0D108BD9-81ED-4DB2-BD59-A6C34878D82A}">
                        <a16:rowId xmlns:a16="http://schemas.microsoft.com/office/drawing/2014/main" val="10008"/>
                      </a:ext>
                    </a:extLst>
                  </a:tr>
                  <a:tr h="427545">
                    <a:tc>
                      <a:txBody>
                        <a:bodyPr/>
                        <a:lstStyle/>
                        <a:p>
                          <a:pPr marL="342900" indent="-342900" algn="ctr">
                            <a:buFont typeface="+mj-lt"/>
                            <a:buNone/>
                          </a:pPr>
                          <a:r>
                            <a:rPr lang="en-US" b="1" dirty="0"/>
                            <a:t>9.</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b="1" i="1" baseline="0" smtClean="0">
                                        <a:latin typeface="Cambria Math" panose="02040503050406030204" pitchFamily="18" charset="0"/>
                                      </a:rPr>
                                    </m:ctrlPr>
                                  </m:sSubPr>
                                  <m:e>
                                    <m:r>
                                      <a:rPr lang="en-IN" b="1" i="1" baseline="0" smtClean="0">
                                        <a:latin typeface="Cambria Math" panose="02040503050406030204" pitchFamily="18" charset="0"/>
                                      </a:rPr>
                                      <m:t>𝐊</m:t>
                                    </m:r>
                                  </m:e>
                                  <m:sub>
                                    <m:r>
                                      <a:rPr lang="en-IN" b="1" i="1" baseline="0" smtClean="0">
                                        <a:latin typeface="Cambria Math" panose="02040503050406030204" pitchFamily="18" charset="0"/>
                                      </a:rPr>
                                      <m:t>𝐄𝐕</m:t>
                                    </m:r>
                                  </m:sub>
                                </m:sSub>
                              </m:oMath>
                            </m:oMathPara>
                          </a14:m>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Gain of EV aggregator</a:t>
                          </a:r>
                          <a:endParaRPr lang="en-IN" b="1" dirty="0">
                            <a:latin typeface="Bahnschrift Light" panose="020B0502040204020203" pitchFamily="34" charset="0"/>
                          </a:endParaRPr>
                        </a:p>
                      </a:txBody>
                      <a:tcPr/>
                    </a:tc>
                    <a:tc>
                      <a:txBody>
                        <a:bodyPr/>
                        <a:lstStyle/>
                        <a:p>
                          <a:pPr algn="ctr"/>
                          <a:r>
                            <a:rPr lang="en-US" b="1" dirty="0"/>
                            <a:t>1</a:t>
                          </a:r>
                        </a:p>
                      </a:txBody>
                      <a:tcPr/>
                    </a:tc>
                    <a:extLst>
                      <a:ext uri="{0D108BD9-81ED-4DB2-BD59-A6C34878D82A}">
                        <a16:rowId xmlns:a16="http://schemas.microsoft.com/office/drawing/2014/main" val="10009"/>
                      </a:ext>
                    </a:extLst>
                  </a:tr>
                  <a:tr h="427545">
                    <a:tc>
                      <a:txBody>
                        <a:bodyPr/>
                        <a:lstStyle/>
                        <a:p>
                          <a:pPr marL="342900" indent="-342900" algn="ctr">
                            <a:buFont typeface="+mj-lt"/>
                            <a:buNone/>
                          </a:pPr>
                          <a:r>
                            <a:rPr lang="en-US" b="1" dirty="0"/>
                            <a:t>10.</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b="1" i="1" baseline="0" smtClean="0">
                                        <a:latin typeface="Cambria Math" panose="02040503050406030204" pitchFamily="18" charset="0"/>
                                      </a:rPr>
                                    </m:ctrlPr>
                                  </m:sSubPr>
                                  <m:e>
                                    <m:r>
                                      <a:rPr lang="en-IN" b="1" i="1" baseline="0" smtClean="0">
                                        <a:latin typeface="Cambria Math" panose="02040503050406030204" pitchFamily="18" charset="0"/>
                                      </a:rPr>
                                      <m:t>𝐓</m:t>
                                    </m:r>
                                  </m:e>
                                  <m:sub>
                                    <m:r>
                                      <a:rPr lang="en-IN" b="1" i="1" baseline="0" smtClean="0">
                                        <a:latin typeface="Cambria Math" panose="02040503050406030204" pitchFamily="18" charset="0"/>
                                      </a:rPr>
                                      <m:t>𝐄𝐕</m:t>
                                    </m:r>
                                  </m:sub>
                                </m:sSub>
                              </m:oMath>
                            </m:oMathPara>
                          </a14:m>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Time Constant of EV aggregator </a:t>
                          </a:r>
                          <a:endParaRPr lang="en-IN" b="1" dirty="0">
                            <a:latin typeface="Bahnschrift Light" panose="020B0502040204020203" pitchFamily="34" charset="0"/>
                          </a:endParaRPr>
                        </a:p>
                      </a:txBody>
                      <a:tcPr/>
                    </a:tc>
                    <a:tc>
                      <a:txBody>
                        <a:bodyPr/>
                        <a:lstStyle/>
                        <a:p>
                          <a:pPr algn="ctr"/>
                          <a:r>
                            <a:rPr lang="en-US" b="1" dirty="0"/>
                            <a:t>0.1</a:t>
                          </a:r>
                        </a:p>
                      </a:txBody>
                      <a:tcPr/>
                    </a:tc>
                    <a:extLst>
                      <a:ext uri="{0D108BD9-81ED-4DB2-BD59-A6C34878D82A}">
                        <a16:rowId xmlns:a16="http://schemas.microsoft.com/office/drawing/2014/main" val="10010"/>
                      </a:ext>
                    </a:extLst>
                  </a:tr>
                </a:tbl>
              </a:graphicData>
            </a:graphic>
          </p:graphicFrame>
        </mc:Choice>
        <mc:Fallback xmlns="">
          <p:graphicFrame>
            <p:nvGraphicFramePr>
              <p:cNvPr id="6" name="Content Placeholder 5"/>
              <p:cNvGraphicFramePr>
                <a:graphicFrameLocks noGrp="1"/>
              </p:cNvGraphicFramePr>
              <p:nvPr>
                <p:ph idx="1"/>
                <p:extLst>
                  <p:ext uri="{D42A27DB-BD31-4B8C-83A1-F6EECF244321}">
                    <p14:modId xmlns:p14="http://schemas.microsoft.com/office/powerpoint/2010/main" xmlns="" xmlns:a14="http://schemas.microsoft.com/office/drawing/2010/main" val="3878667678"/>
                  </p:ext>
                </p:extLst>
              </p:nvPr>
            </p:nvGraphicFramePr>
            <p:xfrm>
              <a:off x="657223" y="1385740"/>
              <a:ext cx="10772775" cy="4717053"/>
            </p:xfrm>
            <a:graphic>
              <a:graphicData uri="http://schemas.openxmlformats.org/drawingml/2006/table">
                <a:tbl>
                  <a:tblPr firstRow="1" bandRow="1">
                    <a:tableStyleId>{00A15C55-8517-42AA-B614-E9B94910E393}</a:tableStyleId>
                  </a:tblPr>
                  <a:tblGrid>
                    <a:gridCol w="814331">
                      <a:extLst>
                        <a:ext uri="{9D8B030D-6E8A-4147-A177-3AD203B41FA5}">
                          <a16:colId xmlns:a16="http://schemas.microsoft.com/office/drawing/2014/main" xmlns="" xmlns:a14="http://schemas.microsoft.com/office/drawing/2010/main" val="20000"/>
                        </a:ext>
                      </a:extLst>
                    </a:gridCol>
                    <a:gridCol w="1675007">
                      <a:extLst>
                        <a:ext uri="{9D8B030D-6E8A-4147-A177-3AD203B41FA5}">
                          <a16:colId xmlns:a16="http://schemas.microsoft.com/office/drawing/2014/main" xmlns="" xmlns:a14="http://schemas.microsoft.com/office/drawing/2010/main" val="20001"/>
                        </a:ext>
                      </a:extLst>
                    </a:gridCol>
                    <a:gridCol w="6765463">
                      <a:extLst>
                        <a:ext uri="{9D8B030D-6E8A-4147-A177-3AD203B41FA5}">
                          <a16:colId xmlns:a16="http://schemas.microsoft.com/office/drawing/2014/main" xmlns="" xmlns:a14="http://schemas.microsoft.com/office/drawing/2010/main" val="20002"/>
                        </a:ext>
                      </a:extLst>
                    </a:gridCol>
                    <a:gridCol w="1517974">
                      <a:extLst>
                        <a:ext uri="{9D8B030D-6E8A-4147-A177-3AD203B41FA5}">
                          <a16:colId xmlns:a16="http://schemas.microsoft.com/office/drawing/2014/main" xmlns="" xmlns:a14="http://schemas.microsoft.com/office/drawing/2010/main" val="20003"/>
                        </a:ext>
                      </a:extLst>
                    </a:gridCol>
                  </a:tblGrid>
                  <a:tr h="427545">
                    <a:tc>
                      <a:txBody>
                        <a:bodyPr/>
                        <a:lstStyle/>
                        <a:p>
                          <a:pPr algn="ctr"/>
                          <a:r>
                            <a:rPr lang="en-US" sz="1600" dirty="0"/>
                            <a:t>SL.NO</a:t>
                          </a:r>
                        </a:p>
                      </a:txBody>
                      <a:tcPr/>
                    </a:tc>
                    <a:tc>
                      <a:txBody>
                        <a:bodyPr/>
                        <a:lstStyle/>
                        <a:p>
                          <a:pPr algn="ctr"/>
                          <a:r>
                            <a:rPr lang="en-US" sz="1600" dirty="0"/>
                            <a:t>PARAMETERS</a:t>
                          </a:r>
                        </a:p>
                      </a:txBody>
                      <a:tcPr/>
                    </a:tc>
                    <a:tc>
                      <a:txBody>
                        <a:bodyPr/>
                        <a:lstStyle/>
                        <a:p>
                          <a:pPr algn="ctr"/>
                          <a:r>
                            <a:rPr lang="en-US" sz="1600" dirty="0"/>
                            <a:t>DESCRIPTION</a:t>
                          </a:r>
                        </a:p>
                      </a:txBody>
                      <a:tcPr/>
                    </a:tc>
                    <a:tc>
                      <a:txBody>
                        <a:bodyPr/>
                        <a:lstStyle/>
                        <a:p>
                          <a:pPr algn="ctr"/>
                          <a:r>
                            <a:rPr lang="en-US" sz="1600" dirty="0"/>
                            <a:t>VALUE</a:t>
                          </a:r>
                        </a:p>
                      </a:txBody>
                      <a:tcPr/>
                    </a:tc>
                    <a:extLst>
                      <a:ext uri="{0D108BD9-81ED-4DB2-BD59-A6C34878D82A}">
                        <a16:rowId xmlns:a16="http://schemas.microsoft.com/office/drawing/2014/main" xmlns="" xmlns:a14="http://schemas.microsoft.com/office/drawing/2010/main" val="10000"/>
                      </a:ext>
                    </a:extLst>
                  </a:tr>
                  <a:tr h="427545">
                    <a:tc>
                      <a:txBody>
                        <a:bodyPr/>
                        <a:lstStyle/>
                        <a:p>
                          <a:pPr marL="342900" indent="-342900" algn="ctr">
                            <a:buFont typeface="+mj-lt"/>
                            <a:buNone/>
                          </a:pPr>
                          <a:r>
                            <a:rPr lang="en-US" b="1" dirty="0"/>
                            <a:t>1.</a:t>
                          </a:r>
                        </a:p>
                      </a:txBody>
                      <a:tcPr/>
                    </a:tc>
                    <a:tc>
                      <a:txBody>
                        <a:bodyPr/>
                        <a:lstStyle/>
                        <a:p>
                          <a:pPr algn="ctr"/>
                          <a:r>
                            <a:rPr lang="en-US" b="1" dirty="0"/>
                            <a:t>M</a:t>
                          </a:r>
                          <a:endParaRPr lang="en-US" b="1"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Generator inertia constant</a:t>
                          </a:r>
                          <a:endParaRPr lang="en-IN" b="1" dirty="0">
                            <a:latin typeface="Bahnschrift Light" panose="020B0502040204020203" pitchFamily="34" charset="0"/>
                          </a:endParaRPr>
                        </a:p>
                      </a:txBody>
                      <a:tcPr/>
                    </a:tc>
                    <a:tc>
                      <a:txBody>
                        <a:bodyPr/>
                        <a:lstStyle/>
                        <a:p>
                          <a:pPr algn="ctr"/>
                          <a:r>
                            <a:rPr lang="en-US" b="1" dirty="0"/>
                            <a:t>8.8</a:t>
                          </a:r>
                        </a:p>
                      </a:txBody>
                      <a:tcPr/>
                    </a:tc>
                    <a:extLst>
                      <a:ext uri="{0D108BD9-81ED-4DB2-BD59-A6C34878D82A}">
                        <a16:rowId xmlns:a16="http://schemas.microsoft.com/office/drawing/2014/main" xmlns="" xmlns:a14="http://schemas.microsoft.com/office/drawing/2010/main" val="10001"/>
                      </a:ext>
                    </a:extLst>
                  </a:tr>
                  <a:tr h="427545">
                    <a:tc>
                      <a:txBody>
                        <a:bodyPr/>
                        <a:lstStyle/>
                        <a:p>
                          <a:pPr marL="342900" indent="-342900" algn="ctr">
                            <a:buFont typeface="+mj-lt"/>
                            <a:buNone/>
                          </a:pPr>
                          <a:r>
                            <a:rPr lang="en-US" b="1" dirty="0"/>
                            <a:t>2.</a:t>
                          </a:r>
                        </a:p>
                      </a:txBody>
                      <a:tcPr/>
                    </a:tc>
                    <a:tc>
                      <a:txBody>
                        <a:bodyPr/>
                        <a:lstStyle/>
                        <a:p>
                          <a:pPr algn="ctr"/>
                          <a:r>
                            <a:rPr lang="en-US" b="1" dirty="0"/>
                            <a:t>D</a:t>
                          </a:r>
                          <a:endParaRPr lang="en-US" b="1"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Damping Coefficient</a:t>
                          </a:r>
                          <a:endParaRPr lang="en-IN" b="1" dirty="0">
                            <a:latin typeface="Bahnschrift Light" panose="020B0502040204020203" pitchFamily="34" charset="0"/>
                          </a:endParaRPr>
                        </a:p>
                      </a:txBody>
                      <a:tcPr/>
                    </a:tc>
                    <a:tc>
                      <a:txBody>
                        <a:bodyPr/>
                        <a:lstStyle/>
                        <a:p>
                          <a:pPr algn="ctr"/>
                          <a:r>
                            <a:rPr lang="en-US" b="1" dirty="0"/>
                            <a:t>1</a:t>
                          </a:r>
                        </a:p>
                      </a:txBody>
                      <a:tcPr/>
                    </a:tc>
                    <a:extLst>
                      <a:ext uri="{0D108BD9-81ED-4DB2-BD59-A6C34878D82A}">
                        <a16:rowId xmlns:a16="http://schemas.microsoft.com/office/drawing/2014/main" xmlns="" xmlns:a14="http://schemas.microsoft.com/office/drawing/2010/main" val="10002"/>
                      </a:ext>
                    </a:extLst>
                  </a:tr>
                  <a:tr h="447459">
                    <a:tc>
                      <a:txBody>
                        <a:bodyPr/>
                        <a:lstStyle/>
                        <a:p>
                          <a:pPr marL="342900" indent="-342900" algn="ctr">
                            <a:buFont typeface="+mj-lt"/>
                            <a:buNone/>
                          </a:pPr>
                          <a:r>
                            <a:rPr lang="en-US" b="1" dirty="0"/>
                            <a:t>3.</a:t>
                          </a:r>
                        </a:p>
                      </a:txBody>
                      <a:tcPr/>
                    </a:tc>
                    <a:tc>
                      <a:txBody>
                        <a:bodyPr/>
                        <a:lstStyle/>
                        <a:p>
                          <a:endParaRPr lang="en-US"/>
                        </a:p>
                      </a:txBody>
                      <a:tcPr>
                        <a:blipFill>
                          <a:blip r:embed="rId2"/>
                          <a:stretch>
                            <a:fillRect l="-49091" t="-291781" r="-496000" b="-679452"/>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Governor Time Constant</a:t>
                          </a:r>
                          <a:endParaRPr lang="en-IN" b="1" dirty="0">
                            <a:latin typeface="Bahnschrift Light" panose="020B0502040204020203" pitchFamily="34" charset="0"/>
                          </a:endParaRPr>
                        </a:p>
                      </a:txBody>
                      <a:tcPr/>
                    </a:tc>
                    <a:tc>
                      <a:txBody>
                        <a:bodyPr/>
                        <a:lstStyle/>
                        <a:p>
                          <a:pPr algn="ctr"/>
                          <a:r>
                            <a:rPr lang="en-US" b="1" dirty="0"/>
                            <a:t>0.2</a:t>
                          </a:r>
                        </a:p>
                      </a:txBody>
                      <a:tcPr/>
                    </a:tc>
                    <a:extLst>
                      <a:ext uri="{0D108BD9-81ED-4DB2-BD59-A6C34878D82A}">
                        <a16:rowId xmlns:a16="http://schemas.microsoft.com/office/drawing/2014/main" xmlns="" xmlns:a14="http://schemas.microsoft.com/office/drawing/2010/main" val="10003"/>
                      </a:ext>
                    </a:extLst>
                  </a:tr>
                  <a:tr h="421689">
                    <a:tc>
                      <a:txBody>
                        <a:bodyPr/>
                        <a:lstStyle/>
                        <a:p>
                          <a:pPr marL="342900" indent="-342900" algn="ctr">
                            <a:buFont typeface="+mj-lt"/>
                            <a:buNone/>
                          </a:pPr>
                          <a:r>
                            <a:rPr lang="en-US" b="1" dirty="0"/>
                            <a:t>4.</a:t>
                          </a:r>
                        </a:p>
                      </a:txBody>
                      <a:tcPr/>
                    </a:tc>
                    <a:tc>
                      <a:txBody>
                        <a:bodyPr/>
                        <a:lstStyle/>
                        <a:p>
                          <a:endParaRPr lang="en-US"/>
                        </a:p>
                      </a:txBody>
                      <a:tcPr>
                        <a:blipFill>
                          <a:blip r:embed="rId2"/>
                          <a:stretch>
                            <a:fillRect l="-49091" t="-408571" r="-496000" b="-608571"/>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Generator Time Constant</a:t>
                          </a:r>
                          <a:endParaRPr lang="en-IN" b="1" dirty="0">
                            <a:latin typeface="Bahnschrift Light" panose="020B0502040204020203" pitchFamily="34" charset="0"/>
                          </a:endParaRPr>
                        </a:p>
                      </a:txBody>
                      <a:tcPr/>
                    </a:tc>
                    <a:tc>
                      <a:txBody>
                        <a:bodyPr/>
                        <a:lstStyle/>
                        <a:p>
                          <a:pPr algn="ctr"/>
                          <a:r>
                            <a:rPr lang="en-US" b="1" dirty="0"/>
                            <a:t>0.3</a:t>
                          </a:r>
                        </a:p>
                      </a:txBody>
                      <a:tcPr/>
                    </a:tc>
                    <a:extLst>
                      <a:ext uri="{0D108BD9-81ED-4DB2-BD59-A6C34878D82A}">
                        <a16:rowId xmlns:a16="http://schemas.microsoft.com/office/drawing/2014/main" xmlns="" xmlns:a14="http://schemas.microsoft.com/office/drawing/2010/main" val="10004"/>
                      </a:ext>
                    </a:extLst>
                  </a:tr>
                  <a:tr h="427545">
                    <a:tc>
                      <a:txBody>
                        <a:bodyPr/>
                        <a:lstStyle/>
                        <a:p>
                          <a:pPr marL="342900" indent="-342900" algn="ctr">
                            <a:buFont typeface="+mj-lt"/>
                            <a:buNone/>
                          </a:pPr>
                          <a:r>
                            <a:rPr lang="en-US" b="1" dirty="0"/>
                            <a:t>5.</a:t>
                          </a:r>
                        </a:p>
                      </a:txBody>
                      <a:tcPr/>
                    </a:tc>
                    <a:tc>
                      <a:txBody>
                        <a:bodyPr/>
                        <a:lstStyle/>
                        <a:p>
                          <a:endParaRPr lang="en-US"/>
                        </a:p>
                      </a:txBody>
                      <a:tcPr>
                        <a:blipFill>
                          <a:blip r:embed="rId2"/>
                          <a:stretch>
                            <a:fillRect l="-49091" t="-508571" r="-496000" b="-508571"/>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Reheat and Turbine Time Constant</a:t>
                          </a:r>
                          <a:endParaRPr lang="en-IN" b="1" dirty="0">
                            <a:latin typeface="Bahnschrift Light" panose="020B0502040204020203" pitchFamily="34" charset="0"/>
                          </a:endParaRPr>
                        </a:p>
                      </a:txBody>
                      <a:tcPr/>
                    </a:tc>
                    <a:tc>
                      <a:txBody>
                        <a:bodyPr/>
                        <a:lstStyle/>
                        <a:p>
                          <a:pPr algn="ctr"/>
                          <a:r>
                            <a:rPr lang="en-US" b="1" dirty="0"/>
                            <a:t>12</a:t>
                          </a:r>
                        </a:p>
                      </a:txBody>
                      <a:tcPr/>
                    </a:tc>
                    <a:extLst>
                      <a:ext uri="{0D108BD9-81ED-4DB2-BD59-A6C34878D82A}">
                        <a16:rowId xmlns:a16="http://schemas.microsoft.com/office/drawing/2014/main" xmlns="" xmlns:a14="http://schemas.microsoft.com/office/drawing/2010/main" val="10005"/>
                      </a:ext>
                    </a:extLst>
                  </a:tr>
                  <a:tr h="427545">
                    <a:tc>
                      <a:txBody>
                        <a:bodyPr/>
                        <a:lstStyle/>
                        <a:p>
                          <a:pPr marL="342900" indent="-342900" algn="ctr">
                            <a:buFont typeface="+mj-lt"/>
                            <a:buNone/>
                          </a:pPr>
                          <a:r>
                            <a:rPr lang="en-US" b="1" dirty="0"/>
                            <a:t>6.</a:t>
                          </a:r>
                        </a:p>
                      </a:txBody>
                      <a:tcPr/>
                    </a:tc>
                    <a:tc>
                      <a:txBody>
                        <a:bodyPr/>
                        <a:lstStyle/>
                        <a:p>
                          <a:endParaRPr lang="en-US"/>
                        </a:p>
                      </a:txBody>
                      <a:tcPr>
                        <a:blipFill>
                          <a:blip r:embed="rId2"/>
                          <a:stretch>
                            <a:fillRect l="-49091" t="-608571" r="-496000" b="-408571"/>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Fraction of total turbine power</a:t>
                          </a:r>
                          <a:endParaRPr lang="en-IN" b="1" dirty="0">
                            <a:latin typeface="Bahnschrift Light" panose="020B0502040204020203" pitchFamily="34" charset="0"/>
                          </a:endParaRPr>
                        </a:p>
                      </a:txBody>
                      <a:tcPr/>
                    </a:tc>
                    <a:tc>
                      <a:txBody>
                        <a:bodyPr/>
                        <a:lstStyle/>
                        <a:p>
                          <a:pPr algn="ctr"/>
                          <a:r>
                            <a:rPr lang="en-US" b="1" dirty="0"/>
                            <a:t>1/6</a:t>
                          </a:r>
                        </a:p>
                      </a:txBody>
                      <a:tcPr/>
                    </a:tc>
                    <a:extLst>
                      <a:ext uri="{0D108BD9-81ED-4DB2-BD59-A6C34878D82A}">
                        <a16:rowId xmlns:a16="http://schemas.microsoft.com/office/drawing/2014/main" xmlns="" xmlns:a14="http://schemas.microsoft.com/office/drawing/2010/main" val="10006"/>
                      </a:ext>
                    </a:extLst>
                  </a:tr>
                  <a:tr h="427545">
                    <a:tc>
                      <a:txBody>
                        <a:bodyPr/>
                        <a:lstStyle/>
                        <a:p>
                          <a:pPr marL="342900" indent="-342900" algn="ctr">
                            <a:buFont typeface="+mj-lt"/>
                            <a:buNone/>
                          </a:pPr>
                          <a:r>
                            <a:rPr lang="en-US" b="1" dirty="0"/>
                            <a:t>7.</a:t>
                          </a:r>
                        </a:p>
                      </a:txBody>
                      <a:tcPr/>
                    </a:tc>
                    <a:tc>
                      <a:txBody>
                        <a:bodyPr/>
                        <a:lstStyle/>
                        <a:p>
                          <a:pPr algn="ctr"/>
                          <a:r>
                            <a:rPr lang="en-US" b="1" dirty="0"/>
                            <a:t>R</a:t>
                          </a:r>
                          <a:endParaRPr lang="en-US" b="1"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Speed drop</a:t>
                          </a:r>
                          <a:endParaRPr lang="en-IN" b="1" dirty="0">
                            <a:latin typeface="Bahnschrift Light" panose="020B0502040204020203" pitchFamily="34" charset="0"/>
                          </a:endParaRPr>
                        </a:p>
                      </a:txBody>
                      <a:tcPr/>
                    </a:tc>
                    <a:tc>
                      <a:txBody>
                        <a:bodyPr/>
                        <a:lstStyle/>
                        <a:p>
                          <a:pPr algn="ctr"/>
                          <a:r>
                            <a:rPr lang="en-US" b="1" dirty="0"/>
                            <a:t>1/11</a:t>
                          </a:r>
                        </a:p>
                      </a:txBody>
                      <a:tcPr/>
                    </a:tc>
                    <a:extLst>
                      <a:ext uri="{0D108BD9-81ED-4DB2-BD59-A6C34878D82A}">
                        <a16:rowId xmlns:a16="http://schemas.microsoft.com/office/drawing/2014/main" xmlns="" xmlns:a14="http://schemas.microsoft.com/office/drawing/2010/main" val="10007"/>
                      </a:ext>
                    </a:extLst>
                  </a:tr>
                  <a:tr h="427545">
                    <a:tc>
                      <a:txBody>
                        <a:bodyPr/>
                        <a:lstStyle/>
                        <a:p>
                          <a:pPr marL="342900" indent="-342900" algn="ctr">
                            <a:buFont typeface="+mj-lt"/>
                            <a:buNone/>
                          </a:pPr>
                          <a:r>
                            <a:rPr lang="en-US" b="1" dirty="0"/>
                            <a:t>8.</a:t>
                          </a:r>
                        </a:p>
                      </a:txBody>
                      <a:tcPr/>
                    </a:tc>
                    <a:tc>
                      <a:txBody>
                        <a:bodyPr/>
                        <a:lstStyle/>
                        <a:p>
                          <a:endParaRPr lang="en-US"/>
                        </a:p>
                      </a:txBody>
                      <a:tcPr>
                        <a:blipFill>
                          <a:blip r:embed="rId2"/>
                          <a:stretch>
                            <a:fillRect l="-49091" t="-797183" r="-496000" b="-204225"/>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Frequency bias factor</a:t>
                          </a:r>
                          <a:endParaRPr lang="en-IN" b="1" dirty="0">
                            <a:latin typeface="Bahnschrift Light" panose="020B0502040204020203" pitchFamily="34" charset="0"/>
                          </a:endParaRPr>
                        </a:p>
                      </a:txBody>
                      <a:tcPr/>
                    </a:tc>
                    <a:tc>
                      <a:txBody>
                        <a:bodyPr/>
                        <a:lstStyle/>
                        <a:p>
                          <a:pPr algn="ctr"/>
                          <a:r>
                            <a:rPr lang="en-US" b="1" dirty="0"/>
                            <a:t>21</a:t>
                          </a:r>
                        </a:p>
                      </a:txBody>
                      <a:tcPr/>
                    </a:tc>
                    <a:extLst>
                      <a:ext uri="{0D108BD9-81ED-4DB2-BD59-A6C34878D82A}">
                        <a16:rowId xmlns:a16="http://schemas.microsoft.com/office/drawing/2014/main" xmlns="" xmlns:a14="http://schemas.microsoft.com/office/drawing/2010/main" val="10008"/>
                      </a:ext>
                    </a:extLst>
                  </a:tr>
                  <a:tr h="427545">
                    <a:tc>
                      <a:txBody>
                        <a:bodyPr/>
                        <a:lstStyle/>
                        <a:p>
                          <a:pPr marL="342900" indent="-342900" algn="ctr">
                            <a:buFont typeface="+mj-lt"/>
                            <a:buNone/>
                          </a:pPr>
                          <a:r>
                            <a:rPr lang="en-US" b="1" dirty="0"/>
                            <a:t>9.</a:t>
                          </a:r>
                        </a:p>
                      </a:txBody>
                      <a:tcPr/>
                    </a:tc>
                    <a:tc>
                      <a:txBody>
                        <a:bodyPr/>
                        <a:lstStyle/>
                        <a:p>
                          <a:endParaRPr lang="en-US"/>
                        </a:p>
                      </a:txBody>
                      <a:tcPr>
                        <a:blipFill>
                          <a:blip r:embed="rId2"/>
                          <a:stretch>
                            <a:fillRect l="-49091" t="-910000" r="-496000" b="-107143"/>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Gain of EV aggregator</a:t>
                          </a:r>
                          <a:endParaRPr lang="en-IN" b="1" dirty="0">
                            <a:latin typeface="Bahnschrift Light" panose="020B0502040204020203" pitchFamily="34" charset="0"/>
                          </a:endParaRPr>
                        </a:p>
                      </a:txBody>
                      <a:tcPr/>
                    </a:tc>
                    <a:tc>
                      <a:txBody>
                        <a:bodyPr/>
                        <a:lstStyle/>
                        <a:p>
                          <a:pPr algn="ctr"/>
                          <a:r>
                            <a:rPr lang="en-US" b="1" dirty="0"/>
                            <a:t>1</a:t>
                          </a:r>
                        </a:p>
                      </a:txBody>
                      <a:tcPr/>
                    </a:tc>
                    <a:extLst>
                      <a:ext uri="{0D108BD9-81ED-4DB2-BD59-A6C34878D82A}">
                        <a16:rowId xmlns:a16="http://schemas.microsoft.com/office/drawing/2014/main" xmlns="" xmlns:a14="http://schemas.microsoft.com/office/drawing/2010/main" val="10009"/>
                      </a:ext>
                    </a:extLst>
                  </a:tr>
                  <a:tr h="427545">
                    <a:tc>
                      <a:txBody>
                        <a:bodyPr/>
                        <a:lstStyle/>
                        <a:p>
                          <a:pPr marL="342900" indent="-342900" algn="ctr">
                            <a:buFont typeface="+mj-lt"/>
                            <a:buNone/>
                          </a:pPr>
                          <a:r>
                            <a:rPr lang="en-US" b="1" dirty="0"/>
                            <a:t>10.</a:t>
                          </a:r>
                        </a:p>
                      </a:txBody>
                      <a:tcPr/>
                    </a:tc>
                    <a:tc>
                      <a:txBody>
                        <a:bodyPr/>
                        <a:lstStyle/>
                        <a:p>
                          <a:endParaRPr lang="en-US"/>
                        </a:p>
                      </a:txBody>
                      <a:tcPr>
                        <a:blipFill>
                          <a:blip r:embed="rId2"/>
                          <a:stretch>
                            <a:fillRect l="-49091" t="-1010000" r="-496000" b="-7143"/>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Bahnschrift Light" panose="020B0502040204020203" pitchFamily="34" charset="0"/>
                            </a:rPr>
                            <a:t>Time Constant of EV aggregator </a:t>
                          </a:r>
                          <a:endParaRPr lang="en-IN" b="1" dirty="0">
                            <a:latin typeface="Bahnschrift Light" panose="020B0502040204020203" pitchFamily="34" charset="0"/>
                          </a:endParaRPr>
                        </a:p>
                      </a:txBody>
                      <a:tcPr/>
                    </a:tc>
                    <a:tc>
                      <a:txBody>
                        <a:bodyPr/>
                        <a:lstStyle/>
                        <a:p>
                          <a:pPr algn="ctr"/>
                          <a:r>
                            <a:rPr lang="en-US" b="1" dirty="0"/>
                            <a:t>0.1</a:t>
                          </a:r>
                        </a:p>
                      </a:txBody>
                      <a:tcPr/>
                    </a:tc>
                    <a:extLst>
                      <a:ext uri="{0D108BD9-81ED-4DB2-BD59-A6C34878D82A}">
                        <a16:rowId xmlns:a16="http://schemas.microsoft.com/office/drawing/2014/main" xmlns="" xmlns:a14="http://schemas.microsoft.com/office/drawing/2010/main" val="10010"/>
                      </a:ext>
                    </a:extLst>
                  </a:tr>
                </a:tbl>
              </a:graphicData>
            </a:graphic>
          </p:graphicFrame>
        </mc:Fallback>
      </mc:AlternateContent>
    </p:spTree>
    <p:extLst>
      <p:ext uri="{BB962C8B-B14F-4D97-AF65-F5344CB8AC3E}">
        <p14:creationId xmlns:p14="http://schemas.microsoft.com/office/powerpoint/2010/main" val="244206115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0BC29-DE81-4988-A044-B8C42AB33B14}"/>
              </a:ext>
            </a:extLst>
          </p:cNvPr>
          <p:cNvSpPr>
            <a:spLocks noGrp="1"/>
          </p:cNvSpPr>
          <p:nvPr>
            <p:ph type="title"/>
          </p:nvPr>
        </p:nvSpPr>
        <p:spPr>
          <a:xfrm>
            <a:off x="659876" y="523190"/>
            <a:ext cx="10770123" cy="537326"/>
          </a:xfrm>
        </p:spPr>
        <p:txBody>
          <a:bodyPr>
            <a:normAutofit/>
          </a:bodyPr>
          <a:lstStyle/>
          <a:p>
            <a:r>
              <a:rPr lang="en-US" sz="3200" b="1" dirty="0">
                <a:solidFill>
                  <a:srgbClr val="7030A0"/>
                </a:solidFill>
              </a:rPr>
              <a:t>MATLAB OUTPUT :</a:t>
            </a:r>
            <a:endParaRPr lang="en-IN" sz="3200" b="1" dirty="0">
              <a:solidFill>
                <a:srgbClr val="7030A0"/>
              </a:solidFill>
            </a:endParaRPr>
          </a:p>
        </p:txBody>
      </p:sp>
      <p:graphicFrame>
        <p:nvGraphicFramePr>
          <p:cNvPr id="4" name="Content Placeholder 3"/>
          <p:cNvGraphicFramePr>
            <a:graphicFrameLocks noGrp="1"/>
          </p:cNvGraphicFramePr>
          <p:nvPr>
            <p:ph idx="1"/>
          </p:nvPr>
        </p:nvGraphicFramePr>
        <p:xfrm>
          <a:off x="574766" y="1725104"/>
          <a:ext cx="11068593" cy="4613249"/>
        </p:xfrm>
        <a:graphic>
          <a:graphicData uri="http://schemas.openxmlformats.org/drawingml/2006/table">
            <a:tbl>
              <a:tblPr firstRow="1" bandRow="1">
                <a:tableStyleId>{00A15C55-8517-42AA-B614-E9B94910E393}</a:tableStyleId>
              </a:tblPr>
              <a:tblGrid>
                <a:gridCol w="1172825">
                  <a:extLst>
                    <a:ext uri="{9D8B030D-6E8A-4147-A177-3AD203B41FA5}">
                      <a16:colId xmlns:a16="http://schemas.microsoft.com/office/drawing/2014/main" val="20000"/>
                    </a:ext>
                  </a:extLst>
                </a:gridCol>
                <a:gridCol w="1867459">
                  <a:extLst>
                    <a:ext uri="{9D8B030D-6E8A-4147-A177-3AD203B41FA5}">
                      <a16:colId xmlns:a16="http://schemas.microsoft.com/office/drawing/2014/main" val="20001"/>
                    </a:ext>
                  </a:extLst>
                </a:gridCol>
                <a:gridCol w="2043674">
                  <a:extLst>
                    <a:ext uri="{9D8B030D-6E8A-4147-A177-3AD203B41FA5}">
                      <a16:colId xmlns:a16="http://schemas.microsoft.com/office/drawing/2014/main" val="20002"/>
                    </a:ext>
                  </a:extLst>
                </a:gridCol>
                <a:gridCol w="1946818">
                  <a:extLst>
                    <a:ext uri="{9D8B030D-6E8A-4147-A177-3AD203B41FA5}">
                      <a16:colId xmlns:a16="http://schemas.microsoft.com/office/drawing/2014/main" val="20003"/>
                    </a:ext>
                  </a:extLst>
                </a:gridCol>
                <a:gridCol w="2004932">
                  <a:extLst>
                    <a:ext uri="{9D8B030D-6E8A-4147-A177-3AD203B41FA5}">
                      <a16:colId xmlns:a16="http://schemas.microsoft.com/office/drawing/2014/main" val="20004"/>
                    </a:ext>
                  </a:extLst>
                </a:gridCol>
                <a:gridCol w="2032885">
                  <a:extLst>
                    <a:ext uri="{9D8B030D-6E8A-4147-A177-3AD203B41FA5}">
                      <a16:colId xmlns:a16="http://schemas.microsoft.com/office/drawing/2014/main" val="20005"/>
                    </a:ext>
                  </a:extLst>
                </a:gridCol>
              </a:tblGrid>
              <a:tr h="658238">
                <a:tc>
                  <a:txBody>
                    <a:bodyPr/>
                    <a:lstStyle/>
                    <a:p>
                      <a:pPr marL="0" marR="0" algn="ctr">
                        <a:lnSpc>
                          <a:spcPct val="100000"/>
                        </a:lnSpc>
                        <a:spcBef>
                          <a:spcPts val="0"/>
                        </a:spcBef>
                        <a:spcAft>
                          <a:spcPts val="0"/>
                        </a:spcAft>
                      </a:pPr>
                      <a:endParaRPr lang="en-US" sz="1400" dirty="0">
                        <a:latin typeface="Trebuchet MS" panose="020B0603020202020204" pitchFamily="34" charset="0"/>
                      </a:endParaRPr>
                    </a:p>
                    <a:p>
                      <a:pPr marL="0" marR="0" algn="ctr">
                        <a:lnSpc>
                          <a:spcPct val="100000"/>
                        </a:lnSpc>
                        <a:spcBef>
                          <a:spcPts val="0"/>
                        </a:spcBef>
                        <a:spcAft>
                          <a:spcPts val="0"/>
                        </a:spcAft>
                      </a:pPr>
                      <a:r>
                        <a:rPr lang="en-US" sz="1400" dirty="0">
                          <a:latin typeface="Trebuchet MS" panose="020B0603020202020204" pitchFamily="34" charset="0"/>
                        </a:rPr>
                        <a:t>K</a:t>
                      </a:r>
                      <a:r>
                        <a:rPr lang="en-US" sz="1400" baseline="-25000" dirty="0">
                          <a:latin typeface="Trebuchet MS" panose="020B0603020202020204" pitchFamily="34" charset="0"/>
                        </a:rPr>
                        <a:t>p</a:t>
                      </a:r>
                      <a:endParaRPr lang="en-US" sz="1400" b="1" dirty="0">
                        <a:latin typeface="Trebuchet MS" panose="020B0603020202020204" pitchFamily="34" charset="0"/>
                        <a:ea typeface="Times New Roman"/>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a:latin typeface="Trebuchet MS" panose="020B06030202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a:latin typeface="Trebuchet MS" panose="020B0603020202020204" pitchFamily="34" charset="0"/>
                        </a:rPr>
                        <a:t>K</a:t>
                      </a:r>
                      <a:r>
                        <a:rPr lang="en-US" sz="1400" baseline="-25000" dirty="0">
                          <a:latin typeface="Trebuchet MS" panose="020B0603020202020204" pitchFamily="34" charset="0"/>
                        </a:rPr>
                        <a:t>I</a:t>
                      </a:r>
                      <a:r>
                        <a:rPr lang="en-US" sz="1400" dirty="0">
                          <a:latin typeface="Trebuchet MS" panose="020B0603020202020204" pitchFamily="34" charset="0"/>
                        </a:rPr>
                        <a:t>=0.2</a:t>
                      </a:r>
                    </a:p>
                    <a:p>
                      <a:pPr marL="0" marR="0" algn="ctr">
                        <a:lnSpc>
                          <a:spcPct val="100000"/>
                        </a:lnSpc>
                        <a:spcBef>
                          <a:spcPts val="0"/>
                        </a:spcBef>
                        <a:spcAft>
                          <a:spcPts val="0"/>
                        </a:spcAft>
                      </a:pPr>
                      <a:endParaRPr lang="en-US" sz="1400" baseline="0" dirty="0">
                        <a:latin typeface="Trebuchet MS" panose="020B0603020202020204" pitchFamily="34" charset="0"/>
                        <a:ea typeface="Calibri"/>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a:latin typeface="Trebuchet MS" panose="020B06030202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a:latin typeface="Trebuchet MS" panose="020B0603020202020204" pitchFamily="34" charset="0"/>
                        </a:rPr>
                        <a:t>K</a:t>
                      </a:r>
                      <a:r>
                        <a:rPr lang="en-US" sz="1400" baseline="-25000" dirty="0">
                          <a:latin typeface="Trebuchet MS" panose="020B0603020202020204" pitchFamily="34" charset="0"/>
                        </a:rPr>
                        <a:t>I</a:t>
                      </a:r>
                      <a:r>
                        <a:rPr lang="en-US" sz="1400" dirty="0">
                          <a:latin typeface="Trebuchet MS" panose="020B0603020202020204" pitchFamily="34" charset="0"/>
                        </a:rPr>
                        <a:t>=0.4</a:t>
                      </a:r>
                      <a:endParaRPr lang="en-US" sz="1400" dirty="0">
                        <a:latin typeface="Trebuchet MS" panose="020B0603020202020204" pitchFamily="34" charset="0"/>
                        <a:ea typeface="Calibri"/>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a:latin typeface="Trebuchet MS" panose="020B06030202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a:latin typeface="Trebuchet MS" panose="020B0603020202020204" pitchFamily="34" charset="0"/>
                        </a:rPr>
                        <a:t>K</a:t>
                      </a:r>
                      <a:r>
                        <a:rPr lang="en-US" sz="1400" baseline="-25000" dirty="0">
                          <a:latin typeface="Trebuchet MS" panose="020B0603020202020204" pitchFamily="34" charset="0"/>
                        </a:rPr>
                        <a:t>I</a:t>
                      </a:r>
                      <a:r>
                        <a:rPr lang="en-US" sz="1400" dirty="0">
                          <a:latin typeface="Trebuchet MS" panose="020B0603020202020204" pitchFamily="34" charset="0"/>
                        </a:rPr>
                        <a:t>=0.6</a:t>
                      </a:r>
                      <a:endParaRPr lang="en-US" sz="1400" dirty="0">
                        <a:latin typeface="Trebuchet MS" panose="020B0603020202020204" pitchFamily="34" charset="0"/>
                        <a:ea typeface="Calibri"/>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a:latin typeface="Trebuchet MS" panose="020B06030202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a:latin typeface="Trebuchet MS" panose="020B0603020202020204" pitchFamily="34" charset="0"/>
                        </a:rPr>
                        <a:t>K</a:t>
                      </a:r>
                      <a:r>
                        <a:rPr lang="en-US" sz="1400" baseline="-25000" dirty="0">
                          <a:latin typeface="Trebuchet MS" panose="020B0603020202020204" pitchFamily="34" charset="0"/>
                        </a:rPr>
                        <a:t>I</a:t>
                      </a:r>
                      <a:r>
                        <a:rPr lang="en-US" sz="1400" dirty="0">
                          <a:latin typeface="Trebuchet MS" panose="020B0603020202020204" pitchFamily="34" charset="0"/>
                        </a:rPr>
                        <a:t>=0.8</a:t>
                      </a:r>
                      <a:endParaRPr lang="en-US" sz="1400" dirty="0">
                        <a:latin typeface="Trebuchet MS" panose="020B0603020202020204" pitchFamily="34" charset="0"/>
                        <a:ea typeface="Calibri"/>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aseline="0" dirty="0">
                        <a:latin typeface="Trebuchet MS" panose="020B06030202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a:latin typeface="Trebuchet MS" panose="020B0603020202020204" pitchFamily="34" charset="0"/>
                        </a:rPr>
                        <a:t>K</a:t>
                      </a:r>
                      <a:r>
                        <a:rPr lang="en-US" sz="1400" baseline="-25000" dirty="0">
                          <a:latin typeface="Trebuchet MS" panose="020B0603020202020204" pitchFamily="34" charset="0"/>
                        </a:rPr>
                        <a:t>I</a:t>
                      </a:r>
                      <a:r>
                        <a:rPr lang="en-US" sz="1400" dirty="0">
                          <a:latin typeface="Trebuchet MS" panose="020B0603020202020204" pitchFamily="34" charset="0"/>
                        </a:rPr>
                        <a:t>=1.0</a:t>
                      </a:r>
                      <a:endParaRPr lang="en-US" sz="1400" dirty="0">
                        <a:latin typeface="Trebuchet MS" panose="020B0603020202020204" pitchFamily="34" charset="0"/>
                        <a:ea typeface="Calibri"/>
                        <a:cs typeface="Times New Roman"/>
                      </a:endParaRPr>
                    </a:p>
                  </a:txBody>
                  <a:tcPr marL="68580" marR="68580" marT="0" marB="0"/>
                </a:tc>
                <a:extLst>
                  <a:ext uri="{0D108BD9-81ED-4DB2-BD59-A6C34878D82A}">
                    <a16:rowId xmlns:a16="http://schemas.microsoft.com/office/drawing/2014/main" val="10000"/>
                  </a:ext>
                </a:extLst>
              </a:tr>
              <a:tr h="363559">
                <a:tc>
                  <a:txBody>
                    <a:bodyPr/>
                    <a:lstStyle/>
                    <a:p>
                      <a:pPr marL="0" marR="0" algn="ctr">
                        <a:lnSpc>
                          <a:spcPct val="107000"/>
                        </a:lnSpc>
                        <a:spcBef>
                          <a:spcPts val="0"/>
                        </a:spcBef>
                        <a:spcAft>
                          <a:spcPts val="0"/>
                        </a:spcAft>
                      </a:pPr>
                      <a:r>
                        <a:rPr lang="en-US" sz="1400" b="1" dirty="0">
                          <a:latin typeface="Trebuchet MS" panose="020B0603020202020204" pitchFamily="34" charset="0"/>
                        </a:rPr>
                        <a:t>0</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1.7866</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0.4231</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0.0859</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-0.0615</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-0.1417</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01"/>
                  </a:ext>
                </a:extLst>
              </a:tr>
              <a:tr h="319421">
                <a:tc>
                  <a:txBody>
                    <a:bodyPr/>
                    <a:lstStyle/>
                    <a:p>
                      <a:pPr marL="0" marR="0" algn="ctr">
                        <a:lnSpc>
                          <a:spcPct val="107000"/>
                        </a:lnSpc>
                        <a:spcBef>
                          <a:spcPts val="0"/>
                        </a:spcBef>
                        <a:spcAft>
                          <a:spcPts val="0"/>
                        </a:spcAft>
                      </a:pPr>
                      <a:r>
                        <a:rPr lang="en-US" sz="1400" b="1" dirty="0">
                          <a:latin typeface="Trebuchet MS" panose="020B0603020202020204" pitchFamily="34" charset="0"/>
                        </a:rPr>
                        <a:t>0.1</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2.7421</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0.8271</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0.3496</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0.1340</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0.0134</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02"/>
                  </a:ext>
                </a:extLst>
              </a:tr>
              <a:tr h="363559">
                <a:tc>
                  <a:txBody>
                    <a:bodyPr/>
                    <a:lstStyle/>
                    <a:p>
                      <a:pPr marL="0" marR="0" algn="ctr">
                        <a:lnSpc>
                          <a:spcPct val="107000"/>
                        </a:lnSpc>
                        <a:spcBef>
                          <a:spcPts val="0"/>
                        </a:spcBef>
                        <a:spcAft>
                          <a:spcPts val="0"/>
                        </a:spcAft>
                      </a:pPr>
                      <a:r>
                        <a:rPr lang="en-US" sz="1400" b="1" dirty="0">
                          <a:latin typeface="Trebuchet MS" panose="020B0603020202020204" pitchFamily="34" charset="0"/>
                        </a:rPr>
                        <a:t>0.2</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3.5861</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1.2002</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solidFill>
                            <a:schemeClr val="tx1"/>
                          </a:solidFill>
                          <a:latin typeface="Bookman Old Style" panose="02050604050505020204" pitchFamily="18" charset="0"/>
                        </a:rPr>
                        <a:t>0.6018</a:t>
                      </a:r>
                      <a:endParaRPr lang="en-US" sz="1400" b="1" dirty="0">
                        <a:solidFill>
                          <a:schemeClr val="tx1"/>
                        </a:solidFill>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0.3242</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0.1656</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03"/>
                  </a:ext>
                </a:extLst>
              </a:tr>
              <a:tr h="363559">
                <a:tc>
                  <a:txBody>
                    <a:bodyPr/>
                    <a:lstStyle/>
                    <a:p>
                      <a:pPr marL="0" marR="0" algn="ctr">
                        <a:lnSpc>
                          <a:spcPct val="107000"/>
                        </a:lnSpc>
                        <a:spcBef>
                          <a:spcPts val="0"/>
                        </a:spcBef>
                        <a:spcAft>
                          <a:spcPts val="0"/>
                        </a:spcAft>
                      </a:pPr>
                      <a:r>
                        <a:rPr lang="en-US" sz="1400" b="1" dirty="0">
                          <a:latin typeface="Trebuchet MS" panose="020B0603020202020204" pitchFamily="34" charset="0"/>
                        </a:rPr>
                        <a:t>0.3</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4.2522</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1.5214</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0.8327</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0.5034</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 0.3115</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04"/>
                  </a:ext>
                </a:extLst>
              </a:tr>
              <a:tr h="363559">
                <a:tc>
                  <a:txBody>
                    <a:bodyPr/>
                    <a:lstStyle/>
                    <a:p>
                      <a:pPr marL="0" marR="0" algn="ctr">
                        <a:lnSpc>
                          <a:spcPct val="107000"/>
                        </a:lnSpc>
                        <a:spcBef>
                          <a:spcPts val="0"/>
                        </a:spcBef>
                        <a:spcAft>
                          <a:spcPts val="0"/>
                        </a:spcAft>
                      </a:pPr>
                      <a:r>
                        <a:rPr lang="en-US" sz="1400" b="1" dirty="0">
                          <a:latin typeface="Trebuchet MS" panose="020B0603020202020204" pitchFamily="34" charset="0"/>
                        </a:rPr>
                        <a:t>0.4</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4.6970</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1.7773</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1.0346</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0.6669</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0.4477</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05"/>
                  </a:ext>
                </a:extLst>
              </a:tr>
              <a:tr h="363559">
                <a:tc>
                  <a:txBody>
                    <a:bodyPr/>
                    <a:lstStyle/>
                    <a:p>
                      <a:pPr marL="0" marR="0" algn="ctr">
                        <a:lnSpc>
                          <a:spcPct val="107000"/>
                        </a:lnSpc>
                        <a:spcBef>
                          <a:spcPts val="0"/>
                        </a:spcBef>
                        <a:spcAft>
                          <a:spcPts val="0"/>
                        </a:spcAft>
                      </a:pPr>
                      <a:r>
                        <a:rPr lang="en-US" sz="1400" b="1" dirty="0">
                          <a:latin typeface="Trebuchet MS" panose="020B0603020202020204" pitchFamily="34" charset="0"/>
                        </a:rPr>
                        <a:t>0.5</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4.8537</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1.9635</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 1.2023</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0.8108</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 0.5717</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06"/>
                  </a:ext>
                </a:extLst>
              </a:tr>
              <a:tr h="363559">
                <a:tc>
                  <a:txBody>
                    <a:bodyPr/>
                    <a:lstStyle/>
                    <a:p>
                      <a:pPr marL="0" marR="0" algn="ctr">
                        <a:lnSpc>
                          <a:spcPct val="107000"/>
                        </a:lnSpc>
                        <a:spcBef>
                          <a:spcPts val="0"/>
                        </a:spcBef>
                        <a:spcAft>
                          <a:spcPts val="0"/>
                        </a:spcAft>
                      </a:pPr>
                      <a:r>
                        <a:rPr lang="en-US" sz="1400" b="1" dirty="0">
                          <a:latin typeface="Trebuchet MS" panose="020B0603020202020204" pitchFamily="34" charset="0"/>
                        </a:rPr>
                        <a:t>0.6</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4.6817</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2.0829</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1.3339</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0.9327</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0.6812</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07"/>
                  </a:ext>
                </a:extLst>
              </a:tr>
              <a:tr h="363559">
                <a:tc>
                  <a:txBody>
                    <a:bodyPr/>
                    <a:lstStyle/>
                    <a:p>
                      <a:pPr marL="0" marR="0" algn="ctr">
                        <a:lnSpc>
                          <a:spcPct val="107000"/>
                        </a:lnSpc>
                        <a:spcBef>
                          <a:spcPts val="0"/>
                        </a:spcBef>
                        <a:spcAft>
                          <a:spcPts val="0"/>
                        </a:spcAft>
                      </a:pPr>
                      <a:r>
                        <a:rPr lang="en-US" sz="1400" b="1" dirty="0">
                          <a:latin typeface="Trebuchet MS" panose="020B0603020202020204" pitchFamily="34" charset="0"/>
                        </a:rPr>
                        <a:t>0.7</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4.3135</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2.1433</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1.4300</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1.0317</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0.7751</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08"/>
                  </a:ext>
                </a:extLst>
              </a:tr>
              <a:tr h="363559">
                <a:tc>
                  <a:txBody>
                    <a:bodyPr/>
                    <a:lstStyle/>
                    <a:p>
                      <a:pPr marL="0" marR="0" algn="ctr">
                        <a:lnSpc>
                          <a:spcPct val="107000"/>
                        </a:lnSpc>
                        <a:spcBef>
                          <a:spcPts val="0"/>
                        </a:spcBef>
                        <a:spcAft>
                          <a:spcPts val="0"/>
                        </a:spcAft>
                      </a:pPr>
                      <a:r>
                        <a:rPr lang="en-US" sz="1400" b="1" dirty="0">
                          <a:latin typeface="Trebuchet MS" panose="020B0603020202020204" pitchFamily="34" charset="0"/>
                        </a:rPr>
                        <a:t>0.8</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3.9050</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2.1545</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1.4932</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1.1080</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0.8527</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09"/>
                  </a:ext>
                </a:extLst>
              </a:tr>
              <a:tr h="363559">
                <a:tc>
                  <a:txBody>
                    <a:bodyPr/>
                    <a:lstStyle/>
                    <a:p>
                      <a:pPr marL="0" marR="0" algn="ctr">
                        <a:lnSpc>
                          <a:spcPct val="107000"/>
                        </a:lnSpc>
                        <a:spcBef>
                          <a:spcPts val="0"/>
                        </a:spcBef>
                        <a:spcAft>
                          <a:spcPts val="0"/>
                        </a:spcAft>
                      </a:pPr>
                      <a:r>
                        <a:rPr lang="en-US" sz="1400" b="1" dirty="0">
                          <a:latin typeface="Trebuchet MS" panose="020B0603020202020204" pitchFamily="34" charset="0"/>
                        </a:rPr>
                        <a:t>0.9</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3.5197</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2.1273</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1.5275</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1.1628</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0.9142</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10"/>
                  </a:ext>
                </a:extLst>
              </a:tr>
              <a:tr h="363559">
                <a:tc>
                  <a:txBody>
                    <a:bodyPr/>
                    <a:lstStyle/>
                    <a:p>
                      <a:pPr marL="0" marR="0" algn="ctr">
                        <a:lnSpc>
                          <a:spcPct val="107000"/>
                        </a:lnSpc>
                        <a:spcBef>
                          <a:spcPts val="0"/>
                        </a:spcBef>
                        <a:spcAft>
                          <a:spcPts val="0"/>
                        </a:spcAft>
                      </a:pPr>
                      <a:r>
                        <a:rPr lang="en-US" sz="1400" b="1" dirty="0">
                          <a:latin typeface="Trebuchet MS" panose="020B0603020202020204" pitchFamily="34" charset="0"/>
                        </a:rPr>
                        <a:t>1.0</a:t>
                      </a:r>
                      <a:endParaRPr lang="en-US" sz="1400" b="1" dirty="0">
                        <a:latin typeface="Trebuchet MS" panose="020B0603020202020204" pitchFamily="34"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3.1740</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2.0715</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1.5372</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1.1982</a:t>
                      </a:r>
                      <a:endParaRPr lang="en-US" sz="1400" b="1" dirty="0">
                        <a:latin typeface="Bookman Old Style" panose="02050604050505020204" pitchFamily="18" charset="0"/>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400" b="1" dirty="0">
                          <a:latin typeface="Bookman Old Style" panose="02050604050505020204" pitchFamily="18" charset="0"/>
                        </a:rPr>
                        <a:t>0.9606</a:t>
                      </a:r>
                      <a:endParaRPr lang="en-US" sz="1400" b="1" dirty="0">
                        <a:latin typeface="Bookman Old Style" panose="02050604050505020204" pitchFamily="18" charset="0"/>
                        <a:ea typeface="Calibri"/>
                        <a:cs typeface="Times New Roman"/>
                      </a:endParaRPr>
                    </a:p>
                  </a:txBody>
                  <a:tcPr marL="68580" marR="68580" marT="0" marB="0"/>
                </a:tc>
                <a:extLst>
                  <a:ext uri="{0D108BD9-81ED-4DB2-BD59-A6C34878D82A}">
                    <a16:rowId xmlns:a16="http://schemas.microsoft.com/office/drawing/2014/main" val="10011"/>
                  </a:ext>
                </a:extLst>
              </a:tr>
            </a:tbl>
          </a:graphicData>
        </a:graphic>
      </p:graphicFrame>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D5CD3F77-67DE-4D41-ACD4-B83156181DDC}"/>
                  </a:ext>
                </a:extLst>
              </p:cNvPr>
              <p:cNvGraphicFramePr>
                <a:graphicFrameLocks noGrp="1"/>
              </p:cNvGraphicFramePr>
              <p:nvPr/>
            </p:nvGraphicFramePr>
            <p:xfrm>
              <a:off x="574767" y="1187777"/>
              <a:ext cx="11068592" cy="537326"/>
            </p:xfrm>
            <a:graphic>
              <a:graphicData uri="http://schemas.openxmlformats.org/drawingml/2006/table">
                <a:tbl>
                  <a:tblPr firstRow="1" bandRow="1">
                    <a:tableStyleId>{00A15C55-8517-42AA-B614-E9B94910E393}</a:tableStyleId>
                  </a:tblPr>
                  <a:tblGrid>
                    <a:gridCol w="11068592">
                      <a:extLst>
                        <a:ext uri="{9D8B030D-6E8A-4147-A177-3AD203B41FA5}">
                          <a16:colId xmlns:a16="http://schemas.microsoft.com/office/drawing/2014/main" val="3006850104"/>
                        </a:ext>
                      </a:extLst>
                    </a:gridCol>
                  </a:tblGrid>
                  <a:tr h="537326">
                    <a:tc>
                      <a:txBody>
                        <a:bodyPr/>
                        <a:lstStyle/>
                        <a:p>
                          <a14:m>
                            <m:oMath xmlns:m="http://schemas.openxmlformats.org/officeDocument/2006/math">
                              <m:r>
                                <a:rPr lang="en-IN" sz="2000" b="1" i="1" smtClean="0">
                                  <a:latin typeface="Cambria Math" panose="02040503050406030204" pitchFamily="18" charset="0"/>
                                </a:rPr>
                                <m:t>                                       </m:t>
                              </m:r>
                              <m:sSup>
                                <m:sSupPr>
                                  <m:ctrlPr>
                                    <a:rPr lang="en-IN" sz="2000" i="1" smtClean="0">
                                      <a:latin typeface="Cambria Math" panose="02040503050406030204" pitchFamily="18" charset="0"/>
                                    </a:rPr>
                                  </m:ctrlPr>
                                </m:sSupPr>
                                <m:e>
                                  <m:r>
                                    <a:rPr lang="en-IN" sz="2000" smtClean="0">
                                      <a:latin typeface="Cambria Math" panose="02040503050406030204" pitchFamily="18" charset="0"/>
                                    </a:rPr>
                                    <m:t>𝝉</m:t>
                                  </m:r>
                                </m:e>
                                <m:sup>
                                  <m:r>
                                    <a:rPr lang="en-IN" sz="2000" smtClean="0">
                                      <a:latin typeface="Cambria Math" panose="02040503050406030204" pitchFamily="18" charset="0"/>
                                    </a:rPr>
                                    <m:t>∗</m:t>
                                  </m:r>
                                </m:sup>
                              </m:sSup>
                            </m:oMath>
                          </a14:m>
                          <a:r>
                            <a:rPr lang="en-IN" sz="2000" dirty="0"/>
                            <a:t>   -  STABILITY DELAY MARGIN (s)</a:t>
                          </a:r>
                        </a:p>
                      </a:txBody>
                      <a:tcPr/>
                    </a:tc>
                    <a:extLst>
                      <a:ext uri="{0D108BD9-81ED-4DB2-BD59-A6C34878D82A}">
                        <a16:rowId xmlns:a16="http://schemas.microsoft.com/office/drawing/2014/main" val="4056146536"/>
                      </a:ext>
                    </a:extLst>
                  </a:tr>
                </a:tbl>
              </a:graphicData>
            </a:graphic>
          </p:graphicFrame>
        </mc:Choice>
        <mc:Fallback xmlns="">
          <p:graphicFrame>
            <p:nvGraphicFramePr>
              <p:cNvPr id="3" name="Table 2">
                <a:extLst>
                  <a:ext uri="{FF2B5EF4-FFF2-40B4-BE49-F238E27FC236}">
                    <a16:creationId xmlns:a16="http://schemas.microsoft.com/office/drawing/2014/main" id="{D5CD3F77-67DE-4D41-ACD4-B83156181DDC}"/>
                  </a:ext>
                </a:extLst>
              </p:cNvPr>
              <p:cNvGraphicFramePr>
                <a:graphicFrameLocks noGrp="1"/>
              </p:cNvGraphicFramePr>
              <p:nvPr>
                <p:extLst>
                  <p:ext uri="{D42A27DB-BD31-4B8C-83A1-F6EECF244321}">
                    <p14:modId xmlns:p14="http://schemas.microsoft.com/office/powerpoint/2010/main" val="2429051532"/>
                  </p:ext>
                </p:extLst>
              </p:nvPr>
            </p:nvGraphicFramePr>
            <p:xfrm>
              <a:off x="574767" y="1187777"/>
              <a:ext cx="11068592" cy="537326"/>
            </p:xfrm>
            <a:graphic>
              <a:graphicData uri="http://schemas.openxmlformats.org/drawingml/2006/table">
                <a:tbl>
                  <a:tblPr firstRow="1" bandRow="1">
                    <a:tableStyleId>{00A15C55-8517-42AA-B614-E9B94910E393}</a:tableStyleId>
                  </a:tblPr>
                  <a:tblGrid>
                    <a:gridCol w="11068592">
                      <a:extLst>
                        <a:ext uri="{9D8B030D-6E8A-4147-A177-3AD203B41FA5}">
                          <a16:colId xmlns:a16="http://schemas.microsoft.com/office/drawing/2014/main" val="3006850104"/>
                        </a:ext>
                      </a:extLst>
                    </a:gridCol>
                  </a:tblGrid>
                  <a:tr h="537326">
                    <a:tc>
                      <a:txBody>
                        <a:bodyPr/>
                        <a:lstStyle/>
                        <a:p>
                          <a:endParaRPr lang="en-US"/>
                        </a:p>
                      </a:txBody>
                      <a:tcPr>
                        <a:blipFill>
                          <a:blip r:embed="rId2"/>
                          <a:stretch>
                            <a:fillRect l="-55" t="-4494" r="-275" b="-5618"/>
                          </a:stretch>
                        </a:blipFill>
                      </a:tcPr>
                    </a:tc>
                    <a:extLst>
                      <a:ext uri="{0D108BD9-81ED-4DB2-BD59-A6C34878D82A}">
                        <a16:rowId xmlns:a16="http://schemas.microsoft.com/office/drawing/2014/main" val="4056146536"/>
                      </a:ext>
                    </a:extLst>
                  </a:tr>
                </a:tbl>
              </a:graphicData>
            </a:graphic>
          </p:graphicFrame>
        </mc:Fallback>
      </mc:AlternateContent>
    </p:spTree>
    <p:extLst>
      <p:ext uri="{BB962C8B-B14F-4D97-AF65-F5344CB8AC3E}">
        <p14:creationId xmlns:p14="http://schemas.microsoft.com/office/powerpoint/2010/main" val="25132217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93074" y="762000"/>
            <a:ext cx="9065622"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C00000"/>
                </a:solidFill>
                <a:effectLst/>
                <a:uLnTx/>
                <a:uFillTx/>
                <a:latin typeface="Garamond"/>
                <a:ea typeface="+mn-ea"/>
                <a:cs typeface="+mn-cs"/>
              </a:rPr>
              <a:t>COMPUTATION OF STABILITY DELAY MARGINS:</a:t>
            </a:r>
          </a:p>
        </p:txBody>
      </p:sp>
      <p:sp>
        <p:nvSpPr>
          <p:cNvPr id="3" name="TextBox 2"/>
          <p:cNvSpPr txBox="1"/>
          <p:nvPr/>
        </p:nvSpPr>
        <p:spPr>
          <a:xfrm>
            <a:off x="1193074" y="1589315"/>
            <a:ext cx="9535886" cy="4652492"/>
          </a:xfrm>
          <a:prstGeom prst="rect">
            <a:avLst/>
          </a:prstGeom>
          <a:noFill/>
        </p:spPr>
        <p:txBody>
          <a:bodyPr wrap="square" rtlCol="0">
            <a:spAutoFit/>
          </a:bodyPr>
          <a:lstStyle/>
          <a:p>
            <a:pPr marL="285750" marR="0" lvl="0" indent="-285750" algn="l" defTabSz="4572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mn-cs"/>
              </a:rPr>
              <a:t> </a:t>
            </a:r>
            <a:r>
              <a:rPr kumimoji="0" lang="en-US" sz="20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mn-cs"/>
              </a:rPr>
              <a:t>In last phase, for various values of the proportional gain constant K</a:t>
            </a:r>
            <a:r>
              <a:rPr kumimoji="0" lang="en-US" sz="2000" b="0" i="0" u="none" strike="noStrike" kern="1200" cap="none" spc="0" normalizeH="0" baseline="-25000" noProof="0" dirty="0">
                <a:ln>
                  <a:noFill/>
                </a:ln>
                <a:solidFill>
                  <a:prstClr val="black"/>
                </a:solidFill>
                <a:effectLst/>
                <a:uLnTx/>
                <a:uFillTx/>
                <a:latin typeface="Trebuchet MS" panose="020B0603020202020204" pitchFamily="34" charset="0"/>
                <a:ea typeface="+mn-ea"/>
                <a:cs typeface="+mn-cs"/>
              </a:rPr>
              <a:t>p</a:t>
            </a:r>
            <a:r>
              <a:rPr kumimoji="0" lang="en-US" sz="20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mn-cs"/>
              </a:rPr>
              <a:t> and integral gain constant K</a:t>
            </a:r>
            <a:r>
              <a:rPr kumimoji="0" lang="en-US" sz="2000" b="0" i="0" u="none" strike="noStrike" kern="1200" cap="none" spc="0" normalizeH="0" baseline="-25000" noProof="0" dirty="0">
                <a:ln>
                  <a:noFill/>
                </a:ln>
                <a:solidFill>
                  <a:prstClr val="black"/>
                </a:solidFill>
                <a:effectLst/>
                <a:uLnTx/>
                <a:uFillTx/>
                <a:latin typeface="Trebuchet MS" panose="020B0603020202020204" pitchFamily="34" charset="0"/>
                <a:ea typeface="+mn-ea"/>
                <a:cs typeface="+mn-cs"/>
              </a:rPr>
              <a:t>I</a:t>
            </a:r>
            <a:r>
              <a:rPr kumimoji="0" lang="en-US" sz="20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mn-cs"/>
              </a:rPr>
              <a:t>, the stability time delay margin  was validated while keeping K</a:t>
            </a:r>
            <a:r>
              <a:rPr kumimoji="0" lang="en-US" sz="2000" b="0" i="0" u="none" strike="noStrike" kern="1200" cap="none" spc="0" normalizeH="0" baseline="-25000" noProof="0" dirty="0">
                <a:ln>
                  <a:noFill/>
                </a:ln>
                <a:solidFill>
                  <a:prstClr val="black"/>
                </a:solidFill>
                <a:effectLst/>
                <a:uLnTx/>
                <a:uFillTx/>
                <a:latin typeface="Trebuchet MS" panose="020B0603020202020204" pitchFamily="34" charset="0"/>
                <a:ea typeface="+mn-ea"/>
                <a:cs typeface="+mn-cs"/>
              </a:rPr>
              <a:t>p</a:t>
            </a:r>
            <a:r>
              <a:rPr kumimoji="0" lang="en-US" sz="20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mn-cs"/>
              </a:rPr>
              <a:t> and K</a:t>
            </a:r>
            <a:r>
              <a:rPr kumimoji="0" lang="en-US" sz="2000" b="0" i="0" u="none" strike="noStrike" kern="1200" cap="none" spc="0" normalizeH="0" baseline="-25000" noProof="0" dirty="0">
                <a:ln>
                  <a:noFill/>
                </a:ln>
                <a:solidFill>
                  <a:prstClr val="black"/>
                </a:solidFill>
                <a:effectLst/>
                <a:uLnTx/>
                <a:uFillTx/>
                <a:latin typeface="Trebuchet MS" panose="020B0603020202020204" pitchFamily="34" charset="0"/>
                <a:ea typeface="+mn-ea"/>
                <a:cs typeface="+mn-cs"/>
              </a:rPr>
              <a:t>I</a:t>
            </a:r>
            <a:r>
              <a:rPr kumimoji="0" lang="en-US" sz="20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mn-cs"/>
              </a:rPr>
              <a:t> values as constant in each individual case(for different sets of K</a:t>
            </a:r>
            <a:r>
              <a:rPr kumimoji="0" lang="en-US" sz="2000" b="0" i="0" u="none" strike="noStrike" kern="1200" cap="none" spc="0" normalizeH="0" baseline="-25000" noProof="0" dirty="0">
                <a:ln>
                  <a:noFill/>
                </a:ln>
                <a:solidFill>
                  <a:prstClr val="black"/>
                </a:solidFill>
                <a:effectLst/>
                <a:uLnTx/>
                <a:uFillTx/>
                <a:latin typeface="Trebuchet MS" panose="020B0603020202020204" pitchFamily="34" charset="0"/>
                <a:ea typeface="+mn-ea"/>
                <a:cs typeface="+mn-cs"/>
              </a:rPr>
              <a:t>p</a:t>
            </a:r>
            <a:r>
              <a:rPr kumimoji="0" lang="en-US" sz="20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mn-cs"/>
              </a:rPr>
              <a:t> and K</a:t>
            </a:r>
            <a:r>
              <a:rPr kumimoji="0" lang="en-US" sz="2000" b="0" i="0" u="none" strike="noStrike" kern="1200" cap="none" spc="0" normalizeH="0" baseline="-25000" noProof="0" dirty="0">
                <a:ln>
                  <a:noFill/>
                </a:ln>
                <a:solidFill>
                  <a:prstClr val="black"/>
                </a:solidFill>
                <a:effectLst/>
                <a:uLnTx/>
                <a:uFillTx/>
                <a:latin typeface="Trebuchet MS" panose="020B0603020202020204" pitchFamily="34" charset="0"/>
                <a:ea typeface="+mn-ea"/>
                <a:cs typeface="+mn-cs"/>
              </a:rPr>
              <a:t>I</a:t>
            </a:r>
            <a:r>
              <a:rPr kumimoji="0" lang="en-US" sz="20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mn-cs"/>
              </a:rPr>
              <a:t> values).</a:t>
            </a:r>
          </a:p>
          <a:p>
            <a:pPr marL="342900" marR="0" lvl="0" indent="-342900" algn="l" defTabSz="4572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20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mn-cs"/>
              </a:rPr>
              <a:t> In this phase, by keeping time delay as constant, and for various values of time delay, we determine the values of K</a:t>
            </a:r>
            <a:r>
              <a:rPr kumimoji="0" lang="en-US" sz="2000" b="0" i="0" u="none" strike="noStrike" kern="1200" cap="none" spc="0" normalizeH="0" baseline="-25000" noProof="0" dirty="0">
                <a:ln>
                  <a:noFill/>
                </a:ln>
                <a:solidFill>
                  <a:prstClr val="black"/>
                </a:solidFill>
                <a:effectLst/>
                <a:uLnTx/>
                <a:uFillTx/>
                <a:latin typeface="Trebuchet MS" panose="020B0603020202020204" pitchFamily="34" charset="0"/>
                <a:ea typeface="+mn-ea"/>
                <a:cs typeface="+mn-cs"/>
              </a:rPr>
              <a:t>p</a:t>
            </a:r>
            <a:r>
              <a:rPr kumimoji="0" lang="en-US" sz="20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mn-cs"/>
              </a:rPr>
              <a:t> and K</a:t>
            </a:r>
            <a:r>
              <a:rPr kumimoji="0" lang="en-US" sz="2000" b="0" i="0" u="none" strike="noStrike" kern="1200" cap="none" spc="0" normalizeH="0" baseline="-25000" noProof="0" dirty="0">
                <a:ln>
                  <a:noFill/>
                </a:ln>
                <a:solidFill>
                  <a:prstClr val="black"/>
                </a:solidFill>
                <a:effectLst/>
                <a:uLnTx/>
                <a:uFillTx/>
                <a:latin typeface="Trebuchet MS" panose="020B0603020202020204" pitchFamily="34" charset="0"/>
                <a:ea typeface="+mn-ea"/>
                <a:cs typeface="+mn-cs"/>
              </a:rPr>
              <a:t>I</a:t>
            </a:r>
            <a:r>
              <a:rPr kumimoji="0" lang="en-US" sz="20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mn-cs"/>
              </a:rPr>
              <a:t> at which the system lies stable.</a:t>
            </a:r>
          </a:p>
          <a:p>
            <a:pPr marL="342900" marR="0" lvl="0" indent="-342900" algn="l" defTabSz="4572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20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mn-cs"/>
              </a:rPr>
              <a:t>Also, the impact of EV aggregator participation factor </a:t>
            </a:r>
            <a:r>
              <a:rPr kumimoji="0" lang="el-GR" sz="20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mn-cs"/>
              </a:rPr>
              <a:t>α</a:t>
            </a:r>
            <a:r>
              <a:rPr kumimoji="0" lang="en-US" sz="2000" b="0" i="0" u="none" strike="noStrike" kern="1200" cap="none" spc="0" normalizeH="0" baseline="-25000" noProof="0" dirty="0">
                <a:ln>
                  <a:noFill/>
                </a:ln>
                <a:solidFill>
                  <a:prstClr val="black"/>
                </a:solidFill>
                <a:effectLst/>
                <a:uLnTx/>
                <a:uFillTx/>
                <a:latin typeface="Trebuchet MS" panose="020B0603020202020204" pitchFamily="34" charset="0"/>
                <a:ea typeface="+mn-ea"/>
                <a:cs typeface="+mn-cs"/>
              </a:rPr>
              <a:t>1</a:t>
            </a:r>
            <a:r>
              <a:rPr kumimoji="0" lang="en-US" sz="20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mn-cs"/>
              </a:rPr>
              <a:t> and the communication time delay </a:t>
            </a:r>
            <a:r>
              <a:rPr kumimoji="0" lang="el-GR" sz="20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mn-cs"/>
              </a:rPr>
              <a:t>τ</a:t>
            </a:r>
            <a:r>
              <a:rPr kumimoji="0" lang="en-US" sz="20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mn-cs"/>
              </a:rPr>
              <a:t> on the stability region is investigated.</a:t>
            </a:r>
          </a:p>
          <a:p>
            <a:pPr marL="342900" marR="0" lvl="0" indent="-342900" algn="l" defTabSz="457200" rtl="0" eaLnBrk="1" fontAlgn="auto" latinLnBrk="0" hangingPunct="1">
              <a:lnSpc>
                <a:spcPct val="150000"/>
              </a:lnSpc>
              <a:spcBef>
                <a:spcPts val="0"/>
              </a:spcBef>
              <a:spcAft>
                <a:spcPts val="0"/>
              </a:spcAft>
              <a:buClrTx/>
              <a:buSzTx/>
              <a:buFont typeface="Wingdings" panose="05000000000000000000" pitchFamily="2" charset="2"/>
              <a:buChar char="Ø"/>
              <a:tabLst/>
              <a:defRPr/>
            </a:pPr>
            <a:endParaRPr kumimoji="0" lang="en-US" sz="20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7611" y="866021"/>
            <a:ext cx="9901646"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8064A2"/>
                </a:solidFill>
                <a:effectLst/>
                <a:uLnTx/>
                <a:uFillTx/>
                <a:latin typeface="Garamond"/>
                <a:ea typeface="+mn-ea"/>
                <a:cs typeface="+mn-cs"/>
              </a:rPr>
              <a:t>COMPUTATION OF STABILITY REGIONS:</a:t>
            </a:r>
          </a:p>
        </p:txBody>
      </p:sp>
      <p:sp>
        <p:nvSpPr>
          <p:cNvPr id="3" name="TextBox 2"/>
          <p:cNvSpPr txBox="1"/>
          <p:nvPr/>
        </p:nvSpPr>
        <p:spPr>
          <a:xfrm>
            <a:off x="1027611" y="1573254"/>
            <a:ext cx="10006148" cy="959173"/>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mn-cs"/>
              </a:rPr>
              <a:t>For stability analysis, the characteristic equation given below of LFC system with      time delay is required.</a:t>
            </a:r>
          </a:p>
        </p:txBody>
      </p:sp>
      <mc:AlternateContent xmlns:mc="http://schemas.openxmlformats.org/markup-compatibility/2006" xmlns:a14="http://schemas.microsoft.com/office/drawing/2010/main">
        <mc:Choice Requires="a14">
          <p:sp>
            <p:nvSpPr>
              <p:cNvPr id="4" name="Object 3"/>
              <p:cNvSpPr txBox="1"/>
              <p:nvPr/>
            </p:nvSpPr>
            <p:spPr bwMode="auto">
              <a:xfrm>
                <a:off x="3653403" y="3095899"/>
                <a:ext cx="4754563" cy="658813"/>
              </a:xfrm>
              <a:prstGeom prst="rect">
                <a:avLst/>
              </a:prstGeom>
              <a:noFill/>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IN" sz="2400" b="1"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𝚫</m:t>
                      </m:r>
                      <m:d>
                        <m:dPr>
                          <m:ctrlPr>
                            <a:rPr kumimoji="0" lang="en-IN" sz="24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IN" sz="2400" b="1"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𝐬</m:t>
                          </m:r>
                          <m:r>
                            <a:rPr kumimoji="0" lang="en-IN" sz="2400" b="1"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IN" sz="2400" b="1"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𝛕</m:t>
                          </m:r>
                        </m:e>
                      </m:d>
                      <m:r>
                        <a:rPr kumimoji="0" lang="en-IN" sz="2400" b="1"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IN" sz="2400" b="1"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𝐏</m:t>
                      </m:r>
                      <m:d>
                        <m:dPr>
                          <m:ctrlPr>
                            <a:rPr kumimoji="0" lang="en-IN" sz="24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IN" sz="2400" b="1"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𝐬</m:t>
                          </m:r>
                        </m:e>
                      </m:d>
                      <m:r>
                        <a:rPr kumimoji="0" lang="en-IN" sz="2400" b="1"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IN" sz="2400" b="1"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𝐐</m:t>
                      </m:r>
                      <m:d>
                        <m:dPr>
                          <m:ctrlPr>
                            <a:rPr kumimoji="0" lang="en-IN" sz="24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IN" sz="2400" b="1"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𝐬</m:t>
                          </m:r>
                        </m:e>
                      </m:d>
                      <m:sSup>
                        <m:sSupPr>
                          <m:ctrlPr>
                            <a:rPr kumimoji="0" lang="en-IN" sz="24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pPr>
                        <m:e>
                          <m:r>
                            <a:rPr kumimoji="0" lang="en-IN" sz="2400" b="1"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𝐞</m:t>
                          </m:r>
                        </m:e>
                        <m:sup>
                          <m:r>
                            <a:rPr kumimoji="0" lang="en-IN" sz="2400" b="1"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IN" sz="2400" b="1"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𝐬</m:t>
                          </m:r>
                          <m:r>
                            <a:rPr kumimoji="0" lang="en-IN" sz="2400" b="1"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𝛕</m:t>
                          </m:r>
                        </m:sup>
                      </m:sSup>
                      <m:r>
                        <a:rPr kumimoji="0" lang="en-IN" sz="2400" b="1"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IN" sz="2400" b="1"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𝟎</m:t>
                      </m:r>
                    </m:oMath>
                  </m:oMathPara>
                </a14:m>
                <a:endParaRPr kumimoji="0" lang="en-IN" sz="2400" b="1" i="0" u="none" strike="noStrike" kern="1200" cap="none" spc="0" normalizeH="0" baseline="0" noProof="0" dirty="0">
                  <a:ln>
                    <a:noFill/>
                  </a:ln>
                  <a:solidFill>
                    <a:prstClr val="black"/>
                  </a:solidFill>
                  <a:effectLst/>
                  <a:uLnTx/>
                  <a:uFillTx/>
                  <a:latin typeface="Garamond"/>
                  <a:ea typeface="+mn-ea"/>
                  <a:cs typeface="+mn-cs"/>
                </a:endParaRPr>
              </a:p>
            </p:txBody>
          </p:sp>
        </mc:Choice>
        <mc:Fallback xmlns="">
          <p:sp>
            <p:nvSpPr>
              <p:cNvPr id="4" name="Object 3"/>
              <p:cNvSpPr txBox="1">
                <a:spLocks noRot="1" noChangeAspect="1" noMove="1" noResize="1" noEditPoints="1" noAdjustHandles="1" noChangeArrowheads="1" noChangeShapeType="1" noTextEdit="1"/>
              </p:cNvSpPr>
              <p:nvPr/>
            </p:nvSpPr>
            <p:spPr bwMode="auto">
              <a:xfrm>
                <a:off x="3653403" y="3095899"/>
                <a:ext cx="4754563" cy="658813"/>
              </a:xfrm>
              <a:prstGeom prst="rect">
                <a:avLst/>
              </a:prstGeom>
              <a:blipFill>
                <a:blip r:embed="rId2"/>
                <a:stretch>
                  <a:fillRect l="-256"/>
                </a:stretch>
              </a:blipFill>
            </p:spPr>
            <p:txBody>
              <a:bodyPr/>
              <a:lstStyle/>
              <a:p>
                <a:r>
                  <a:rPr lang="en-IN">
                    <a:noFill/>
                  </a:rPr>
                  <a:t> </a:t>
                </a:r>
              </a:p>
            </p:txBody>
          </p:sp>
        </mc:Fallback>
      </mc:AlternateContent>
      <p:sp>
        <p:nvSpPr>
          <p:cNvPr id="6" name="TextBox 5"/>
          <p:cNvSpPr txBox="1"/>
          <p:nvPr/>
        </p:nvSpPr>
        <p:spPr>
          <a:xfrm>
            <a:off x="1397726" y="3631474"/>
            <a:ext cx="1854925"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mn-cs"/>
              </a:rPr>
              <a:t>Where</a:t>
            </a:r>
            <a:r>
              <a:rPr kumimoji="0" lang="en-US" sz="2400" b="0" i="0" u="none" strike="noStrike" kern="1200" cap="none" spc="0" normalizeH="0" baseline="0" noProof="0" dirty="0">
                <a:ln>
                  <a:noFill/>
                </a:ln>
                <a:solidFill>
                  <a:prstClr val="black"/>
                </a:solidFill>
                <a:effectLst/>
                <a:uLnTx/>
                <a:uFillTx/>
                <a:latin typeface="Garamond"/>
                <a:ea typeface="+mn-ea"/>
                <a:cs typeface="+mn-cs"/>
              </a:rPr>
              <a:t>,</a:t>
            </a:r>
          </a:p>
        </p:txBody>
      </p:sp>
      <mc:AlternateContent xmlns:mc="http://schemas.openxmlformats.org/markup-compatibility/2006" xmlns:a14="http://schemas.microsoft.com/office/drawing/2010/main">
        <mc:Choice Requires="a14">
          <p:sp>
            <p:nvSpPr>
              <p:cNvPr id="7" name="Object 6"/>
              <p:cNvSpPr txBox="1"/>
              <p:nvPr/>
            </p:nvSpPr>
            <p:spPr bwMode="auto">
              <a:xfrm>
                <a:off x="2941638" y="4011613"/>
                <a:ext cx="5692775" cy="547687"/>
              </a:xfrm>
              <a:prstGeom prst="rect">
                <a:avLst/>
              </a:prstGeom>
              <a:noFill/>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IN" sz="2000" b="1"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𝐏</m:t>
                      </m:r>
                      <m:d>
                        <m:dPr>
                          <m:ctrlP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IN" sz="2000" b="1"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𝐬</m:t>
                          </m:r>
                        </m:e>
                      </m:d>
                      <m:r>
                        <a:rPr kumimoji="0" lang="en-IN" sz="2000" b="1"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𝒑</m:t>
                          </m:r>
                        </m:e>
                        <m:sub>
                          <m: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𝟔</m:t>
                          </m:r>
                        </m:sub>
                      </m:sSub>
                      <m:sSup>
                        <m:sSupPr>
                          <m:ctrlP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pPr>
                        <m:e>
                          <m: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𝒔</m:t>
                          </m:r>
                        </m:e>
                        <m:sup>
                          <m: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𝟔</m:t>
                          </m:r>
                        </m:sup>
                      </m:sSup>
                      <m: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𝒑</m:t>
                          </m:r>
                        </m:e>
                        <m:sub>
                          <m: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𝟓</m:t>
                          </m:r>
                        </m:sub>
                      </m:sSub>
                      <m:sSup>
                        <m:sSupPr>
                          <m:ctrlP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pPr>
                        <m:e>
                          <m: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𝒔</m:t>
                          </m:r>
                        </m:e>
                        <m:sup>
                          <m: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𝟓</m:t>
                          </m:r>
                        </m:sup>
                      </m:sSup>
                      <m: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𝒑</m:t>
                          </m:r>
                        </m:e>
                        <m:sub>
                          <m: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𝟒</m:t>
                          </m:r>
                        </m:sub>
                      </m:sSub>
                      <m:sSup>
                        <m:sSupPr>
                          <m:ctrlP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pPr>
                        <m:e>
                          <m: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𝒔</m:t>
                          </m:r>
                        </m:e>
                        <m:sup>
                          <m: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𝟒</m:t>
                          </m:r>
                        </m:sup>
                      </m:sSup>
                      <m: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𝒑</m:t>
                          </m:r>
                        </m:e>
                        <m:sub>
                          <m: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𝟑</m:t>
                          </m:r>
                        </m:sub>
                      </m:sSub>
                      <m:sSup>
                        <m:sSupPr>
                          <m:ctrlP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pPr>
                        <m:e>
                          <m: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𝒔</m:t>
                          </m:r>
                        </m:e>
                        <m:sup>
                          <m: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𝟑</m:t>
                          </m:r>
                        </m:sup>
                      </m:sSup>
                      <m: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𝒑</m:t>
                          </m:r>
                        </m:e>
                        <m:sub>
                          <m: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𝟐</m:t>
                          </m:r>
                        </m:sub>
                      </m:sSub>
                      <m:sSup>
                        <m:sSupPr>
                          <m:ctrlP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pPr>
                        <m:e>
                          <m: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𝒔</m:t>
                          </m:r>
                        </m:e>
                        <m:sup>
                          <m: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𝟐</m:t>
                          </m:r>
                        </m:sup>
                      </m:sSup>
                      <m: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𝒑</m:t>
                          </m:r>
                        </m:e>
                        <m:sub>
                          <m: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𝟏</m:t>
                          </m:r>
                        </m:sub>
                      </m:sSub>
                      <m: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𝒔</m:t>
                      </m:r>
                      <m:r>
                        <a:rPr kumimoji="0" lang="en-US" sz="20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IN" sz="2000" b="1" i="0" u="none" strike="noStrike" kern="1200" cap="none" spc="0" normalizeH="0" baseline="0" noProof="0" dirty="0">
                  <a:ln>
                    <a:noFill/>
                  </a:ln>
                  <a:solidFill>
                    <a:prstClr val="black"/>
                  </a:solidFill>
                  <a:effectLst/>
                  <a:uLnTx/>
                  <a:uFillTx/>
                  <a:latin typeface="Garamond"/>
                  <a:ea typeface="+mn-ea"/>
                  <a:cs typeface="+mn-cs"/>
                </a:endParaRPr>
              </a:p>
            </p:txBody>
          </p:sp>
        </mc:Choice>
        <mc:Fallback xmlns="">
          <p:sp>
            <p:nvSpPr>
              <p:cNvPr id="7" name="Object 6"/>
              <p:cNvSpPr txBox="1">
                <a:spLocks noRot="1" noChangeAspect="1" noMove="1" noResize="1" noEditPoints="1" noAdjustHandles="1" noChangeArrowheads="1" noChangeShapeType="1" noTextEdit="1"/>
              </p:cNvSpPr>
              <p:nvPr/>
            </p:nvSpPr>
            <p:spPr bwMode="auto">
              <a:xfrm>
                <a:off x="2941638" y="4011613"/>
                <a:ext cx="5692775" cy="547687"/>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bject 7"/>
              <p:cNvSpPr txBox="1"/>
              <p:nvPr/>
            </p:nvSpPr>
            <p:spPr bwMode="auto">
              <a:xfrm>
                <a:off x="2926080" y="4756739"/>
                <a:ext cx="5146765" cy="625157"/>
              </a:xfrm>
              <a:prstGeom prst="rect">
                <a:avLst/>
              </a:prstGeom>
              <a:noFill/>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IN" sz="2000" b="1"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𝐐</m:t>
                      </m:r>
                      <m:d>
                        <m:dPr>
                          <m:ctrlP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IN" sz="2000" b="1"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𝐬</m:t>
                          </m:r>
                        </m:e>
                      </m:d>
                      <m:r>
                        <a:rPr kumimoji="0" lang="en-IN" sz="2000" b="1"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𝒒</m:t>
                          </m:r>
                        </m:e>
                        <m:sub>
                          <m: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𝟒</m:t>
                          </m:r>
                        </m:sub>
                      </m:sSub>
                      <m:sSup>
                        <m:sSupPr>
                          <m:ctrlP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pPr>
                        <m:e>
                          <m: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𝒔</m:t>
                          </m:r>
                        </m:e>
                        <m:sup>
                          <m: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𝟒</m:t>
                          </m:r>
                        </m:sup>
                      </m:sSup>
                      <m: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𝒒</m:t>
                          </m:r>
                        </m:e>
                        <m:sub>
                          <m: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𝟑</m:t>
                          </m:r>
                        </m:sub>
                      </m:sSub>
                      <m:sSup>
                        <m:sSupPr>
                          <m:ctrlP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pPr>
                        <m:e>
                          <m: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𝒔</m:t>
                          </m:r>
                        </m:e>
                        <m:sup>
                          <m: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𝟑</m:t>
                          </m:r>
                        </m:sup>
                      </m:sSup>
                      <m: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𝒒</m:t>
                          </m:r>
                        </m:e>
                        <m:sub>
                          <m: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𝟐</m:t>
                          </m:r>
                        </m:sub>
                      </m:sSub>
                      <m:sSup>
                        <m:sSupPr>
                          <m:ctrlP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pPr>
                        <m:e>
                          <m: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𝒔</m:t>
                          </m:r>
                        </m:e>
                        <m:sup>
                          <m: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𝟐</m:t>
                          </m:r>
                        </m:sup>
                      </m:sSup>
                      <m: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𝒒</m:t>
                          </m:r>
                        </m:e>
                        <m:sub>
                          <m: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𝟏</m:t>
                          </m:r>
                        </m:sub>
                      </m:sSub>
                      <m:r>
                        <a:rPr kumimoji="0" lang="en-IN" sz="20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𝒔</m:t>
                      </m:r>
                      <m:r>
                        <a:rPr kumimoji="0" lang="en-US" sz="20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IN" sz="2000" b="1" i="0" u="none" strike="noStrike" kern="1200" cap="none" spc="0" normalizeH="0" baseline="0" noProof="0" dirty="0">
                  <a:ln>
                    <a:noFill/>
                  </a:ln>
                  <a:solidFill>
                    <a:prstClr val="black"/>
                  </a:solidFill>
                  <a:effectLst/>
                  <a:uLnTx/>
                  <a:uFillTx/>
                  <a:latin typeface="Garamond"/>
                  <a:ea typeface="+mn-ea"/>
                  <a:cs typeface="+mn-cs"/>
                </a:endParaRPr>
              </a:p>
            </p:txBody>
          </p:sp>
        </mc:Choice>
        <mc:Fallback xmlns="">
          <p:sp>
            <p:nvSpPr>
              <p:cNvPr id="8" name="Object 7"/>
              <p:cNvSpPr txBox="1">
                <a:spLocks noRot="1" noChangeAspect="1" noMove="1" noResize="1" noEditPoints="1" noAdjustHandles="1" noChangeArrowheads="1" noChangeShapeType="1" noTextEdit="1"/>
              </p:cNvSpPr>
              <p:nvPr/>
            </p:nvSpPr>
            <p:spPr bwMode="auto">
              <a:xfrm>
                <a:off x="2926080" y="4756739"/>
                <a:ext cx="5146765" cy="625157"/>
              </a:xfrm>
              <a:prstGeom prst="rect">
                <a:avLst/>
              </a:prstGeom>
              <a:blipFill>
                <a:blip r:embed="rId4"/>
                <a:stretch>
                  <a:fillRect l="-355"/>
                </a:stretch>
              </a:blipFill>
            </p:spPr>
            <p:txBody>
              <a:bodyPr/>
              <a:lstStyle/>
              <a:p>
                <a:r>
                  <a:rPr lang="en-IN">
                    <a:noFill/>
                  </a:rPr>
                  <a:t> </a:t>
                </a:r>
              </a:p>
            </p:txBody>
          </p:sp>
        </mc:Fallback>
      </mc:AlternateContent>
      <p:cxnSp>
        <p:nvCxnSpPr>
          <p:cNvPr id="10" name="Straight Arrow Connector 9"/>
          <p:cNvCxnSpPr/>
          <p:nvPr/>
        </p:nvCxnSpPr>
        <p:spPr>
          <a:xfrm flipV="1">
            <a:off x="0" y="0"/>
            <a:ext cx="692332"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16983" y="3317966"/>
            <a:ext cx="5747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96251" y="3095899"/>
            <a:ext cx="84908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aramond"/>
                <a:ea typeface="+mn-ea"/>
                <a:cs typeface="+mn-cs"/>
              </a:rPr>
              <a:t>(1)</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53588" y="940526"/>
            <a:ext cx="9679577"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64A2"/>
                </a:solidFill>
                <a:effectLst/>
                <a:uLnTx/>
                <a:uFillTx/>
                <a:latin typeface="Garamond"/>
                <a:ea typeface="+mn-ea"/>
                <a:cs typeface="+mn-cs"/>
              </a:rPr>
              <a:t>COMPUTATION OF STABILITY REGIONS:</a:t>
            </a:r>
          </a:p>
        </p:txBody>
      </p:sp>
      <p:sp>
        <p:nvSpPr>
          <p:cNvPr id="6" name="Object 5"/>
          <p:cNvSpPr txBox="1"/>
          <p:nvPr/>
        </p:nvSpPr>
        <p:spPr bwMode="auto">
          <a:xfrm>
            <a:off x="4029346" y="1850073"/>
            <a:ext cx="3494860" cy="383675"/>
          </a:xfrm>
          <a:prstGeom prst="rect">
            <a:avLst/>
          </a:prstGeom>
          <a:noFill/>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mn-cs"/>
            </a:endParaRPr>
          </a:p>
        </p:txBody>
      </p:sp>
      <p:sp>
        <p:nvSpPr>
          <p:cNvPr id="8" name="TextBox 7"/>
          <p:cNvSpPr txBox="1"/>
          <p:nvPr/>
        </p:nvSpPr>
        <p:spPr>
          <a:xfrm>
            <a:off x="1358536" y="1973572"/>
            <a:ext cx="2769327"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mn-cs"/>
              </a:rPr>
              <a:t>On solving, We get,</a:t>
            </a:r>
          </a:p>
        </p:txBody>
      </p:sp>
      <mc:AlternateContent xmlns:mc="http://schemas.openxmlformats.org/markup-compatibility/2006" xmlns:a14="http://schemas.microsoft.com/office/drawing/2010/main">
        <mc:Choice Requires="a14">
          <p:sp>
            <p:nvSpPr>
              <p:cNvPr id="9" name="Object 8"/>
              <p:cNvSpPr txBox="1"/>
              <p:nvPr/>
            </p:nvSpPr>
            <p:spPr bwMode="auto">
              <a:xfrm>
                <a:off x="2495006" y="2832689"/>
                <a:ext cx="6126480" cy="929413"/>
              </a:xfrm>
              <a:prstGeom prst="rect">
                <a:avLst/>
              </a:prstGeom>
              <a:noFill/>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IN" sz="20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𝐾</m:t>
                          </m:r>
                        </m:e>
                        <m:sub>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𝑝</m:t>
                          </m:r>
                        </m:sub>
                      </m:sSub>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f>
                        <m:f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sSub>
                            <m:sSub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𝐵</m:t>
                              </m:r>
                            </m:e>
                            <m:sub>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1</m:t>
                              </m:r>
                            </m:sub>
                          </m:sSub>
                          <m:d>
                            <m:d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sSub>
                                <m:sSub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𝜔</m:t>
                                  </m:r>
                                </m:e>
                                <m:sub>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𝑐</m:t>
                                  </m:r>
                                </m:sub>
                              </m:sSub>
                            </m:e>
                          </m:d>
                          <m:sSub>
                            <m:sSub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𝐶</m:t>
                              </m:r>
                            </m:e>
                            <m:sub>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sub>
                          </m:sSub>
                          <m:d>
                            <m:d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sSub>
                                <m:sSub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𝜔</m:t>
                                  </m:r>
                                </m:e>
                                <m:sub>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𝑐</m:t>
                                  </m:r>
                                </m:sub>
                              </m:sSub>
                            </m:e>
                          </m:d>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𝐵</m:t>
                              </m:r>
                            </m:e>
                            <m:sub>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sub>
                          </m:sSub>
                          <m:d>
                            <m:d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sSub>
                                <m:sSub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𝜔</m:t>
                                  </m:r>
                                </m:e>
                                <m:sub>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𝑐</m:t>
                                  </m:r>
                                </m:sub>
                              </m:sSub>
                            </m:e>
                          </m:d>
                          <m:sSub>
                            <m:sSub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𝐶</m:t>
                              </m:r>
                            </m:e>
                            <m:sub>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1</m:t>
                              </m:r>
                            </m:sub>
                          </m:sSub>
                          <m:d>
                            <m:d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sSub>
                                <m:sSub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𝜔</m:t>
                                  </m:r>
                                </m:e>
                                <m:sub>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𝑐</m:t>
                                  </m:r>
                                </m:sub>
                              </m:sSub>
                            </m:e>
                          </m:d>
                        </m:num>
                        <m:den>
                          <m:sSub>
                            <m:sSub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𝐴</m:t>
                              </m:r>
                            </m:e>
                            <m:sub>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1</m:t>
                              </m:r>
                            </m:sub>
                          </m:sSub>
                          <m:d>
                            <m:d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sSub>
                                <m:sSub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𝜔</m:t>
                                  </m:r>
                                </m:e>
                                <m:sub>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𝑐</m:t>
                                  </m:r>
                                </m:sub>
                              </m:sSub>
                            </m:e>
                          </m:d>
                          <m:sSub>
                            <m:sSub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𝐵</m:t>
                              </m:r>
                            </m:e>
                            <m:sub>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sub>
                          </m:sSub>
                          <m:d>
                            <m:d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sSub>
                                <m:sSub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𝜔</m:t>
                                  </m:r>
                                </m:e>
                                <m:sub>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𝑐</m:t>
                                  </m:r>
                                </m:sub>
                              </m:sSub>
                            </m:e>
                          </m:d>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𝐴</m:t>
                              </m:r>
                            </m:e>
                            <m:sub>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sub>
                          </m:sSub>
                          <m:d>
                            <m:d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sSub>
                                <m:sSub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𝜔</m:t>
                                  </m:r>
                                </m:e>
                                <m:sub>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𝑐</m:t>
                                  </m:r>
                                </m:sub>
                              </m:sSub>
                            </m:e>
                          </m:d>
                          <m:sSub>
                            <m:sSub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𝐵</m:t>
                              </m:r>
                            </m:e>
                            <m:sub>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1</m:t>
                              </m:r>
                            </m:sub>
                          </m:sSub>
                          <m:d>
                            <m:d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sSub>
                                <m:sSub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𝜔</m:t>
                                  </m:r>
                                </m:e>
                                <m:sub>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𝑐</m:t>
                                  </m:r>
                                </m:sub>
                              </m:sSub>
                            </m:e>
                          </m:d>
                        </m:den>
                      </m:f>
                      <m:groupChr>
                        <m:groupChrPr>
                          <m:chr m:val="→"/>
                          <m:vertJc m:val="bot"/>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groupChrPr>
                        <m:e>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e>
                      </m:groupChr>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20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oMath>
                  </m:oMathPara>
                </a14:m>
                <a:endParaRPr kumimoji="0" lang="en-IN" sz="2000" b="0" i="0" u="none" strike="noStrike" kern="1200" cap="none" spc="0" normalizeH="0" baseline="0" noProof="0" dirty="0">
                  <a:ln>
                    <a:noFill/>
                  </a:ln>
                  <a:solidFill>
                    <a:prstClr val="black"/>
                  </a:solidFill>
                  <a:effectLst/>
                  <a:uLnTx/>
                  <a:uFillTx/>
                  <a:latin typeface="Garamond"/>
                  <a:ea typeface="+mn-ea"/>
                  <a:cs typeface="+mn-cs"/>
                </a:endParaRPr>
              </a:p>
            </p:txBody>
          </p:sp>
        </mc:Choice>
        <mc:Fallback xmlns="">
          <p:sp>
            <p:nvSpPr>
              <p:cNvPr id="9" name="Object 8"/>
              <p:cNvSpPr txBox="1">
                <a:spLocks noRot="1" noChangeAspect="1" noMove="1" noResize="1" noEditPoints="1" noAdjustHandles="1" noChangeArrowheads="1" noChangeShapeType="1" noTextEdit="1"/>
              </p:cNvSpPr>
              <p:nvPr/>
            </p:nvSpPr>
            <p:spPr bwMode="auto">
              <a:xfrm>
                <a:off x="2495006" y="2832689"/>
                <a:ext cx="6126480" cy="929413"/>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bject 9"/>
              <p:cNvSpPr txBox="1"/>
              <p:nvPr/>
            </p:nvSpPr>
            <p:spPr bwMode="auto">
              <a:xfrm>
                <a:off x="6013450" y="3344863"/>
                <a:ext cx="165100" cy="165100"/>
              </a:xfrm>
              <a:prstGeom prst="rect">
                <a:avLst/>
              </a:prstGeom>
              <a:noFill/>
            </p:spPr>
            <p:txBody>
              <a:bodyPr>
                <a:normAutofit fontScale="25000" lnSpcReduction="20000"/>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IN"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𝐾</m:t>
                      </m:r>
                    </m:oMath>
                  </m:oMathPara>
                </a14:m>
                <a:endParaRPr kumimoji="0" lang="en-IN" sz="1800" b="0" i="0" u="none" strike="noStrike" kern="1200" cap="none" spc="0" normalizeH="0" baseline="0" noProof="0" dirty="0">
                  <a:ln>
                    <a:noFill/>
                  </a:ln>
                  <a:solidFill>
                    <a:prstClr val="black"/>
                  </a:solidFill>
                  <a:effectLst/>
                  <a:uLnTx/>
                  <a:uFillTx/>
                  <a:latin typeface="Garamond"/>
                  <a:ea typeface="+mn-ea"/>
                  <a:cs typeface="+mn-cs"/>
                </a:endParaRPr>
              </a:p>
            </p:txBody>
          </p:sp>
        </mc:Choice>
        <mc:Fallback xmlns="">
          <p:sp>
            <p:nvSpPr>
              <p:cNvPr id="10" name="Object 9"/>
              <p:cNvSpPr txBox="1">
                <a:spLocks noRot="1" noChangeAspect="1" noMove="1" noResize="1" noEditPoints="1" noAdjustHandles="1" noChangeArrowheads="1" noChangeShapeType="1" noTextEdit="1"/>
              </p:cNvSpPr>
              <p:nvPr/>
            </p:nvSpPr>
            <p:spPr bwMode="auto">
              <a:xfrm>
                <a:off x="6013450" y="3344863"/>
                <a:ext cx="165100" cy="165100"/>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bject 11"/>
              <p:cNvSpPr txBox="1"/>
              <p:nvPr/>
            </p:nvSpPr>
            <p:spPr bwMode="auto">
              <a:xfrm>
                <a:off x="2403565" y="3918857"/>
                <a:ext cx="6204857" cy="873988"/>
              </a:xfrm>
              <a:prstGeom prst="rect">
                <a:avLst/>
              </a:prstGeom>
              <a:noFill/>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IN" sz="20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𝐾</m:t>
                          </m:r>
                        </m:e>
                        <m:sub>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m:t>
                          </m:r>
                        </m:sub>
                      </m:sSub>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f>
                        <m:f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sSub>
                            <m:sSub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𝐴</m:t>
                              </m:r>
                            </m:e>
                            <m:sub>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sub>
                          </m:sSub>
                          <m:d>
                            <m:d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sSub>
                                <m:sSub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𝜔</m:t>
                                  </m:r>
                                </m:e>
                                <m:sub>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𝑐</m:t>
                                  </m:r>
                                </m:sub>
                              </m:sSub>
                            </m:e>
                          </m:d>
                          <m:sSub>
                            <m:sSub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𝐶</m:t>
                              </m:r>
                            </m:e>
                            <m:sub>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1</m:t>
                              </m:r>
                            </m:sub>
                          </m:sSub>
                          <m:d>
                            <m:d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sSub>
                                <m:sSub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𝜔</m:t>
                                  </m:r>
                                </m:e>
                                <m:sub>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𝑐</m:t>
                                  </m:r>
                                </m:sub>
                              </m:sSub>
                            </m:e>
                          </m:d>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𝐴</m:t>
                              </m:r>
                            </m:e>
                            <m:sub>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1</m:t>
                              </m:r>
                            </m:sub>
                          </m:sSub>
                          <m:d>
                            <m:d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sSub>
                                <m:sSub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𝜔</m:t>
                                  </m:r>
                                </m:e>
                                <m:sub>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𝑐</m:t>
                                  </m:r>
                                </m:sub>
                              </m:sSub>
                            </m:e>
                          </m:d>
                          <m:sSub>
                            <m:sSub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𝐶</m:t>
                              </m:r>
                            </m:e>
                            <m:sub>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sub>
                          </m:sSub>
                          <m:d>
                            <m:d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sSub>
                                <m:sSub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𝜔</m:t>
                                  </m:r>
                                </m:e>
                                <m:sub>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𝑐</m:t>
                                  </m:r>
                                </m:sub>
                              </m:sSub>
                            </m:e>
                          </m:d>
                        </m:num>
                        <m:den>
                          <m:sSub>
                            <m:sSub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𝐴</m:t>
                              </m:r>
                            </m:e>
                            <m:sub>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1</m:t>
                              </m:r>
                            </m:sub>
                          </m:sSub>
                          <m:d>
                            <m:d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sSub>
                                <m:sSub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𝜔</m:t>
                                  </m:r>
                                </m:e>
                                <m:sub>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𝑐</m:t>
                                  </m:r>
                                </m:sub>
                              </m:sSub>
                            </m:e>
                          </m:d>
                          <m:sSub>
                            <m:sSub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𝐵</m:t>
                              </m:r>
                            </m:e>
                            <m:sub>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sub>
                          </m:sSub>
                          <m:d>
                            <m:d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sSub>
                                <m:sSub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𝜔</m:t>
                                  </m:r>
                                </m:e>
                                <m:sub>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𝑐</m:t>
                                  </m:r>
                                </m:sub>
                              </m:sSub>
                            </m:e>
                          </m:d>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𝐴</m:t>
                              </m:r>
                            </m:e>
                            <m:sub>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sub>
                          </m:sSub>
                          <m:d>
                            <m:d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sSub>
                                <m:sSub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𝜔</m:t>
                                  </m:r>
                                </m:e>
                                <m:sub>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𝑐</m:t>
                                  </m:r>
                                </m:sub>
                              </m:sSub>
                            </m:e>
                          </m:d>
                          <m:sSub>
                            <m:sSub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𝐵</m:t>
                              </m:r>
                            </m:e>
                            <m:sub>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1</m:t>
                              </m:r>
                            </m:sub>
                          </m:sSub>
                          <m:d>
                            <m:d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sSub>
                                <m:sSubPr>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𝜔</m:t>
                                  </m:r>
                                </m:e>
                                <m:sub>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𝑐</m:t>
                                  </m:r>
                                </m:sub>
                              </m:sSub>
                            </m:e>
                          </m:d>
                        </m:den>
                      </m:f>
                      <m:groupChr>
                        <m:groupChrPr>
                          <m:chr m:val="→"/>
                          <m:vertJc m:val="bot"/>
                          <m:ctrlP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groupChrPr>
                        <m:e>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e>
                      </m:groupChr>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20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5</m:t>
                      </m:r>
                      <m:r>
                        <a:rPr kumimoji="0" lang="en-IN"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oMath>
                  </m:oMathPara>
                </a14:m>
                <a:endParaRPr kumimoji="0" lang="en-IN" sz="2000" b="0" i="0" u="none" strike="noStrike" kern="1200" cap="none" spc="0" normalizeH="0" baseline="0" noProof="0" dirty="0">
                  <a:ln>
                    <a:noFill/>
                  </a:ln>
                  <a:solidFill>
                    <a:prstClr val="black"/>
                  </a:solidFill>
                  <a:effectLst/>
                  <a:uLnTx/>
                  <a:uFillTx/>
                  <a:latin typeface="Garamond"/>
                  <a:ea typeface="+mn-ea"/>
                  <a:cs typeface="+mn-cs"/>
                </a:endParaRPr>
              </a:p>
            </p:txBody>
          </p:sp>
        </mc:Choice>
        <mc:Fallback xmlns="">
          <p:sp>
            <p:nvSpPr>
              <p:cNvPr id="12" name="Object 11"/>
              <p:cNvSpPr txBox="1">
                <a:spLocks noRot="1" noChangeAspect="1" noMove="1" noResize="1" noEditPoints="1" noAdjustHandles="1" noChangeArrowheads="1" noChangeShapeType="1" noTextEdit="1"/>
              </p:cNvSpPr>
              <p:nvPr/>
            </p:nvSpPr>
            <p:spPr bwMode="auto">
              <a:xfrm>
                <a:off x="2403565" y="3918857"/>
                <a:ext cx="6204857" cy="873988"/>
              </a:xfrm>
              <a:prstGeom prst="rect">
                <a:avLst/>
              </a:prstGeom>
              <a:blipFill>
                <a:blip r:embed="rId5"/>
                <a:stretch>
                  <a:fillRect/>
                </a:stretch>
              </a:blipFill>
            </p:spPr>
            <p:txBody>
              <a:bodyPr/>
              <a:lstStyle/>
              <a:p>
                <a:r>
                  <a:rPr lang="en-IN">
                    <a:noFill/>
                  </a:rPr>
                  <a:t> </a:t>
                </a:r>
              </a:p>
            </p:txBody>
          </p:sp>
        </mc:Fallback>
      </mc:AlternateContent>
      <p:sp>
        <p:nvSpPr>
          <p:cNvPr id="14" name="TextBox 13"/>
          <p:cNvSpPr txBox="1"/>
          <p:nvPr/>
        </p:nvSpPr>
        <p:spPr>
          <a:xfrm>
            <a:off x="1789611" y="5133703"/>
            <a:ext cx="654449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mn-cs"/>
              </a:rPr>
              <a:t>Where, A1,B1,C1,A2,B2,C2 are coefficients.</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293B886-9C8E-4128-A95B-70F8BF30E6F6}"/>
                  </a:ext>
                </a:extLst>
              </p:cNvPr>
              <p:cNvSpPr txBox="1"/>
              <p:nvPr/>
            </p:nvSpPr>
            <p:spPr>
              <a:xfrm>
                <a:off x="1040674" y="687976"/>
                <a:ext cx="10110652" cy="5673348"/>
              </a:xfrm>
              <a:prstGeom prst="rect">
                <a:avLst/>
              </a:prstGeom>
              <a:noFill/>
            </p:spPr>
            <p:txBody>
              <a:bodyPr wrap="square">
                <a:spAutoFit/>
              </a:bodyPr>
              <a:lstStyle/>
              <a:p>
                <a:pPr marL="0" marR="0" lvl="0" indent="0" algn="l" defTabSz="457200" rtl="0" eaLnBrk="1" fontAlgn="auto" latinLnBrk="0" hangingPunct="1">
                  <a:lnSpc>
                    <a:spcPct val="150000"/>
                  </a:lnSpc>
                  <a:spcBef>
                    <a:spcPts val="0"/>
                  </a:spcBef>
                  <a:spcAft>
                    <a:spcPts val="800"/>
                  </a:spcAft>
                  <a:buClrTx/>
                  <a:buSzTx/>
                  <a:buFontTx/>
                  <a:buNone/>
                  <a:tabLst/>
                  <a:defRPr/>
                </a:pPr>
                <a14:m>
                  <m:oMath xmlns:m="http://schemas.openxmlformats.org/officeDocument/2006/math">
                    <m:sSub>
                      <m:sSubPr>
                        <m:ctrlPr>
                          <a:rPr kumimoji="0" lang="en-IN" sz="1800" b="1" i="1" u="none" strike="noStrike" kern="120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a:rPr kumimoji="0" lang="en-IN" sz="1800" b="1"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𝑲</m:t>
                        </m:r>
                      </m:e>
                      <m:sub>
                        <m:r>
                          <a:rPr kumimoji="0" lang="en-IN" sz="1800" b="1"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𝒑</m:t>
                        </m:r>
                      </m:sub>
                    </m:sSub>
                  </m:oMath>
                </a14:m>
                <a:r>
                  <a:rPr kumimoji="0" lang="en-IN"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a:t>
                </a:r>
                <a:r>
                  <a:rPr kumimoji="0" lang="en-IN" sz="1800" b="0" i="0" u="none" strike="noStrike" kern="1200" cap="none" spc="0" normalizeH="0" baseline="-2500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1</a:t>
                </a:r>
                <a:r>
                  <a:rPr kumimoji="0" lang="en-IN"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kumimoji="0" lang="en-IN" sz="18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ω</m:t>
                        </m:r>
                      </m:e>
                      <m:sub>
                        <m: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kumimoji="0" lang="en-IN"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sSub>
                      <m:sSubPr>
                        <m:ctrlPr>
                          <a:rPr kumimoji="0" lang="en-IN" sz="1800" b="1"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a:rPr kumimoji="0" lang="en-IN" sz="1800" b="1"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𝑲</m:t>
                        </m:r>
                      </m:e>
                      <m:sub>
                        <m:r>
                          <a:rPr kumimoji="0" lang="en-IN" sz="1800" b="1"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𝑰</m:t>
                        </m:r>
                      </m:sub>
                    </m:sSub>
                  </m:oMath>
                </a14:m>
                <a:r>
                  <a:rPr kumimoji="0" lang="en-IN"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B</a:t>
                </a:r>
                <a:r>
                  <a:rPr kumimoji="0" lang="en-IN" sz="1800" b="0" i="0" u="none" strike="noStrike" kern="1200" cap="none" spc="0" normalizeH="0" baseline="-2500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1</a:t>
                </a:r>
                <a:r>
                  <a:rPr kumimoji="0" lang="en-IN"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kumimoji="0" lang="en-IN" sz="18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ω</m:t>
                        </m:r>
                      </m:e>
                      <m:sub>
                        <m: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kumimoji="0" lang="en-IN"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C</a:t>
                </a:r>
                <a:r>
                  <a:rPr kumimoji="0" lang="en-IN" sz="1800" b="0" i="0" u="none" strike="noStrike" kern="1200" cap="none" spc="0" normalizeH="0" baseline="-2500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1 </a:t>
                </a:r>
                <a:r>
                  <a:rPr kumimoji="0" lang="en-IN"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kumimoji="0" lang="en-IN" sz="18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ω</m:t>
                        </m:r>
                      </m:e>
                      <m:sub>
                        <m: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kumimoji="0" lang="en-IN"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 0                            </a:t>
                </a:r>
              </a:p>
              <a:p>
                <a:pPr marL="0" marR="0" lvl="0" indent="0" algn="l" defTabSz="457200" rtl="0" eaLnBrk="1" fontAlgn="auto" latinLnBrk="0" hangingPunct="1">
                  <a:lnSpc>
                    <a:spcPct val="150000"/>
                  </a:lnSpc>
                  <a:spcBef>
                    <a:spcPts val="0"/>
                  </a:spcBef>
                  <a:spcAft>
                    <a:spcPts val="800"/>
                  </a:spcAft>
                  <a:buClrTx/>
                  <a:buSzTx/>
                  <a:buFontTx/>
                  <a:buNone/>
                  <a:tabLst/>
                  <a:defRPr/>
                </a:pPr>
                <a14:m>
                  <m:oMath xmlns:m="http://schemas.openxmlformats.org/officeDocument/2006/math">
                    <m:sSub>
                      <m:sSubPr>
                        <m:ctrlPr>
                          <a:rPr kumimoji="0" lang="en-IN" sz="1800" b="1"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a:rPr kumimoji="0" lang="en-IN" sz="1800" b="1"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𝑲</m:t>
                        </m:r>
                      </m:e>
                      <m:sub>
                        <m:r>
                          <a:rPr kumimoji="0" lang="en-IN" sz="1800" b="1"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𝒑</m:t>
                        </m:r>
                      </m:sub>
                    </m:sSub>
                  </m:oMath>
                </a14:m>
                <a:r>
                  <a:rPr kumimoji="0" lang="en-IN"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a:t>
                </a:r>
                <a:r>
                  <a:rPr kumimoji="0" lang="en-IN" sz="1800" b="0" i="0" u="none" strike="noStrike" kern="1200" cap="none" spc="0" normalizeH="0" baseline="-2500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2</a:t>
                </a:r>
                <a:r>
                  <a:rPr kumimoji="0" lang="en-IN"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kumimoji="0" lang="en-IN" sz="18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ω</m:t>
                        </m:r>
                      </m:e>
                      <m:sub>
                        <m: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kumimoji="0" lang="en-IN"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sSub>
                      <m:sSubPr>
                        <m:ctrlPr>
                          <a:rPr kumimoji="0" lang="en-IN" sz="1800" b="1"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a:rPr kumimoji="0" lang="en-IN" sz="1800" b="1"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𝑲</m:t>
                        </m:r>
                      </m:e>
                      <m:sub>
                        <m:r>
                          <a:rPr kumimoji="0" lang="en-IN" sz="1800" b="1"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𝑰</m:t>
                        </m:r>
                      </m:sub>
                    </m:sSub>
                  </m:oMath>
                </a14:m>
                <a:r>
                  <a:rPr kumimoji="0" lang="en-IN"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B</a:t>
                </a:r>
                <a:r>
                  <a:rPr kumimoji="0" lang="en-IN" sz="1800" b="0" i="0" u="none" strike="noStrike" kern="1200" cap="none" spc="0" normalizeH="0" baseline="-2500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2</a:t>
                </a:r>
                <a:r>
                  <a:rPr kumimoji="0" lang="en-IN"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kumimoji="0" lang="en-IN" sz="18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ω</m:t>
                        </m:r>
                      </m:e>
                      <m:sub>
                        <m: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kumimoji="0" lang="en-IN"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C</a:t>
                </a:r>
                <a:r>
                  <a:rPr kumimoji="0" lang="en-IN" sz="1800" b="0" i="0" u="none" strike="noStrike" kern="1200" cap="none" spc="0" normalizeH="0" baseline="-2500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2 </a:t>
                </a:r>
                <a:r>
                  <a:rPr kumimoji="0" lang="en-IN"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kumimoji="0" lang="en-IN" sz="18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ω</m:t>
                        </m:r>
                      </m:e>
                      <m:sub>
                        <m:r>
                          <a:rPr kumimoji="0" lang="en-IN" sz="18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kumimoji="0" lang="en-IN"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  0</a:t>
                </a:r>
              </a:p>
              <a:p>
                <a:pPr marL="0" marR="0" lvl="0" indent="0" algn="l" defTabSz="457200" rtl="0" eaLnBrk="1" fontAlgn="auto" latinLnBrk="0" hangingPunct="1">
                  <a:lnSpc>
                    <a:spcPct val="106000"/>
                  </a:lnSpc>
                  <a:spcBef>
                    <a:spcPts val="0"/>
                  </a:spcBef>
                  <a:spcAft>
                    <a:spcPts val="800"/>
                  </a:spcAft>
                  <a:buClrTx/>
                  <a:buSzTx/>
                  <a:buFontTx/>
                  <a:buNone/>
                  <a:tabLst/>
                  <a:defRPr/>
                </a:pPr>
                <a:endPar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6000"/>
                  </a:lnSpc>
                  <a:spcBef>
                    <a:spcPts val="0"/>
                  </a:spcBef>
                  <a:spcAft>
                    <a:spcPts val="80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The coefficients are</a:t>
                </a:r>
              </a:p>
              <a:p>
                <a:pPr marL="0" marR="0" lvl="0" indent="0" algn="l" defTabSz="457200" rtl="0" eaLnBrk="1" fontAlgn="auto" latinLnBrk="0" hangingPunct="1">
                  <a:lnSpc>
                    <a:spcPct val="106000"/>
                  </a:lnSpc>
                  <a:spcBef>
                    <a:spcPts val="0"/>
                  </a:spcBef>
                  <a:spcAft>
                    <a:spcPts val="800"/>
                  </a:spcAft>
                  <a:buClrTx/>
                  <a:buSzTx/>
                  <a:buFontTx/>
                  <a:buNone/>
                  <a:tabLst/>
                  <a:defRPr/>
                </a:pPr>
                <a:endParaRPr kumimoji="0" lang="en-IN" sz="16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6000"/>
                  </a:lnSpc>
                  <a:spcBef>
                    <a:spcPts val="0"/>
                  </a:spcBef>
                  <a:spcAft>
                    <a:spcPts val="80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A</a:t>
                </a:r>
                <a:r>
                  <a:rPr kumimoji="0" lang="en-IN" sz="2000" b="1" i="0" u="none" strike="noStrike" kern="1200" cap="none" spc="0" normalizeH="0" baseline="-25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1</a:t>
                </a:r>
                <a:r>
                  <a:rPr kumimoji="0" lang="en-IN" sz="2000" b="1"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 (</a:t>
                </a:r>
                <a14:m>
                  <m:oMath xmlns:m="http://schemas.openxmlformats.org/officeDocument/2006/math">
                    <m:sSub>
                      <m:sSubPr>
                        <m:ctrlPr>
                          <a:rPr kumimoji="0" lang="en-IN" sz="2000" b="1"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a:rPr kumimoji="0" lang="en-IN" sz="2000" b="1"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𝝎</m:t>
                        </m:r>
                      </m:e>
                      <m:sub>
                        <m:r>
                          <a:rPr kumimoji="0" lang="en-IN" sz="2000" b="1"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𝒄</m:t>
                        </m:r>
                      </m:sub>
                    </m:sSub>
                  </m:oMath>
                </a14:m>
                <a:r>
                  <a:rPr kumimoji="0" lang="en-IN" sz="2000" b="1"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 </a:t>
                </a:r>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 -p</a:t>
                </a:r>
                <a:r>
                  <a:rPr kumimoji="0" lang="he-IL"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Calibri" panose="020F0502020204030204" pitchFamily="34" charset="0"/>
                  </a:rPr>
                  <a:t>י</a:t>
                </a:r>
                <a:r>
                  <a:rPr kumimoji="0" lang="en-IN" sz="2000" b="0" i="0" u="none" strike="noStrike" kern="1200" cap="none" spc="0" normalizeH="0" baseline="-25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2</a:t>
                </a:r>
                <a14:m>
                  <m:oMath xmlns:m="http://schemas.openxmlformats.org/officeDocument/2006/math">
                    <m:sSub>
                      <m:sSubPr>
                        <m:ctrlP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kumimoji="0" lang="en-IN" sz="20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ω</m:t>
                        </m:r>
                      </m:e>
                      <m:sub>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kumimoji="0" lang="en-IN" sz="2000" b="0" i="0" u="none" strike="noStrike" kern="1200" cap="none" spc="0" normalizeH="0" baseline="30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2</a:t>
                </a:r>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 + q</a:t>
                </a:r>
                <a:r>
                  <a:rPr kumimoji="0" lang="he-IL"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Calibri" panose="020F0502020204030204" pitchFamily="34" charset="0"/>
                  </a:rPr>
                  <a:t>י</a:t>
                </a:r>
                <a:r>
                  <a:rPr kumimoji="0" lang="en-IN" sz="2000" b="0" i="0" u="none" strike="noStrike" kern="1200" cap="none" spc="0" normalizeH="0" baseline="-25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4</a:t>
                </a:r>
                <a14:m>
                  <m:oMath xmlns:m="http://schemas.openxmlformats.org/officeDocument/2006/math">
                    <m:sSub>
                      <m:sSubPr>
                        <m:ctrlP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kumimoji="0" lang="en-IN" sz="20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ω</m:t>
                        </m:r>
                      </m:e>
                      <m:sub>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kumimoji="0" lang="en-IN" sz="2000" b="0" i="0" u="none" strike="noStrike" kern="1200" cap="none" spc="0" normalizeH="0" baseline="30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4</a:t>
                </a:r>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cos(</a:t>
                </a:r>
                <a14:m>
                  <m:oMath xmlns:m="http://schemas.openxmlformats.org/officeDocument/2006/math">
                    <m:sSub>
                      <m:sSubPr>
                        <m:ctrlP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kumimoji="0" lang="en-IN" sz="20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ω</m:t>
                        </m:r>
                      </m:e>
                      <m:sub>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t) – q</a:t>
                </a:r>
                <a:r>
                  <a:rPr kumimoji="0" lang="he-IL"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Calibri" panose="020F0502020204030204" pitchFamily="34" charset="0"/>
                  </a:rPr>
                  <a:t>י</a:t>
                </a:r>
                <a:r>
                  <a:rPr kumimoji="0" lang="en-IN" sz="2000" b="0" i="0" u="none" strike="noStrike" kern="1200" cap="none" spc="0" normalizeH="0" baseline="-25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2</a:t>
                </a:r>
                <a14:m>
                  <m:oMath xmlns:m="http://schemas.openxmlformats.org/officeDocument/2006/math">
                    <m:sSub>
                      <m:sSubPr>
                        <m:ctrlP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kumimoji="0" lang="en-IN" sz="20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ω</m:t>
                        </m:r>
                      </m:e>
                      <m:sub>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kumimoji="0" lang="en-IN" sz="2000" b="0" i="0" u="none" strike="noStrike" kern="1200" cap="none" spc="0" normalizeH="0" baseline="30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2</a:t>
                </a:r>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cos(</a:t>
                </a:r>
                <a14:m>
                  <m:oMath xmlns:m="http://schemas.openxmlformats.org/officeDocument/2006/math">
                    <m:sSub>
                      <m:sSubPr>
                        <m:ctrlP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kumimoji="0" lang="en-IN" sz="20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ω</m:t>
                        </m:r>
                      </m:e>
                      <m:sub>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t) – q</a:t>
                </a:r>
                <a:r>
                  <a:rPr kumimoji="0" lang="he-IL"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Calibri" panose="020F0502020204030204" pitchFamily="34" charset="0"/>
                  </a:rPr>
                  <a:t>י</a:t>
                </a:r>
                <a:r>
                  <a:rPr kumimoji="0" lang="en-IN" sz="2000" b="0" i="0" u="none" strike="noStrike" kern="1200" cap="none" spc="0" normalizeH="0" baseline="-25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3</a:t>
                </a:r>
                <a14:m>
                  <m:oMath xmlns:m="http://schemas.openxmlformats.org/officeDocument/2006/math">
                    <m:sSub>
                      <m:sSubPr>
                        <m:ctrlP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kumimoji="0" lang="en-IN" sz="20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ω</m:t>
                        </m:r>
                      </m:e>
                      <m:sub>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kumimoji="0" lang="en-IN" sz="2000" b="0" i="0" u="none" strike="noStrike" kern="1200" cap="none" spc="0" normalizeH="0" baseline="30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3</a:t>
                </a:r>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sin(</a:t>
                </a:r>
                <a14:m>
                  <m:oMath xmlns:m="http://schemas.openxmlformats.org/officeDocument/2006/math">
                    <m:sSub>
                      <m:sSubPr>
                        <m:ctrlP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kumimoji="0" lang="en-IN" sz="20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ω</m:t>
                        </m:r>
                      </m:e>
                      <m:sub>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t) + q</a:t>
                </a:r>
                <a:r>
                  <a:rPr kumimoji="0" lang="he-IL"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Calibri" panose="020F0502020204030204" pitchFamily="34" charset="0"/>
                  </a:rPr>
                  <a:t>י</a:t>
                </a:r>
                <a:r>
                  <a:rPr kumimoji="0" lang="en-IN" sz="2000" b="0" i="0" u="none" strike="noStrike" kern="1200" cap="none" spc="0" normalizeH="0" baseline="-25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1</a:t>
                </a:r>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Calibri" panose="020F0502020204030204" pitchFamily="34" charset="0"/>
                  </a:rPr>
                  <a:t>ω</a:t>
                </a:r>
                <a:r>
                  <a:rPr kumimoji="0" lang="en-IN" sz="2000" b="0" i="0" u="none" strike="noStrike" kern="1200" cap="none" spc="0" normalizeH="0" baseline="-25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c</a:t>
                </a:r>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sin(</a:t>
                </a:r>
                <a14:m>
                  <m:oMath xmlns:m="http://schemas.openxmlformats.org/officeDocument/2006/math">
                    <m:sSub>
                      <m:sSubPr>
                        <m:ctrlP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kumimoji="0" lang="en-IN" sz="20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ω</m:t>
                        </m:r>
                      </m:e>
                      <m:sub>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t).</a:t>
                </a:r>
                <a:endParaRPr kumimoji="0" lang="en-IN" sz="16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6000"/>
                  </a:lnSpc>
                  <a:spcBef>
                    <a:spcPts val="0"/>
                  </a:spcBef>
                  <a:spcAft>
                    <a:spcPts val="80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B</a:t>
                </a:r>
                <a:r>
                  <a:rPr kumimoji="0" lang="en-IN" sz="2000" b="1" i="0" u="none" strike="noStrike" kern="1200" cap="none" spc="0" normalizeH="0" baseline="-25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1</a:t>
                </a:r>
                <a:r>
                  <a:rPr kumimoji="0" lang="en-IN" sz="2000" b="1"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kumimoji="0" lang="en-IN" sz="2000" b="1"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a:rPr kumimoji="0" lang="en-IN" sz="2000" b="1"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𝝎</m:t>
                        </m:r>
                      </m:e>
                      <m:sub>
                        <m:r>
                          <a:rPr kumimoji="0" lang="en-IN" sz="2000" b="1"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𝒄</m:t>
                        </m:r>
                      </m:sub>
                    </m:sSub>
                  </m:oMath>
                </a14:m>
                <a:r>
                  <a:rPr kumimoji="0" lang="en-IN" sz="2000" b="1"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  </a:t>
                </a:r>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 -p</a:t>
                </a:r>
                <a:r>
                  <a:rPr kumimoji="0" lang="he-IL"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Calibri" panose="020F0502020204030204" pitchFamily="34" charset="0"/>
                  </a:rPr>
                  <a:t>יי</a:t>
                </a:r>
                <a:r>
                  <a:rPr kumimoji="0" lang="en-IN" sz="2000" b="0" i="0" u="none" strike="noStrike" kern="1200" cap="none" spc="0" normalizeH="0" baseline="-25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2</a:t>
                </a:r>
                <a14:m>
                  <m:oMath xmlns:m="http://schemas.openxmlformats.org/officeDocument/2006/math">
                    <m:sSub>
                      <m:sSubPr>
                        <m:ctrlP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kumimoji="0" lang="en-IN" sz="20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ω</m:t>
                        </m:r>
                      </m:e>
                      <m:sub>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kumimoji="0" lang="en-IN" sz="2000" b="0" i="0" u="none" strike="noStrike" kern="1200" cap="none" spc="0" normalizeH="0" baseline="30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2</a:t>
                </a:r>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  + p</a:t>
                </a:r>
                <a:r>
                  <a:rPr kumimoji="0" lang="he-IL"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Calibri" panose="020F0502020204030204" pitchFamily="34" charset="0"/>
                  </a:rPr>
                  <a:t>יי</a:t>
                </a:r>
                <a:r>
                  <a:rPr kumimoji="0" lang="en-IN" sz="2000" b="0" i="0" u="none" strike="noStrike" kern="1200" cap="none" spc="0" normalizeH="0" baseline="-25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0</a:t>
                </a:r>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 – q</a:t>
                </a:r>
                <a:r>
                  <a:rPr kumimoji="0" lang="he-IL"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Calibri" panose="020F0502020204030204" pitchFamily="34" charset="0"/>
                  </a:rPr>
                  <a:t>יי</a:t>
                </a:r>
                <a:r>
                  <a:rPr kumimoji="0" lang="en-IN" sz="2000" b="0" i="0" u="none" strike="noStrike" kern="1200" cap="none" spc="0" normalizeH="0" baseline="-25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2</a:t>
                </a:r>
                <a14:m>
                  <m:oMath xmlns:m="http://schemas.openxmlformats.org/officeDocument/2006/math">
                    <m:sSub>
                      <m:sSubPr>
                        <m:ctrlP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kumimoji="0" lang="en-IN" sz="20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ω</m:t>
                        </m:r>
                      </m:e>
                      <m:sub>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kumimoji="0" lang="en-IN" sz="2000" b="0" i="0" u="none" strike="noStrike" kern="1200" cap="none" spc="0" normalizeH="0" baseline="30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2</a:t>
                </a:r>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cos(</a:t>
                </a:r>
                <a14:m>
                  <m:oMath xmlns:m="http://schemas.openxmlformats.org/officeDocument/2006/math">
                    <m:sSub>
                      <m:sSubPr>
                        <m:ctrlP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kumimoji="0" lang="en-IN" sz="20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ω</m:t>
                        </m:r>
                      </m:e>
                      <m:sub>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t)+q</a:t>
                </a:r>
                <a:r>
                  <a:rPr kumimoji="0" lang="he-IL"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Calibri" panose="020F0502020204030204" pitchFamily="34" charset="0"/>
                  </a:rPr>
                  <a:t>יי</a:t>
                </a:r>
                <a:r>
                  <a:rPr kumimoji="0" lang="en-IN" sz="2000" b="0" i="0" u="none" strike="noStrike" kern="1200" cap="none" spc="0" normalizeH="0" baseline="-25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0</a:t>
                </a:r>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cos(</a:t>
                </a:r>
                <a14:m>
                  <m:oMath xmlns:m="http://schemas.openxmlformats.org/officeDocument/2006/math">
                    <m:sSub>
                      <m:sSubPr>
                        <m:ctrlP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kumimoji="0" lang="en-IN" sz="20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ω</m:t>
                        </m:r>
                      </m:e>
                      <m:sub>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t) – q</a:t>
                </a:r>
                <a:r>
                  <a:rPr kumimoji="0" lang="he-IL"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Calibri" panose="020F0502020204030204" pitchFamily="34" charset="0"/>
                  </a:rPr>
                  <a:t>יי</a:t>
                </a:r>
                <a:r>
                  <a:rPr kumimoji="0" lang="en-IN" sz="2000" b="0" i="0" u="none" strike="noStrike" kern="1200" cap="none" spc="0" normalizeH="0" baseline="-25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3</a:t>
                </a:r>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Calibri" panose="020F0502020204030204" pitchFamily="34" charset="0"/>
                  </a:rPr>
                  <a:t>ω</a:t>
                </a:r>
                <a:r>
                  <a:rPr kumimoji="0" lang="en-IN" sz="2000" b="0" i="0" u="none" strike="noStrike" kern="1200" cap="none" spc="0" normalizeH="0" baseline="-25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c</a:t>
                </a:r>
                <a:r>
                  <a:rPr kumimoji="0" lang="en-IN" sz="2000" b="0" i="0" u="none" strike="noStrike" kern="1200" cap="none" spc="0" normalizeH="0" baseline="30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3</a:t>
                </a:r>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sin(</a:t>
                </a:r>
                <a14:m>
                  <m:oMath xmlns:m="http://schemas.openxmlformats.org/officeDocument/2006/math">
                    <m:sSub>
                      <m:sSubPr>
                        <m:ctrlP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kumimoji="0" lang="en-IN" sz="20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ω</m:t>
                        </m:r>
                      </m:e>
                      <m:sub>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t) + q</a:t>
                </a:r>
                <a:r>
                  <a:rPr kumimoji="0" lang="he-IL"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Calibri" panose="020F0502020204030204" pitchFamily="34" charset="0"/>
                  </a:rPr>
                  <a:t>יי</a:t>
                </a:r>
                <a:r>
                  <a:rPr kumimoji="0" lang="en-IN" sz="2000" b="0" i="0" u="none" strike="noStrike" kern="1200" cap="none" spc="0" normalizeH="0" baseline="-25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1</a:t>
                </a:r>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Calibri" panose="020F0502020204030204" pitchFamily="34" charset="0"/>
                  </a:rPr>
                  <a:t>ω</a:t>
                </a:r>
                <a:r>
                  <a:rPr kumimoji="0" lang="en-IN" sz="2000" b="0" i="0" u="none" strike="noStrike" kern="1200" cap="none" spc="0" normalizeH="0" baseline="-25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c</a:t>
                </a:r>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sin(</a:t>
                </a:r>
                <a14:m>
                  <m:oMath xmlns:m="http://schemas.openxmlformats.org/officeDocument/2006/math">
                    <m:sSub>
                      <m:sSubPr>
                        <m:ctrlP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kumimoji="0" lang="en-IN" sz="20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ω</m:t>
                        </m:r>
                      </m:e>
                      <m:sub>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t).</a:t>
                </a:r>
                <a:endParaRPr kumimoji="0" lang="en-IN" sz="16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6000"/>
                  </a:lnSpc>
                  <a:spcBef>
                    <a:spcPts val="0"/>
                  </a:spcBef>
                  <a:spcAft>
                    <a:spcPts val="80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C</a:t>
                </a:r>
                <a:r>
                  <a:rPr kumimoji="0" lang="en-IN" sz="2000" b="1" i="0" u="none" strike="noStrike" kern="1200" cap="none" spc="0" normalizeH="0" baseline="-25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1 </a:t>
                </a:r>
                <a:r>
                  <a:rPr kumimoji="0" lang="en-IN" sz="2000" b="1"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kumimoji="0" lang="en-IN" sz="2000" b="1"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a:rPr kumimoji="0" lang="en-IN" sz="2000" b="1"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𝝎</m:t>
                        </m:r>
                      </m:e>
                      <m:sub>
                        <m:r>
                          <a:rPr kumimoji="0" lang="en-IN" sz="2000" b="1"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𝒄</m:t>
                        </m:r>
                      </m:sub>
                    </m:sSub>
                  </m:oMath>
                </a14:m>
                <a:r>
                  <a:rPr kumimoji="0" lang="en-IN" sz="2000" b="1"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Calibri" panose="020F0502020204030204" pitchFamily="34" charset="0"/>
                  </a:rPr>
                  <a:t>) </a:t>
                </a:r>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Calibri" panose="020F0502020204030204" pitchFamily="34" charset="0"/>
                  </a:rPr>
                  <a:t>= -p</a:t>
                </a:r>
                <a14:m>
                  <m:oMath xmlns:m="http://schemas.openxmlformats.org/officeDocument/2006/math">
                    <m:sSub>
                      <m:sSubPr>
                        <m:ctrlP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kumimoji="0" lang="en-IN" sz="20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ω</m:t>
                        </m:r>
                      </m:e>
                      <m:sub>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kumimoji="0" lang="en-IN" sz="2000" b="0" i="0" u="none" strike="noStrike" kern="1200" cap="none" spc="0" normalizeH="0" baseline="30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6</a:t>
                </a:r>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 + p</a:t>
                </a:r>
                <a14:m>
                  <m:oMath xmlns:m="http://schemas.openxmlformats.org/officeDocument/2006/math">
                    <m:sSub>
                      <m:sSubPr>
                        <m:ctrlP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kumimoji="0" lang="en-IN" sz="20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ω</m:t>
                        </m:r>
                      </m:e>
                      <m:sub>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kumimoji="0" lang="en-IN" sz="2000" b="0" i="0" u="none" strike="noStrike" kern="1200" cap="none" spc="0" normalizeH="0" baseline="30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4</a:t>
                </a:r>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 – p</a:t>
                </a:r>
                <a:r>
                  <a:rPr kumimoji="0" lang="en-IN" sz="2000" b="0" i="0" u="none" strike="noStrike" kern="1200" cap="none" spc="0" normalizeH="0" baseline="-25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2</a:t>
                </a:r>
                <a14:m>
                  <m:oMath xmlns:m="http://schemas.openxmlformats.org/officeDocument/2006/math">
                    <m:sSub>
                      <m:sSubPr>
                        <m:ctrlP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kumimoji="0" lang="en-IN" sz="20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ω</m:t>
                        </m:r>
                      </m:e>
                      <m:sub>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kumimoji="0" lang="en-IN" sz="2000" b="0" i="0" u="none" strike="noStrike" kern="1200" cap="none" spc="0" normalizeH="0" baseline="30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2</a:t>
                </a:r>
              </a:p>
              <a:p>
                <a:pPr marL="0" marR="0" lvl="0" indent="0" algn="l" defTabSz="457200" rtl="0" eaLnBrk="1" fontAlgn="auto" latinLnBrk="0" hangingPunct="1">
                  <a:lnSpc>
                    <a:spcPct val="106000"/>
                  </a:lnSpc>
                  <a:spcBef>
                    <a:spcPts val="0"/>
                  </a:spcBef>
                  <a:spcAft>
                    <a:spcPts val="800"/>
                  </a:spcAft>
                  <a:buClrTx/>
                  <a:buSzTx/>
                  <a:buFontTx/>
                  <a:buNone/>
                  <a:tabLst/>
                  <a:defRPr/>
                </a:pPr>
                <a:endParaRPr kumimoji="0" lang="en-IN" sz="16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6000"/>
                  </a:lnSpc>
                  <a:spcBef>
                    <a:spcPts val="0"/>
                  </a:spcBef>
                  <a:spcAft>
                    <a:spcPts val="80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A</a:t>
                </a:r>
                <a:r>
                  <a:rPr kumimoji="0" lang="en-IN" sz="2000" b="1" i="0" u="none" strike="noStrike" kern="1200" cap="none" spc="0" normalizeH="0" baseline="-25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2</a:t>
                </a:r>
                <a:r>
                  <a:rPr kumimoji="0" lang="en-IN" sz="2000" b="1"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kumimoji="0" lang="en-IN" sz="2000" b="1"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a:rPr kumimoji="0" lang="en-IN" sz="2000" b="1"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𝝎</m:t>
                        </m:r>
                      </m:e>
                      <m:sub>
                        <m:r>
                          <a:rPr kumimoji="0" lang="en-IN" sz="2000" b="1"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𝒄</m:t>
                        </m:r>
                      </m:sub>
                    </m:sSub>
                  </m:oMath>
                </a14:m>
                <a:r>
                  <a:rPr kumimoji="0" lang="en-IN" sz="2000" b="1"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 </a:t>
                </a:r>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 -p</a:t>
                </a:r>
                <a:r>
                  <a:rPr kumimoji="0" lang="he-IL"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Calibri" panose="020F0502020204030204" pitchFamily="34" charset="0"/>
                  </a:rPr>
                  <a:t>י</a:t>
                </a:r>
                <a:r>
                  <a:rPr kumimoji="0" lang="en-IN" sz="2000" b="0" i="0" u="none" strike="noStrike" kern="1200" cap="none" spc="0" normalizeH="0" baseline="-25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3</a:t>
                </a:r>
                <a14:m>
                  <m:oMath xmlns:m="http://schemas.openxmlformats.org/officeDocument/2006/math">
                    <m:sSub>
                      <m:sSubPr>
                        <m:ctrlP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kumimoji="0" lang="en-IN" sz="20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ω</m:t>
                        </m:r>
                      </m:e>
                      <m:sub>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kumimoji="0" lang="en-IN" sz="2000" b="0" i="0" u="none" strike="noStrike" kern="1200" cap="none" spc="0" normalizeH="0" baseline="30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3</a:t>
                </a:r>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 + p</a:t>
                </a:r>
                <a:r>
                  <a:rPr kumimoji="0" lang="he-IL"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Calibri" panose="020F0502020204030204" pitchFamily="34" charset="0"/>
                  </a:rPr>
                  <a:t>י</a:t>
                </a:r>
                <a:r>
                  <a:rPr kumimoji="0" lang="en-IN" sz="2000" b="0" i="0" u="none" strike="noStrike" kern="1200" cap="none" spc="0" normalizeH="0" baseline="-25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1</a:t>
                </a:r>
                <a14:m>
                  <m:oMath xmlns:m="http://schemas.openxmlformats.org/officeDocument/2006/math">
                    <m:sSub>
                      <m:sSubPr>
                        <m:ctrlP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kumimoji="0" lang="en-IN" sz="20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ω</m:t>
                        </m:r>
                      </m:e>
                      <m:sub>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 – q</a:t>
                </a:r>
                <a:r>
                  <a:rPr kumimoji="0" lang="he-IL"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Calibri" panose="020F0502020204030204" pitchFamily="34" charset="0"/>
                  </a:rPr>
                  <a:t>י</a:t>
                </a:r>
                <a:r>
                  <a:rPr kumimoji="0" lang="en-IN" sz="2000" b="0" i="0" u="none" strike="noStrike" kern="1200" cap="none" spc="0" normalizeH="0" baseline="-25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3</a:t>
                </a:r>
                <a14:m>
                  <m:oMath xmlns:m="http://schemas.openxmlformats.org/officeDocument/2006/math">
                    <m:sSub>
                      <m:sSubPr>
                        <m:ctrlP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kumimoji="0" lang="en-IN" sz="20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ω</m:t>
                        </m:r>
                      </m:e>
                      <m:sub>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kumimoji="0" lang="en-IN" sz="2000" b="0" i="0" u="none" strike="noStrike" kern="1200" cap="none" spc="0" normalizeH="0" baseline="30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3</a:t>
                </a:r>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cos(</a:t>
                </a:r>
                <a14:m>
                  <m:oMath xmlns:m="http://schemas.openxmlformats.org/officeDocument/2006/math">
                    <m:sSub>
                      <m:sSubPr>
                        <m:ctrlP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kumimoji="0" lang="en-IN" sz="20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ω</m:t>
                        </m:r>
                      </m:e>
                      <m:sub>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t) + q</a:t>
                </a:r>
                <a:r>
                  <a:rPr kumimoji="0" lang="he-IL"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Calibri" panose="020F0502020204030204" pitchFamily="34" charset="0"/>
                  </a:rPr>
                  <a:t>י</a:t>
                </a:r>
                <a:r>
                  <a:rPr kumimoji="0" lang="en-IN" sz="2000" b="0" i="0" u="none" strike="noStrike" kern="1200" cap="none" spc="0" normalizeH="0" baseline="-25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4</a:t>
                </a:r>
                <a14:m>
                  <m:oMath xmlns:m="http://schemas.openxmlformats.org/officeDocument/2006/math">
                    <m:sSub>
                      <m:sSubPr>
                        <m:ctrlP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kumimoji="0" lang="en-IN" sz="20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ω</m:t>
                        </m:r>
                      </m:e>
                      <m:sub>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kumimoji="0" lang="en-IN" sz="2000" b="0" i="0" u="none" strike="noStrike" kern="1200" cap="none" spc="0" normalizeH="0" baseline="30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4</a:t>
                </a:r>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sin(</a:t>
                </a:r>
                <a14:m>
                  <m:oMath xmlns:m="http://schemas.openxmlformats.org/officeDocument/2006/math">
                    <m:sSub>
                      <m:sSubPr>
                        <m:ctrlP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kumimoji="0" lang="en-IN" sz="20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ω</m:t>
                        </m:r>
                      </m:e>
                      <m:sub>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t) + q</a:t>
                </a:r>
                <a:r>
                  <a:rPr kumimoji="0" lang="he-IL"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Calibri" panose="020F0502020204030204" pitchFamily="34" charset="0"/>
                  </a:rPr>
                  <a:t>י</a:t>
                </a:r>
                <a:r>
                  <a:rPr kumimoji="0" lang="en-IN" sz="2000" b="0" i="0" u="none" strike="noStrike" kern="1200" cap="none" spc="0" normalizeH="0" baseline="-25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2</a:t>
                </a:r>
                <a14:m>
                  <m:oMath xmlns:m="http://schemas.openxmlformats.org/officeDocument/2006/math">
                    <m:sSub>
                      <m:sSubPr>
                        <m:ctrlP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kumimoji="0" lang="en-IN" sz="20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ω</m:t>
                        </m:r>
                      </m:e>
                      <m:sub>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kumimoji="0" lang="en-IN" sz="2000" b="0" i="0" u="none" strike="noStrike" kern="1200" cap="none" spc="0" normalizeH="0" baseline="30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2</a:t>
                </a:r>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sin(</a:t>
                </a:r>
                <a14:m>
                  <m:oMath xmlns:m="http://schemas.openxmlformats.org/officeDocument/2006/math">
                    <m:sSub>
                      <m:sSubPr>
                        <m:ctrlP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kumimoji="0" lang="en-IN" sz="20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ω</m:t>
                        </m:r>
                      </m:e>
                      <m:sub>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t).</a:t>
                </a:r>
                <a:endParaRPr kumimoji="0" lang="en-IN" sz="16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6000"/>
                  </a:lnSpc>
                  <a:spcBef>
                    <a:spcPts val="0"/>
                  </a:spcBef>
                  <a:spcAft>
                    <a:spcPts val="80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B</a:t>
                </a:r>
                <a:r>
                  <a:rPr kumimoji="0" lang="en-IN" sz="2000" b="1" i="0" u="none" strike="noStrike" kern="1200" cap="none" spc="0" normalizeH="0" baseline="-25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2</a:t>
                </a:r>
                <a:r>
                  <a:rPr kumimoji="0" lang="en-IN" sz="2000" b="1"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kumimoji="0" lang="en-IN" sz="2000" b="1"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a:rPr kumimoji="0" lang="en-IN" sz="2000" b="1"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𝝎</m:t>
                        </m:r>
                      </m:e>
                      <m:sub>
                        <m:r>
                          <a:rPr kumimoji="0" lang="en-IN" sz="2000" b="1"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𝒄</m:t>
                        </m:r>
                      </m:sub>
                    </m:sSub>
                  </m:oMath>
                </a14:m>
                <a:r>
                  <a:rPr kumimoji="0" lang="en-IN" sz="2000" b="1"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 </a:t>
                </a:r>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  p</a:t>
                </a:r>
                <a:r>
                  <a:rPr kumimoji="0" lang="he-IL"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Calibri" panose="020F0502020204030204" pitchFamily="34" charset="0"/>
                  </a:rPr>
                  <a:t>יי</a:t>
                </a:r>
                <a:r>
                  <a:rPr kumimoji="0" lang="en-IN" sz="2000" b="0" i="0" u="none" strike="noStrike" kern="1200" cap="none" spc="0" normalizeH="0" baseline="-25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1</a:t>
                </a:r>
                <a14:m>
                  <m:oMath xmlns:m="http://schemas.openxmlformats.org/officeDocument/2006/math">
                    <m:sSub>
                      <m:sSubPr>
                        <m:ctrlP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kumimoji="0" lang="en-IN" sz="20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ω</m:t>
                        </m:r>
                      </m:e>
                      <m:sub>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 q</a:t>
                </a:r>
                <a:r>
                  <a:rPr kumimoji="0" lang="he-IL"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Calibri" panose="020F0502020204030204" pitchFamily="34" charset="0"/>
                  </a:rPr>
                  <a:t>יי</a:t>
                </a:r>
                <a:r>
                  <a:rPr kumimoji="0" lang="en-IN" sz="2000" b="0" i="0" u="none" strike="noStrike" kern="1200" cap="none" spc="0" normalizeH="0" baseline="-25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3</a:t>
                </a:r>
                <a14:m>
                  <m:oMath xmlns:m="http://schemas.openxmlformats.org/officeDocument/2006/math">
                    <m:sSub>
                      <m:sSubPr>
                        <m:ctrlP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kumimoji="0" lang="en-IN" sz="20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ω</m:t>
                        </m:r>
                      </m:e>
                      <m:sub>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kumimoji="0" lang="en-IN" sz="2000" b="0" i="0" u="none" strike="noStrike" kern="1200" cap="none" spc="0" normalizeH="0" baseline="30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3</a:t>
                </a:r>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cos(</a:t>
                </a:r>
                <a14:m>
                  <m:oMath xmlns:m="http://schemas.openxmlformats.org/officeDocument/2006/math">
                    <m:sSub>
                      <m:sSubPr>
                        <m:ctrlP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kumimoji="0" lang="en-IN" sz="20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ω</m:t>
                        </m:r>
                      </m:e>
                      <m:sub>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t) + q</a:t>
                </a:r>
                <a:r>
                  <a:rPr kumimoji="0" lang="he-IL"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Calibri" panose="020F0502020204030204" pitchFamily="34" charset="0"/>
                  </a:rPr>
                  <a:t>יי</a:t>
                </a:r>
                <a:r>
                  <a:rPr kumimoji="0" lang="en-IN" sz="2000" b="0" i="0" u="none" strike="noStrike" kern="1200" cap="none" spc="0" normalizeH="0" baseline="-25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1</a:t>
                </a:r>
                <a14:m>
                  <m:oMath xmlns:m="http://schemas.openxmlformats.org/officeDocument/2006/math">
                    <m:sSub>
                      <m:sSubPr>
                        <m:ctrlP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kumimoji="0" lang="en-IN" sz="20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ω</m:t>
                        </m:r>
                      </m:e>
                      <m:sub>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cos(</a:t>
                </a:r>
                <a14:m>
                  <m:oMath xmlns:m="http://schemas.openxmlformats.org/officeDocument/2006/math">
                    <m:sSub>
                      <m:sSubPr>
                        <m:ctrlP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kumimoji="0" lang="en-IN" sz="20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ω</m:t>
                        </m:r>
                      </m:e>
                      <m:sub>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t) + q</a:t>
                </a:r>
                <a:r>
                  <a:rPr kumimoji="0" lang="he-IL"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Calibri" panose="020F0502020204030204" pitchFamily="34" charset="0"/>
                  </a:rPr>
                  <a:t>יי</a:t>
                </a:r>
                <a:r>
                  <a:rPr kumimoji="0" lang="en-IN" sz="2000" b="0" i="0" u="none" strike="noStrike" kern="1200" cap="none" spc="0" normalizeH="0" baseline="-25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2</a:t>
                </a:r>
                <a14:m>
                  <m:oMath xmlns:m="http://schemas.openxmlformats.org/officeDocument/2006/math">
                    <m:sSub>
                      <m:sSubPr>
                        <m:ctrlP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kumimoji="0" lang="en-IN" sz="20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ω</m:t>
                        </m:r>
                      </m:e>
                      <m:sub>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kumimoji="0" lang="en-IN" sz="2000" b="0" i="0" u="none" strike="noStrike" kern="1200" cap="none" spc="0" normalizeH="0" baseline="30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2</a:t>
                </a:r>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sin(</a:t>
                </a:r>
                <a14:m>
                  <m:oMath xmlns:m="http://schemas.openxmlformats.org/officeDocument/2006/math">
                    <m:sSub>
                      <m:sSubPr>
                        <m:ctrlP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kumimoji="0" lang="en-IN" sz="20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ω</m:t>
                        </m:r>
                      </m:e>
                      <m:sub>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t) – q</a:t>
                </a:r>
                <a:r>
                  <a:rPr kumimoji="0" lang="he-IL"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Calibri" panose="020F0502020204030204" pitchFamily="34" charset="0"/>
                  </a:rPr>
                  <a:t>יי</a:t>
                </a:r>
                <a:r>
                  <a:rPr kumimoji="0" lang="en-IN" sz="2000" b="0" i="0" u="none" strike="noStrike" kern="1200" cap="none" spc="0" normalizeH="0" baseline="-25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0</a:t>
                </a:r>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sin(</a:t>
                </a:r>
                <a14:m>
                  <m:oMath xmlns:m="http://schemas.openxmlformats.org/officeDocument/2006/math">
                    <m:sSub>
                      <m:sSubPr>
                        <m:ctrlP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kumimoji="0" lang="en-IN" sz="20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ω</m:t>
                        </m:r>
                      </m:e>
                      <m:sub>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Calibri" panose="020F0502020204030204" pitchFamily="34" charset="0"/>
                  </a:rPr>
                  <a:t>t</a:t>
                </a:r>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a:t>
                </a:r>
                <a:endParaRPr kumimoji="0" lang="en-IN" sz="16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6000"/>
                  </a:lnSpc>
                  <a:spcBef>
                    <a:spcPts val="0"/>
                  </a:spcBef>
                  <a:spcAft>
                    <a:spcPts val="80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C</a:t>
                </a:r>
                <a:r>
                  <a:rPr kumimoji="0" lang="en-IN" sz="2000" b="1" i="0" u="none" strike="noStrike" kern="1200" cap="none" spc="0" normalizeH="0" baseline="-25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2</a:t>
                </a:r>
                <a:r>
                  <a:rPr kumimoji="0" lang="en-IN" sz="2000" b="1"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a:t>
                </a:r>
                <a14:m>
                  <m:oMath xmlns:m="http://schemas.openxmlformats.org/officeDocument/2006/math">
                    <m:sSub>
                      <m:sSubPr>
                        <m:ctrlPr>
                          <a:rPr kumimoji="0" lang="en-IN" sz="2000" b="1"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a:rPr kumimoji="0" lang="en-IN" sz="2000" b="1"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𝝎</m:t>
                        </m:r>
                      </m:e>
                      <m:sub>
                        <m:r>
                          <a:rPr kumimoji="0" lang="en-IN" sz="2000" b="1"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𝒄</m:t>
                        </m:r>
                      </m:sub>
                    </m:sSub>
                  </m:oMath>
                </a14:m>
                <a:r>
                  <a:rPr kumimoji="0" lang="en-IN" sz="2000" b="1"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 </a:t>
                </a:r>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  p</a:t>
                </a:r>
                <a:r>
                  <a:rPr kumimoji="0" lang="en-IN" sz="2000" b="0" i="0" u="none" strike="noStrike" kern="1200" cap="none" spc="0" normalizeH="0" baseline="-2500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5</a:t>
                </a:r>
                <a14:m>
                  <m:oMath xmlns:m="http://schemas.openxmlformats.org/officeDocument/2006/math">
                    <m:sSub>
                      <m:sSubPr>
                        <m:ctrlP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kumimoji="0" lang="en-IN" sz="20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ω</m:t>
                        </m:r>
                      </m:e>
                      <m:sub>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kumimoji="0" lang="en-IN" sz="2000" b="0" i="0" u="none" strike="noStrike" kern="1200" cap="none" spc="0" normalizeH="0" baseline="30000" noProof="0" dirty="0">
                    <a:ln>
                      <a:noFill/>
                    </a:ln>
                    <a:solidFill>
                      <a:prstClr val="black"/>
                    </a:solidFill>
                    <a:effectLst/>
                    <a:uLnTx/>
                    <a:uFillTx/>
                    <a:latin typeface="Trebuchet MS" panose="020B0603020202020204" pitchFamily="34" charset="0"/>
                    <a:ea typeface="Calibri" panose="020F0502020204030204" pitchFamily="34" charset="0"/>
                    <a:cs typeface="Calibri" panose="020F0502020204030204" pitchFamily="34" charset="0"/>
                  </a:rPr>
                  <a:t>5</a:t>
                </a:r>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Calibri" panose="020F0502020204030204" pitchFamily="34" charset="0"/>
                  </a:rPr>
                  <a:t> – p</a:t>
                </a:r>
                <a:r>
                  <a:rPr kumimoji="0" lang="en-IN" sz="2000" b="0" i="0" u="none" strike="noStrike" kern="1200" cap="none" spc="0" normalizeH="0" baseline="-25000" noProof="0" dirty="0">
                    <a:ln>
                      <a:noFill/>
                    </a:ln>
                    <a:solidFill>
                      <a:prstClr val="black"/>
                    </a:solidFill>
                    <a:effectLst/>
                    <a:uLnTx/>
                    <a:uFillTx/>
                    <a:latin typeface="Trebuchet MS" panose="020B0603020202020204" pitchFamily="34" charset="0"/>
                    <a:ea typeface="Calibri" panose="020F0502020204030204" pitchFamily="34" charset="0"/>
                    <a:cs typeface="Calibri" panose="020F0502020204030204" pitchFamily="34" charset="0"/>
                  </a:rPr>
                  <a:t>3</a:t>
                </a:r>
                <a14:m>
                  <m:oMath xmlns:m="http://schemas.openxmlformats.org/officeDocument/2006/math">
                    <m:sSub>
                      <m:sSubPr>
                        <m:ctrlP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kumimoji="0" lang="en-IN" sz="20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ω</m:t>
                        </m:r>
                      </m:e>
                      <m:sub>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kumimoji="0" lang="en-IN" sz="2000" b="0" i="0" u="none" strike="noStrike" kern="1200" cap="none" spc="0" normalizeH="0" baseline="30000" noProof="0" dirty="0">
                    <a:ln>
                      <a:noFill/>
                    </a:ln>
                    <a:solidFill>
                      <a:prstClr val="black"/>
                    </a:solidFill>
                    <a:effectLst/>
                    <a:uLnTx/>
                    <a:uFillTx/>
                    <a:latin typeface="Trebuchet MS" panose="020B0603020202020204" pitchFamily="34" charset="0"/>
                    <a:ea typeface="Calibri" panose="020F0502020204030204" pitchFamily="34" charset="0"/>
                    <a:cs typeface="Calibri" panose="020F0502020204030204" pitchFamily="34" charset="0"/>
                  </a:rPr>
                  <a:t>3</a:t>
                </a:r>
                <a:r>
                  <a:rPr kumimoji="0" lang="en-IN" sz="20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Calibri" panose="020F0502020204030204" pitchFamily="34" charset="0"/>
                  </a:rPr>
                  <a:t> + p</a:t>
                </a:r>
                <a:r>
                  <a:rPr kumimoji="0" lang="en-IN" sz="2000" b="0" i="0" u="none" strike="noStrike" kern="1200" cap="none" spc="0" normalizeH="0" baseline="-25000" noProof="0" dirty="0">
                    <a:ln>
                      <a:noFill/>
                    </a:ln>
                    <a:solidFill>
                      <a:prstClr val="black"/>
                    </a:solidFill>
                    <a:effectLst/>
                    <a:uLnTx/>
                    <a:uFillTx/>
                    <a:latin typeface="Trebuchet MS" panose="020B0603020202020204" pitchFamily="34" charset="0"/>
                    <a:ea typeface="Calibri" panose="020F0502020204030204" pitchFamily="34" charset="0"/>
                    <a:cs typeface="Calibri" panose="020F0502020204030204" pitchFamily="34" charset="0"/>
                  </a:rPr>
                  <a:t>1</a:t>
                </a:r>
                <a14:m>
                  <m:oMath xmlns:m="http://schemas.openxmlformats.org/officeDocument/2006/math">
                    <m:sSub>
                      <m:sSubPr>
                        <m:ctrlP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kumimoji="0" lang="en-IN" sz="2000" b="0" i="0"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ω</m:t>
                        </m:r>
                      </m:e>
                      <m:sub>
                        <m:r>
                          <a:rPr kumimoji="0" lang="en-IN" sz="20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kumimoji="0" lang="en-IN" sz="1600" b="0" i="0" u="none" strike="noStrike" kern="1200" cap="none" spc="0" normalizeH="0" baseline="0" noProof="0" dirty="0">
                    <a:ln>
                      <a:noFill/>
                    </a:ln>
                    <a:solidFill>
                      <a:prstClr val="black"/>
                    </a:solidFill>
                    <a:effectLst/>
                    <a:uLnTx/>
                    <a:uFillTx/>
                    <a:latin typeface="Trebuchet MS" panose="020B0603020202020204" pitchFamily="34" charset="0"/>
                    <a:ea typeface="Calibri" panose="020F0502020204030204" pitchFamily="34" charset="0"/>
                    <a:cs typeface="Times New Roman" panose="02020603050405020304" pitchFamily="18" charset="0"/>
                  </a:rPr>
                  <a:t>.</a:t>
                </a:r>
              </a:p>
              <a:p>
                <a:pPr marL="0" marR="0" lvl="0" indent="0" algn="l" defTabSz="457200" rtl="0" eaLnBrk="1" fontAlgn="auto" latinLnBrk="0" hangingPunct="1">
                  <a:lnSpc>
                    <a:spcPct val="106000"/>
                  </a:lnSpc>
                  <a:spcBef>
                    <a:spcPts val="0"/>
                  </a:spcBef>
                  <a:spcAft>
                    <a:spcPts val="800"/>
                  </a:spcAft>
                  <a:buClrTx/>
                  <a:buSzTx/>
                  <a:buFontTx/>
                  <a:buNone/>
                  <a:tabLst>
                    <a:tab pos="1797050"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t> </a:t>
                </a:r>
                <a:endParaRPr kumimoji="0" lang="en-I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xmlns="" xmlns:a14="http://schemas.microsoft.com/office/drawing/2010/main" id="{0293B886-9C8E-4128-A95B-70F8BF30E6F6}"/>
                  </a:ext>
                </a:extLst>
              </p:cNvPr>
              <p:cNvSpPr txBox="1">
                <a:spLocks noRot="1" noChangeAspect="1" noMove="1" noResize="1" noEditPoints="1" noAdjustHandles="1" noChangeArrowheads="1" noChangeShapeType="1" noTextEdit="1"/>
              </p:cNvSpPr>
              <p:nvPr/>
            </p:nvSpPr>
            <p:spPr>
              <a:xfrm>
                <a:off x="1040674" y="687976"/>
                <a:ext cx="10110652" cy="5673348"/>
              </a:xfrm>
              <a:prstGeom prst="rect">
                <a:avLst/>
              </a:prstGeom>
              <a:blipFill>
                <a:blip r:embed="rId2"/>
                <a:stretch>
                  <a:fillRect l="-663" r="-483"/>
                </a:stretch>
              </a:blipFill>
            </p:spPr>
            <p:txBody>
              <a:bodyPr/>
              <a:lstStyle/>
              <a:p>
                <a:r>
                  <a:rPr lang="en-IN">
                    <a:noFill/>
                  </a:rPr>
                  <a:t> </a:t>
                </a:r>
              </a:p>
            </p:txBody>
          </p:sp>
        </mc:Fallback>
      </mc:AlternateContent>
    </p:spTree>
    <p:extLst>
      <p:ext uri="{BB962C8B-B14F-4D97-AF65-F5344CB8AC3E}">
        <p14:creationId xmlns:p14="http://schemas.microsoft.com/office/powerpoint/2010/main" val="142070023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25CF6-279F-4C81-A951-56384A838BBD}"/>
              </a:ext>
            </a:extLst>
          </p:cNvPr>
          <p:cNvSpPr>
            <a:spLocks noGrp="1"/>
          </p:cNvSpPr>
          <p:nvPr>
            <p:ph type="title"/>
          </p:nvPr>
        </p:nvSpPr>
        <p:spPr>
          <a:xfrm>
            <a:off x="742569" y="902442"/>
            <a:ext cx="9686926" cy="443441"/>
          </a:xfrm>
        </p:spPr>
        <p:txBody>
          <a:bodyPr>
            <a:normAutofit fontScale="90000"/>
          </a:bodyPr>
          <a:lstStyle/>
          <a:p>
            <a:r>
              <a:rPr lang="en-US" sz="3200" b="1" dirty="0">
                <a:solidFill>
                  <a:srgbClr val="7030A0"/>
                </a:solidFill>
              </a:rPr>
              <a:t>INTRODUCTION:</a:t>
            </a:r>
            <a:endParaRPr lang="en-IN" sz="3200" b="1" dirty="0">
              <a:solidFill>
                <a:srgbClr val="7030A0"/>
              </a:solidFill>
            </a:endParaRPr>
          </a:p>
        </p:txBody>
      </p:sp>
      <p:sp>
        <p:nvSpPr>
          <p:cNvPr id="3" name="Content Placeholder 2">
            <a:extLst>
              <a:ext uri="{FF2B5EF4-FFF2-40B4-BE49-F238E27FC236}">
                <a16:creationId xmlns:a16="http://schemas.microsoft.com/office/drawing/2014/main" id="{89AB6CEB-5D48-438B-A734-4459A583AF1D}"/>
              </a:ext>
            </a:extLst>
          </p:cNvPr>
          <p:cNvSpPr>
            <a:spLocks noGrp="1"/>
          </p:cNvSpPr>
          <p:nvPr>
            <p:ph idx="1"/>
          </p:nvPr>
        </p:nvSpPr>
        <p:spPr>
          <a:xfrm>
            <a:off x="593889" y="1659118"/>
            <a:ext cx="10807917" cy="4176074"/>
          </a:xfrm>
        </p:spPr>
        <p:txBody>
          <a:bodyPr>
            <a:normAutofit lnSpcReduction="10000"/>
          </a:bodyPr>
          <a:lstStyle/>
          <a:p>
            <a:pPr algn="just">
              <a:lnSpc>
                <a:spcPct val="160000"/>
              </a:lnSpc>
              <a:buFont typeface="Wingdings" panose="05000000000000000000" pitchFamily="2" charset="2"/>
              <a:buChar char="Ø"/>
            </a:pPr>
            <a:r>
              <a:rPr lang="en-US" sz="2000" dirty="0">
                <a:latin typeface="Trebuchet MS" panose="020B0603020202020204" pitchFamily="34" charset="0"/>
              </a:rPr>
              <a:t> Whenever there is heavy power demand or power shortage the frequency of the voltage between the tie lines connecting Electric vehicle aggregator and smart grid reduces.</a:t>
            </a:r>
          </a:p>
          <a:p>
            <a:pPr algn="just">
              <a:lnSpc>
                <a:spcPct val="160000"/>
              </a:lnSpc>
              <a:buFont typeface="Wingdings" panose="05000000000000000000" pitchFamily="2" charset="2"/>
              <a:buChar char="Ø"/>
            </a:pPr>
            <a:r>
              <a:rPr lang="en-US" sz="2000" dirty="0">
                <a:latin typeface="Trebuchet MS" panose="020B0603020202020204" pitchFamily="34" charset="0"/>
              </a:rPr>
              <a:t>This reduction in frequency is sensed through sensor and the information is sent to information center by PI controller.</a:t>
            </a:r>
          </a:p>
          <a:p>
            <a:pPr algn="just">
              <a:lnSpc>
                <a:spcPct val="160000"/>
              </a:lnSpc>
              <a:buFont typeface="Wingdings" panose="05000000000000000000" pitchFamily="2" charset="2"/>
              <a:buChar char="Ø"/>
            </a:pPr>
            <a:r>
              <a:rPr lang="en-US" sz="2000" dirty="0">
                <a:latin typeface="Trebuchet MS" panose="020B0603020202020204" pitchFamily="34" charset="0"/>
              </a:rPr>
              <a:t>According to the level of reduction in frequency, the PI controller decides how much input of power to be extracted from the Electric Vehicle Aggregator.</a:t>
            </a:r>
          </a:p>
          <a:p>
            <a:pPr algn="just">
              <a:lnSpc>
                <a:spcPct val="160000"/>
              </a:lnSpc>
              <a:buFont typeface="Wingdings" panose="05000000000000000000" pitchFamily="2" charset="2"/>
              <a:buChar char="Ø"/>
            </a:pPr>
            <a:r>
              <a:rPr lang="en-US" sz="2000" dirty="0">
                <a:latin typeface="Trebuchet MS" panose="020B0603020202020204" pitchFamily="34" charset="0"/>
              </a:rPr>
              <a:t>Here, the Electric Vehicle Aggregator acts as source of power to compensate the demand of power along with the Smart Grid.</a:t>
            </a:r>
          </a:p>
          <a:p>
            <a:pPr marL="0" indent="0">
              <a:lnSpc>
                <a:spcPct val="160000"/>
              </a:lnSpc>
              <a:buNone/>
            </a:pPr>
            <a:endParaRPr lang="en-US" sz="2000" dirty="0">
              <a:latin typeface="Trebuchet MS" panose="020B0603020202020204" pitchFamily="34" charset="0"/>
            </a:endParaRPr>
          </a:p>
        </p:txBody>
      </p:sp>
    </p:spTree>
    <p:extLst>
      <p:ext uri="{BB962C8B-B14F-4D97-AF65-F5344CB8AC3E}">
        <p14:creationId xmlns:p14="http://schemas.microsoft.com/office/powerpoint/2010/main" val="58104286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3405" y="679270"/>
            <a:ext cx="9353007"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Garamond"/>
                <a:ea typeface="+mn-ea"/>
                <a:cs typeface="+mn-cs"/>
              </a:rPr>
              <a:t>STABILITY REGION CURVE FOR TIME DELAY=0.5s FOR VARIOUS PARTICIPATION FACTORS:</a:t>
            </a:r>
          </a:p>
        </p:txBody>
      </p:sp>
      <p:pic>
        <p:nvPicPr>
          <p:cNvPr id="4" name="Picture 3" descr="m0.3.png"/>
          <p:cNvPicPr>
            <a:picLocks noChangeAspect="1"/>
          </p:cNvPicPr>
          <p:nvPr/>
        </p:nvPicPr>
        <p:blipFill>
          <a:blip r:embed="rId2"/>
          <a:stretch>
            <a:fillRect/>
          </a:stretch>
        </p:blipFill>
        <p:spPr>
          <a:xfrm>
            <a:off x="1123405" y="1619794"/>
            <a:ext cx="9940834" cy="4284617"/>
          </a:xfrm>
          <a:prstGeom prst="rect">
            <a:avLst/>
          </a:prstGeom>
        </p:spPr>
      </p:pic>
      <p:sp>
        <p:nvSpPr>
          <p:cNvPr id="6" name="Rectangle 5"/>
          <p:cNvSpPr/>
          <p:nvPr/>
        </p:nvSpPr>
        <p:spPr>
          <a:xfrm>
            <a:off x="7576458" y="2090055"/>
            <a:ext cx="2481943" cy="12017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F0"/>
                </a:solidFill>
                <a:effectLst/>
                <a:uLnTx/>
                <a:uFillTx/>
                <a:latin typeface="Garamond"/>
                <a:ea typeface="+mn-ea"/>
                <a:cs typeface="+mn-cs"/>
              </a:rPr>
              <a:t>Blue</a:t>
            </a:r>
            <a:r>
              <a:rPr kumimoji="0" lang="en-US" sz="1800" b="0" i="0" u="none" strike="noStrike" kern="1200" cap="none" spc="0" normalizeH="0" baseline="0" noProof="0" dirty="0">
                <a:ln>
                  <a:noFill/>
                </a:ln>
                <a:solidFill>
                  <a:prstClr val="black"/>
                </a:solidFill>
                <a:effectLst/>
                <a:uLnTx/>
                <a:uFillTx/>
                <a:latin typeface="Garamond"/>
                <a:ea typeface="+mn-ea"/>
                <a:cs typeface="+mn-cs"/>
              </a:rPr>
              <a:t>-        </a:t>
            </a:r>
            <a:r>
              <a:rPr kumimoji="0" lang="el-GR" sz="1800" b="0" i="0" u="none" strike="noStrike" kern="1200" cap="none" spc="0" normalizeH="0" baseline="0" noProof="0" dirty="0">
                <a:ln>
                  <a:noFill/>
                </a:ln>
                <a:solidFill>
                  <a:prstClr val="black"/>
                </a:solidFill>
                <a:effectLst/>
                <a:uLnTx/>
                <a:uFillTx/>
                <a:latin typeface="Garamond"/>
                <a:ea typeface="+mn-ea"/>
                <a:cs typeface="+mn-cs"/>
              </a:rPr>
              <a:t>α</a:t>
            </a:r>
            <a:r>
              <a:rPr kumimoji="0" lang="en-US" sz="1800" b="0" i="0" u="none" strike="noStrike" kern="1200" cap="none" spc="0" normalizeH="0" baseline="-25000" noProof="0" dirty="0">
                <a:ln>
                  <a:noFill/>
                </a:ln>
                <a:solidFill>
                  <a:prstClr val="black"/>
                </a:solidFill>
                <a:effectLst/>
                <a:uLnTx/>
                <a:uFillTx/>
                <a:latin typeface="Garamond"/>
                <a:ea typeface="+mn-ea"/>
                <a:cs typeface="+mn-cs"/>
              </a:rPr>
              <a:t>0</a:t>
            </a:r>
            <a:r>
              <a:rPr kumimoji="0" lang="en-US" sz="1800" b="0" i="0" u="none" strike="noStrike" kern="1200" cap="none" spc="0" normalizeH="0" baseline="0" noProof="0" dirty="0">
                <a:ln>
                  <a:noFill/>
                </a:ln>
                <a:solidFill>
                  <a:prstClr val="black"/>
                </a:solidFill>
                <a:effectLst/>
                <a:uLnTx/>
                <a:uFillTx/>
                <a:latin typeface="Garamond"/>
                <a:ea typeface="+mn-ea"/>
                <a:cs typeface="+mn-cs"/>
              </a:rPr>
              <a:t>=0.7,</a:t>
            </a:r>
            <a:r>
              <a:rPr kumimoji="0" lang="el-GR" sz="1800" b="0" i="0" u="none" strike="noStrike" kern="1200" cap="none" spc="0" normalizeH="0" baseline="0" noProof="0" dirty="0">
                <a:ln>
                  <a:noFill/>
                </a:ln>
                <a:solidFill>
                  <a:prstClr val="black"/>
                </a:solidFill>
                <a:effectLst/>
                <a:uLnTx/>
                <a:uFillTx/>
                <a:latin typeface="Garamond"/>
                <a:ea typeface="+mn-ea"/>
                <a:cs typeface="+mn-cs"/>
              </a:rPr>
              <a:t> α</a:t>
            </a:r>
            <a:r>
              <a:rPr kumimoji="0" lang="en-US" sz="1800" b="0" i="0" u="none" strike="noStrike" kern="1200" cap="none" spc="0" normalizeH="0" baseline="-25000" noProof="0" dirty="0">
                <a:ln>
                  <a:noFill/>
                </a:ln>
                <a:solidFill>
                  <a:prstClr val="black"/>
                </a:solidFill>
                <a:effectLst/>
                <a:uLnTx/>
                <a:uFillTx/>
                <a:latin typeface="Garamond"/>
                <a:ea typeface="+mn-ea"/>
                <a:cs typeface="+mn-cs"/>
              </a:rPr>
              <a:t>1</a:t>
            </a:r>
            <a:r>
              <a:rPr kumimoji="0" lang="en-US" sz="1800" b="0" i="0" u="none" strike="noStrike" kern="1200" cap="none" spc="0" normalizeH="0" baseline="0" noProof="0" dirty="0">
                <a:ln>
                  <a:noFill/>
                </a:ln>
                <a:solidFill>
                  <a:prstClr val="black"/>
                </a:solidFill>
                <a:effectLst/>
                <a:uLnTx/>
                <a:uFillTx/>
                <a:latin typeface="Garamond"/>
                <a:ea typeface="+mn-ea"/>
                <a:cs typeface="+mn-cs"/>
              </a:rPr>
              <a:t>=0.3</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Garamond"/>
                <a:ea typeface="+mn-ea"/>
                <a:cs typeface="+mn-cs"/>
              </a:rPr>
              <a:t>Orange</a:t>
            </a:r>
            <a:r>
              <a:rPr kumimoji="0" lang="en-US" sz="1800" b="0" i="0" u="none" strike="noStrike" kern="1200" cap="none" spc="0" normalizeH="0" baseline="0" noProof="0" dirty="0">
                <a:ln>
                  <a:noFill/>
                </a:ln>
                <a:solidFill>
                  <a:prstClr val="black"/>
                </a:solidFill>
                <a:effectLst/>
                <a:uLnTx/>
                <a:uFillTx/>
                <a:latin typeface="Garamond"/>
                <a:ea typeface="+mn-ea"/>
                <a:cs typeface="+mn-cs"/>
              </a:rPr>
              <a:t>-   </a:t>
            </a:r>
            <a:r>
              <a:rPr kumimoji="0" lang="el-GR" sz="1800" b="0" i="0" u="none" strike="noStrike" kern="1200" cap="none" spc="0" normalizeH="0" baseline="0" noProof="0" dirty="0">
                <a:ln>
                  <a:noFill/>
                </a:ln>
                <a:solidFill>
                  <a:prstClr val="black"/>
                </a:solidFill>
                <a:effectLst/>
                <a:uLnTx/>
                <a:uFillTx/>
                <a:latin typeface="Garamond"/>
                <a:ea typeface="+mn-ea"/>
                <a:cs typeface="+mn-cs"/>
              </a:rPr>
              <a:t>α</a:t>
            </a:r>
            <a:r>
              <a:rPr kumimoji="0" lang="en-US" sz="1800" b="0" i="0" u="none" strike="noStrike" kern="1200" cap="none" spc="0" normalizeH="0" baseline="-25000" noProof="0" dirty="0">
                <a:ln>
                  <a:noFill/>
                </a:ln>
                <a:solidFill>
                  <a:prstClr val="black"/>
                </a:solidFill>
                <a:effectLst/>
                <a:uLnTx/>
                <a:uFillTx/>
                <a:latin typeface="Garamond"/>
                <a:ea typeface="+mn-ea"/>
                <a:cs typeface="+mn-cs"/>
              </a:rPr>
              <a:t>0</a:t>
            </a:r>
            <a:r>
              <a:rPr kumimoji="0" lang="en-US" sz="1800" b="0" i="0" u="none" strike="noStrike" kern="1200" cap="none" spc="0" normalizeH="0" baseline="0" noProof="0" dirty="0">
                <a:ln>
                  <a:noFill/>
                </a:ln>
                <a:solidFill>
                  <a:prstClr val="black"/>
                </a:solidFill>
                <a:effectLst/>
                <a:uLnTx/>
                <a:uFillTx/>
                <a:latin typeface="Garamond"/>
                <a:ea typeface="+mn-ea"/>
                <a:cs typeface="+mn-cs"/>
              </a:rPr>
              <a:t>=0.8,</a:t>
            </a:r>
            <a:r>
              <a:rPr kumimoji="0" lang="el-GR" sz="1800" b="0" i="0" u="none" strike="noStrike" kern="1200" cap="none" spc="0" normalizeH="0" baseline="0" noProof="0" dirty="0">
                <a:ln>
                  <a:noFill/>
                </a:ln>
                <a:solidFill>
                  <a:prstClr val="black"/>
                </a:solidFill>
                <a:effectLst/>
                <a:uLnTx/>
                <a:uFillTx/>
                <a:latin typeface="Garamond"/>
                <a:ea typeface="+mn-ea"/>
                <a:cs typeface="+mn-cs"/>
              </a:rPr>
              <a:t> α</a:t>
            </a:r>
            <a:r>
              <a:rPr kumimoji="0" lang="en-US" sz="1800" b="0" i="0" u="none" strike="noStrike" kern="1200" cap="none" spc="0" normalizeH="0" baseline="-25000" noProof="0" dirty="0">
                <a:ln>
                  <a:noFill/>
                </a:ln>
                <a:solidFill>
                  <a:prstClr val="black"/>
                </a:solidFill>
                <a:effectLst/>
                <a:uLnTx/>
                <a:uFillTx/>
                <a:latin typeface="Garamond"/>
                <a:ea typeface="+mn-ea"/>
                <a:cs typeface="+mn-cs"/>
              </a:rPr>
              <a:t>1</a:t>
            </a:r>
            <a:r>
              <a:rPr kumimoji="0" lang="en-US" sz="1800" b="0" i="0" u="none" strike="noStrike" kern="1200" cap="none" spc="0" normalizeH="0" baseline="0" noProof="0" dirty="0">
                <a:ln>
                  <a:noFill/>
                </a:ln>
                <a:solidFill>
                  <a:prstClr val="black"/>
                </a:solidFill>
                <a:effectLst/>
                <a:uLnTx/>
                <a:uFillTx/>
                <a:latin typeface="Garamond"/>
                <a:ea typeface="+mn-ea"/>
                <a:cs typeface="+mn-cs"/>
              </a:rPr>
              <a:t>=0.2</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92D050"/>
                </a:solidFill>
                <a:effectLst/>
                <a:uLnTx/>
                <a:uFillTx/>
                <a:latin typeface="Garamond"/>
                <a:ea typeface="+mn-ea"/>
                <a:cs typeface="+mn-cs"/>
              </a:rPr>
              <a:t>Green</a:t>
            </a:r>
            <a:r>
              <a:rPr kumimoji="0" lang="en-US" sz="1800" b="0" i="0" u="none" strike="noStrike" kern="1200" cap="none" spc="0" normalizeH="0" baseline="0" noProof="0" dirty="0">
                <a:ln>
                  <a:noFill/>
                </a:ln>
                <a:solidFill>
                  <a:prstClr val="black"/>
                </a:solidFill>
                <a:effectLst/>
                <a:uLnTx/>
                <a:uFillTx/>
                <a:latin typeface="Garamond"/>
                <a:ea typeface="+mn-ea"/>
                <a:cs typeface="+mn-cs"/>
              </a:rPr>
              <a:t>-     </a:t>
            </a:r>
            <a:r>
              <a:rPr kumimoji="0" lang="el-GR" sz="1800" b="0" i="0" u="none" strike="noStrike" kern="1200" cap="none" spc="0" normalizeH="0" baseline="0" noProof="0" dirty="0">
                <a:ln>
                  <a:noFill/>
                </a:ln>
                <a:solidFill>
                  <a:prstClr val="black"/>
                </a:solidFill>
                <a:effectLst/>
                <a:uLnTx/>
                <a:uFillTx/>
                <a:latin typeface="Garamond"/>
                <a:ea typeface="+mn-ea"/>
                <a:cs typeface="+mn-cs"/>
              </a:rPr>
              <a:t>α</a:t>
            </a:r>
            <a:r>
              <a:rPr kumimoji="0" lang="en-US" sz="1800" b="0" i="0" u="none" strike="noStrike" kern="1200" cap="none" spc="0" normalizeH="0" baseline="-25000" noProof="0" dirty="0">
                <a:ln>
                  <a:noFill/>
                </a:ln>
                <a:solidFill>
                  <a:prstClr val="black"/>
                </a:solidFill>
                <a:effectLst/>
                <a:uLnTx/>
                <a:uFillTx/>
                <a:latin typeface="Garamond"/>
                <a:ea typeface="+mn-ea"/>
                <a:cs typeface="+mn-cs"/>
              </a:rPr>
              <a:t>0</a:t>
            </a:r>
            <a:r>
              <a:rPr kumimoji="0" lang="en-US" sz="1800" b="0" i="0" u="none" strike="noStrike" kern="1200" cap="none" spc="0" normalizeH="0" baseline="0" noProof="0" dirty="0">
                <a:ln>
                  <a:noFill/>
                </a:ln>
                <a:solidFill>
                  <a:prstClr val="black"/>
                </a:solidFill>
                <a:effectLst/>
                <a:uLnTx/>
                <a:uFillTx/>
                <a:latin typeface="Garamond"/>
                <a:ea typeface="+mn-ea"/>
                <a:cs typeface="+mn-cs"/>
              </a:rPr>
              <a:t>=0.9,</a:t>
            </a:r>
            <a:r>
              <a:rPr kumimoji="0" lang="el-GR" sz="1800" b="0" i="0" u="none" strike="noStrike" kern="1200" cap="none" spc="0" normalizeH="0" baseline="0" noProof="0" dirty="0">
                <a:ln>
                  <a:noFill/>
                </a:ln>
                <a:solidFill>
                  <a:prstClr val="black"/>
                </a:solidFill>
                <a:effectLst/>
                <a:uLnTx/>
                <a:uFillTx/>
                <a:latin typeface="Garamond"/>
                <a:ea typeface="+mn-ea"/>
                <a:cs typeface="+mn-cs"/>
              </a:rPr>
              <a:t> α</a:t>
            </a:r>
            <a:r>
              <a:rPr kumimoji="0" lang="en-US" sz="1800" b="0" i="0" u="none" strike="noStrike" kern="1200" cap="none" spc="0" normalizeH="0" baseline="-25000" noProof="0" dirty="0">
                <a:ln>
                  <a:noFill/>
                </a:ln>
                <a:solidFill>
                  <a:prstClr val="black"/>
                </a:solidFill>
                <a:effectLst/>
                <a:uLnTx/>
                <a:uFillTx/>
                <a:latin typeface="Garamond"/>
                <a:ea typeface="+mn-ea"/>
                <a:cs typeface="+mn-cs"/>
              </a:rPr>
              <a:t>1</a:t>
            </a:r>
            <a:r>
              <a:rPr kumimoji="0" lang="en-US" sz="1800" b="0" i="0" u="none" strike="noStrike" kern="1200" cap="none" spc="0" normalizeH="0" baseline="0" noProof="0" dirty="0">
                <a:ln>
                  <a:noFill/>
                </a:ln>
                <a:solidFill>
                  <a:prstClr val="black"/>
                </a:solidFill>
                <a:effectLst/>
                <a:uLnTx/>
                <a:uFillTx/>
                <a:latin typeface="Garamond"/>
                <a:ea typeface="+mn-ea"/>
                <a:cs typeface="+mn-cs"/>
              </a:rPr>
              <a:t>=0.1</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BACC6">
                    <a:lumMod val="75000"/>
                  </a:srgbClr>
                </a:solidFill>
                <a:effectLst/>
                <a:uLnTx/>
                <a:uFillTx/>
                <a:latin typeface="Garamond"/>
                <a:ea typeface="+mn-ea"/>
                <a:cs typeface="+mn-cs"/>
              </a:rPr>
              <a:t>Brown</a:t>
            </a:r>
            <a:r>
              <a:rPr kumimoji="0" lang="en-US" sz="1800" b="0" i="0" u="none" strike="noStrike" kern="1200" cap="none" spc="0" normalizeH="0" baseline="0" noProof="0" dirty="0">
                <a:ln>
                  <a:noFill/>
                </a:ln>
                <a:solidFill>
                  <a:prstClr val="black"/>
                </a:solidFill>
                <a:effectLst/>
                <a:uLnTx/>
                <a:uFillTx/>
                <a:latin typeface="Garamond"/>
                <a:ea typeface="+mn-ea"/>
                <a:cs typeface="+mn-cs"/>
              </a:rPr>
              <a:t>-     </a:t>
            </a:r>
            <a:r>
              <a:rPr kumimoji="0" lang="el-GR" sz="1800" b="0" i="0" u="none" strike="noStrike" kern="1200" cap="none" spc="0" normalizeH="0" baseline="0" noProof="0" dirty="0">
                <a:ln>
                  <a:noFill/>
                </a:ln>
                <a:solidFill>
                  <a:prstClr val="black"/>
                </a:solidFill>
                <a:effectLst/>
                <a:uLnTx/>
                <a:uFillTx/>
                <a:latin typeface="Garamond"/>
                <a:ea typeface="+mn-ea"/>
                <a:cs typeface="+mn-cs"/>
              </a:rPr>
              <a:t>α</a:t>
            </a:r>
            <a:r>
              <a:rPr kumimoji="0" lang="en-US" sz="1800" b="0" i="0" u="none" strike="noStrike" kern="1200" cap="none" spc="0" normalizeH="0" baseline="-25000" noProof="0" dirty="0">
                <a:ln>
                  <a:noFill/>
                </a:ln>
                <a:solidFill>
                  <a:prstClr val="black"/>
                </a:solidFill>
                <a:effectLst/>
                <a:uLnTx/>
                <a:uFillTx/>
                <a:latin typeface="Garamond"/>
                <a:ea typeface="+mn-ea"/>
                <a:cs typeface="+mn-cs"/>
              </a:rPr>
              <a:t>0</a:t>
            </a:r>
            <a:r>
              <a:rPr kumimoji="0" lang="en-US" sz="1800" b="0" i="0" u="none" strike="noStrike" kern="1200" cap="none" spc="0" normalizeH="0" baseline="0" noProof="0" dirty="0">
                <a:ln>
                  <a:noFill/>
                </a:ln>
                <a:solidFill>
                  <a:prstClr val="black"/>
                </a:solidFill>
                <a:effectLst/>
                <a:uLnTx/>
                <a:uFillTx/>
                <a:latin typeface="Garamond"/>
                <a:ea typeface="+mn-ea"/>
                <a:cs typeface="+mn-cs"/>
              </a:rPr>
              <a:t>=1.0,</a:t>
            </a:r>
            <a:r>
              <a:rPr kumimoji="0" lang="el-GR" sz="1800" b="0" i="0" u="none" strike="noStrike" kern="1200" cap="none" spc="0" normalizeH="0" baseline="0" noProof="0" dirty="0">
                <a:ln>
                  <a:noFill/>
                </a:ln>
                <a:solidFill>
                  <a:prstClr val="black"/>
                </a:solidFill>
                <a:effectLst/>
                <a:uLnTx/>
                <a:uFillTx/>
                <a:latin typeface="Garamond"/>
                <a:ea typeface="+mn-ea"/>
                <a:cs typeface="+mn-cs"/>
              </a:rPr>
              <a:t> α</a:t>
            </a:r>
            <a:r>
              <a:rPr kumimoji="0" lang="en-US" sz="1800" b="0" i="0" u="none" strike="noStrike" kern="1200" cap="none" spc="0" normalizeH="0" baseline="-25000" noProof="0" dirty="0">
                <a:ln>
                  <a:noFill/>
                </a:ln>
                <a:solidFill>
                  <a:prstClr val="black"/>
                </a:solidFill>
                <a:effectLst/>
                <a:uLnTx/>
                <a:uFillTx/>
                <a:latin typeface="Garamond"/>
                <a:ea typeface="+mn-ea"/>
                <a:cs typeface="+mn-cs"/>
              </a:rPr>
              <a:t>1</a:t>
            </a:r>
            <a:r>
              <a:rPr kumimoji="0" lang="en-US" sz="1800" b="0" i="0" u="none" strike="noStrike" kern="1200" cap="none" spc="0" normalizeH="0" baseline="0" noProof="0" dirty="0">
                <a:ln>
                  <a:noFill/>
                </a:ln>
                <a:solidFill>
                  <a:prstClr val="black"/>
                </a:solidFill>
                <a:effectLst/>
                <a:uLnTx/>
                <a:uFillTx/>
                <a:latin typeface="Garamond"/>
                <a:ea typeface="+mn-ea"/>
                <a:cs typeface="+mn-cs"/>
              </a:rPr>
              <a:t>=0</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004" y="740228"/>
            <a:ext cx="10541727"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64A2"/>
                </a:solidFill>
                <a:effectLst/>
                <a:uLnTx/>
                <a:uFillTx/>
                <a:latin typeface="Garamond"/>
                <a:ea typeface="+mn-ea"/>
                <a:cs typeface="+mn-cs"/>
              </a:rPr>
              <a:t>VALUES OF KP AND KI FOR SYSTEM STABILITY(For time delay=0.5s):</a:t>
            </a:r>
          </a:p>
        </p:txBody>
      </p:sp>
      <p:sp>
        <p:nvSpPr>
          <p:cNvPr id="3" name="TextBox 2"/>
          <p:cNvSpPr txBox="1"/>
          <p:nvPr/>
        </p:nvSpPr>
        <p:spPr>
          <a:xfrm>
            <a:off x="971004" y="1465280"/>
            <a:ext cx="10358847" cy="4190827"/>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 typeface="Arial" pitchFamily="34" charset="0"/>
              <a:buChar char="•"/>
              <a:tabLst/>
              <a:defRPr/>
            </a:pPr>
            <a:r>
              <a:rPr kumimoji="0" lang="en-US" sz="2000" b="1" i="0" u="sng" strike="noStrike" kern="1200" cap="none" spc="0" normalizeH="0" baseline="0" noProof="0" dirty="0">
                <a:ln>
                  <a:noFill/>
                </a:ln>
                <a:solidFill>
                  <a:prstClr val="black"/>
                </a:solidFill>
                <a:effectLst/>
                <a:uLnTx/>
                <a:uFillTx/>
                <a:latin typeface="Trebuchet MS" panose="020B0603020202020204" pitchFamily="34" charset="0"/>
                <a:ea typeface="NSimSun" panose="02010609030101010101" pitchFamily="49" charset="-122"/>
                <a:cs typeface="+mn-cs"/>
              </a:rPr>
              <a:t>For system to be stable</a:t>
            </a:r>
            <a:r>
              <a:rPr kumimoji="0" lang="en-US" sz="2000" b="1" i="0" u="none" strike="noStrike" kern="1200" cap="none" spc="0" normalizeH="0" baseline="0" noProof="0" dirty="0">
                <a:ln>
                  <a:noFill/>
                </a:ln>
                <a:solidFill>
                  <a:prstClr val="black"/>
                </a:solidFill>
                <a:effectLst/>
                <a:uLnTx/>
                <a:uFillTx/>
                <a:latin typeface="Trebuchet MS" panose="020B0603020202020204" pitchFamily="34" charset="0"/>
                <a:ea typeface="NSimSun" panose="02010609030101010101" pitchFamily="49" charset="-122"/>
                <a:cs typeface="+mn-cs"/>
              </a:rPr>
              <a:t>: </a:t>
            </a:r>
            <a:r>
              <a:rPr kumimoji="0" lang="en-US" sz="2000" b="0" i="0" u="none" strike="noStrike" kern="1200" cap="none" spc="0" normalizeH="0" baseline="0" noProof="0" dirty="0">
                <a:ln>
                  <a:noFill/>
                </a:ln>
                <a:solidFill>
                  <a:prstClr val="black"/>
                </a:solidFill>
                <a:effectLst/>
                <a:uLnTx/>
                <a:uFillTx/>
                <a:latin typeface="Trebuchet MS" panose="020B0603020202020204" pitchFamily="34" charset="0"/>
                <a:ea typeface="NSimSun" panose="02010609030101010101" pitchFamily="49" charset="-122"/>
                <a:cs typeface="+mn-cs"/>
              </a:rPr>
              <a:t> The values of K</a:t>
            </a:r>
            <a:r>
              <a:rPr kumimoji="0" lang="en-US" sz="2000" b="0" i="0" u="none" strike="noStrike" kern="1200" cap="none" spc="0" normalizeH="0" baseline="-25000" noProof="0" dirty="0">
                <a:ln>
                  <a:noFill/>
                </a:ln>
                <a:solidFill>
                  <a:prstClr val="black"/>
                </a:solidFill>
                <a:effectLst/>
                <a:uLnTx/>
                <a:uFillTx/>
                <a:latin typeface="Trebuchet MS" panose="020B0603020202020204" pitchFamily="34" charset="0"/>
                <a:ea typeface="NSimSun" panose="02010609030101010101" pitchFamily="49" charset="-122"/>
                <a:cs typeface="+mn-cs"/>
              </a:rPr>
              <a:t>p</a:t>
            </a:r>
            <a:r>
              <a:rPr kumimoji="0" lang="en-US" sz="2000" b="0" i="0" u="none" strike="noStrike" kern="1200" cap="none" spc="0" normalizeH="0" baseline="0" noProof="0" dirty="0">
                <a:ln>
                  <a:noFill/>
                </a:ln>
                <a:solidFill>
                  <a:prstClr val="black"/>
                </a:solidFill>
                <a:effectLst/>
                <a:uLnTx/>
                <a:uFillTx/>
                <a:latin typeface="Trebuchet MS" panose="020B0603020202020204" pitchFamily="34" charset="0"/>
                <a:ea typeface="NSimSun" panose="02010609030101010101" pitchFamily="49" charset="-122"/>
                <a:cs typeface="+mn-cs"/>
              </a:rPr>
              <a:t> and K</a:t>
            </a:r>
            <a:r>
              <a:rPr kumimoji="0" lang="en-US" sz="2000" b="0" i="0" u="none" strike="noStrike" kern="1200" cap="none" spc="0" normalizeH="0" baseline="-25000" noProof="0" dirty="0">
                <a:ln>
                  <a:noFill/>
                </a:ln>
                <a:solidFill>
                  <a:prstClr val="black"/>
                </a:solidFill>
                <a:effectLst/>
                <a:uLnTx/>
                <a:uFillTx/>
                <a:latin typeface="Trebuchet MS" panose="020B0603020202020204" pitchFamily="34" charset="0"/>
                <a:ea typeface="NSimSun" panose="02010609030101010101" pitchFamily="49" charset="-122"/>
                <a:cs typeface="+mn-cs"/>
              </a:rPr>
              <a:t>I</a:t>
            </a:r>
            <a:r>
              <a:rPr kumimoji="0" lang="en-US" sz="2000" b="0" i="0" u="none" strike="noStrike" kern="1200" cap="none" spc="0" normalizeH="0" baseline="0" noProof="0" dirty="0">
                <a:ln>
                  <a:noFill/>
                </a:ln>
                <a:solidFill>
                  <a:prstClr val="black"/>
                </a:solidFill>
                <a:effectLst/>
                <a:uLnTx/>
                <a:uFillTx/>
                <a:latin typeface="Trebuchet MS" panose="020B0603020202020204" pitchFamily="34" charset="0"/>
                <a:ea typeface="NSimSun" panose="02010609030101010101" pitchFamily="49" charset="-122"/>
                <a:cs typeface="+mn-cs"/>
              </a:rPr>
              <a:t> should lie within the curve boundary for that participation factors.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rebuchet MS" panose="020B0603020202020204" pitchFamily="34" charset="0"/>
                <a:ea typeface="NSimSun" panose="02010609030101010101" pitchFamily="49" charset="-122"/>
                <a:cs typeface="+mn-cs"/>
              </a:rPr>
              <a:t>             </a:t>
            </a:r>
            <a:r>
              <a:rPr kumimoji="0" lang="en-US" sz="2000" b="0" i="0" u="none" strike="noStrike" kern="1200" cap="none" spc="0" normalizeH="0" baseline="0" noProof="0" dirty="0">
                <a:ln>
                  <a:noFill/>
                </a:ln>
                <a:solidFill>
                  <a:srgbClr val="7030A0"/>
                </a:solidFill>
                <a:effectLst/>
                <a:uLnTx/>
                <a:uFillTx/>
                <a:latin typeface="Trebuchet MS" panose="020B0603020202020204" pitchFamily="34" charset="0"/>
                <a:ea typeface="NSimSun" panose="02010609030101010101" pitchFamily="49" charset="-122"/>
                <a:cs typeface="+mn-cs"/>
              </a:rPr>
              <a:t>Example: For </a:t>
            </a:r>
            <a:r>
              <a:rPr kumimoji="0" lang="el-GR" sz="2000" b="0" i="0" u="none" strike="noStrike" kern="1200" cap="none" spc="0" normalizeH="0" baseline="0" noProof="0" dirty="0">
                <a:ln>
                  <a:noFill/>
                </a:ln>
                <a:solidFill>
                  <a:srgbClr val="7030A0"/>
                </a:solidFill>
                <a:effectLst/>
                <a:uLnTx/>
                <a:uFillTx/>
                <a:latin typeface="Trebuchet MS" panose="020B0603020202020204" pitchFamily="34" charset="0"/>
                <a:ea typeface="NSimSun" panose="02010609030101010101" pitchFamily="49" charset="-122"/>
                <a:cs typeface="+mn-cs"/>
              </a:rPr>
              <a:t>α</a:t>
            </a:r>
            <a:r>
              <a:rPr kumimoji="0" lang="en-US" sz="2000" b="0" i="0" u="none" strike="noStrike" kern="1200" cap="none" spc="0" normalizeH="0" baseline="-25000" noProof="0" dirty="0">
                <a:ln>
                  <a:noFill/>
                </a:ln>
                <a:solidFill>
                  <a:srgbClr val="7030A0"/>
                </a:solidFill>
                <a:effectLst/>
                <a:uLnTx/>
                <a:uFillTx/>
                <a:latin typeface="Trebuchet MS" panose="020B0603020202020204" pitchFamily="34" charset="0"/>
                <a:ea typeface="NSimSun" panose="02010609030101010101" pitchFamily="49" charset="-122"/>
                <a:cs typeface="+mn-cs"/>
              </a:rPr>
              <a:t>1</a:t>
            </a:r>
            <a:r>
              <a:rPr kumimoji="0" lang="en-US" sz="2000" b="0" i="0" u="none" strike="noStrike" kern="1200" cap="none" spc="0" normalizeH="0" baseline="0" noProof="0" dirty="0">
                <a:ln>
                  <a:noFill/>
                </a:ln>
                <a:solidFill>
                  <a:srgbClr val="7030A0"/>
                </a:solidFill>
                <a:effectLst/>
                <a:uLnTx/>
                <a:uFillTx/>
                <a:latin typeface="Trebuchet MS" panose="020B0603020202020204" pitchFamily="34" charset="0"/>
                <a:ea typeface="NSimSun" panose="02010609030101010101" pitchFamily="49" charset="-122"/>
                <a:cs typeface="+mn-cs"/>
              </a:rPr>
              <a:t>=0.3 and </a:t>
            </a:r>
            <a:r>
              <a:rPr kumimoji="0" lang="el-GR" sz="2000" b="0" i="0" u="none" strike="noStrike" kern="1200" cap="none" spc="0" normalizeH="0" baseline="0" noProof="0" dirty="0">
                <a:ln>
                  <a:noFill/>
                </a:ln>
                <a:solidFill>
                  <a:srgbClr val="7030A0"/>
                </a:solidFill>
                <a:effectLst/>
                <a:uLnTx/>
                <a:uFillTx/>
                <a:latin typeface="Trebuchet MS" panose="020B0603020202020204" pitchFamily="34" charset="0"/>
                <a:ea typeface="NSimSun" panose="02010609030101010101" pitchFamily="49" charset="-122"/>
                <a:cs typeface="+mn-cs"/>
              </a:rPr>
              <a:t>α</a:t>
            </a:r>
            <a:r>
              <a:rPr kumimoji="0" lang="en-US" sz="2000" b="0" i="0" u="none" strike="noStrike" kern="1200" cap="none" spc="0" normalizeH="0" baseline="-25000" noProof="0" dirty="0">
                <a:ln>
                  <a:noFill/>
                </a:ln>
                <a:solidFill>
                  <a:srgbClr val="7030A0"/>
                </a:solidFill>
                <a:effectLst/>
                <a:uLnTx/>
                <a:uFillTx/>
                <a:latin typeface="Trebuchet MS" panose="020B0603020202020204" pitchFamily="34" charset="0"/>
                <a:ea typeface="NSimSun" panose="02010609030101010101" pitchFamily="49" charset="-122"/>
                <a:cs typeface="+mn-cs"/>
              </a:rPr>
              <a:t>0</a:t>
            </a:r>
            <a:r>
              <a:rPr kumimoji="0" lang="en-US" sz="2000" b="0" i="0" u="none" strike="noStrike" kern="1200" cap="none" spc="0" normalizeH="0" baseline="0" noProof="0" dirty="0">
                <a:ln>
                  <a:noFill/>
                </a:ln>
                <a:solidFill>
                  <a:srgbClr val="7030A0"/>
                </a:solidFill>
                <a:effectLst/>
                <a:uLnTx/>
                <a:uFillTx/>
                <a:latin typeface="Trebuchet MS" panose="020B0603020202020204" pitchFamily="34" charset="0"/>
                <a:ea typeface="NSimSun" panose="02010609030101010101" pitchFamily="49" charset="-122"/>
                <a:cs typeface="+mn-cs"/>
              </a:rPr>
              <a:t>=0.7 the values are  K</a:t>
            </a:r>
            <a:r>
              <a:rPr kumimoji="0" lang="en-US" sz="2000" b="0" i="0" u="none" strike="noStrike" kern="1200" cap="none" spc="0" normalizeH="0" baseline="-25000" noProof="0" dirty="0">
                <a:ln>
                  <a:noFill/>
                </a:ln>
                <a:solidFill>
                  <a:srgbClr val="7030A0"/>
                </a:solidFill>
                <a:effectLst/>
                <a:uLnTx/>
                <a:uFillTx/>
                <a:latin typeface="Trebuchet MS" panose="020B0603020202020204" pitchFamily="34" charset="0"/>
                <a:ea typeface="NSimSun" panose="02010609030101010101" pitchFamily="49" charset="-122"/>
                <a:cs typeface="+mn-cs"/>
              </a:rPr>
              <a:t>p </a:t>
            </a:r>
            <a:r>
              <a:rPr kumimoji="0" lang="en-US" sz="2000" b="0" i="0" u="none" strike="noStrike" kern="1200" cap="none" spc="0" normalizeH="0" baseline="0" noProof="0" dirty="0">
                <a:ln>
                  <a:noFill/>
                </a:ln>
                <a:solidFill>
                  <a:srgbClr val="7030A0"/>
                </a:solidFill>
                <a:effectLst/>
                <a:uLnTx/>
                <a:uFillTx/>
                <a:latin typeface="Trebuchet MS" panose="020B0603020202020204" pitchFamily="34" charset="0"/>
                <a:ea typeface="NSimSun" panose="02010609030101010101" pitchFamily="49" charset="-122"/>
                <a:cs typeface="+mn-cs"/>
              </a:rPr>
              <a:t>=1 and K</a:t>
            </a:r>
            <a:r>
              <a:rPr kumimoji="0" lang="en-US" sz="2000" b="0" i="0" u="none" strike="noStrike" kern="1200" cap="none" spc="0" normalizeH="0" baseline="-25000" noProof="0" dirty="0">
                <a:ln>
                  <a:noFill/>
                </a:ln>
                <a:solidFill>
                  <a:srgbClr val="7030A0"/>
                </a:solidFill>
                <a:effectLst/>
                <a:uLnTx/>
                <a:uFillTx/>
                <a:latin typeface="Trebuchet MS" panose="020B0603020202020204" pitchFamily="34" charset="0"/>
                <a:ea typeface="NSimSun" panose="02010609030101010101" pitchFamily="49" charset="-122"/>
                <a:cs typeface="+mn-cs"/>
              </a:rPr>
              <a:t>I </a:t>
            </a:r>
            <a:r>
              <a:rPr kumimoji="0" lang="en-US" sz="2000" b="0" i="0" u="none" strike="noStrike" kern="1200" cap="none" spc="0" normalizeH="0" baseline="0" noProof="0" dirty="0">
                <a:ln>
                  <a:noFill/>
                </a:ln>
                <a:solidFill>
                  <a:srgbClr val="7030A0"/>
                </a:solidFill>
                <a:effectLst/>
                <a:uLnTx/>
                <a:uFillTx/>
                <a:latin typeface="Trebuchet MS" panose="020B0603020202020204" pitchFamily="34" charset="0"/>
                <a:ea typeface="NSimSun" panose="02010609030101010101" pitchFamily="49" charset="-122"/>
                <a:cs typeface="+mn-cs"/>
              </a:rPr>
              <a:t>=0.5</a:t>
            </a:r>
          </a:p>
          <a:p>
            <a:pPr marL="0" marR="0" lvl="0" indent="0" algn="l" defTabSz="457200" rtl="0" eaLnBrk="1" fontAlgn="auto" latinLnBrk="0" hangingPunct="1">
              <a:lnSpc>
                <a:spcPct val="150000"/>
              </a:lnSpc>
              <a:spcBef>
                <a:spcPts val="0"/>
              </a:spcBef>
              <a:spcAft>
                <a:spcPts val="0"/>
              </a:spcAft>
              <a:buClrTx/>
              <a:buSzTx/>
              <a:buFont typeface="Arial" pitchFamily="34" charset="0"/>
              <a:buChar char="•"/>
              <a:tabLst/>
              <a:defRPr/>
            </a:pPr>
            <a:r>
              <a:rPr kumimoji="0" lang="en-US" sz="2000" b="1" i="0" u="sng" strike="noStrike" kern="1200" cap="none" spc="0" normalizeH="0" baseline="0" noProof="0" dirty="0">
                <a:ln>
                  <a:noFill/>
                </a:ln>
                <a:solidFill>
                  <a:prstClr val="black"/>
                </a:solidFill>
                <a:effectLst/>
                <a:uLnTx/>
                <a:uFillTx/>
                <a:latin typeface="Trebuchet MS" panose="020B0603020202020204" pitchFamily="34" charset="0"/>
                <a:ea typeface="NSimSun" panose="02010609030101010101" pitchFamily="49" charset="-122"/>
                <a:cs typeface="+mn-cs"/>
              </a:rPr>
              <a:t>For system to be unstable</a:t>
            </a:r>
            <a:r>
              <a:rPr kumimoji="0" lang="en-US" sz="2000" b="1" i="0" u="none" strike="noStrike" kern="1200" cap="none" spc="0" normalizeH="0" baseline="0" noProof="0" dirty="0">
                <a:ln>
                  <a:noFill/>
                </a:ln>
                <a:solidFill>
                  <a:prstClr val="black"/>
                </a:solidFill>
                <a:effectLst/>
                <a:uLnTx/>
                <a:uFillTx/>
                <a:latin typeface="Trebuchet MS" panose="020B0603020202020204" pitchFamily="34" charset="0"/>
                <a:ea typeface="NSimSun" panose="02010609030101010101" pitchFamily="49" charset="-122"/>
                <a:cs typeface="+mn-cs"/>
              </a:rPr>
              <a:t>: </a:t>
            </a:r>
            <a:r>
              <a:rPr kumimoji="0" lang="en-US" sz="2000" b="0" i="0" u="none" strike="noStrike" kern="1200" cap="none" spc="0" normalizeH="0" baseline="0" noProof="0" dirty="0">
                <a:ln>
                  <a:noFill/>
                </a:ln>
                <a:solidFill>
                  <a:prstClr val="black"/>
                </a:solidFill>
                <a:effectLst/>
                <a:uLnTx/>
                <a:uFillTx/>
                <a:latin typeface="Trebuchet MS" panose="020B0603020202020204" pitchFamily="34" charset="0"/>
                <a:ea typeface="NSimSun" panose="02010609030101010101" pitchFamily="49" charset="-122"/>
                <a:cs typeface="+mn-cs"/>
              </a:rPr>
              <a:t> The values of K</a:t>
            </a:r>
            <a:r>
              <a:rPr kumimoji="0" lang="en-US" sz="2000" b="0" i="0" u="none" strike="noStrike" kern="1200" cap="none" spc="0" normalizeH="0" baseline="-25000" noProof="0" dirty="0">
                <a:ln>
                  <a:noFill/>
                </a:ln>
                <a:solidFill>
                  <a:prstClr val="black"/>
                </a:solidFill>
                <a:effectLst/>
                <a:uLnTx/>
                <a:uFillTx/>
                <a:latin typeface="Trebuchet MS" panose="020B0603020202020204" pitchFamily="34" charset="0"/>
                <a:ea typeface="NSimSun" panose="02010609030101010101" pitchFamily="49" charset="-122"/>
                <a:cs typeface="+mn-cs"/>
              </a:rPr>
              <a:t>p</a:t>
            </a:r>
            <a:r>
              <a:rPr kumimoji="0" lang="en-US" sz="2000" b="0" i="0" u="none" strike="noStrike" kern="1200" cap="none" spc="0" normalizeH="0" baseline="0" noProof="0" dirty="0">
                <a:ln>
                  <a:noFill/>
                </a:ln>
                <a:solidFill>
                  <a:prstClr val="black"/>
                </a:solidFill>
                <a:effectLst/>
                <a:uLnTx/>
                <a:uFillTx/>
                <a:latin typeface="Trebuchet MS" panose="020B0603020202020204" pitchFamily="34" charset="0"/>
                <a:ea typeface="NSimSun" panose="02010609030101010101" pitchFamily="49" charset="-122"/>
                <a:cs typeface="+mn-cs"/>
              </a:rPr>
              <a:t> and K</a:t>
            </a:r>
            <a:r>
              <a:rPr kumimoji="0" lang="en-US" sz="2000" b="0" i="0" u="none" strike="noStrike" kern="1200" cap="none" spc="0" normalizeH="0" baseline="-25000" noProof="0" dirty="0">
                <a:ln>
                  <a:noFill/>
                </a:ln>
                <a:solidFill>
                  <a:prstClr val="black"/>
                </a:solidFill>
                <a:effectLst/>
                <a:uLnTx/>
                <a:uFillTx/>
                <a:latin typeface="Trebuchet MS" panose="020B0603020202020204" pitchFamily="34" charset="0"/>
                <a:ea typeface="NSimSun" panose="02010609030101010101" pitchFamily="49" charset="-122"/>
                <a:cs typeface="+mn-cs"/>
              </a:rPr>
              <a:t>I</a:t>
            </a:r>
            <a:r>
              <a:rPr kumimoji="0" lang="en-US" sz="2000" b="0" i="0" u="none" strike="noStrike" kern="1200" cap="none" spc="0" normalizeH="0" baseline="0" noProof="0" dirty="0">
                <a:ln>
                  <a:noFill/>
                </a:ln>
                <a:solidFill>
                  <a:prstClr val="black"/>
                </a:solidFill>
                <a:effectLst/>
                <a:uLnTx/>
                <a:uFillTx/>
                <a:latin typeface="Trebuchet MS" panose="020B0603020202020204" pitchFamily="34" charset="0"/>
                <a:ea typeface="NSimSun" panose="02010609030101010101" pitchFamily="49" charset="-122"/>
                <a:cs typeface="+mn-cs"/>
              </a:rPr>
              <a:t> should lie anywhere out of curve boundary for that particular participation factors.</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rebuchet MS" panose="020B0603020202020204" pitchFamily="34" charset="0"/>
                <a:ea typeface="NSimSun" panose="02010609030101010101" pitchFamily="49" charset="-122"/>
                <a:cs typeface="+mn-cs"/>
              </a:rPr>
              <a:t>            </a:t>
            </a:r>
            <a:r>
              <a:rPr kumimoji="0" lang="en-US" sz="2000" b="0" i="0" u="none" strike="noStrike" kern="1200" cap="none" spc="0" normalizeH="0" baseline="0" noProof="0" dirty="0">
                <a:ln>
                  <a:noFill/>
                </a:ln>
                <a:solidFill>
                  <a:srgbClr val="7030A0"/>
                </a:solidFill>
                <a:effectLst/>
                <a:uLnTx/>
                <a:uFillTx/>
                <a:latin typeface="Trebuchet MS" panose="020B0603020202020204" pitchFamily="34" charset="0"/>
                <a:ea typeface="NSimSun" panose="02010609030101010101" pitchFamily="49" charset="-122"/>
                <a:cs typeface="+mn-cs"/>
              </a:rPr>
              <a:t>Example: For </a:t>
            </a:r>
            <a:r>
              <a:rPr kumimoji="0" lang="el-GR" sz="2000" b="0" i="0" u="none" strike="noStrike" kern="1200" cap="none" spc="0" normalizeH="0" baseline="0" noProof="0" dirty="0">
                <a:ln>
                  <a:noFill/>
                </a:ln>
                <a:solidFill>
                  <a:srgbClr val="7030A0"/>
                </a:solidFill>
                <a:effectLst/>
                <a:uLnTx/>
                <a:uFillTx/>
                <a:latin typeface="Trebuchet MS" panose="020B0603020202020204" pitchFamily="34" charset="0"/>
                <a:ea typeface="NSimSun" panose="02010609030101010101" pitchFamily="49" charset="-122"/>
                <a:cs typeface="+mn-cs"/>
              </a:rPr>
              <a:t>α</a:t>
            </a:r>
            <a:r>
              <a:rPr kumimoji="0" lang="en-US" sz="2000" b="0" i="0" u="none" strike="noStrike" kern="1200" cap="none" spc="0" normalizeH="0" baseline="-25000" noProof="0" dirty="0">
                <a:ln>
                  <a:noFill/>
                </a:ln>
                <a:solidFill>
                  <a:srgbClr val="7030A0"/>
                </a:solidFill>
                <a:effectLst/>
                <a:uLnTx/>
                <a:uFillTx/>
                <a:latin typeface="Trebuchet MS" panose="020B0603020202020204" pitchFamily="34" charset="0"/>
                <a:ea typeface="NSimSun" panose="02010609030101010101" pitchFamily="49" charset="-122"/>
                <a:cs typeface="+mn-cs"/>
              </a:rPr>
              <a:t>1</a:t>
            </a:r>
            <a:r>
              <a:rPr kumimoji="0" lang="en-US" sz="2000" b="0" i="0" u="none" strike="noStrike" kern="1200" cap="none" spc="0" normalizeH="0" baseline="0" noProof="0" dirty="0">
                <a:ln>
                  <a:noFill/>
                </a:ln>
                <a:solidFill>
                  <a:srgbClr val="7030A0"/>
                </a:solidFill>
                <a:effectLst/>
                <a:uLnTx/>
                <a:uFillTx/>
                <a:latin typeface="Trebuchet MS" panose="020B0603020202020204" pitchFamily="34" charset="0"/>
                <a:ea typeface="NSimSun" panose="02010609030101010101" pitchFamily="49" charset="-122"/>
                <a:cs typeface="+mn-cs"/>
              </a:rPr>
              <a:t>=0.3 and </a:t>
            </a:r>
            <a:r>
              <a:rPr kumimoji="0" lang="el-GR" sz="2000" b="0" i="0" u="none" strike="noStrike" kern="1200" cap="none" spc="0" normalizeH="0" baseline="0" noProof="0" dirty="0">
                <a:ln>
                  <a:noFill/>
                </a:ln>
                <a:solidFill>
                  <a:srgbClr val="7030A0"/>
                </a:solidFill>
                <a:effectLst/>
                <a:uLnTx/>
                <a:uFillTx/>
                <a:latin typeface="Trebuchet MS" panose="020B0603020202020204" pitchFamily="34" charset="0"/>
                <a:ea typeface="NSimSun" panose="02010609030101010101" pitchFamily="49" charset="-122"/>
                <a:cs typeface="+mn-cs"/>
              </a:rPr>
              <a:t>α</a:t>
            </a:r>
            <a:r>
              <a:rPr kumimoji="0" lang="en-US" sz="2000" b="0" i="0" u="none" strike="noStrike" kern="1200" cap="none" spc="0" normalizeH="0" baseline="-25000" noProof="0" dirty="0">
                <a:ln>
                  <a:noFill/>
                </a:ln>
                <a:solidFill>
                  <a:srgbClr val="7030A0"/>
                </a:solidFill>
                <a:effectLst/>
                <a:uLnTx/>
                <a:uFillTx/>
                <a:latin typeface="Trebuchet MS" panose="020B0603020202020204" pitchFamily="34" charset="0"/>
                <a:ea typeface="NSimSun" panose="02010609030101010101" pitchFamily="49" charset="-122"/>
                <a:cs typeface="+mn-cs"/>
              </a:rPr>
              <a:t>0</a:t>
            </a:r>
            <a:r>
              <a:rPr kumimoji="0" lang="en-US" sz="2000" b="0" i="0" u="none" strike="noStrike" kern="1200" cap="none" spc="0" normalizeH="0" baseline="0" noProof="0" dirty="0">
                <a:ln>
                  <a:noFill/>
                </a:ln>
                <a:solidFill>
                  <a:srgbClr val="7030A0"/>
                </a:solidFill>
                <a:effectLst/>
                <a:uLnTx/>
                <a:uFillTx/>
                <a:latin typeface="Trebuchet MS" panose="020B0603020202020204" pitchFamily="34" charset="0"/>
                <a:ea typeface="NSimSun" panose="02010609030101010101" pitchFamily="49" charset="-122"/>
                <a:cs typeface="+mn-cs"/>
              </a:rPr>
              <a:t>=0.7, the values are K</a:t>
            </a:r>
            <a:r>
              <a:rPr kumimoji="0" lang="en-US" sz="2000" b="0" i="0" u="none" strike="noStrike" kern="1200" cap="none" spc="0" normalizeH="0" baseline="-25000" noProof="0" dirty="0">
                <a:ln>
                  <a:noFill/>
                </a:ln>
                <a:solidFill>
                  <a:srgbClr val="7030A0"/>
                </a:solidFill>
                <a:effectLst/>
                <a:uLnTx/>
                <a:uFillTx/>
                <a:latin typeface="Trebuchet MS" panose="020B0603020202020204" pitchFamily="34" charset="0"/>
                <a:ea typeface="NSimSun" panose="02010609030101010101" pitchFamily="49" charset="-122"/>
                <a:cs typeface="+mn-cs"/>
              </a:rPr>
              <a:t>p </a:t>
            </a:r>
            <a:r>
              <a:rPr kumimoji="0" lang="en-US" sz="2000" b="0" i="0" u="none" strike="noStrike" kern="1200" cap="none" spc="0" normalizeH="0" baseline="0" noProof="0" dirty="0">
                <a:ln>
                  <a:noFill/>
                </a:ln>
                <a:solidFill>
                  <a:srgbClr val="7030A0"/>
                </a:solidFill>
                <a:effectLst/>
                <a:uLnTx/>
                <a:uFillTx/>
                <a:latin typeface="Trebuchet MS" panose="020B0603020202020204" pitchFamily="34" charset="0"/>
                <a:ea typeface="NSimSun" panose="02010609030101010101" pitchFamily="49" charset="-122"/>
                <a:cs typeface="+mn-cs"/>
              </a:rPr>
              <a:t>=3 and K</a:t>
            </a:r>
            <a:r>
              <a:rPr kumimoji="0" lang="en-US" sz="2000" b="0" i="0" u="none" strike="noStrike" kern="1200" cap="none" spc="0" normalizeH="0" baseline="-25000" noProof="0" dirty="0">
                <a:ln>
                  <a:noFill/>
                </a:ln>
                <a:solidFill>
                  <a:srgbClr val="7030A0"/>
                </a:solidFill>
                <a:effectLst/>
                <a:uLnTx/>
                <a:uFillTx/>
                <a:latin typeface="Trebuchet MS" panose="020B0603020202020204" pitchFamily="34" charset="0"/>
                <a:ea typeface="NSimSun" panose="02010609030101010101" pitchFamily="49" charset="-122"/>
                <a:cs typeface="+mn-cs"/>
              </a:rPr>
              <a:t>I </a:t>
            </a:r>
            <a:r>
              <a:rPr kumimoji="0" lang="en-US" sz="2000" b="0" i="0" u="none" strike="noStrike" kern="1200" cap="none" spc="0" normalizeH="0" baseline="0" noProof="0" dirty="0">
                <a:ln>
                  <a:noFill/>
                </a:ln>
                <a:solidFill>
                  <a:srgbClr val="7030A0"/>
                </a:solidFill>
                <a:effectLst/>
                <a:uLnTx/>
                <a:uFillTx/>
                <a:latin typeface="Trebuchet MS" panose="020B0603020202020204" pitchFamily="34" charset="0"/>
                <a:ea typeface="NSimSun" panose="02010609030101010101" pitchFamily="49" charset="-122"/>
                <a:cs typeface="+mn-cs"/>
              </a:rPr>
              <a:t>=2</a:t>
            </a:r>
          </a:p>
          <a:p>
            <a:pPr marL="0" marR="0" lvl="0" indent="0" algn="l" defTabSz="457200" rtl="0" eaLnBrk="1" fontAlgn="auto" latinLnBrk="0" hangingPunct="1">
              <a:lnSpc>
                <a:spcPct val="150000"/>
              </a:lnSpc>
              <a:spcBef>
                <a:spcPts val="0"/>
              </a:spcBef>
              <a:spcAft>
                <a:spcPts val="0"/>
              </a:spcAft>
              <a:buClrTx/>
              <a:buSzTx/>
              <a:buFont typeface="Arial" pitchFamily="34" charset="0"/>
              <a:buChar char="•"/>
              <a:tabLst/>
              <a:defRPr/>
            </a:pPr>
            <a:r>
              <a:rPr kumimoji="0" lang="en-US" sz="2000" b="1" i="0" u="sng" strike="noStrike" kern="1200" cap="none" spc="0" normalizeH="0" baseline="0" noProof="0" dirty="0">
                <a:ln>
                  <a:noFill/>
                </a:ln>
                <a:solidFill>
                  <a:prstClr val="black"/>
                </a:solidFill>
                <a:effectLst/>
                <a:uLnTx/>
                <a:uFillTx/>
                <a:latin typeface="Trebuchet MS" panose="020B0603020202020204" pitchFamily="34" charset="0"/>
                <a:ea typeface="NSimSun" panose="02010609030101010101" pitchFamily="49" charset="-122"/>
                <a:cs typeface="+mn-cs"/>
              </a:rPr>
              <a:t>For system to be marginally stable</a:t>
            </a:r>
            <a:r>
              <a:rPr kumimoji="0" lang="en-US" sz="2000" b="1" i="0" u="none" strike="noStrike" kern="1200" cap="none" spc="0" normalizeH="0" baseline="0" noProof="0" dirty="0">
                <a:ln>
                  <a:noFill/>
                </a:ln>
                <a:solidFill>
                  <a:prstClr val="black"/>
                </a:solidFill>
                <a:effectLst/>
                <a:uLnTx/>
                <a:uFillTx/>
                <a:latin typeface="Trebuchet MS" panose="020B0603020202020204" pitchFamily="34" charset="0"/>
                <a:ea typeface="NSimSun" panose="02010609030101010101" pitchFamily="49" charset="-122"/>
                <a:cs typeface="+mn-cs"/>
              </a:rPr>
              <a:t>: </a:t>
            </a:r>
            <a:r>
              <a:rPr kumimoji="0" lang="en-US" sz="2000" b="0" i="0" u="none" strike="noStrike" kern="1200" cap="none" spc="0" normalizeH="0" baseline="0" noProof="0" dirty="0">
                <a:ln>
                  <a:noFill/>
                </a:ln>
                <a:solidFill>
                  <a:prstClr val="black"/>
                </a:solidFill>
                <a:effectLst/>
                <a:uLnTx/>
                <a:uFillTx/>
                <a:latin typeface="Trebuchet MS" panose="020B0603020202020204" pitchFamily="34" charset="0"/>
                <a:ea typeface="NSimSun" panose="02010609030101010101" pitchFamily="49" charset="-122"/>
                <a:cs typeface="+mn-cs"/>
              </a:rPr>
              <a:t>The values of K</a:t>
            </a:r>
            <a:r>
              <a:rPr kumimoji="0" lang="en-US" sz="2000" b="0" i="0" u="none" strike="noStrike" kern="1200" cap="none" spc="0" normalizeH="0" baseline="-25000" noProof="0" dirty="0">
                <a:ln>
                  <a:noFill/>
                </a:ln>
                <a:solidFill>
                  <a:prstClr val="black"/>
                </a:solidFill>
                <a:effectLst/>
                <a:uLnTx/>
                <a:uFillTx/>
                <a:latin typeface="Trebuchet MS" panose="020B0603020202020204" pitchFamily="34" charset="0"/>
                <a:ea typeface="NSimSun" panose="02010609030101010101" pitchFamily="49" charset="-122"/>
                <a:cs typeface="+mn-cs"/>
              </a:rPr>
              <a:t>p </a:t>
            </a:r>
            <a:r>
              <a:rPr kumimoji="0" lang="en-US" sz="2000" b="0" i="0" u="none" strike="noStrike" kern="1200" cap="none" spc="0" normalizeH="0" baseline="0" noProof="0" dirty="0">
                <a:ln>
                  <a:noFill/>
                </a:ln>
                <a:solidFill>
                  <a:prstClr val="black"/>
                </a:solidFill>
                <a:effectLst/>
                <a:uLnTx/>
                <a:uFillTx/>
                <a:latin typeface="Trebuchet MS" panose="020B0603020202020204" pitchFamily="34" charset="0"/>
                <a:ea typeface="NSimSun" panose="02010609030101010101" pitchFamily="49" charset="-122"/>
                <a:cs typeface="+mn-cs"/>
              </a:rPr>
              <a:t>and K</a:t>
            </a:r>
            <a:r>
              <a:rPr kumimoji="0" lang="en-US" sz="2000" b="0" i="0" u="none" strike="noStrike" kern="1200" cap="none" spc="0" normalizeH="0" baseline="-25000" noProof="0" dirty="0">
                <a:ln>
                  <a:noFill/>
                </a:ln>
                <a:solidFill>
                  <a:prstClr val="black"/>
                </a:solidFill>
                <a:effectLst/>
                <a:uLnTx/>
                <a:uFillTx/>
                <a:latin typeface="Trebuchet MS" panose="020B0603020202020204" pitchFamily="34" charset="0"/>
                <a:ea typeface="NSimSun" panose="02010609030101010101" pitchFamily="49" charset="-122"/>
                <a:cs typeface="+mn-cs"/>
              </a:rPr>
              <a:t>I</a:t>
            </a:r>
            <a:r>
              <a:rPr kumimoji="0" lang="en-US" sz="2000" b="0" i="0" u="none" strike="noStrike" kern="1200" cap="none" spc="0" normalizeH="0" baseline="0" noProof="0" dirty="0">
                <a:ln>
                  <a:noFill/>
                </a:ln>
                <a:solidFill>
                  <a:prstClr val="black"/>
                </a:solidFill>
                <a:effectLst/>
                <a:uLnTx/>
                <a:uFillTx/>
                <a:latin typeface="Trebuchet MS" panose="020B0603020202020204" pitchFamily="34" charset="0"/>
                <a:ea typeface="NSimSun" panose="02010609030101010101" pitchFamily="49" charset="-122"/>
                <a:cs typeface="+mn-cs"/>
              </a:rPr>
              <a:t> should lie on or near to the curve boundary for that particular participation factors.</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rebuchet MS" panose="020B0603020202020204" pitchFamily="34" charset="0"/>
                <a:ea typeface="NSimSun" panose="02010609030101010101" pitchFamily="49" charset="-122"/>
                <a:cs typeface="+mn-cs"/>
              </a:rPr>
              <a:t>            </a:t>
            </a:r>
            <a:r>
              <a:rPr kumimoji="0" lang="en-US" sz="2000" b="0" i="0" u="none" strike="noStrike" kern="1200" cap="none" spc="0" normalizeH="0" baseline="0" noProof="0" dirty="0">
                <a:ln>
                  <a:noFill/>
                </a:ln>
                <a:solidFill>
                  <a:srgbClr val="7030A0"/>
                </a:solidFill>
                <a:effectLst/>
                <a:uLnTx/>
                <a:uFillTx/>
                <a:latin typeface="Trebuchet MS" panose="020B0603020202020204" pitchFamily="34" charset="0"/>
                <a:ea typeface="NSimSun" panose="02010609030101010101" pitchFamily="49" charset="-122"/>
                <a:cs typeface="+mn-cs"/>
              </a:rPr>
              <a:t>Example: For </a:t>
            </a:r>
            <a:r>
              <a:rPr kumimoji="0" lang="el-GR" sz="2000" b="0" i="0" u="none" strike="noStrike" kern="1200" cap="none" spc="0" normalizeH="0" baseline="0" noProof="0" dirty="0">
                <a:ln>
                  <a:noFill/>
                </a:ln>
                <a:solidFill>
                  <a:srgbClr val="7030A0"/>
                </a:solidFill>
                <a:effectLst/>
                <a:uLnTx/>
                <a:uFillTx/>
                <a:latin typeface="Trebuchet MS" panose="020B0603020202020204" pitchFamily="34" charset="0"/>
                <a:ea typeface="NSimSun" panose="02010609030101010101" pitchFamily="49" charset="-122"/>
                <a:cs typeface="+mn-cs"/>
              </a:rPr>
              <a:t>α</a:t>
            </a:r>
            <a:r>
              <a:rPr kumimoji="0" lang="en-US" sz="2000" b="0" i="0" u="none" strike="noStrike" kern="1200" cap="none" spc="0" normalizeH="0" baseline="-25000" noProof="0" dirty="0">
                <a:ln>
                  <a:noFill/>
                </a:ln>
                <a:solidFill>
                  <a:srgbClr val="7030A0"/>
                </a:solidFill>
                <a:effectLst/>
                <a:uLnTx/>
                <a:uFillTx/>
                <a:latin typeface="Trebuchet MS" panose="020B0603020202020204" pitchFamily="34" charset="0"/>
                <a:ea typeface="NSimSun" panose="02010609030101010101" pitchFamily="49" charset="-122"/>
                <a:cs typeface="+mn-cs"/>
              </a:rPr>
              <a:t>1</a:t>
            </a:r>
            <a:r>
              <a:rPr kumimoji="0" lang="en-US" sz="2000" b="0" i="0" u="none" strike="noStrike" kern="1200" cap="none" spc="0" normalizeH="0" baseline="0" noProof="0" dirty="0">
                <a:ln>
                  <a:noFill/>
                </a:ln>
                <a:solidFill>
                  <a:srgbClr val="7030A0"/>
                </a:solidFill>
                <a:effectLst/>
                <a:uLnTx/>
                <a:uFillTx/>
                <a:latin typeface="Trebuchet MS" panose="020B0603020202020204" pitchFamily="34" charset="0"/>
                <a:ea typeface="NSimSun" panose="02010609030101010101" pitchFamily="49" charset="-122"/>
                <a:cs typeface="+mn-cs"/>
              </a:rPr>
              <a:t>=0.3 and </a:t>
            </a:r>
            <a:r>
              <a:rPr kumimoji="0" lang="el-GR" sz="2000" b="0" i="0" u="none" strike="noStrike" kern="1200" cap="none" spc="0" normalizeH="0" baseline="0" noProof="0" dirty="0">
                <a:ln>
                  <a:noFill/>
                </a:ln>
                <a:solidFill>
                  <a:srgbClr val="7030A0"/>
                </a:solidFill>
                <a:effectLst/>
                <a:uLnTx/>
                <a:uFillTx/>
                <a:latin typeface="Trebuchet MS" panose="020B0603020202020204" pitchFamily="34" charset="0"/>
                <a:ea typeface="NSimSun" panose="02010609030101010101" pitchFamily="49" charset="-122"/>
                <a:cs typeface="+mn-cs"/>
              </a:rPr>
              <a:t>α</a:t>
            </a:r>
            <a:r>
              <a:rPr kumimoji="0" lang="en-US" sz="2000" b="0" i="0" u="none" strike="noStrike" kern="1200" cap="none" spc="0" normalizeH="0" baseline="-25000" noProof="0" dirty="0">
                <a:ln>
                  <a:noFill/>
                </a:ln>
                <a:solidFill>
                  <a:srgbClr val="7030A0"/>
                </a:solidFill>
                <a:effectLst/>
                <a:uLnTx/>
                <a:uFillTx/>
                <a:latin typeface="Trebuchet MS" panose="020B0603020202020204" pitchFamily="34" charset="0"/>
                <a:ea typeface="NSimSun" panose="02010609030101010101" pitchFamily="49" charset="-122"/>
                <a:cs typeface="+mn-cs"/>
              </a:rPr>
              <a:t>0</a:t>
            </a:r>
            <a:r>
              <a:rPr kumimoji="0" lang="en-US" sz="2000" b="0" i="0" u="none" strike="noStrike" kern="1200" cap="none" spc="0" normalizeH="0" baseline="0" noProof="0" dirty="0">
                <a:ln>
                  <a:noFill/>
                </a:ln>
                <a:solidFill>
                  <a:srgbClr val="7030A0"/>
                </a:solidFill>
                <a:effectLst/>
                <a:uLnTx/>
                <a:uFillTx/>
                <a:latin typeface="Trebuchet MS" panose="020B0603020202020204" pitchFamily="34" charset="0"/>
                <a:ea typeface="NSimSun" panose="02010609030101010101" pitchFamily="49" charset="-122"/>
                <a:cs typeface="+mn-cs"/>
              </a:rPr>
              <a:t>=0.7, the values  are K</a:t>
            </a:r>
            <a:r>
              <a:rPr kumimoji="0" lang="en-US" sz="2000" b="0" i="0" u="none" strike="noStrike" kern="1200" cap="none" spc="0" normalizeH="0" baseline="-25000" noProof="0" dirty="0">
                <a:ln>
                  <a:noFill/>
                </a:ln>
                <a:solidFill>
                  <a:srgbClr val="7030A0"/>
                </a:solidFill>
                <a:effectLst/>
                <a:uLnTx/>
                <a:uFillTx/>
                <a:latin typeface="Trebuchet MS" panose="020B0603020202020204" pitchFamily="34" charset="0"/>
                <a:ea typeface="NSimSun" panose="02010609030101010101" pitchFamily="49" charset="-122"/>
                <a:cs typeface="+mn-cs"/>
              </a:rPr>
              <a:t>p </a:t>
            </a:r>
            <a:r>
              <a:rPr kumimoji="0" lang="en-US" sz="2000" b="0" i="0" u="none" strike="noStrike" kern="1200" cap="none" spc="0" normalizeH="0" baseline="0" noProof="0" dirty="0">
                <a:ln>
                  <a:noFill/>
                </a:ln>
                <a:solidFill>
                  <a:srgbClr val="7030A0"/>
                </a:solidFill>
                <a:effectLst/>
                <a:uLnTx/>
                <a:uFillTx/>
                <a:latin typeface="Trebuchet MS" panose="020B0603020202020204" pitchFamily="34" charset="0"/>
                <a:ea typeface="NSimSun" panose="02010609030101010101" pitchFamily="49" charset="-122"/>
                <a:cs typeface="+mn-cs"/>
              </a:rPr>
              <a:t>=1.8 and K</a:t>
            </a:r>
            <a:r>
              <a:rPr kumimoji="0" lang="en-US" sz="2000" b="0" i="0" u="none" strike="noStrike" kern="1200" cap="none" spc="0" normalizeH="0" baseline="-25000" noProof="0" dirty="0">
                <a:ln>
                  <a:noFill/>
                </a:ln>
                <a:solidFill>
                  <a:srgbClr val="7030A0"/>
                </a:solidFill>
                <a:effectLst/>
                <a:uLnTx/>
                <a:uFillTx/>
                <a:latin typeface="Trebuchet MS" panose="020B0603020202020204" pitchFamily="34" charset="0"/>
                <a:ea typeface="NSimSun" panose="02010609030101010101" pitchFamily="49" charset="-122"/>
                <a:cs typeface="+mn-cs"/>
              </a:rPr>
              <a:t>I </a:t>
            </a:r>
            <a:r>
              <a:rPr kumimoji="0" lang="en-US" sz="2000" b="0" i="0" u="none" strike="noStrike" kern="1200" cap="none" spc="0" normalizeH="0" baseline="0" noProof="0" dirty="0">
                <a:ln>
                  <a:noFill/>
                </a:ln>
                <a:solidFill>
                  <a:srgbClr val="7030A0"/>
                </a:solidFill>
                <a:effectLst/>
                <a:uLnTx/>
                <a:uFillTx/>
                <a:latin typeface="Trebuchet MS" panose="020B0603020202020204" pitchFamily="34" charset="0"/>
                <a:ea typeface="NSimSun" panose="02010609030101010101" pitchFamily="49" charset="-122"/>
                <a:cs typeface="+mn-cs"/>
              </a:rPr>
              <a:t>=1.4</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4778492"/>
          </a:xfrm>
        </p:spPr>
        <p:txBody>
          <a:bodyPr/>
          <a:lstStyle/>
          <a:p>
            <a:pPr algn="ctr"/>
            <a:r>
              <a:rPr b="1" dirty="0">
                <a:solidFill>
                  <a:srgbClr val="7030A0"/>
                </a:solidFill>
              </a:rPr>
              <a:t>SIMULATION</a:t>
            </a:r>
            <a:r>
              <a:rPr b="1" dirty="0">
                <a:solidFill>
                  <a:srgbClr val="602FA1"/>
                </a:solidFill>
              </a:rPr>
              <a:t> RESULTS:</a:t>
            </a:r>
            <a:br>
              <a:rPr dirty="0">
                <a:solidFill>
                  <a:srgbClr val="602FA1"/>
                </a:solidFill>
              </a:rPr>
            </a:br>
            <a:r>
              <a:rPr dirty="0">
                <a:solidFill>
                  <a:srgbClr val="602FA1"/>
                </a:solidFill>
              </a:rPr>
              <a:t> </a:t>
            </a:r>
            <a:br>
              <a:rPr dirty="0">
                <a:solidFill>
                  <a:srgbClr val="602FA1"/>
                </a:solidFill>
              </a:rPr>
            </a:br>
            <a:r>
              <a:rPr sz="4000" dirty="0">
                <a:solidFill>
                  <a:srgbClr val="C00000"/>
                </a:solidFill>
              </a:rPr>
              <a:t>STABILITY ANALYSIS FOR VARIOUS COMMUNICATION DELAYS.</a:t>
            </a:r>
            <a:endParaRPr lang="en-US" sz="4000" dirty="0">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3"/>
            <a:ext cx="10058400" cy="297933"/>
          </a:xfrm>
        </p:spPr>
        <p:txBody>
          <a:bodyPr>
            <a:noAutofit/>
          </a:bodyPr>
          <a:lstStyle/>
          <a:p>
            <a:r>
              <a:rPr sz="3200" b="1" dirty="0">
                <a:solidFill>
                  <a:srgbClr val="602FA1"/>
                </a:solidFill>
              </a:rPr>
              <a:t>SIMULATION:</a:t>
            </a:r>
            <a:endParaRPr lang="en-US" sz="3200" b="1" dirty="0">
              <a:solidFill>
                <a:srgbClr val="602FA1"/>
              </a:solidFill>
            </a:endParaRPr>
          </a:p>
        </p:txBody>
      </p:sp>
      <p:pic>
        <p:nvPicPr>
          <p:cNvPr id="4" name="Content Placeholder 3" descr="LFCS.png"/>
          <p:cNvPicPr>
            <a:picLocks noGrp="1" noChangeAspect="1"/>
          </p:cNvPicPr>
          <p:nvPr>
            <p:ph idx="1"/>
          </p:nvPr>
        </p:nvPicPr>
        <p:blipFill>
          <a:blip r:embed="rId2"/>
          <a:stretch>
            <a:fillRect/>
          </a:stretch>
        </p:blipFill>
        <p:spPr>
          <a:xfrm>
            <a:off x="844731" y="1176440"/>
            <a:ext cx="10593978" cy="4283834"/>
          </a:xfrm>
        </p:spPr>
      </p:pic>
      <p:sp>
        <p:nvSpPr>
          <p:cNvPr id="5" name="TextBox 4"/>
          <p:cNvSpPr txBox="1"/>
          <p:nvPr/>
        </p:nvSpPr>
        <p:spPr>
          <a:xfrm>
            <a:off x="2168434" y="5686696"/>
            <a:ext cx="773321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aramond"/>
                <a:ea typeface="+mn-ea"/>
                <a:cs typeface="+mn-cs"/>
              </a:rPr>
              <a:t>Fig.2 : System Model of Single Area LFC control system with EV aggregator.</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43" y="642594"/>
            <a:ext cx="11138263" cy="1543257"/>
          </a:xfrm>
        </p:spPr>
        <p:txBody>
          <a:bodyPr>
            <a:normAutofit/>
          </a:bodyPr>
          <a:lstStyle/>
          <a:p>
            <a:r>
              <a:rPr sz="2800" b="1" dirty="0">
                <a:solidFill>
                  <a:srgbClr val="7030A0"/>
                </a:solidFill>
              </a:rPr>
              <a:t>     For</a:t>
            </a:r>
            <a:r>
              <a:rPr sz="2800" b="1" dirty="0">
                <a:solidFill>
                  <a:srgbClr val="7030A0"/>
                </a:solidFill>
                <a:latin typeface="Trebuchet MS" panose="020B0603020202020204" pitchFamily="34" charset="0"/>
              </a:rPr>
              <a:t> </a:t>
            </a:r>
            <a:r>
              <a:rPr sz="2800" b="1" dirty="0">
                <a:solidFill>
                  <a:srgbClr val="7030A0"/>
                </a:solidFill>
              </a:rPr>
              <a:t>K</a:t>
            </a:r>
            <a:r>
              <a:rPr sz="2800" b="1" baseline="-25000" dirty="0">
                <a:solidFill>
                  <a:srgbClr val="7030A0"/>
                </a:solidFill>
              </a:rPr>
              <a:t>p</a:t>
            </a:r>
            <a:r>
              <a:rPr sz="2800" b="1" dirty="0">
                <a:solidFill>
                  <a:srgbClr val="7030A0"/>
                </a:solidFill>
              </a:rPr>
              <a:t>=0.1, K</a:t>
            </a:r>
            <a:r>
              <a:rPr sz="2800" b="1" baseline="-25000" dirty="0">
                <a:solidFill>
                  <a:srgbClr val="7030A0"/>
                </a:solidFill>
              </a:rPr>
              <a:t>i</a:t>
            </a:r>
            <a:r>
              <a:rPr sz="2800" b="1" dirty="0">
                <a:solidFill>
                  <a:srgbClr val="7030A0"/>
                </a:solidFill>
              </a:rPr>
              <a:t> =0.6  and Communication Delay , τ</a:t>
            </a:r>
            <a:r>
              <a:rPr sz="2800" b="1" baseline="30000" dirty="0">
                <a:solidFill>
                  <a:srgbClr val="7030A0"/>
                </a:solidFill>
              </a:rPr>
              <a:t>*</a:t>
            </a:r>
            <a:r>
              <a:rPr sz="2800" b="1" dirty="0">
                <a:solidFill>
                  <a:srgbClr val="7030A0"/>
                </a:solidFill>
              </a:rPr>
              <a:t>= 0.3496 sec</a:t>
            </a:r>
            <a:br>
              <a:rPr sz="2800" b="1" dirty="0">
                <a:solidFill>
                  <a:srgbClr val="7030A0"/>
                </a:solidFill>
              </a:rPr>
            </a:br>
            <a:br>
              <a:rPr sz="2800" b="1" dirty="0">
                <a:solidFill>
                  <a:srgbClr val="7030A0"/>
                </a:solidFill>
              </a:rPr>
            </a:br>
            <a:r>
              <a:rPr sz="2800" b="1" dirty="0">
                <a:solidFill>
                  <a:srgbClr val="7030A0"/>
                </a:solidFill>
              </a:rPr>
              <a:t>                                 </a:t>
            </a:r>
            <a:r>
              <a:rPr lang="en-IN" sz="2800" b="1" dirty="0">
                <a:solidFill>
                  <a:schemeClr val="tx1"/>
                </a:solidFill>
              </a:rPr>
              <a:t>(Marginal stable response)</a:t>
            </a:r>
            <a:endParaRPr lang="en-US" sz="2800" dirty="0">
              <a:solidFill>
                <a:schemeClr val="tx1"/>
              </a:solidFill>
            </a:endParaRPr>
          </a:p>
        </p:txBody>
      </p:sp>
      <p:pic>
        <p:nvPicPr>
          <p:cNvPr id="5" name="Content Placeholder 4">
            <a:extLst>
              <a:ext uri="{FF2B5EF4-FFF2-40B4-BE49-F238E27FC236}">
                <a16:creationId xmlns:a16="http://schemas.microsoft.com/office/drawing/2014/main" id="{3548846E-DC86-438C-B9EB-F656803957F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1737" b="2519"/>
          <a:stretch/>
        </p:blipFill>
        <p:spPr>
          <a:xfrm>
            <a:off x="735874" y="2340090"/>
            <a:ext cx="10720252" cy="3875316"/>
          </a:xfr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396" y="444137"/>
            <a:ext cx="10302238" cy="1436914"/>
          </a:xfrm>
        </p:spPr>
        <p:txBody>
          <a:bodyPr>
            <a:normAutofit/>
          </a:bodyPr>
          <a:lstStyle/>
          <a:p>
            <a:r>
              <a:rPr sz="2700" b="1" dirty="0">
                <a:solidFill>
                  <a:srgbClr val="7030A0"/>
                </a:solidFill>
              </a:rPr>
              <a:t>     For</a:t>
            </a:r>
            <a:r>
              <a:rPr sz="2700" b="1" dirty="0">
                <a:solidFill>
                  <a:srgbClr val="7030A0"/>
                </a:solidFill>
                <a:latin typeface="Trebuchet MS" panose="020B0603020202020204" pitchFamily="34" charset="0"/>
              </a:rPr>
              <a:t> </a:t>
            </a:r>
            <a:r>
              <a:rPr sz="2700" b="1" dirty="0">
                <a:solidFill>
                  <a:srgbClr val="7030A0"/>
                </a:solidFill>
              </a:rPr>
              <a:t>K</a:t>
            </a:r>
            <a:r>
              <a:rPr sz="2700" b="1" baseline="-25000" dirty="0">
                <a:solidFill>
                  <a:srgbClr val="7030A0"/>
                </a:solidFill>
              </a:rPr>
              <a:t>p</a:t>
            </a:r>
            <a:r>
              <a:rPr sz="2700" b="1" dirty="0">
                <a:solidFill>
                  <a:srgbClr val="7030A0"/>
                </a:solidFill>
              </a:rPr>
              <a:t>=0.1, K</a:t>
            </a:r>
            <a:r>
              <a:rPr sz="2700" b="1" baseline="-25000" dirty="0">
                <a:solidFill>
                  <a:srgbClr val="7030A0"/>
                </a:solidFill>
              </a:rPr>
              <a:t>i</a:t>
            </a:r>
            <a:r>
              <a:rPr sz="2700" b="1" dirty="0">
                <a:solidFill>
                  <a:srgbClr val="7030A0"/>
                </a:solidFill>
              </a:rPr>
              <a:t> =0.6</a:t>
            </a:r>
            <a:r>
              <a:rPr lang="en-US" sz="2700" b="1" dirty="0">
                <a:solidFill>
                  <a:srgbClr val="7030A0"/>
                </a:solidFill>
              </a:rPr>
              <a:t>  and Communication Delay , τ</a:t>
            </a:r>
            <a:r>
              <a:rPr lang="en-US" sz="2700" b="1" baseline="30000" dirty="0">
                <a:solidFill>
                  <a:srgbClr val="7030A0"/>
                </a:solidFill>
              </a:rPr>
              <a:t>*</a:t>
            </a:r>
            <a:r>
              <a:rPr lang="en-US" sz="2700" b="1" dirty="0">
                <a:solidFill>
                  <a:srgbClr val="7030A0"/>
                </a:solidFill>
              </a:rPr>
              <a:t>= 0.325 sec</a:t>
            </a:r>
            <a:r>
              <a:rPr lang="en-IN" sz="2700" b="0" i="0" dirty="0">
                <a:solidFill>
                  <a:schemeClr val="tx1"/>
                </a:solidFill>
                <a:effectLst/>
                <a:latin typeface="Trebuchet MS" panose="020B0603020202020204" pitchFamily="34" charset="0"/>
              </a:rPr>
              <a:t> </a:t>
            </a:r>
            <a:br>
              <a:rPr lang="en-IN" sz="2700" b="0" i="0" dirty="0">
                <a:solidFill>
                  <a:schemeClr val="tx1"/>
                </a:solidFill>
                <a:effectLst/>
                <a:latin typeface="Trebuchet MS" panose="020B0603020202020204" pitchFamily="34" charset="0"/>
              </a:rPr>
            </a:br>
            <a:br>
              <a:rPr lang="en-IN" sz="2700" b="0" i="0" dirty="0">
                <a:solidFill>
                  <a:schemeClr val="tx1"/>
                </a:solidFill>
                <a:effectLst/>
                <a:latin typeface="Trebuchet MS" panose="020B0603020202020204" pitchFamily="34" charset="0"/>
              </a:rPr>
            </a:br>
            <a:r>
              <a:rPr lang="en-IN" sz="2700" b="1" i="0" dirty="0">
                <a:solidFill>
                  <a:schemeClr val="tx1"/>
                </a:solidFill>
                <a:effectLst/>
              </a:rPr>
              <a:t>                                    (Stable response)</a:t>
            </a:r>
            <a:endParaRPr lang="en-US" sz="2700" b="1" dirty="0">
              <a:solidFill>
                <a:schemeClr val="tx1"/>
              </a:solidFill>
            </a:endParaRPr>
          </a:p>
        </p:txBody>
      </p:sp>
      <p:pic>
        <p:nvPicPr>
          <p:cNvPr id="11" name="Content Placeholder 10">
            <a:extLst>
              <a:ext uri="{FF2B5EF4-FFF2-40B4-BE49-F238E27FC236}">
                <a16:creationId xmlns:a16="http://schemas.microsoft.com/office/drawing/2014/main" id="{14B14AA1-9C6C-420E-94FF-DD8F640DB53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1619" b="2230"/>
          <a:stretch/>
        </p:blipFill>
        <p:spPr>
          <a:xfrm>
            <a:off x="744583" y="2116182"/>
            <a:ext cx="10702833" cy="4032069"/>
          </a:xfr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937" y="418012"/>
            <a:ext cx="10990217" cy="1811382"/>
          </a:xfrm>
        </p:spPr>
        <p:txBody>
          <a:bodyPr>
            <a:normAutofit/>
          </a:bodyPr>
          <a:lstStyle/>
          <a:p>
            <a:r>
              <a:rPr sz="2800" b="1" dirty="0">
                <a:solidFill>
                  <a:srgbClr val="7030A0"/>
                </a:solidFill>
              </a:rPr>
              <a:t>For</a:t>
            </a:r>
            <a:r>
              <a:rPr sz="2800" b="1" dirty="0">
                <a:solidFill>
                  <a:srgbClr val="7030A0"/>
                </a:solidFill>
                <a:latin typeface="Trebuchet MS" panose="020B0603020202020204" pitchFamily="34" charset="0"/>
              </a:rPr>
              <a:t> </a:t>
            </a:r>
            <a:r>
              <a:rPr sz="2800" b="1" dirty="0">
                <a:solidFill>
                  <a:srgbClr val="7030A0"/>
                </a:solidFill>
              </a:rPr>
              <a:t>K</a:t>
            </a:r>
            <a:r>
              <a:rPr sz="2800" b="1" baseline="-25000" dirty="0">
                <a:solidFill>
                  <a:srgbClr val="7030A0"/>
                </a:solidFill>
              </a:rPr>
              <a:t>p</a:t>
            </a:r>
            <a:r>
              <a:rPr sz="2800" b="1" dirty="0">
                <a:solidFill>
                  <a:srgbClr val="7030A0"/>
                </a:solidFill>
              </a:rPr>
              <a:t>=0.1, K</a:t>
            </a:r>
            <a:r>
              <a:rPr sz="2800" b="1" baseline="-25000" dirty="0">
                <a:solidFill>
                  <a:srgbClr val="7030A0"/>
                </a:solidFill>
              </a:rPr>
              <a:t>i</a:t>
            </a:r>
            <a:r>
              <a:rPr sz="2800" b="1" dirty="0">
                <a:solidFill>
                  <a:srgbClr val="7030A0"/>
                </a:solidFill>
              </a:rPr>
              <a:t> =0.6  and Communication Delay , τ</a:t>
            </a:r>
            <a:r>
              <a:rPr sz="2800" b="1" baseline="30000" dirty="0">
                <a:solidFill>
                  <a:srgbClr val="7030A0"/>
                </a:solidFill>
              </a:rPr>
              <a:t>*</a:t>
            </a:r>
            <a:r>
              <a:rPr sz="2800" b="1" dirty="0">
                <a:solidFill>
                  <a:srgbClr val="7030A0"/>
                </a:solidFill>
              </a:rPr>
              <a:t>= 0.375 sec</a:t>
            </a:r>
            <a:br>
              <a:rPr sz="2800" b="1" dirty="0">
                <a:solidFill>
                  <a:srgbClr val="7030A0"/>
                </a:solidFill>
              </a:rPr>
            </a:br>
            <a:br>
              <a:rPr lang="en-US" sz="2800" b="1" dirty="0">
                <a:solidFill>
                  <a:srgbClr val="7030A0"/>
                </a:solidFill>
              </a:rPr>
            </a:br>
            <a:r>
              <a:rPr lang="en-US" sz="2800" b="1" dirty="0">
                <a:solidFill>
                  <a:srgbClr val="7030A0"/>
                </a:solidFill>
              </a:rPr>
              <a:t>                                     </a:t>
            </a:r>
            <a:r>
              <a:rPr lang="en-IN" sz="2800" b="1" dirty="0">
                <a:solidFill>
                  <a:schemeClr val="tx1"/>
                </a:solidFill>
              </a:rPr>
              <a:t>(Unstable response)</a:t>
            </a:r>
            <a:endParaRPr lang="en-US" sz="2800" dirty="0">
              <a:solidFill>
                <a:schemeClr val="tx1"/>
              </a:solidFill>
            </a:endParaRPr>
          </a:p>
        </p:txBody>
      </p:sp>
      <p:pic>
        <p:nvPicPr>
          <p:cNvPr id="5" name="Content Placeholder 4">
            <a:extLst>
              <a:ext uri="{FF2B5EF4-FFF2-40B4-BE49-F238E27FC236}">
                <a16:creationId xmlns:a16="http://schemas.microsoft.com/office/drawing/2014/main" id="{2EBDE03D-DE31-41A2-ABD5-CAFCF81FF44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1181" b="2347"/>
          <a:stretch/>
        </p:blipFill>
        <p:spPr>
          <a:xfrm>
            <a:off x="709748" y="2285999"/>
            <a:ext cx="10772503" cy="3875314"/>
          </a:xfr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C7D95-D90A-4AA4-8A45-F288CC9F8AC1}"/>
              </a:ext>
            </a:extLst>
          </p:cNvPr>
          <p:cNvSpPr>
            <a:spLocks noGrp="1"/>
          </p:cNvSpPr>
          <p:nvPr>
            <p:ph type="title"/>
          </p:nvPr>
        </p:nvSpPr>
        <p:spPr>
          <a:xfrm>
            <a:off x="418011" y="418012"/>
            <a:ext cx="11512731" cy="862148"/>
          </a:xfrm>
        </p:spPr>
        <p:txBody>
          <a:bodyPr>
            <a:normAutofit fontScale="90000"/>
          </a:bodyPr>
          <a:lstStyle/>
          <a:p>
            <a:r>
              <a:rPr lang="en-IN" sz="2800" b="1" dirty="0">
                <a:solidFill>
                  <a:srgbClr val="7030A0"/>
                </a:solidFill>
                <a:latin typeface="+mn-lt"/>
              </a:rPr>
              <a:t>COMPARISON OF FREQUENCY RESPONSE OF LFC-EV SYSTEM FOR DIFFERENT TIME DELAYS:       </a:t>
            </a:r>
            <a:r>
              <a:rPr lang="en-IN" sz="2800" b="1" dirty="0">
                <a:solidFill>
                  <a:srgbClr val="7030A0"/>
                </a:solidFill>
              </a:rPr>
              <a:t>For </a:t>
            </a:r>
            <a:r>
              <a:rPr lang="en-IN" sz="2800" b="1" dirty="0">
                <a:solidFill>
                  <a:schemeClr val="tx1"/>
                </a:solidFill>
              </a:rPr>
              <a:t>K</a:t>
            </a:r>
            <a:r>
              <a:rPr lang="en-IN" sz="2800" b="1" baseline="-25000" dirty="0">
                <a:solidFill>
                  <a:schemeClr val="tx1"/>
                </a:solidFill>
              </a:rPr>
              <a:t>p</a:t>
            </a:r>
            <a:r>
              <a:rPr lang="en-IN" sz="2800" b="1" dirty="0">
                <a:solidFill>
                  <a:schemeClr val="tx1"/>
                </a:solidFill>
              </a:rPr>
              <a:t>=0.1 </a:t>
            </a:r>
            <a:r>
              <a:rPr lang="en-IN" sz="2800" b="1" dirty="0">
                <a:solidFill>
                  <a:srgbClr val="7030A0"/>
                </a:solidFill>
              </a:rPr>
              <a:t>, </a:t>
            </a:r>
            <a:r>
              <a:rPr lang="en-IN" sz="2800" b="1" dirty="0">
                <a:solidFill>
                  <a:schemeClr val="tx1"/>
                </a:solidFill>
              </a:rPr>
              <a:t>K</a:t>
            </a:r>
            <a:r>
              <a:rPr lang="en-IN" sz="2800" b="1" baseline="-25000" dirty="0">
                <a:solidFill>
                  <a:schemeClr val="tx1"/>
                </a:solidFill>
              </a:rPr>
              <a:t>i</a:t>
            </a:r>
            <a:r>
              <a:rPr lang="en-IN" sz="2800" b="1" dirty="0">
                <a:solidFill>
                  <a:schemeClr val="tx1"/>
                </a:solidFill>
              </a:rPr>
              <a:t> =0.6</a:t>
            </a:r>
            <a:r>
              <a:rPr lang="en-IN" sz="2800" b="1" dirty="0">
                <a:solidFill>
                  <a:srgbClr val="602FA1"/>
                </a:solidFill>
              </a:rPr>
              <a:t>.</a:t>
            </a:r>
            <a:endParaRPr lang="en-IN" sz="2800" dirty="0">
              <a:solidFill>
                <a:srgbClr val="602FA1"/>
              </a:solidFill>
            </a:endParaRPr>
          </a:p>
        </p:txBody>
      </p:sp>
      <p:pic>
        <p:nvPicPr>
          <p:cNvPr id="5" name="Picture 4">
            <a:extLst>
              <a:ext uri="{FF2B5EF4-FFF2-40B4-BE49-F238E27FC236}">
                <a16:creationId xmlns:a16="http://schemas.microsoft.com/office/drawing/2014/main" id="{E5FD569E-6692-4C15-BDE2-BBE466249F39}"/>
              </a:ext>
            </a:extLst>
          </p:cNvPr>
          <p:cNvPicPr>
            <a:picLocks noChangeAspect="1"/>
          </p:cNvPicPr>
          <p:nvPr/>
        </p:nvPicPr>
        <p:blipFill rotWithShape="1">
          <a:blip r:embed="rId2">
            <a:extLst>
              <a:ext uri="{28A0092B-C50C-407E-A947-70E740481C1C}">
                <a14:useLocalDpi xmlns:a14="http://schemas.microsoft.com/office/drawing/2010/main" val="0"/>
              </a:ext>
            </a:extLst>
          </a:blip>
          <a:srcRect t="11302" b="2603"/>
          <a:stretch/>
        </p:blipFill>
        <p:spPr>
          <a:xfrm>
            <a:off x="648789" y="1408613"/>
            <a:ext cx="4275907" cy="2020388"/>
          </a:xfrm>
          <a:prstGeom prst="rect">
            <a:avLst/>
          </a:prstGeom>
        </p:spPr>
      </p:pic>
      <p:pic>
        <p:nvPicPr>
          <p:cNvPr id="7" name="Picture 6">
            <a:extLst>
              <a:ext uri="{FF2B5EF4-FFF2-40B4-BE49-F238E27FC236}">
                <a16:creationId xmlns:a16="http://schemas.microsoft.com/office/drawing/2014/main" id="{8CF0EDA6-ABBE-44D8-B72E-E3C790687839}"/>
              </a:ext>
            </a:extLst>
          </p:cNvPr>
          <p:cNvPicPr>
            <a:picLocks noChangeAspect="1"/>
          </p:cNvPicPr>
          <p:nvPr/>
        </p:nvPicPr>
        <p:blipFill rotWithShape="1">
          <a:blip r:embed="rId3">
            <a:extLst>
              <a:ext uri="{28A0092B-C50C-407E-A947-70E740481C1C}">
                <a14:useLocalDpi xmlns:a14="http://schemas.microsoft.com/office/drawing/2010/main" val="0"/>
              </a:ext>
            </a:extLst>
          </a:blip>
          <a:srcRect t="11500" b="2710"/>
          <a:stretch/>
        </p:blipFill>
        <p:spPr>
          <a:xfrm>
            <a:off x="7071360" y="1408613"/>
            <a:ext cx="4275907" cy="2020388"/>
          </a:xfrm>
          <a:prstGeom prst="rect">
            <a:avLst/>
          </a:prstGeom>
        </p:spPr>
      </p:pic>
      <p:pic>
        <p:nvPicPr>
          <p:cNvPr id="9" name="Picture 8">
            <a:extLst>
              <a:ext uri="{FF2B5EF4-FFF2-40B4-BE49-F238E27FC236}">
                <a16:creationId xmlns:a16="http://schemas.microsoft.com/office/drawing/2014/main" id="{5CAAE496-57C9-4F83-A6B1-F7AC36990F98}"/>
              </a:ext>
            </a:extLst>
          </p:cNvPr>
          <p:cNvPicPr>
            <a:picLocks noChangeAspect="1"/>
          </p:cNvPicPr>
          <p:nvPr/>
        </p:nvPicPr>
        <p:blipFill rotWithShape="1">
          <a:blip r:embed="rId4">
            <a:extLst>
              <a:ext uri="{28A0092B-C50C-407E-A947-70E740481C1C}">
                <a14:useLocalDpi xmlns:a14="http://schemas.microsoft.com/office/drawing/2010/main" val="0"/>
              </a:ext>
            </a:extLst>
          </a:blip>
          <a:srcRect t="11175" b="2349"/>
          <a:stretch/>
        </p:blipFill>
        <p:spPr>
          <a:xfrm>
            <a:off x="3614056" y="3824849"/>
            <a:ext cx="4275907" cy="2020388"/>
          </a:xfrm>
          <a:prstGeom prst="rect">
            <a:avLst/>
          </a:prstGeom>
        </p:spPr>
      </p:pic>
      <p:sp>
        <p:nvSpPr>
          <p:cNvPr id="10" name="TextBox 9">
            <a:extLst>
              <a:ext uri="{FF2B5EF4-FFF2-40B4-BE49-F238E27FC236}">
                <a16:creationId xmlns:a16="http://schemas.microsoft.com/office/drawing/2014/main" id="{ED1D2B60-CBA9-42EA-86D0-440CEE39A6EE}"/>
              </a:ext>
            </a:extLst>
          </p:cNvPr>
          <p:cNvSpPr txBox="1"/>
          <p:nvPr/>
        </p:nvSpPr>
        <p:spPr>
          <a:xfrm>
            <a:off x="714173" y="3470365"/>
            <a:ext cx="2595084" cy="67710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Garamond"/>
                <a:ea typeface="+mn-ea"/>
                <a:cs typeface="+mn-cs"/>
              </a:rPr>
              <a:t>           τ</a:t>
            </a:r>
            <a:r>
              <a:rPr kumimoji="0" lang="en-US" sz="2000" b="1" i="0" u="none" strike="noStrike" kern="1200" cap="none" spc="0" normalizeH="0" baseline="30000" noProof="0" dirty="0">
                <a:ln>
                  <a:noFill/>
                </a:ln>
                <a:solidFill>
                  <a:prstClr val="black"/>
                </a:solidFill>
                <a:effectLst/>
                <a:uLnTx/>
                <a:uFillTx/>
                <a:latin typeface="Garamond"/>
                <a:ea typeface="+mn-ea"/>
                <a:cs typeface="+mn-cs"/>
              </a:rPr>
              <a:t>*</a:t>
            </a:r>
            <a:r>
              <a:rPr kumimoji="0" lang="en-US" sz="1800" b="1" i="0" u="none" strike="noStrike" kern="1200" cap="none" spc="0" normalizeH="0" baseline="0" noProof="0" dirty="0">
                <a:ln>
                  <a:noFill/>
                </a:ln>
                <a:solidFill>
                  <a:srgbClr val="7030A0"/>
                </a:solidFill>
                <a:effectLst/>
                <a:uLnTx/>
                <a:uFillTx/>
                <a:latin typeface="Garamond"/>
                <a:ea typeface="+mn-ea"/>
                <a:cs typeface="+mn-cs"/>
              </a:rPr>
              <a:t>= 0.325 sec</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Garamond"/>
                <a:ea typeface="+mn-ea"/>
                <a:cs typeface="+mn-cs"/>
              </a:rPr>
              <a:t>        (Stable response)  </a:t>
            </a:r>
          </a:p>
        </p:txBody>
      </p:sp>
      <p:sp>
        <p:nvSpPr>
          <p:cNvPr id="11" name="TextBox 10">
            <a:extLst>
              <a:ext uri="{FF2B5EF4-FFF2-40B4-BE49-F238E27FC236}">
                <a16:creationId xmlns:a16="http://schemas.microsoft.com/office/drawing/2014/main" id="{63733C8D-ED62-47DA-8D90-29A7B9511AAF}"/>
              </a:ext>
            </a:extLst>
          </p:cNvPr>
          <p:cNvSpPr txBox="1"/>
          <p:nvPr/>
        </p:nvSpPr>
        <p:spPr>
          <a:xfrm>
            <a:off x="7889964" y="3429001"/>
            <a:ext cx="3587864" cy="67710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7030A0"/>
                </a:solidFill>
                <a:effectLst/>
                <a:uLnTx/>
                <a:uFillTx/>
                <a:latin typeface="Garamond"/>
                <a:ea typeface="+mn-ea"/>
                <a:cs typeface="+mn-cs"/>
              </a:rPr>
              <a:t>              </a:t>
            </a:r>
            <a:r>
              <a:rPr kumimoji="0" lang="en-US" sz="2000" b="1" i="0" u="none" strike="noStrike" kern="1200" cap="none" spc="0" normalizeH="0" baseline="0" noProof="0" dirty="0">
                <a:ln>
                  <a:noFill/>
                </a:ln>
                <a:solidFill>
                  <a:prstClr val="black"/>
                </a:solidFill>
                <a:effectLst/>
                <a:uLnTx/>
                <a:uFillTx/>
                <a:latin typeface="Garamond"/>
                <a:ea typeface="+mn-ea"/>
                <a:cs typeface="+mn-cs"/>
              </a:rPr>
              <a:t>τ</a:t>
            </a:r>
            <a:r>
              <a:rPr kumimoji="0" lang="en-US" sz="2000" b="1" i="0" u="none" strike="noStrike" kern="1200" cap="none" spc="0" normalizeH="0" baseline="30000" noProof="0" dirty="0">
                <a:ln>
                  <a:noFill/>
                </a:ln>
                <a:solidFill>
                  <a:prstClr val="black"/>
                </a:solidFill>
                <a:effectLst/>
                <a:uLnTx/>
                <a:uFillTx/>
                <a:latin typeface="Garamond"/>
                <a:ea typeface="+mn-ea"/>
                <a:cs typeface="+mn-cs"/>
              </a:rPr>
              <a:t>*</a:t>
            </a:r>
            <a:r>
              <a:rPr kumimoji="0" lang="el-GR" sz="1800" b="1" i="0" u="none" strike="noStrike" kern="1200" cap="none" spc="0" normalizeH="0" baseline="0" noProof="0" dirty="0">
                <a:ln>
                  <a:noFill/>
                </a:ln>
                <a:solidFill>
                  <a:srgbClr val="7030A0"/>
                </a:solidFill>
                <a:effectLst/>
                <a:uLnTx/>
                <a:uFillTx/>
                <a:latin typeface="Garamond"/>
                <a:ea typeface="+mn-ea"/>
                <a:cs typeface="+mn-cs"/>
              </a:rPr>
              <a:t>= 0.3496 </a:t>
            </a:r>
            <a:r>
              <a:rPr kumimoji="0" lang="en-IN" sz="1800" b="1" i="0" u="none" strike="noStrike" kern="1200" cap="none" spc="0" normalizeH="0" baseline="0" noProof="0" dirty="0">
                <a:ln>
                  <a:noFill/>
                </a:ln>
                <a:solidFill>
                  <a:srgbClr val="7030A0"/>
                </a:solidFill>
                <a:effectLst/>
                <a:uLnTx/>
                <a:uFillTx/>
                <a:latin typeface="Garamond"/>
                <a:ea typeface="+mn-ea"/>
                <a:cs typeface="+mn-cs"/>
              </a:rPr>
              <a:t>sec</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Garamond"/>
                <a:ea typeface="+mn-ea"/>
                <a:cs typeface="+mn-cs"/>
              </a:rPr>
              <a:t>    (Marginal stable response)</a:t>
            </a:r>
          </a:p>
        </p:txBody>
      </p:sp>
      <p:sp>
        <p:nvSpPr>
          <p:cNvPr id="14" name="TextBox 13">
            <a:extLst>
              <a:ext uri="{FF2B5EF4-FFF2-40B4-BE49-F238E27FC236}">
                <a16:creationId xmlns:a16="http://schemas.microsoft.com/office/drawing/2014/main" id="{C269C44F-24B3-44DC-9160-BB4E084D5A6A}"/>
              </a:ext>
            </a:extLst>
          </p:cNvPr>
          <p:cNvSpPr txBox="1"/>
          <p:nvPr/>
        </p:nvSpPr>
        <p:spPr>
          <a:xfrm>
            <a:off x="4345577" y="5845237"/>
            <a:ext cx="2725783" cy="67710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7030A0"/>
                </a:solidFill>
                <a:effectLst/>
                <a:uLnTx/>
                <a:uFillTx/>
                <a:latin typeface="Garamond"/>
                <a:ea typeface="+mn-ea"/>
                <a:cs typeface="+mn-cs"/>
              </a:rPr>
              <a:t>        </a:t>
            </a:r>
            <a:r>
              <a:rPr kumimoji="0" lang="en-US" sz="2000" b="1" i="0" u="none" strike="noStrike" kern="1200" cap="none" spc="0" normalizeH="0" baseline="0" noProof="0" dirty="0">
                <a:ln>
                  <a:noFill/>
                </a:ln>
                <a:solidFill>
                  <a:prstClr val="black"/>
                </a:solidFill>
                <a:effectLst/>
                <a:uLnTx/>
                <a:uFillTx/>
                <a:latin typeface="Garamond"/>
                <a:ea typeface="+mn-ea"/>
                <a:cs typeface="+mn-cs"/>
              </a:rPr>
              <a:t>τ</a:t>
            </a:r>
            <a:r>
              <a:rPr kumimoji="0" lang="en-US" sz="2000" b="1" i="0" u="none" strike="noStrike" kern="1200" cap="none" spc="0" normalizeH="0" baseline="30000" noProof="0" dirty="0">
                <a:ln>
                  <a:noFill/>
                </a:ln>
                <a:solidFill>
                  <a:prstClr val="black"/>
                </a:solidFill>
                <a:effectLst/>
                <a:uLnTx/>
                <a:uFillTx/>
                <a:latin typeface="Garamond"/>
                <a:ea typeface="+mn-ea"/>
                <a:cs typeface="+mn-cs"/>
              </a:rPr>
              <a:t>*</a:t>
            </a:r>
            <a:r>
              <a:rPr kumimoji="0" lang="el-GR" sz="1800" b="1" i="0" u="none" strike="noStrike" kern="1200" cap="none" spc="0" normalizeH="0" baseline="0" noProof="0" dirty="0">
                <a:ln>
                  <a:noFill/>
                </a:ln>
                <a:solidFill>
                  <a:srgbClr val="7030A0"/>
                </a:solidFill>
                <a:effectLst/>
                <a:uLnTx/>
                <a:uFillTx/>
                <a:latin typeface="Garamond"/>
                <a:ea typeface="+mn-ea"/>
                <a:cs typeface="+mn-cs"/>
              </a:rPr>
              <a:t>= 0.375 </a:t>
            </a:r>
            <a:r>
              <a:rPr kumimoji="0" lang="en-IN" sz="1800" b="1" i="0" u="none" strike="noStrike" kern="1200" cap="none" spc="0" normalizeH="0" baseline="0" noProof="0" dirty="0">
                <a:ln>
                  <a:noFill/>
                </a:ln>
                <a:solidFill>
                  <a:srgbClr val="7030A0"/>
                </a:solidFill>
                <a:effectLst/>
                <a:uLnTx/>
                <a:uFillTx/>
                <a:latin typeface="Garamond"/>
                <a:ea typeface="+mn-ea"/>
                <a:cs typeface="+mn-cs"/>
              </a:rPr>
              <a:t>sec</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Garamond"/>
                <a:ea typeface="+mn-ea"/>
                <a:cs typeface="+mn-cs"/>
              </a:rPr>
              <a:t>  (Unstable response)</a:t>
            </a:r>
            <a:endParaRPr kumimoji="0" lang="en-IN" sz="1800" b="0" i="0" u="none" strike="noStrike" kern="1200" cap="none" spc="0" normalizeH="0" baseline="0" noProof="0" dirty="0">
              <a:ln>
                <a:noFill/>
              </a:ln>
              <a:solidFill>
                <a:prstClr val="black"/>
              </a:solidFill>
              <a:effectLst/>
              <a:uLnTx/>
              <a:uFillTx/>
              <a:latin typeface="Garamond"/>
              <a:ea typeface="+mn-ea"/>
              <a:cs typeface="+mn-cs"/>
            </a:endParaRPr>
          </a:p>
        </p:txBody>
      </p:sp>
    </p:spTree>
    <p:extLst>
      <p:ext uri="{BB962C8B-B14F-4D97-AF65-F5344CB8AC3E}">
        <p14:creationId xmlns:p14="http://schemas.microsoft.com/office/powerpoint/2010/main" val="211916358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C7D95-D90A-4AA4-8A45-F288CC9F8AC1}"/>
              </a:ext>
            </a:extLst>
          </p:cNvPr>
          <p:cNvSpPr>
            <a:spLocks noGrp="1"/>
          </p:cNvSpPr>
          <p:nvPr>
            <p:ph type="title"/>
          </p:nvPr>
        </p:nvSpPr>
        <p:spPr>
          <a:xfrm>
            <a:off x="418011" y="418012"/>
            <a:ext cx="11512731" cy="862148"/>
          </a:xfrm>
        </p:spPr>
        <p:txBody>
          <a:bodyPr>
            <a:normAutofit fontScale="90000"/>
          </a:bodyPr>
          <a:lstStyle/>
          <a:p>
            <a:r>
              <a:rPr lang="en-IN" sz="2800" b="1" dirty="0">
                <a:solidFill>
                  <a:srgbClr val="7030A0"/>
                </a:solidFill>
                <a:latin typeface="+mn-lt"/>
              </a:rPr>
              <a:t>COMPARISON OF FREQUENCY RESPONSE OF LFC-EV SYSTEM FOR DIFFERENT TIME DELAYS:       </a:t>
            </a:r>
            <a:r>
              <a:rPr lang="en-IN" sz="2800" b="1" dirty="0">
                <a:solidFill>
                  <a:srgbClr val="7030A0"/>
                </a:solidFill>
              </a:rPr>
              <a:t>For </a:t>
            </a:r>
            <a:r>
              <a:rPr lang="en-IN" sz="2800" b="1" dirty="0">
                <a:solidFill>
                  <a:schemeClr val="tx1"/>
                </a:solidFill>
              </a:rPr>
              <a:t>K</a:t>
            </a:r>
            <a:r>
              <a:rPr lang="en-IN" sz="2800" b="1" baseline="-25000" dirty="0">
                <a:solidFill>
                  <a:schemeClr val="tx1"/>
                </a:solidFill>
              </a:rPr>
              <a:t>p</a:t>
            </a:r>
            <a:r>
              <a:rPr lang="en-IN" sz="2800" b="1" dirty="0">
                <a:solidFill>
                  <a:schemeClr val="tx1"/>
                </a:solidFill>
              </a:rPr>
              <a:t>=0.2 </a:t>
            </a:r>
            <a:r>
              <a:rPr lang="en-IN" sz="2800" b="1" dirty="0">
                <a:solidFill>
                  <a:srgbClr val="7030A0"/>
                </a:solidFill>
              </a:rPr>
              <a:t>, </a:t>
            </a:r>
            <a:r>
              <a:rPr lang="en-IN" sz="2800" b="1" dirty="0">
                <a:solidFill>
                  <a:schemeClr val="tx1"/>
                </a:solidFill>
              </a:rPr>
              <a:t>K</a:t>
            </a:r>
            <a:r>
              <a:rPr lang="en-IN" sz="2800" b="1" baseline="-25000" dirty="0">
                <a:solidFill>
                  <a:schemeClr val="tx1"/>
                </a:solidFill>
              </a:rPr>
              <a:t>i</a:t>
            </a:r>
            <a:r>
              <a:rPr lang="en-IN" sz="2800" b="1" dirty="0">
                <a:solidFill>
                  <a:schemeClr val="tx1"/>
                </a:solidFill>
              </a:rPr>
              <a:t> =0.6</a:t>
            </a:r>
            <a:r>
              <a:rPr lang="en-IN" sz="2800" b="1" dirty="0">
                <a:solidFill>
                  <a:srgbClr val="602FA1"/>
                </a:solidFill>
              </a:rPr>
              <a:t>.</a:t>
            </a:r>
            <a:endParaRPr lang="en-IN" sz="2800" dirty="0">
              <a:solidFill>
                <a:srgbClr val="602FA1"/>
              </a:solidFill>
            </a:endParaRPr>
          </a:p>
        </p:txBody>
      </p:sp>
      <p:sp>
        <p:nvSpPr>
          <p:cNvPr id="10" name="TextBox 9">
            <a:extLst>
              <a:ext uri="{FF2B5EF4-FFF2-40B4-BE49-F238E27FC236}">
                <a16:creationId xmlns:a16="http://schemas.microsoft.com/office/drawing/2014/main" id="{ED1D2B60-CBA9-42EA-86D0-440CEE39A6EE}"/>
              </a:ext>
            </a:extLst>
          </p:cNvPr>
          <p:cNvSpPr txBox="1"/>
          <p:nvPr/>
        </p:nvSpPr>
        <p:spPr>
          <a:xfrm>
            <a:off x="714173" y="3470365"/>
            <a:ext cx="2325118" cy="67710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7030A0"/>
                </a:solidFill>
                <a:effectLst/>
                <a:uLnTx/>
                <a:uFillTx/>
                <a:latin typeface="Garamond"/>
                <a:ea typeface="+mn-ea"/>
                <a:cs typeface="+mn-cs"/>
              </a:rPr>
              <a:t>      </a:t>
            </a:r>
            <a:r>
              <a:rPr kumimoji="0" lang="en-US" sz="2000" b="1" i="0" u="none" strike="noStrike" kern="1200" cap="none" spc="0" normalizeH="0" baseline="0" noProof="0" dirty="0">
                <a:ln>
                  <a:noFill/>
                </a:ln>
                <a:solidFill>
                  <a:prstClr val="black"/>
                </a:solidFill>
                <a:effectLst/>
                <a:uLnTx/>
                <a:uFillTx/>
                <a:latin typeface="Garamond"/>
                <a:ea typeface="+mn-ea"/>
                <a:cs typeface="+mn-cs"/>
              </a:rPr>
              <a:t>τ</a:t>
            </a:r>
            <a:r>
              <a:rPr kumimoji="0" lang="en-US" sz="2000" b="1" i="0" u="none" strike="noStrike" kern="1200" cap="none" spc="0" normalizeH="0" baseline="30000" noProof="0" dirty="0">
                <a:ln>
                  <a:noFill/>
                </a:ln>
                <a:solidFill>
                  <a:prstClr val="black"/>
                </a:solidFill>
                <a:effectLst/>
                <a:uLnTx/>
                <a:uFillTx/>
                <a:latin typeface="Garamond"/>
                <a:ea typeface="+mn-ea"/>
                <a:cs typeface="+mn-cs"/>
              </a:rPr>
              <a:t>*</a:t>
            </a:r>
            <a:r>
              <a:rPr kumimoji="0" lang="en-US" sz="1800" b="1" i="0" u="none" strike="noStrike" kern="1200" cap="none" spc="0" normalizeH="0" baseline="0" noProof="0" dirty="0">
                <a:ln>
                  <a:noFill/>
                </a:ln>
                <a:solidFill>
                  <a:srgbClr val="7030A0"/>
                </a:solidFill>
                <a:effectLst/>
                <a:uLnTx/>
                <a:uFillTx/>
                <a:latin typeface="Garamond"/>
                <a:ea typeface="+mn-ea"/>
                <a:cs typeface="+mn-cs"/>
              </a:rPr>
              <a:t>= 0.575 sec</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Garamond"/>
                <a:ea typeface="+mn-ea"/>
                <a:cs typeface="+mn-cs"/>
              </a:rPr>
              <a:t>  (Stable response)  </a:t>
            </a:r>
          </a:p>
        </p:txBody>
      </p:sp>
      <p:sp>
        <p:nvSpPr>
          <p:cNvPr id="11" name="TextBox 10">
            <a:extLst>
              <a:ext uri="{FF2B5EF4-FFF2-40B4-BE49-F238E27FC236}">
                <a16:creationId xmlns:a16="http://schemas.microsoft.com/office/drawing/2014/main" id="{63733C8D-ED62-47DA-8D90-29A7B9511AAF}"/>
              </a:ext>
            </a:extLst>
          </p:cNvPr>
          <p:cNvSpPr txBox="1"/>
          <p:nvPr/>
        </p:nvSpPr>
        <p:spPr>
          <a:xfrm>
            <a:off x="7889964" y="3429001"/>
            <a:ext cx="3587864" cy="67710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Garamond"/>
                <a:ea typeface="+mn-ea"/>
                <a:cs typeface="+mn-cs"/>
              </a:rPr>
              <a:t>              </a:t>
            </a:r>
            <a:r>
              <a:rPr kumimoji="0" lang="el-GR" sz="2000" b="1" i="0" u="none" strike="noStrike" kern="1200" cap="none" spc="0" normalizeH="0" baseline="0" noProof="0" dirty="0">
                <a:ln>
                  <a:noFill/>
                </a:ln>
                <a:solidFill>
                  <a:prstClr val="black"/>
                </a:solidFill>
                <a:effectLst/>
                <a:uLnTx/>
                <a:uFillTx/>
                <a:latin typeface="Garamond"/>
                <a:ea typeface="+mn-ea"/>
                <a:cs typeface="+mn-cs"/>
              </a:rPr>
              <a:t>τ</a:t>
            </a:r>
            <a:r>
              <a:rPr kumimoji="0" lang="el-GR" sz="2000" b="1" i="0" u="none" strike="noStrike" kern="1200" cap="none" spc="0" normalizeH="0" baseline="30000" noProof="0" dirty="0">
                <a:ln>
                  <a:noFill/>
                </a:ln>
                <a:solidFill>
                  <a:prstClr val="black"/>
                </a:solidFill>
                <a:effectLst/>
                <a:uLnTx/>
                <a:uFillTx/>
                <a:latin typeface="Garamond"/>
                <a:ea typeface="+mn-ea"/>
                <a:cs typeface="+mn-cs"/>
              </a:rPr>
              <a:t>*</a:t>
            </a:r>
            <a:r>
              <a:rPr kumimoji="0" lang="el-GR" sz="1800" b="1" i="0" u="none" strike="noStrike" kern="1200" cap="none" spc="0" normalizeH="0" baseline="0" noProof="0" dirty="0">
                <a:ln>
                  <a:noFill/>
                </a:ln>
                <a:solidFill>
                  <a:srgbClr val="7030A0"/>
                </a:solidFill>
                <a:effectLst/>
                <a:uLnTx/>
                <a:uFillTx/>
                <a:latin typeface="Garamond"/>
                <a:ea typeface="+mn-ea"/>
                <a:cs typeface="+mn-cs"/>
              </a:rPr>
              <a:t>= </a:t>
            </a:r>
            <a:r>
              <a:rPr kumimoji="0" lang="en-IN" sz="1800" b="1" i="0" u="none" strike="noStrike" kern="1200" cap="none" spc="0" normalizeH="0" baseline="0" noProof="0" dirty="0">
                <a:ln>
                  <a:noFill/>
                </a:ln>
                <a:solidFill>
                  <a:srgbClr val="7030A0"/>
                </a:solidFill>
                <a:effectLst/>
                <a:uLnTx/>
                <a:uFillTx/>
                <a:latin typeface="Garamond"/>
                <a:ea typeface="+mn-ea"/>
                <a:cs typeface="+mn-cs"/>
              </a:rPr>
              <a:t>0.6018</a:t>
            </a:r>
            <a:r>
              <a:rPr kumimoji="0" lang="el-GR" sz="1800" b="1" i="0" u="none" strike="noStrike" kern="1200" cap="none" spc="0" normalizeH="0" baseline="0" noProof="0" dirty="0">
                <a:ln>
                  <a:noFill/>
                </a:ln>
                <a:solidFill>
                  <a:srgbClr val="7030A0"/>
                </a:solidFill>
                <a:effectLst/>
                <a:uLnTx/>
                <a:uFillTx/>
                <a:latin typeface="Garamond"/>
                <a:ea typeface="+mn-ea"/>
                <a:cs typeface="+mn-cs"/>
              </a:rPr>
              <a:t> </a:t>
            </a:r>
            <a:r>
              <a:rPr kumimoji="0" lang="en-IN" sz="1800" b="1" i="0" u="none" strike="noStrike" kern="1200" cap="none" spc="0" normalizeH="0" baseline="0" noProof="0" dirty="0">
                <a:ln>
                  <a:noFill/>
                </a:ln>
                <a:solidFill>
                  <a:srgbClr val="7030A0"/>
                </a:solidFill>
                <a:effectLst/>
                <a:uLnTx/>
                <a:uFillTx/>
                <a:latin typeface="Garamond"/>
                <a:ea typeface="+mn-ea"/>
                <a:cs typeface="+mn-cs"/>
              </a:rPr>
              <a:t>sec</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Garamond"/>
                <a:ea typeface="+mn-ea"/>
                <a:cs typeface="+mn-cs"/>
              </a:rPr>
              <a:t>    (Marginal stable response)</a:t>
            </a:r>
          </a:p>
        </p:txBody>
      </p:sp>
      <p:sp>
        <p:nvSpPr>
          <p:cNvPr id="14" name="TextBox 13">
            <a:extLst>
              <a:ext uri="{FF2B5EF4-FFF2-40B4-BE49-F238E27FC236}">
                <a16:creationId xmlns:a16="http://schemas.microsoft.com/office/drawing/2014/main" id="{C269C44F-24B3-44DC-9160-BB4E084D5A6A}"/>
              </a:ext>
            </a:extLst>
          </p:cNvPr>
          <p:cNvSpPr txBox="1"/>
          <p:nvPr/>
        </p:nvSpPr>
        <p:spPr>
          <a:xfrm>
            <a:off x="4345577" y="5845237"/>
            <a:ext cx="2725783" cy="67710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Garamond"/>
                <a:ea typeface="+mn-ea"/>
                <a:cs typeface="+mn-cs"/>
              </a:rPr>
              <a:t>       </a:t>
            </a:r>
            <a:r>
              <a:rPr kumimoji="0" lang="el-GR" sz="2000" b="1" i="0" u="none" strike="noStrike" kern="1200" cap="none" spc="0" normalizeH="0" baseline="0" noProof="0" dirty="0">
                <a:ln>
                  <a:noFill/>
                </a:ln>
                <a:solidFill>
                  <a:prstClr val="black"/>
                </a:solidFill>
                <a:effectLst/>
                <a:uLnTx/>
                <a:uFillTx/>
                <a:latin typeface="Garamond"/>
                <a:ea typeface="+mn-ea"/>
                <a:cs typeface="+mn-cs"/>
              </a:rPr>
              <a:t>τ</a:t>
            </a:r>
            <a:r>
              <a:rPr kumimoji="0" lang="el-GR" sz="2000" b="1" i="0" u="none" strike="noStrike" kern="1200" cap="none" spc="0" normalizeH="0" baseline="30000" noProof="0" dirty="0">
                <a:ln>
                  <a:noFill/>
                </a:ln>
                <a:solidFill>
                  <a:prstClr val="black"/>
                </a:solidFill>
                <a:effectLst/>
                <a:uLnTx/>
                <a:uFillTx/>
                <a:latin typeface="Garamond"/>
                <a:ea typeface="+mn-ea"/>
                <a:cs typeface="+mn-cs"/>
              </a:rPr>
              <a:t>*</a:t>
            </a:r>
            <a:r>
              <a:rPr kumimoji="0" lang="el-GR" sz="1800" b="1" i="0" u="none" strike="noStrike" kern="1200" cap="none" spc="0" normalizeH="0" baseline="0" noProof="0" dirty="0">
                <a:ln>
                  <a:noFill/>
                </a:ln>
                <a:solidFill>
                  <a:srgbClr val="7030A0"/>
                </a:solidFill>
                <a:effectLst/>
                <a:uLnTx/>
                <a:uFillTx/>
                <a:latin typeface="Garamond"/>
                <a:ea typeface="+mn-ea"/>
                <a:cs typeface="+mn-cs"/>
              </a:rPr>
              <a:t>= </a:t>
            </a:r>
            <a:r>
              <a:rPr kumimoji="0" lang="en-IN" sz="1800" b="1" i="0" u="none" strike="noStrike" kern="1200" cap="none" spc="0" normalizeH="0" baseline="0" noProof="0" dirty="0">
                <a:ln>
                  <a:noFill/>
                </a:ln>
                <a:solidFill>
                  <a:srgbClr val="7030A0"/>
                </a:solidFill>
                <a:effectLst/>
                <a:uLnTx/>
                <a:uFillTx/>
                <a:latin typeface="Garamond"/>
                <a:ea typeface="+mn-ea"/>
                <a:cs typeface="+mn-cs"/>
              </a:rPr>
              <a:t>0.625</a:t>
            </a:r>
            <a:r>
              <a:rPr kumimoji="0" lang="el-GR" sz="1800" b="1" i="0" u="none" strike="noStrike" kern="1200" cap="none" spc="0" normalizeH="0" baseline="0" noProof="0" dirty="0">
                <a:ln>
                  <a:noFill/>
                </a:ln>
                <a:solidFill>
                  <a:srgbClr val="7030A0"/>
                </a:solidFill>
                <a:effectLst/>
                <a:uLnTx/>
                <a:uFillTx/>
                <a:latin typeface="Garamond"/>
                <a:ea typeface="+mn-ea"/>
                <a:cs typeface="+mn-cs"/>
              </a:rPr>
              <a:t> </a:t>
            </a:r>
            <a:r>
              <a:rPr kumimoji="0" lang="en-IN" sz="1800" b="1" i="0" u="none" strike="noStrike" kern="1200" cap="none" spc="0" normalizeH="0" baseline="0" noProof="0" dirty="0">
                <a:ln>
                  <a:noFill/>
                </a:ln>
                <a:solidFill>
                  <a:srgbClr val="7030A0"/>
                </a:solidFill>
                <a:effectLst/>
                <a:uLnTx/>
                <a:uFillTx/>
                <a:latin typeface="Garamond"/>
                <a:ea typeface="+mn-ea"/>
                <a:cs typeface="+mn-cs"/>
              </a:rPr>
              <a:t>sec</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Garamond"/>
                <a:ea typeface="+mn-ea"/>
                <a:cs typeface="+mn-cs"/>
              </a:rPr>
              <a:t>  (Unstable response)</a:t>
            </a:r>
            <a:endParaRPr kumimoji="0" lang="en-IN" sz="1800" b="0" i="0" u="none" strike="noStrike" kern="1200" cap="none" spc="0" normalizeH="0" baseline="0" noProof="0" dirty="0">
              <a:ln>
                <a:noFill/>
              </a:ln>
              <a:solidFill>
                <a:prstClr val="black"/>
              </a:solidFill>
              <a:effectLst/>
              <a:uLnTx/>
              <a:uFillTx/>
              <a:latin typeface="Garamond"/>
              <a:ea typeface="+mn-ea"/>
              <a:cs typeface="+mn-cs"/>
            </a:endParaRPr>
          </a:p>
        </p:txBody>
      </p:sp>
      <p:pic>
        <p:nvPicPr>
          <p:cNvPr id="4" name="Picture 3">
            <a:extLst>
              <a:ext uri="{FF2B5EF4-FFF2-40B4-BE49-F238E27FC236}">
                <a16:creationId xmlns:a16="http://schemas.microsoft.com/office/drawing/2014/main" id="{C1FFAC90-1201-4938-AB4E-B51BC3F220F2}"/>
              </a:ext>
            </a:extLst>
          </p:cNvPr>
          <p:cNvPicPr>
            <a:picLocks noChangeAspect="1"/>
          </p:cNvPicPr>
          <p:nvPr/>
        </p:nvPicPr>
        <p:blipFill rotWithShape="1">
          <a:blip r:embed="rId2">
            <a:extLst>
              <a:ext uri="{28A0092B-C50C-407E-A947-70E740481C1C}">
                <a14:useLocalDpi xmlns:a14="http://schemas.microsoft.com/office/drawing/2010/main" val="0"/>
              </a:ext>
            </a:extLst>
          </a:blip>
          <a:srcRect t="11174" b="2223"/>
          <a:stretch/>
        </p:blipFill>
        <p:spPr>
          <a:xfrm>
            <a:off x="583401" y="1408612"/>
            <a:ext cx="4275907" cy="2020388"/>
          </a:xfrm>
          <a:prstGeom prst="rect">
            <a:avLst/>
          </a:prstGeom>
        </p:spPr>
      </p:pic>
      <p:pic>
        <p:nvPicPr>
          <p:cNvPr id="8" name="Picture 7">
            <a:extLst>
              <a:ext uri="{FF2B5EF4-FFF2-40B4-BE49-F238E27FC236}">
                <a16:creationId xmlns:a16="http://schemas.microsoft.com/office/drawing/2014/main" id="{663FF223-4D4C-4DF6-AC4C-D3DACEDAC05B}"/>
              </a:ext>
            </a:extLst>
          </p:cNvPr>
          <p:cNvPicPr>
            <a:picLocks noChangeAspect="1"/>
          </p:cNvPicPr>
          <p:nvPr/>
        </p:nvPicPr>
        <p:blipFill rotWithShape="1">
          <a:blip r:embed="rId3">
            <a:extLst>
              <a:ext uri="{28A0092B-C50C-407E-A947-70E740481C1C}">
                <a14:useLocalDpi xmlns:a14="http://schemas.microsoft.com/office/drawing/2010/main" val="0"/>
              </a:ext>
            </a:extLst>
          </a:blip>
          <a:srcRect t="11429" b="2350"/>
          <a:stretch/>
        </p:blipFill>
        <p:spPr>
          <a:xfrm>
            <a:off x="7265470" y="1408611"/>
            <a:ext cx="4212358" cy="2020388"/>
          </a:xfrm>
          <a:prstGeom prst="rect">
            <a:avLst/>
          </a:prstGeom>
        </p:spPr>
      </p:pic>
      <p:pic>
        <p:nvPicPr>
          <p:cNvPr id="13" name="Picture 12">
            <a:extLst>
              <a:ext uri="{FF2B5EF4-FFF2-40B4-BE49-F238E27FC236}">
                <a16:creationId xmlns:a16="http://schemas.microsoft.com/office/drawing/2014/main" id="{D4FD4E0A-6245-414F-9802-226F6D924A82}"/>
              </a:ext>
            </a:extLst>
          </p:cNvPr>
          <p:cNvPicPr>
            <a:picLocks noChangeAspect="1"/>
          </p:cNvPicPr>
          <p:nvPr/>
        </p:nvPicPr>
        <p:blipFill rotWithShape="1">
          <a:blip r:embed="rId4">
            <a:extLst>
              <a:ext uri="{28A0092B-C50C-407E-A947-70E740481C1C}">
                <a14:useLocalDpi xmlns:a14="http://schemas.microsoft.com/office/drawing/2010/main" val="0"/>
              </a:ext>
            </a:extLst>
          </a:blip>
          <a:srcRect t="11302" b="2096"/>
          <a:stretch/>
        </p:blipFill>
        <p:spPr>
          <a:xfrm>
            <a:off x="3614057" y="3824848"/>
            <a:ext cx="4275907" cy="2020388"/>
          </a:xfrm>
          <a:prstGeom prst="rect">
            <a:avLst/>
          </a:prstGeom>
        </p:spPr>
      </p:pic>
    </p:spTree>
    <p:extLst>
      <p:ext uri="{BB962C8B-B14F-4D97-AF65-F5344CB8AC3E}">
        <p14:creationId xmlns:p14="http://schemas.microsoft.com/office/powerpoint/2010/main" val="32894920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8612-0C6D-48BD-BC74-7F83D172BAD8}"/>
              </a:ext>
            </a:extLst>
          </p:cNvPr>
          <p:cNvSpPr>
            <a:spLocks noGrp="1"/>
          </p:cNvSpPr>
          <p:nvPr>
            <p:ph type="title"/>
          </p:nvPr>
        </p:nvSpPr>
        <p:spPr>
          <a:xfrm>
            <a:off x="470263" y="252549"/>
            <a:ext cx="10654937" cy="1149531"/>
          </a:xfrm>
        </p:spPr>
        <p:txBody>
          <a:bodyPr>
            <a:normAutofit/>
          </a:bodyPr>
          <a:lstStyle/>
          <a:p>
            <a:r>
              <a:rPr kumimoji="0" lang="en-IN" sz="2500" b="1" i="0" u="none" strike="noStrike" kern="1200" cap="none" spc="0" normalizeH="0" baseline="0" noProof="0" dirty="0">
                <a:ln>
                  <a:noFill/>
                </a:ln>
                <a:solidFill>
                  <a:srgbClr val="7030A0"/>
                </a:solidFill>
                <a:effectLst/>
                <a:uLnTx/>
                <a:uFillTx/>
                <a:latin typeface="Garamond"/>
                <a:ea typeface="+mn-ea"/>
                <a:cs typeface="+mn-cs"/>
              </a:rPr>
              <a:t>COMPARISON OF FREQUENCY RESPONSE OF LFC-EV SYSTEM FOR DIFFERENT TIME DELAYS:       For </a:t>
            </a:r>
            <a:r>
              <a:rPr lang="en-IN" sz="2400" b="1" dirty="0">
                <a:solidFill>
                  <a:schemeClr val="tx1"/>
                </a:solidFill>
              </a:rPr>
              <a:t>K</a:t>
            </a:r>
            <a:r>
              <a:rPr lang="en-IN" sz="2400" b="1" baseline="-25000" dirty="0">
                <a:solidFill>
                  <a:schemeClr val="tx1"/>
                </a:solidFill>
              </a:rPr>
              <a:t>p</a:t>
            </a:r>
            <a:r>
              <a:rPr lang="en-IN" sz="2400" b="1" dirty="0">
                <a:solidFill>
                  <a:schemeClr val="tx1"/>
                </a:solidFill>
              </a:rPr>
              <a:t>=0.8 </a:t>
            </a:r>
            <a:r>
              <a:rPr lang="en-IN" sz="2400" b="1" dirty="0">
                <a:solidFill>
                  <a:srgbClr val="7030A0"/>
                </a:solidFill>
              </a:rPr>
              <a:t>, </a:t>
            </a:r>
            <a:r>
              <a:rPr lang="en-IN" sz="2400" b="1" dirty="0">
                <a:solidFill>
                  <a:schemeClr val="tx1"/>
                </a:solidFill>
              </a:rPr>
              <a:t>K</a:t>
            </a:r>
            <a:r>
              <a:rPr lang="en-IN" sz="2400" b="1" baseline="-25000" dirty="0">
                <a:solidFill>
                  <a:schemeClr val="tx1"/>
                </a:solidFill>
              </a:rPr>
              <a:t>i</a:t>
            </a:r>
            <a:r>
              <a:rPr lang="en-IN" sz="2400" b="1" dirty="0">
                <a:solidFill>
                  <a:schemeClr val="tx1"/>
                </a:solidFill>
              </a:rPr>
              <a:t> =0.6</a:t>
            </a:r>
            <a:r>
              <a:rPr kumimoji="0" lang="en-IN" sz="2500" b="1" i="0" u="none" strike="noStrike" kern="1200" cap="none" spc="0" normalizeH="0" baseline="0" noProof="0" dirty="0">
                <a:ln>
                  <a:noFill/>
                </a:ln>
                <a:solidFill>
                  <a:schemeClr val="tx1"/>
                </a:solidFill>
                <a:effectLst/>
                <a:uLnTx/>
                <a:uFillTx/>
                <a:latin typeface="Garamond"/>
                <a:ea typeface="+mn-ea"/>
                <a:cs typeface="+mn-cs"/>
              </a:rPr>
              <a:t>.</a:t>
            </a:r>
            <a:endParaRPr lang="en-IN" dirty="0">
              <a:solidFill>
                <a:schemeClr val="tx1"/>
              </a:solidFill>
            </a:endParaRPr>
          </a:p>
        </p:txBody>
      </p:sp>
      <p:pic>
        <p:nvPicPr>
          <p:cNvPr id="5" name="Picture 4">
            <a:extLst>
              <a:ext uri="{FF2B5EF4-FFF2-40B4-BE49-F238E27FC236}">
                <a16:creationId xmlns:a16="http://schemas.microsoft.com/office/drawing/2014/main" id="{49669F81-FBB7-4B29-842D-405647B3E54D}"/>
              </a:ext>
            </a:extLst>
          </p:cNvPr>
          <p:cNvPicPr>
            <a:picLocks noChangeAspect="1"/>
          </p:cNvPicPr>
          <p:nvPr/>
        </p:nvPicPr>
        <p:blipFill rotWithShape="1">
          <a:blip r:embed="rId2">
            <a:extLst>
              <a:ext uri="{28A0092B-C50C-407E-A947-70E740481C1C}">
                <a14:useLocalDpi xmlns:a14="http://schemas.microsoft.com/office/drawing/2010/main" val="0"/>
              </a:ext>
            </a:extLst>
          </a:blip>
          <a:srcRect t="11175" b="2349"/>
          <a:stretch/>
        </p:blipFill>
        <p:spPr>
          <a:xfrm>
            <a:off x="3724657" y="3731125"/>
            <a:ext cx="4275907" cy="1998895"/>
          </a:xfrm>
          <a:prstGeom prst="rect">
            <a:avLst/>
          </a:prstGeom>
        </p:spPr>
      </p:pic>
      <p:pic>
        <p:nvPicPr>
          <p:cNvPr id="7" name="Picture 6">
            <a:extLst>
              <a:ext uri="{FF2B5EF4-FFF2-40B4-BE49-F238E27FC236}">
                <a16:creationId xmlns:a16="http://schemas.microsoft.com/office/drawing/2014/main" id="{022B4B65-4BF0-4E10-A914-D670DD56B006}"/>
              </a:ext>
            </a:extLst>
          </p:cNvPr>
          <p:cNvPicPr>
            <a:picLocks noChangeAspect="1"/>
          </p:cNvPicPr>
          <p:nvPr/>
        </p:nvPicPr>
        <p:blipFill rotWithShape="1">
          <a:blip r:embed="rId3">
            <a:extLst>
              <a:ext uri="{28A0092B-C50C-407E-A947-70E740481C1C}">
                <a14:useLocalDpi xmlns:a14="http://schemas.microsoft.com/office/drawing/2010/main" val="0"/>
              </a:ext>
            </a:extLst>
          </a:blip>
          <a:srcRect t="11809" b="2476"/>
          <a:stretch/>
        </p:blipFill>
        <p:spPr>
          <a:xfrm>
            <a:off x="6949877" y="1409065"/>
            <a:ext cx="4275907" cy="1998895"/>
          </a:xfrm>
          <a:prstGeom prst="rect">
            <a:avLst/>
          </a:prstGeom>
        </p:spPr>
      </p:pic>
      <p:pic>
        <p:nvPicPr>
          <p:cNvPr id="9" name="Picture 8">
            <a:extLst>
              <a:ext uri="{FF2B5EF4-FFF2-40B4-BE49-F238E27FC236}">
                <a16:creationId xmlns:a16="http://schemas.microsoft.com/office/drawing/2014/main" id="{700C8DA4-3B92-44FC-A069-B770EA090BFA}"/>
              </a:ext>
            </a:extLst>
          </p:cNvPr>
          <p:cNvPicPr>
            <a:picLocks noChangeAspect="1"/>
          </p:cNvPicPr>
          <p:nvPr/>
        </p:nvPicPr>
        <p:blipFill rotWithShape="1">
          <a:blip r:embed="rId4">
            <a:extLst>
              <a:ext uri="{28A0092B-C50C-407E-A947-70E740481C1C}">
                <a14:useLocalDpi xmlns:a14="http://schemas.microsoft.com/office/drawing/2010/main" val="0"/>
              </a:ext>
            </a:extLst>
          </a:blip>
          <a:srcRect t="12063" b="2095"/>
          <a:stretch/>
        </p:blipFill>
        <p:spPr>
          <a:xfrm>
            <a:off x="582603" y="1445344"/>
            <a:ext cx="4275907" cy="1968415"/>
          </a:xfrm>
          <a:prstGeom prst="rect">
            <a:avLst/>
          </a:prstGeom>
        </p:spPr>
      </p:pic>
      <p:sp>
        <p:nvSpPr>
          <p:cNvPr id="10" name="TextBox 9">
            <a:extLst>
              <a:ext uri="{FF2B5EF4-FFF2-40B4-BE49-F238E27FC236}">
                <a16:creationId xmlns:a16="http://schemas.microsoft.com/office/drawing/2014/main" id="{05B28C61-FD89-4B91-B7A0-8C7880B46ED4}"/>
              </a:ext>
            </a:extLst>
          </p:cNvPr>
          <p:cNvSpPr txBox="1"/>
          <p:nvPr/>
        </p:nvSpPr>
        <p:spPr>
          <a:xfrm>
            <a:off x="905256" y="3407960"/>
            <a:ext cx="2403283" cy="67710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7030A0"/>
                </a:solidFill>
                <a:effectLst/>
                <a:uLnTx/>
                <a:uFillTx/>
                <a:latin typeface="Garamond"/>
                <a:ea typeface="+mn-ea"/>
                <a:cs typeface="+mn-cs"/>
              </a:rPr>
              <a:t>      </a:t>
            </a:r>
            <a:r>
              <a:rPr kumimoji="0" lang="en-US" sz="2000" b="1" i="0" u="none" strike="noStrike" kern="1200" cap="none" spc="0" normalizeH="0" baseline="0" noProof="0" dirty="0">
                <a:ln>
                  <a:noFill/>
                </a:ln>
                <a:solidFill>
                  <a:prstClr val="black"/>
                </a:solidFill>
                <a:effectLst/>
                <a:uLnTx/>
                <a:uFillTx/>
                <a:latin typeface="Garamond"/>
                <a:ea typeface="+mn-ea"/>
                <a:cs typeface="+mn-cs"/>
              </a:rPr>
              <a:t>τ</a:t>
            </a:r>
            <a:r>
              <a:rPr kumimoji="0" lang="en-US" sz="2000" b="1" i="0" u="none" strike="noStrike" kern="1200" cap="none" spc="0" normalizeH="0" baseline="30000" noProof="0" dirty="0">
                <a:ln>
                  <a:noFill/>
                </a:ln>
                <a:solidFill>
                  <a:prstClr val="black"/>
                </a:solidFill>
                <a:effectLst/>
                <a:uLnTx/>
                <a:uFillTx/>
                <a:latin typeface="Garamond"/>
                <a:ea typeface="+mn-ea"/>
                <a:cs typeface="+mn-cs"/>
              </a:rPr>
              <a:t>*</a:t>
            </a:r>
            <a:r>
              <a:rPr kumimoji="0" lang="en-US" sz="1800" b="1" i="0" u="none" strike="noStrike" kern="1200" cap="none" spc="0" normalizeH="0" baseline="0" noProof="0" dirty="0">
                <a:ln>
                  <a:noFill/>
                </a:ln>
                <a:solidFill>
                  <a:srgbClr val="7030A0"/>
                </a:solidFill>
                <a:effectLst/>
                <a:uLnTx/>
                <a:uFillTx/>
                <a:latin typeface="Garamond"/>
                <a:ea typeface="+mn-ea"/>
                <a:cs typeface="+mn-cs"/>
              </a:rPr>
              <a:t>=</a:t>
            </a:r>
            <a:r>
              <a:rPr kumimoji="0" lang="en-IN" sz="1800" b="1" i="0" u="none" strike="noStrike" kern="1200" cap="none" spc="0" normalizeH="0" baseline="0" noProof="0" dirty="0">
                <a:ln>
                  <a:noFill/>
                </a:ln>
                <a:solidFill>
                  <a:srgbClr val="7030A0"/>
                </a:solidFill>
                <a:effectLst/>
                <a:uLnTx/>
                <a:uFillTx/>
                <a:latin typeface="Garamond"/>
                <a:ea typeface="+mn-ea"/>
                <a:cs typeface="+mn-cs"/>
              </a:rPr>
              <a:t>1.475 </a:t>
            </a:r>
            <a:r>
              <a:rPr kumimoji="0" lang="en-US" sz="1800" b="1" i="0" u="none" strike="noStrike" kern="1200" cap="none" spc="0" normalizeH="0" baseline="0" noProof="0" dirty="0">
                <a:ln>
                  <a:noFill/>
                </a:ln>
                <a:solidFill>
                  <a:srgbClr val="7030A0"/>
                </a:solidFill>
                <a:effectLst/>
                <a:uLnTx/>
                <a:uFillTx/>
                <a:latin typeface="Garamond"/>
                <a:ea typeface="+mn-ea"/>
                <a:cs typeface="+mn-cs"/>
              </a:rPr>
              <a:t>sec</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Garamond"/>
                <a:ea typeface="+mn-ea"/>
                <a:cs typeface="+mn-cs"/>
              </a:rPr>
              <a:t> (Stable response)  </a:t>
            </a:r>
            <a:endParaRPr kumimoji="0" lang="en-IN" sz="1800" b="0" i="0" u="none" strike="noStrike" kern="1200" cap="none" spc="0" normalizeH="0" baseline="0" noProof="0" dirty="0">
              <a:ln>
                <a:noFill/>
              </a:ln>
              <a:solidFill>
                <a:prstClr val="black"/>
              </a:solidFill>
              <a:effectLst/>
              <a:uLnTx/>
              <a:uFillTx/>
              <a:latin typeface="Garamond"/>
              <a:ea typeface="+mn-ea"/>
              <a:cs typeface="+mn-cs"/>
            </a:endParaRPr>
          </a:p>
        </p:txBody>
      </p:sp>
      <p:sp>
        <p:nvSpPr>
          <p:cNvPr id="11" name="TextBox 10">
            <a:extLst>
              <a:ext uri="{FF2B5EF4-FFF2-40B4-BE49-F238E27FC236}">
                <a16:creationId xmlns:a16="http://schemas.microsoft.com/office/drawing/2014/main" id="{3313ADC4-CE97-4550-A447-103013B1F09B}"/>
              </a:ext>
            </a:extLst>
          </p:cNvPr>
          <p:cNvSpPr txBox="1"/>
          <p:nvPr/>
        </p:nvSpPr>
        <p:spPr>
          <a:xfrm>
            <a:off x="8348472" y="3407961"/>
            <a:ext cx="3094423" cy="67710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7030A0"/>
                </a:solidFill>
                <a:effectLst/>
                <a:uLnTx/>
                <a:uFillTx/>
                <a:latin typeface="Garamond"/>
                <a:ea typeface="+mn-ea"/>
                <a:cs typeface="+mn-cs"/>
              </a:rPr>
              <a:t>       </a:t>
            </a:r>
            <a:r>
              <a:rPr kumimoji="0" lang="el-GR" sz="2000" b="1" i="0" u="none" strike="noStrike" kern="1200" cap="none" spc="0" normalizeH="0" baseline="0" noProof="0" dirty="0">
                <a:ln>
                  <a:noFill/>
                </a:ln>
                <a:solidFill>
                  <a:prstClr val="black"/>
                </a:solidFill>
                <a:effectLst/>
                <a:uLnTx/>
                <a:uFillTx/>
                <a:latin typeface="Garamond"/>
                <a:ea typeface="+mn-ea"/>
                <a:cs typeface="+mn-cs"/>
              </a:rPr>
              <a:t>τ</a:t>
            </a:r>
            <a:r>
              <a:rPr kumimoji="0" lang="el-GR" sz="2000" b="1" i="0" u="none" strike="noStrike" kern="1200" cap="none" spc="0" normalizeH="0" baseline="30000" noProof="0" dirty="0">
                <a:ln>
                  <a:noFill/>
                </a:ln>
                <a:solidFill>
                  <a:prstClr val="black"/>
                </a:solidFill>
                <a:effectLst/>
                <a:uLnTx/>
                <a:uFillTx/>
                <a:latin typeface="Garamond"/>
                <a:ea typeface="+mn-ea"/>
                <a:cs typeface="+mn-cs"/>
              </a:rPr>
              <a:t>*</a:t>
            </a:r>
            <a:r>
              <a:rPr kumimoji="0" lang="el-GR" sz="1800" b="1" i="0" u="none" strike="noStrike" kern="1200" cap="none" spc="0" normalizeH="0" baseline="0" noProof="0" dirty="0">
                <a:ln>
                  <a:noFill/>
                </a:ln>
                <a:solidFill>
                  <a:srgbClr val="7030A0"/>
                </a:solidFill>
                <a:effectLst/>
                <a:uLnTx/>
                <a:uFillTx/>
                <a:latin typeface="Garamond"/>
                <a:ea typeface="+mn-ea"/>
                <a:cs typeface="+mn-cs"/>
              </a:rPr>
              <a:t>= </a:t>
            </a:r>
            <a:r>
              <a:rPr kumimoji="0" lang="en-IN" sz="1800" b="1" i="0" u="none" strike="noStrike" kern="1200" cap="none" spc="0" normalizeH="0" baseline="0" noProof="0" dirty="0">
                <a:ln>
                  <a:noFill/>
                </a:ln>
                <a:solidFill>
                  <a:srgbClr val="7030A0"/>
                </a:solidFill>
                <a:effectLst/>
                <a:uLnTx/>
                <a:uFillTx/>
                <a:latin typeface="Garamond"/>
                <a:ea typeface="+mn-ea"/>
                <a:cs typeface="+mn-cs"/>
              </a:rPr>
              <a:t>1.4932 sec</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Garamond"/>
                <a:ea typeface="+mn-ea"/>
                <a:cs typeface="+mn-cs"/>
              </a:rPr>
              <a:t>(Marginal stable response)</a:t>
            </a:r>
            <a:endParaRPr kumimoji="0" lang="en-IN" sz="1800" b="0" i="0" u="none" strike="noStrike" kern="1200" cap="none" spc="0" normalizeH="0" baseline="0" noProof="0" dirty="0">
              <a:ln>
                <a:noFill/>
              </a:ln>
              <a:solidFill>
                <a:prstClr val="black"/>
              </a:solidFill>
              <a:effectLst/>
              <a:uLnTx/>
              <a:uFillTx/>
              <a:latin typeface="Garamond"/>
              <a:ea typeface="+mn-ea"/>
              <a:cs typeface="+mn-cs"/>
            </a:endParaRPr>
          </a:p>
        </p:txBody>
      </p:sp>
      <p:sp>
        <p:nvSpPr>
          <p:cNvPr id="12" name="TextBox 11">
            <a:extLst>
              <a:ext uri="{FF2B5EF4-FFF2-40B4-BE49-F238E27FC236}">
                <a16:creationId xmlns:a16="http://schemas.microsoft.com/office/drawing/2014/main" id="{8D1998CD-D95B-42B1-933A-B5347682CF53}"/>
              </a:ext>
            </a:extLst>
          </p:cNvPr>
          <p:cNvSpPr txBox="1"/>
          <p:nvPr/>
        </p:nvSpPr>
        <p:spPr>
          <a:xfrm>
            <a:off x="4650377" y="5730020"/>
            <a:ext cx="2664823" cy="67710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7030A0"/>
                </a:solidFill>
                <a:effectLst/>
                <a:uLnTx/>
                <a:uFillTx/>
                <a:latin typeface="Garamond"/>
                <a:ea typeface="+mn-ea"/>
                <a:cs typeface="+mn-cs"/>
              </a:rPr>
              <a:t>      </a:t>
            </a:r>
            <a:r>
              <a:rPr kumimoji="0" lang="el-GR" sz="2000" b="1" i="0" u="none" strike="noStrike" kern="1200" cap="none" spc="0" normalizeH="0" baseline="0" noProof="0" dirty="0">
                <a:ln>
                  <a:noFill/>
                </a:ln>
                <a:solidFill>
                  <a:prstClr val="black"/>
                </a:solidFill>
                <a:effectLst/>
                <a:uLnTx/>
                <a:uFillTx/>
                <a:latin typeface="Garamond"/>
                <a:ea typeface="+mn-ea"/>
                <a:cs typeface="+mn-cs"/>
              </a:rPr>
              <a:t>τ</a:t>
            </a:r>
            <a:r>
              <a:rPr kumimoji="0" lang="el-GR" sz="2000" b="1" i="0" u="none" strike="noStrike" kern="1200" cap="none" spc="0" normalizeH="0" baseline="30000" noProof="0" dirty="0">
                <a:ln>
                  <a:noFill/>
                </a:ln>
                <a:solidFill>
                  <a:prstClr val="black"/>
                </a:solidFill>
                <a:effectLst/>
                <a:uLnTx/>
                <a:uFillTx/>
                <a:latin typeface="Garamond"/>
                <a:ea typeface="+mn-ea"/>
                <a:cs typeface="+mn-cs"/>
              </a:rPr>
              <a:t>*</a:t>
            </a:r>
            <a:r>
              <a:rPr kumimoji="0" lang="el-GR" sz="1800" b="1" i="0" u="none" strike="noStrike" kern="1200" cap="none" spc="0" normalizeH="0" baseline="0" noProof="0" dirty="0">
                <a:ln>
                  <a:noFill/>
                </a:ln>
                <a:solidFill>
                  <a:srgbClr val="7030A0"/>
                </a:solidFill>
                <a:effectLst/>
                <a:uLnTx/>
                <a:uFillTx/>
                <a:latin typeface="Garamond"/>
                <a:ea typeface="+mn-ea"/>
                <a:cs typeface="+mn-cs"/>
              </a:rPr>
              <a:t>= </a:t>
            </a:r>
            <a:r>
              <a:rPr kumimoji="0" lang="en-IN" sz="1800" b="1" i="0" u="none" strike="noStrike" kern="1200" cap="none" spc="0" normalizeH="0" baseline="0" noProof="0" dirty="0">
                <a:ln>
                  <a:noFill/>
                </a:ln>
                <a:solidFill>
                  <a:srgbClr val="7030A0"/>
                </a:solidFill>
                <a:effectLst/>
                <a:uLnTx/>
                <a:uFillTx/>
                <a:latin typeface="Garamond"/>
                <a:ea typeface="+mn-ea"/>
                <a:cs typeface="+mn-cs"/>
              </a:rPr>
              <a:t>1.525 sec</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Garamond"/>
                <a:ea typeface="+mn-ea"/>
                <a:cs typeface="+mn-cs"/>
              </a:rPr>
              <a:t>(Unstable response)</a:t>
            </a:r>
            <a:endParaRPr kumimoji="0" lang="en-IN" sz="1800" b="0" i="0" u="none" strike="noStrike" kern="1200" cap="none" spc="0" normalizeH="0" baseline="0" noProof="0" dirty="0">
              <a:ln>
                <a:noFill/>
              </a:ln>
              <a:solidFill>
                <a:prstClr val="black"/>
              </a:solidFill>
              <a:effectLst/>
              <a:uLnTx/>
              <a:uFillTx/>
              <a:latin typeface="Garamond"/>
              <a:ea typeface="+mn-ea"/>
              <a:cs typeface="+mn-cs"/>
            </a:endParaRPr>
          </a:p>
        </p:txBody>
      </p:sp>
    </p:spTree>
    <p:extLst>
      <p:ext uri="{BB962C8B-B14F-4D97-AF65-F5344CB8AC3E}">
        <p14:creationId xmlns:p14="http://schemas.microsoft.com/office/powerpoint/2010/main" val="14195728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A5F49E0-800D-41E9-B5B5-F0D883F10D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9496" y="832946"/>
            <a:ext cx="10001839" cy="4493198"/>
          </a:xfrm>
        </p:spPr>
      </p:pic>
      <p:sp>
        <p:nvSpPr>
          <p:cNvPr id="6" name="TextBox 5">
            <a:extLst>
              <a:ext uri="{FF2B5EF4-FFF2-40B4-BE49-F238E27FC236}">
                <a16:creationId xmlns:a16="http://schemas.microsoft.com/office/drawing/2014/main" id="{506611E5-9760-4BB2-AE61-1E70B7485CE8}"/>
              </a:ext>
            </a:extLst>
          </p:cNvPr>
          <p:cNvSpPr txBox="1"/>
          <p:nvPr/>
        </p:nvSpPr>
        <p:spPr>
          <a:xfrm>
            <a:off x="2262433" y="5665509"/>
            <a:ext cx="6919667"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Garamond"/>
                <a:ea typeface="+mn-ea"/>
                <a:cs typeface="+mn-cs"/>
              </a:rPr>
              <a:t>Fig 1.  Integration of Electric Vehicle Aggregator to grid.</a:t>
            </a:r>
            <a:endParaRPr kumimoji="0" lang="en-IN" sz="2000" b="1" i="0" u="none" strike="noStrike" kern="1200" cap="none" spc="0" normalizeH="0" baseline="0" noProof="0" dirty="0">
              <a:ln>
                <a:noFill/>
              </a:ln>
              <a:solidFill>
                <a:prstClr val="black"/>
              </a:solidFill>
              <a:effectLst/>
              <a:uLnTx/>
              <a:uFillTx/>
              <a:latin typeface="Garamond"/>
              <a:ea typeface="+mn-ea"/>
              <a:cs typeface="+mn-cs"/>
            </a:endParaRPr>
          </a:p>
        </p:txBody>
      </p:sp>
    </p:spTree>
    <p:extLst>
      <p:ext uri="{BB962C8B-B14F-4D97-AF65-F5344CB8AC3E}">
        <p14:creationId xmlns:p14="http://schemas.microsoft.com/office/powerpoint/2010/main" val="380111578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4778492"/>
          </a:xfrm>
        </p:spPr>
        <p:txBody>
          <a:bodyPr/>
          <a:lstStyle/>
          <a:p>
            <a:pPr algn="ctr"/>
            <a:r>
              <a:rPr b="1" dirty="0">
                <a:solidFill>
                  <a:srgbClr val="7030A0"/>
                </a:solidFill>
              </a:rPr>
              <a:t>SIMULATION</a:t>
            </a:r>
            <a:r>
              <a:rPr b="1" dirty="0">
                <a:solidFill>
                  <a:srgbClr val="602FA1"/>
                </a:solidFill>
              </a:rPr>
              <a:t> RESULTS:</a:t>
            </a:r>
            <a:br>
              <a:rPr dirty="0">
                <a:solidFill>
                  <a:srgbClr val="602FA1"/>
                </a:solidFill>
              </a:rPr>
            </a:br>
            <a:br>
              <a:rPr dirty="0">
                <a:solidFill>
                  <a:srgbClr val="602FA1"/>
                </a:solidFill>
              </a:rPr>
            </a:br>
            <a:r>
              <a:rPr lang="en-US" sz="3200" dirty="0">
                <a:solidFill>
                  <a:srgbClr val="C00000"/>
                </a:solidFill>
              </a:rPr>
              <a:t>STABILITY REGION CURVE FOR PARTICULAR TIME DELAY AND FOR VARIOUS PARTICIPATION FACTORS.</a:t>
            </a:r>
            <a:br>
              <a:rPr lang="en-US" sz="3200" b="1" dirty="0">
                <a:solidFill>
                  <a:srgbClr val="00B050"/>
                </a:solidFill>
              </a:rPr>
            </a:br>
            <a:r>
              <a:rPr sz="3200" b="1" dirty="0">
                <a:solidFill>
                  <a:srgbClr val="602FA1"/>
                </a:solidFill>
              </a:rPr>
              <a:t> </a:t>
            </a:r>
            <a:endParaRPr lang="en-US" sz="3200" b="1" dirty="0">
              <a:solidFill>
                <a:srgbClr val="602FA1"/>
              </a:solidFill>
            </a:endParaRPr>
          </a:p>
        </p:txBody>
      </p:sp>
    </p:spTree>
    <p:extLst>
      <p:ext uri="{BB962C8B-B14F-4D97-AF65-F5344CB8AC3E}">
        <p14:creationId xmlns:p14="http://schemas.microsoft.com/office/powerpoint/2010/main" val="400322615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80606" y="979714"/>
            <a:ext cx="8895806"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Garamond"/>
                <a:ea typeface="+mn-ea"/>
                <a:cs typeface="+mn-cs"/>
              </a:rPr>
              <a:t>STABILITY REGION CURVE FOR TIME DELAY=0.5s FOR VARIOUS PARTICIPATION FACTORS:</a:t>
            </a:r>
          </a:p>
        </p:txBody>
      </p:sp>
      <p:pic>
        <p:nvPicPr>
          <p:cNvPr id="4" name="Picture 3" descr="m0.3.png"/>
          <p:cNvPicPr>
            <a:picLocks noChangeAspect="1"/>
          </p:cNvPicPr>
          <p:nvPr/>
        </p:nvPicPr>
        <p:blipFill>
          <a:blip r:embed="rId2"/>
          <a:stretch>
            <a:fillRect/>
          </a:stretch>
        </p:blipFill>
        <p:spPr>
          <a:xfrm>
            <a:off x="1123405" y="1619794"/>
            <a:ext cx="9940834" cy="4284617"/>
          </a:xfrm>
          <a:prstGeom prst="rect">
            <a:avLst/>
          </a:prstGeom>
        </p:spPr>
      </p:pic>
      <p:sp>
        <p:nvSpPr>
          <p:cNvPr id="6" name="Rectangle 5"/>
          <p:cNvSpPr/>
          <p:nvPr/>
        </p:nvSpPr>
        <p:spPr>
          <a:xfrm>
            <a:off x="7576458" y="2090055"/>
            <a:ext cx="2481943" cy="12017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F0"/>
                </a:solidFill>
                <a:effectLst/>
                <a:uLnTx/>
                <a:uFillTx/>
                <a:latin typeface="Garamond"/>
                <a:ea typeface="+mn-ea"/>
                <a:cs typeface="+mn-cs"/>
              </a:rPr>
              <a:t>Blue</a:t>
            </a:r>
            <a:r>
              <a:rPr kumimoji="0" lang="en-US" sz="1800" b="0" i="0" u="none" strike="noStrike" kern="1200" cap="none" spc="0" normalizeH="0" baseline="0" noProof="0" dirty="0">
                <a:ln>
                  <a:noFill/>
                </a:ln>
                <a:solidFill>
                  <a:prstClr val="black"/>
                </a:solidFill>
                <a:effectLst/>
                <a:uLnTx/>
                <a:uFillTx/>
                <a:latin typeface="Garamond"/>
                <a:ea typeface="+mn-ea"/>
                <a:cs typeface="+mn-cs"/>
              </a:rPr>
              <a:t>-        </a:t>
            </a:r>
            <a:r>
              <a:rPr kumimoji="0" lang="el-GR" sz="1800" b="0" i="0" u="none" strike="noStrike" kern="1200" cap="none" spc="0" normalizeH="0" baseline="0" noProof="0" dirty="0">
                <a:ln>
                  <a:noFill/>
                </a:ln>
                <a:solidFill>
                  <a:prstClr val="black"/>
                </a:solidFill>
                <a:effectLst/>
                <a:uLnTx/>
                <a:uFillTx/>
                <a:latin typeface="Garamond"/>
                <a:ea typeface="+mn-ea"/>
                <a:cs typeface="+mn-cs"/>
              </a:rPr>
              <a:t>α</a:t>
            </a:r>
            <a:r>
              <a:rPr kumimoji="0" lang="en-US" sz="1800" b="0" i="0" u="none" strike="noStrike" kern="1200" cap="none" spc="0" normalizeH="0" baseline="-25000" noProof="0" dirty="0">
                <a:ln>
                  <a:noFill/>
                </a:ln>
                <a:solidFill>
                  <a:prstClr val="black"/>
                </a:solidFill>
                <a:effectLst/>
                <a:uLnTx/>
                <a:uFillTx/>
                <a:latin typeface="Garamond"/>
                <a:ea typeface="+mn-ea"/>
                <a:cs typeface="+mn-cs"/>
              </a:rPr>
              <a:t>0</a:t>
            </a:r>
            <a:r>
              <a:rPr kumimoji="0" lang="en-US" sz="1800" b="0" i="0" u="none" strike="noStrike" kern="1200" cap="none" spc="0" normalizeH="0" baseline="0" noProof="0" dirty="0">
                <a:ln>
                  <a:noFill/>
                </a:ln>
                <a:solidFill>
                  <a:prstClr val="black"/>
                </a:solidFill>
                <a:effectLst/>
                <a:uLnTx/>
                <a:uFillTx/>
                <a:latin typeface="Garamond"/>
                <a:ea typeface="+mn-ea"/>
                <a:cs typeface="+mn-cs"/>
              </a:rPr>
              <a:t>=0.7,</a:t>
            </a:r>
            <a:r>
              <a:rPr kumimoji="0" lang="el-GR" sz="1800" b="0" i="0" u="none" strike="noStrike" kern="1200" cap="none" spc="0" normalizeH="0" baseline="0" noProof="0" dirty="0">
                <a:ln>
                  <a:noFill/>
                </a:ln>
                <a:solidFill>
                  <a:prstClr val="black"/>
                </a:solidFill>
                <a:effectLst/>
                <a:uLnTx/>
                <a:uFillTx/>
                <a:latin typeface="Garamond"/>
                <a:ea typeface="+mn-ea"/>
                <a:cs typeface="+mn-cs"/>
              </a:rPr>
              <a:t> α</a:t>
            </a:r>
            <a:r>
              <a:rPr kumimoji="0" lang="en-US" sz="1800" b="0" i="0" u="none" strike="noStrike" kern="1200" cap="none" spc="0" normalizeH="0" baseline="-25000" noProof="0" dirty="0">
                <a:ln>
                  <a:noFill/>
                </a:ln>
                <a:solidFill>
                  <a:prstClr val="black"/>
                </a:solidFill>
                <a:effectLst/>
                <a:uLnTx/>
                <a:uFillTx/>
                <a:latin typeface="Garamond"/>
                <a:ea typeface="+mn-ea"/>
                <a:cs typeface="+mn-cs"/>
              </a:rPr>
              <a:t>1</a:t>
            </a:r>
            <a:r>
              <a:rPr kumimoji="0" lang="en-US" sz="1800" b="0" i="0" u="none" strike="noStrike" kern="1200" cap="none" spc="0" normalizeH="0" baseline="0" noProof="0" dirty="0">
                <a:ln>
                  <a:noFill/>
                </a:ln>
                <a:solidFill>
                  <a:prstClr val="black"/>
                </a:solidFill>
                <a:effectLst/>
                <a:uLnTx/>
                <a:uFillTx/>
                <a:latin typeface="Garamond"/>
                <a:ea typeface="+mn-ea"/>
                <a:cs typeface="+mn-cs"/>
              </a:rPr>
              <a:t>=0.3</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Garamond"/>
                <a:ea typeface="+mn-ea"/>
                <a:cs typeface="+mn-cs"/>
              </a:rPr>
              <a:t>Orange</a:t>
            </a:r>
            <a:r>
              <a:rPr kumimoji="0" lang="en-US" sz="1800" b="0" i="0" u="none" strike="noStrike" kern="1200" cap="none" spc="0" normalizeH="0" baseline="0" noProof="0" dirty="0">
                <a:ln>
                  <a:noFill/>
                </a:ln>
                <a:solidFill>
                  <a:prstClr val="black"/>
                </a:solidFill>
                <a:effectLst/>
                <a:uLnTx/>
                <a:uFillTx/>
                <a:latin typeface="Garamond"/>
                <a:ea typeface="+mn-ea"/>
                <a:cs typeface="+mn-cs"/>
              </a:rPr>
              <a:t>-   </a:t>
            </a:r>
            <a:r>
              <a:rPr kumimoji="0" lang="el-GR" sz="1800" b="0" i="0" u="none" strike="noStrike" kern="1200" cap="none" spc="0" normalizeH="0" baseline="0" noProof="0" dirty="0">
                <a:ln>
                  <a:noFill/>
                </a:ln>
                <a:solidFill>
                  <a:prstClr val="black"/>
                </a:solidFill>
                <a:effectLst/>
                <a:uLnTx/>
                <a:uFillTx/>
                <a:latin typeface="Garamond"/>
                <a:ea typeface="+mn-ea"/>
                <a:cs typeface="+mn-cs"/>
              </a:rPr>
              <a:t>α</a:t>
            </a:r>
            <a:r>
              <a:rPr kumimoji="0" lang="en-US" sz="1800" b="0" i="0" u="none" strike="noStrike" kern="1200" cap="none" spc="0" normalizeH="0" baseline="-25000" noProof="0" dirty="0">
                <a:ln>
                  <a:noFill/>
                </a:ln>
                <a:solidFill>
                  <a:prstClr val="black"/>
                </a:solidFill>
                <a:effectLst/>
                <a:uLnTx/>
                <a:uFillTx/>
                <a:latin typeface="Garamond"/>
                <a:ea typeface="+mn-ea"/>
                <a:cs typeface="+mn-cs"/>
              </a:rPr>
              <a:t>0</a:t>
            </a:r>
            <a:r>
              <a:rPr kumimoji="0" lang="en-US" sz="1800" b="0" i="0" u="none" strike="noStrike" kern="1200" cap="none" spc="0" normalizeH="0" baseline="0" noProof="0" dirty="0">
                <a:ln>
                  <a:noFill/>
                </a:ln>
                <a:solidFill>
                  <a:prstClr val="black"/>
                </a:solidFill>
                <a:effectLst/>
                <a:uLnTx/>
                <a:uFillTx/>
                <a:latin typeface="Garamond"/>
                <a:ea typeface="+mn-ea"/>
                <a:cs typeface="+mn-cs"/>
              </a:rPr>
              <a:t>=0.8,</a:t>
            </a:r>
            <a:r>
              <a:rPr kumimoji="0" lang="el-GR" sz="1800" b="0" i="0" u="none" strike="noStrike" kern="1200" cap="none" spc="0" normalizeH="0" baseline="0" noProof="0" dirty="0">
                <a:ln>
                  <a:noFill/>
                </a:ln>
                <a:solidFill>
                  <a:prstClr val="black"/>
                </a:solidFill>
                <a:effectLst/>
                <a:uLnTx/>
                <a:uFillTx/>
                <a:latin typeface="Garamond"/>
                <a:ea typeface="+mn-ea"/>
                <a:cs typeface="+mn-cs"/>
              </a:rPr>
              <a:t> α</a:t>
            </a:r>
            <a:r>
              <a:rPr kumimoji="0" lang="en-US" sz="1800" b="0" i="0" u="none" strike="noStrike" kern="1200" cap="none" spc="0" normalizeH="0" baseline="-25000" noProof="0" dirty="0">
                <a:ln>
                  <a:noFill/>
                </a:ln>
                <a:solidFill>
                  <a:prstClr val="black"/>
                </a:solidFill>
                <a:effectLst/>
                <a:uLnTx/>
                <a:uFillTx/>
                <a:latin typeface="Garamond"/>
                <a:ea typeface="+mn-ea"/>
                <a:cs typeface="+mn-cs"/>
              </a:rPr>
              <a:t>1</a:t>
            </a:r>
            <a:r>
              <a:rPr kumimoji="0" lang="en-US" sz="1800" b="0" i="0" u="none" strike="noStrike" kern="1200" cap="none" spc="0" normalizeH="0" baseline="0" noProof="0" dirty="0">
                <a:ln>
                  <a:noFill/>
                </a:ln>
                <a:solidFill>
                  <a:prstClr val="black"/>
                </a:solidFill>
                <a:effectLst/>
                <a:uLnTx/>
                <a:uFillTx/>
                <a:latin typeface="Garamond"/>
                <a:ea typeface="+mn-ea"/>
                <a:cs typeface="+mn-cs"/>
              </a:rPr>
              <a:t>=0.2</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92D050"/>
                </a:solidFill>
                <a:effectLst/>
                <a:uLnTx/>
                <a:uFillTx/>
                <a:latin typeface="Garamond"/>
                <a:ea typeface="+mn-ea"/>
                <a:cs typeface="+mn-cs"/>
              </a:rPr>
              <a:t>Green</a:t>
            </a:r>
            <a:r>
              <a:rPr kumimoji="0" lang="en-US" sz="1800" b="0" i="0" u="none" strike="noStrike" kern="1200" cap="none" spc="0" normalizeH="0" baseline="0" noProof="0" dirty="0">
                <a:ln>
                  <a:noFill/>
                </a:ln>
                <a:solidFill>
                  <a:prstClr val="black"/>
                </a:solidFill>
                <a:effectLst/>
                <a:uLnTx/>
                <a:uFillTx/>
                <a:latin typeface="Garamond"/>
                <a:ea typeface="+mn-ea"/>
                <a:cs typeface="+mn-cs"/>
              </a:rPr>
              <a:t>-     </a:t>
            </a:r>
            <a:r>
              <a:rPr kumimoji="0" lang="el-GR" sz="1800" b="0" i="0" u="none" strike="noStrike" kern="1200" cap="none" spc="0" normalizeH="0" baseline="0" noProof="0" dirty="0">
                <a:ln>
                  <a:noFill/>
                </a:ln>
                <a:solidFill>
                  <a:prstClr val="black"/>
                </a:solidFill>
                <a:effectLst/>
                <a:uLnTx/>
                <a:uFillTx/>
                <a:latin typeface="Garamond"/>
                <a:ea typeface="+mn-ea"/>
                <a:cs typeface="+mn-cs"/>
              </a:rPr>
              <a:t>α</a:t>
            </a:r>
            <a:r>
              <a:rPr kumimoji="0" lang="en-US" sz="1800" b="0" i="0" u="none" strike="noStrike" kern="1200" cap="none" spc="0" normalizeH="0" baseline="-25000" noProof="0" dirty="0">
                <a:ln>
                  <a:noFill/>
                </a:ln>
                <a:solidFill>
                  <a:prstClr val="black"/>
                </a:solidFill>
                <a:effectLst/>
                <a:uLnTx/>
                <a:uFillTx/>
                <a:latin typeface="Garamond"/>
                <a:ea typeface="+mn-ea"/>
                <a:cs typeface="+mn-cs"/>
              </a:rPr>
              <a:t>0</a:t>
            </a:r>
            <a:r>
              <a:rPr kumimoji="0" lang="en-US" sz="1800" b="0" i="0" u="none" strike="noStrike" kern="1200" cap="none" spc="0" normalizeH="0" baseline="0" noProof="0" dirty="0">
                <a:ln>
                  <a:noFill/>
                </a:ln>
                <a:solidFill>
                  <a:prstClr val="black"/>
                </a:solidFill>
                <a:effectLst/>
                <a:uLnTx/>
                <a:uFillTx/>
                <a:latin typeface="Garamond"/>
                <a:ea typeface="+mn-ea"/>
                <a:cs typeface="+mn-cs"/>
              </a:rPr>
              <a:t>=0.9,</a:t>
            </a:r>
            <a:r>
              <a:rPr kumimoji="0" lang="el-GR" sz="1800" b="0" i="0" u="none" strike="noStrike" kern="1200" cap="none" spc="0" normalizeH="0" baseline="0" noProof="0" dirty="0">
                <a:ln>
                  <a:noFill/>
                </a:ln>
                <a:solidFill>
                  <a:prstClr val="black"/>
                </a:solidFill>
                <a:effectLst/>
                <a:uLnTx/>
                <a:uFillTx/>
                <a:latin typeface="Garamond"/>
                <a:ea typeface="+mn-ea"/>
                <a:cs typeface="+mn-cs"/>
              </a:rPr>
              <a:t> α</a:t>
            </a:r>
            <a:r>
              <a:rPr kumimoji="0" lang="en-US" sz="1800" b="0" i="0" u="none" strike="noStrike" kern="1200" cap="none" spc="0" normalizeH="0" baseline="-25000" noProof="0" dirty="0">
                <a:ln>
                  <a:noFill/>
                </a:ln>
                <a:solidFill>
                  <a:prstClr val="black"/>
                </a:solidFill>
                <a:effectLst/>
                <a:uLnTx/>
                <a:uFillTx/>
                <a:latin typeface="Garamond"/>
                <a:ea typeface="+mn-ea"/>
                <a:cs typeface="+mn-cs"/>
              </a:rPr>
              <a:t>1</a:t>
            </a:r>
            <a:r>
              <a:rPr kumimoji="0" lang="en-US" sz="1800" b="0" i="0" u="none" strike="noStrike" kern="1200" cap="none" spc="0" normalizeH="0" baseline="0" noProof="0" dirty="0">
                <a:ln>
                  <a:noFill/>
                </a:ln>
                <a:solidFill>
                  <a:prstClr val="black"/>
                </a:solidFill>
                <a:effectLst/>
                <a:uLnTx/>
                <a:uFillTx/>
                <a:latin typeface="Garamond"/>
                <a:ea typeface="+mn-ea"/>
                <a:cs typeface="+mn-cs"/>
              </a:rPr>
              <a:t>=0.1</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BACC6">
                    <a:lumMod val="75000"/>
                  </a:srgbClr>
                </a:solidFill>
                <a:effectLst/>
                <a:uLnTx/>
                <a:uFillTx/>
                <a:latin typeface="Garamond"/>
                <a:ea typeface="+mn-ea"/>
                <a:cs typeface="+mn-cs"/>
              </a:rPr>
              <a:t>Brown</a:t>
            </a:r>
            <a:r>
              <a:rPr kumimoji="0" lang="en-US" sz="1800" b="0" i="0" u="none" strike="noStrike" kern="1200" cap="none" spc="0" normalizeH="0" baseline="0" noProof="0" dirty="0">
                <a:ln>
                  <a:noFill/>
                </a:ln>
                <a:solidFill>
                  <a:prstClr val="black"/>
                </a:solidFill>
                <a:effectLst/>
                <a:uLnTx/>
                <a:uFillTx/>
                <a:latin typeface="Garamond"/>
                <a:ea typeface="+mn-ea"/>
                <a:cs typeface="+mn-cs"/>
              </a:rPr>
              <a:t>-     </a:t>
            </a:r>
            <a:r>
              <a:rPr kumimoji="0" lang="el-GR" sz="1800" b="0" i="0" u="none" strike="noStrike" kern="1200" cap="none" spc="0" normalizeH="0" baseline="0" noProof="0" dirty="0">
                <a:ln>
                  <a:noFill/>
                </a:ln>
                <a:solidFill>
                  <a:prstClr val="black"/>
                </a:solidFill>
                <a:effectLst/>
                <a:uLnTx/>
                <a:uFillTx/>
                <a:latin typeface="Garamond"/>
                <a:ea typeface="+mn-ea"/>
                <a:cs typeface="+mn-cs"/>
              </a:rPr>
              <a:t>α</a:t>
            </a:r>
            <a:r>
              <a:rPr kumimoji="0" lang="en-US" sz="1800" b="0" i="0" u="none" strike="noStrike" kern="1200" cap="none" spc="0" normalizeH="0" baseline="-25000" noProof="0" dirty="0">
                <a:ln>
                  <a:noFill/>
                </a:ln>
                <a:solidFill>
                  <a:prstClr val="black"/>
                </a:solidFill>
                <a:effectLst/>
                <a:uLnTx/>
                <a:uFillTx/>
                <a:latin typeface="Garamond"/>
                <a:ea typeface="+mn-ea"/>
                <a:cs typeface="+mn-cs"/>
              </a:rPr>
              <a:t>0</a:t>
            </a:r>
            <a:r>
              <a:rPr kumimoji="0" lang="en-US" sz="1800" b="0" i="0" u="none" strike="noStrike" kern="1200" cap="none" spc="0" normalizeH="0" baseline="0" noProof="0" dirty="0">
                <a:ln>
                  <a:noFill/>
                </a:ln>
                <a:solidFill>
                  <a:prstClr val="black"/>
                </a:solidFill>
                <a:effectLst/>
                <a:uLnTx/>
                <a:uFillTx/>
                <a:latin typeface="Garamond"/>
                <a:ea typeface="+mn-ea"/>
                <a:cs typeface="+mn-cs"/>
              </a:rPr>
              <a:t>=1.0,</a:t>
            </a:r>
            <a:r>
              <a:rPr kumimoji="0" lang="el-GR" sz="1800" b="0" i="0" u="none" strike="noStrike" kern="1200" cap="none" spc="0" normalizeH="0" baseline="0" noProof="0" dirty="0">
                <a:ln>
                  <a:noFill/>
                </a:ln>
                <a:solidFill>
                  <a:prstClr val="black"/>
                </a:solidFill>
                <a:effectLst/>
                <a:uLnTx/>
                <a:uFillTx/>
                <a:latin typeface="Garamond"/>
                <a:ea typeface="+mn-ea"/>
                <a:cs typeface="+mn-cs"/>
              </a:rPr>
              <a:t> α</a:t>
            </a:r>
            <a:r>
              <a:rPr kumimoji="0" lang="en-US" sz="1800" b="0" i="0" u="none" strike="noStrike" kern="1200" cap="none" spc="0" normalizeH="0" baseline="-25000" noProof="0" dirty="0">
                <a:ln>
                  <a:noFill/>
                </a:ln>
                <a:solidFill>
                  <a:prstClr val="black"/>
                </a:solidFill>
                <a:effectLst/>
                <a:uLnTx/>
                <a:uFillTx/>
                <a:latin typeface="Garamond"/>
                <a:ea typeface="+mn-ea"/>
                <a:cs typeface="+mn-cs"/>
              </a:rPr>
              <a:t>1</a:t>
            </a:r>
            <a:r>
              <a:rPr kumimoji="0" lang="en-US" sz="1800" b="0" i="0" u="none" strike="noStrike" kern="1200" cap="none" spc="0" normalizeH="0" baseline="0" noProof="0" dirty="0">
                <a:ln>
                  <a:noFill/>
                </a:ln>
                <a:solidFill>
                  <a:prstClr val="black"/>
                </a:solidFill>
                <a:effectLst/>
                <a:uLnTx/>
                <a:uFillTx/>
                <a:latin typeface="Garamond"/>
                <a:ea typeface="+mn-ea"/>
                <a:cs typeface="+mn-cs"/>
              </a:rPr>
              <a:t>=0</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3406" y="914400"/>
            <a:ext cx="9000308"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7030A0"/>
                </a:solidFill>
                <a:effectLst/>
                <a:uLnTx/>
                <a:uFillTx/>
                <a:latin typeface="Garamond"/>
                <a:ea typeface="+mn-ea"/>
                <a:cs typeface="+mn-cs"/>
              </a:rPr>
              <a:t>For  Time delay=0.5s   α</a:t>
            </a:r>
            <a:r>
              <a:rPr kumimoji="0" lang="en-IN" sz="2400" b="0" i="0" u="none" strike="noStrike" kern="1200" cap="none" spc="0" normalizeH="0" baseline="-25000" noProof="0" dirty="0">
                <a:ln>
                  <a:noFill/>
                </a:ln>
                <a:solidFill>
                  <a:srgbClr val="7030A0"/>
                </a:solidFill>
                <a:effectLst/>
                <a:uLnTx/>
                <a:uFillTx/>
                <a:latin typeface="Garamond"/>
                <a:ea typeface="+mn-ea"/>
                <a:cs typeface="+mn-cs"/>
              </a:rPr>
              <a:t>0</a:t>
            </a:r>
            <a:r>
              <a:rPr kumimoji="0" lang="en-IN" sz="2400" b="0" i="0" u="none" strike="noStrike" kern="1200" cap="none" spc="0" normalizeH="0" baseline="0" noProof="0" dirty="0">
                <a:ln>
                  <a:noFill/>
                </a:ln>
                <a:solidFill>
                  <a:srgbClr val="7030A0"/>
                </a:solidFill>
                <a:effectLst/>
                <a:uLnTx/>
                <a:uFillTx/>
                <a:latin typeface="Garamond"/>
                <a:ea typeface="+mn-ea"/>
                <a:cs typeface="+mn-cs"/>
              </a:rPr>
              <a:t>=1   α</a:t>
            </a:r>
            <a:r>
              <a:rPr kumimoji="0" lang="en-IN" sz="2400" b="0" i="0" u="none" strike="noStrike" kern="1200" cap="none" spc="0" normalizeH="0" baseline="-25000" noProof="0" dirty="0">
                <a:ln>
                  <a:noFill/>
                </a:ln>
                <a:solidFill>
                  <a:srgbClr val="7030A0"/>
                </a:solidFill>
                <a:effectLst/>
                <a:uLnTx/>
                <a:uFillTx/>
                <a:latin typeface="Garamond"/>
                <a:ea typeface="+mn-ea"/>
                <a:cs typeface="+mn-cs"/>
              </a:rPr>
              <a:t>1</a:t>
            </a:r>
            <a:r>
              <a:rPr kumimoji="0" lang="en-IN" sz="2400" b="0" i="0" u="none" strike="noStrike" kern="1200" cap="none" spc="0" normalizeH="0" baseline="0" noProof="0" dirty="0">
                <a:ln>
                  <a:noFill/>
                </a:ln>
                <a:solidFill>
                  <a:srgbClr val="7030A0"/>
                </a:solidFill>
                <a:effectLst/>
                <a:uLnTx/>
                <a:uFillTx/>
                <a:latin typeface="Garamond"/>
                <a:ea typeface="+mn-ea"/>
                <a:cs typeface="+mn-cs"/>
              </a:rPr>
              <a:t>=0    </a:t>
            </a:r>
            <a:r>
              <a:rPr kumimoji="0" lang="en-IN" sz="2400" b="0" i="0" u="none" strike="noStrike" kern="1200" cap="none" spc="0" normalizeH="0" baseline="0" noProof="0" dirty="0" err="1">
                <a:ln>
                  <a:noFill/>
                </a:ln>
                <a:solidFill>
                  <a:srgbClr val="7030A0"/>
                </a:solidFill>
                <a:effectLst/>
                <a:uLnTx/>
                <a:uFillTx/>
                <a:latin typeface="Garamond"/>
                <a:ea typeface="+mn-ea"/>
                <a:cs typeface="+mn-cs"/>
              </a:rPr>
              <a:t>K</a:t>
            </a:r>
            <a:r>
              <a:rPr kumimoji="0" lang="en-IN" sz="2400" b="0" i="0" u="none" strike="noStrike" kern="1200" cap="none" spc="0" normalizeH="0" baseline="-25000" noProof="0" dirty="0" err="1">
                <a:ln>
                  <a:noFill/>
                </a:ln>
                <a:solidFill>
                  <a:srgbClr val="7030A0"/>
                </a:solidFill>
                <a:effectLst/>
                <a:uLnTx/>
                <a:uFillTx/>
                <a:latin typeface="Garamond"/>
                <a:ea typeface="+mn-ea"/>
                <a:cs typeface="+mn-cs"/>
              </a:rPr>
              <a:t>p</a:t>
            </a:r>
            <a:r>
              <a:rPr kumimoji="0" lang="en-IN" sz="2400" b="0" i="0" u="none" strike="noStrike" kern="1200" cap="none" spc="0" normalizeH="0" baseline="0" noProof="0" dirty="0">
                <a:ln>
                  <a:noFill/>
                </a:ln>
                <a:solidFill>
                  <a:srgbClr val="7030A0"/>
                </a:solidFill>
                <a:effectLst/>
                <a:uLnTx/>
                <a:uFillTx/>
                <a:latin typeface="Garamond"/>
                <a:ea typeface="+mn-ea"/>
                <a:cs typeface="+mn-cs"/>
              </a:rPr>
              <a:t>=16    </a:t>
            </a:r>
            <a:r>
              <a:rPr kumimoji="0" lang="en-IN" sz="2400" b="0" i="0" u="none" strike="noStrike" kern="1200" cap="none" spc="0" normalizeH="0" baseline="0" noProof="0" dirty="0" err="1">
                <a:ln>
                  <a:noFill/>
                </a:ln>
                <a:solidFill>
                  <a:srgbClr val="7030A0"/>
                </a:solidFill>
                <a:effectLst/>
                <a:uLnTx/>
                <a:uFillTx/>
                <a:latin typeface="Garamond"/>
                <a:ea typeface="+mn-ea"/>
                <a:cs typeface="+mn-cs"/>
              </a:rPr>
              <a:t>K</a:t>
            </a:r>
            <a:r>
              <a:rPr kumimoji="0" lang="en-IN" sz="2400" b="0" i="0" u="none" strike="noStrike" kern="1200" cap="none" spc="0" normalizeH="0" baseline="-25000" noProof="0" dirty="0" err="1">
                <a:ln>
                  <a:noFill/>
                </a:ln>
                <a:solidFill>
                  <a:srgbClr val="7030A0"/>
                </a:solidFill>
                <a:effectLst/>
                <a:uLnTx/>
                <a:uFillTx/>
                <a:latin typeface="Garamond"/>
                <a:ea typeface="+mn-ea"/>
                <a:cs typeface="+mn-cs"/>
              </a:rPr>
              <a:t>i</a:t>
            </a:r>
            <a:r>
              <a:rPr kumimoji="0" lang="en-IN" sz="2400" b="0" i="0" u="none" strike="noStrike" kern="1200" cap="none" spc="0" normalizeH="0" baseline="0" noProof="0" dirty="0">
                <a:ln>
                  <a:noFill/>
                </a:ln>
                <a:solidFill>
                  <a:srgbClr val="7030A0"/>
                </a:solidFill>
                <a:effectLst/>
                <a:uLnTx/>
                <a:uFillTx/>
                <a:latin typeface="Garamond"/>
                <a:ea typeface="+mn-ea"/>
                <a:cs typeface="+mn-cs"/>
              </a:rPr>
              <a:t>=6  </a:t>
            </a:r>
            <a:r>
              <a:rPr kumimoji="0" lang="en-IN" sz="2400" b="1" i="0" u="none" strike="noStrike" kern="1200" cap="none" spc="0" normalizeH="0" baseline="0" noProof="0" dirty="0">
                <a:ln>
                  <a:noFill/>
                </a:ln>
                <a:solidFill>
                  <a:srgbClr val="7030A0"/>
                </a:solidFill>
                <a:effectLst/>
                <a:uLnTx/>
                <a:uFillTx/>
                <a:latin typeface="Garamond"/>
                <a:ea typeface="+mn-ea"/>
                <a:cs typeface="+mn-cs"/>
              </a:rPr>
              <a:t> (unstable)</a:t>
            </a:r>
            <a:endParaRPr kumimoji="0" lang="en-US" sz="2400" b="1" i="0" u="none" strike="noStrike" kern="1200" cap="none" spc="0" normalizeH="0" baseline="0" noProof="0" dirty="0">
              <a:ln>
                <a:noFill/>
              </a:ln>
              <a:solidFill>
                <a:srgbClr val="7030A0"/>
              </a:solidFill>
              <a:effectLst/>
              <a:uLnTx/>
              <a:uFillTx/>
              <a:latin typeface="Garamond"/>
              <a:ea typeface="+mn-ea"/>
              <a:cs typeface="+mn-cs"/>
            </a:endParaRPr>
          </a:p>
        </p:txBody>
      </p:sp>
      <p:pic>
        <p:nvPicPr>
          <p:cNvPr id="4" name="Picture 3" descr="so.10.png"/>
          <p:cNvPicPr/>
          <p:nvPr/>
        </p:nvPicPr>
        <p:blipFill>
          <a:blip r:embed="rId2"/>
          <a:stretch>
            <a:fillRect/>
          </a:stretch>
        </p:blipFill>
        <p:spPr>
          <a:xfrm>
            <a:off x="1123406" y="1867308"/>
            <a:ext cx="9300754" cy="356684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0789" y="1293223"/>
            <a:ext cx="9065622"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7030A0"/>
                </a:solidFill>
                <a:effectLst/>
                <a:uLnTx/>
                <a:uFillTx/>
                <a:latin typeface="Garamond"/>
                <a:ea typeface="+mn-ea"/>
                <a:cs typeface="+mn-cs"/>
              </a:rPr>
              <a:t>For Time delay=0.5s   α</a:t>
            </a:r>
            <a:r>
              <a:rPr kumimoji="0" lang="en-IN" sz="2400" b="0" i="0" u="none" strike="noStrike" kern="1200" cap="none" spc="0" normalizeH="0" baseline="-25000" noProof="0" dirty="0">
                <a:ln>
                  <a:noFill/>
                </a:ln>
                <a:solidFill>
                  <a:srgbClr val="7030A0"/>
                </a:solidFill>
                <a:effectLst/>
                <a:uLnTx/>
                <a:uFillTx/>
                <a:latin typeface="Garamond"/>
                <a:ea typeface="+mn-ea"/>
                <a:cs typeface="+mn-cs"/>
              </a:rPr>
              <a:t>0</a:t>
            </a:r>
            <a:r>
              <a:rPr kumimoji="0" lang="en-IN" sz="2400" b="0" i="0" u="none" strike="noStrike" kern="1200" cap="none" spc="0" normalizeH="0" baseline="0" noProof="0" dirty="0">
                <a:ln>
                  <a:noFill/>
                </a:ln>
                <a:solidFill>
                  <a:srgbClr val="7030A0"/>
                </a:solidFill>
                <a:effectLst/>
                <a:uLnTx/>
                <a:uFillTx/>
                <a:latin typeface="Garamond"/>
                <a:ea typeface="+mn-ea"/>
                <a:cs typeface="+mn-cs"/>
              </a:rPr>
              <a:t>=1   α</a:t>
            </a:r>
            <a:r>
              <a:rPr kumimoji="0" lang="en-IN" sz="2400" b="0" i="0" u="none" strike="noStrike" kern="1200" cap="none" spc="0" normalizeH="0" baseline="-25000" noProof="0" dirty="0">
                <a:ln>
                  <a:noFill/>
                </a:ln>
                <a:solidFill>
                  <a:srgbClr val="7030A0"/>
                </a:solidFill>
                <a:effectLst/>
                <a:uLnTx/>
                <a:uFillTx/>
                <a:latin typeface="Garamond"/>
                <a:ea typeface="+mn-ea"/>
                <a:cs typeface="+mn-cs"/>
              </a:rPr>
              <a:t>1</a:t>
            </a:r>
            <a:r>
              <a:rPr kumimoji="0" lang="en-IN" sz="2400" b="0" i="0" u="none" strike="noStrike" kern="1200" cap="none" spc="0" normalizeH="0" baseline="0" noProof="0" dirty="0">
                <a:ln>
                  <a:noFill/>
                </a:ln>
                <a:solidFill>
                  <a:srgbClr val="7030A0"/>
                </a:solidFill>
                <a:effectLst/>
                <a:uLnTx/>
                <a:uFillTx/>
                <a:latin typeface="Garamond"/>
                <a:ea typeface="+mn-ea"/>
                <a:cs typeface="+mn-cs"/>
              </a:rPr>
              <a:t>=0    </a:t>
            </a:r>
            <a:r>
              <a:rPr kumimoji="0" lang="en-IN" sz="2400" b="0" i="0" u="none" strike="noStrike" kern="1200" cap="none" spc="0" normalizeH="0" baseline="0" noProof="0" dirty="0" err="1">
                <a:ln>
                  <a:noFill/>
                </a:ln>
                <a:solidFill>
                  <a:srgbClr val="7030A0"/>
                </a:solidFill>
                <a:effectLst/>
                <a:uLnTx/>
                <a:uFillTx/>
                <a:latin typeface="Garamond"/>
                <a:ea typeface="+mn-ea"/>
                <a:cs typeface="+mn-cs"/>
              </a:rPr>
              <a:t>K</a:t>
            </a:r>
            <a:r>
              <a:rPr kumimoji="0" lang="en-IN" sz="2400" b="0" i="0" u="none" strike="noStrike" kern="1200" cap="none" spc="0" normalizeH="0" baseline="-25000" noProof="0" dirty="0" err="1">
                <a:ln>
                  <a:noFill/>
                </a:ln>
                <a:solidFill>
                  <a:srgbClr val="7030A0"/>
                </a:solidFill>
                <a:effectLst/>
                <a:uLnTx/>
                <a:uFillTx/>
                <a:latin typeface="Garamond"/>
                <a:ea typeface="+mn-ea"/>
                <a:cs typeface="+mn-cs"/>
              </a:rPr>
              <a:t>p</a:t>
            </a:r>
            <a:r>
              <a:rPr kumimoji="0" lang="en-IN" sz="2400" b="0" i="0" u="none" strike="noStrike" kern="1200" cap="none" spc="0" normalizeH="0" baseline="0" noProof="0" dirty="0">
                <a:ln>
                  <a:noFill/>
                </a:ln>
                <a:solidFill>
                  <a:srgbClr val="7030A0"/>
                </a:solidFill>
                <a:effectLst/>
                <a:uLnTx/>
                <a:uFillTx/>
                <a:latin typeface="Garamond"/>
                <a:ea typeface="+mn-ea"/>
                <a:cs typeface="+mn-cs"/>
              </a:rPr>
              <a:t>=8    </a:t>
            </a:r>
            <a:r>
              <a:rPr kumimoji="0" lang="en-IN" sz="2400" b="0" i="0" u="none" strike="noStrike" kern="1200" cap="none" spc="0" normalizeH="0" baseline="0" noProof="0" dirty="0" err="1">
                <a:ln>
                  <a:noFill/>
                </a:ln>
                <a:solidFill>
                  <a:srgbClr val="7030A0"/>
                </a:solidFill>
                <a:effectLst/>
                <a:uLnTx/>
                <a:uFillTx/>
                <a:latin typeface="Garamond"/>
                <a:ea typeface="+mn-ea"/>
                <a:cs typeface="+mn-cs"/>
              </a:rPr>
              <a:t>K</a:t>
            </a:r>
            <a:r>
              <a:rPr kumimoji="0" lang="en-IN" sz="2400" b="0" i="0" u="none" strike="noStrike" kern="1200" cap="none" spc="0" normalizeH="0" baseline="-25000" noProof="0" dirty="0" err="1">
                <a:ln>
                  <a:noFill/>
                </a:ln>
                <a:solidFill>
                  <a:srgbClr val="7030A0"/>
                </a:solidFill>
                <a:effectLst/>
                <a:uLnTx/>
                <a:uFillTx/>
                <a:latin typeface="Garamond"/>
                <a:ea typeface="+mn-ea"/>
                <a:cs typeface="+mn-cs"/>
              </a:rPr>
              <a:t>i</a:t>
            </a:r>
            <a:r>
              <a:rPr kumimoji="0" lang="en-IN" sz="2400" b="0" i="0" u="none" strike="noStrike" kern="1200" cap="none" spc="0" normalizeH="0" baseline="0" noProof="0" dirty="0">
                <a:ln>
                  <a:noFill/>
                </a:ln>
                <a:solidFill>
                  <a:srgbClr val="7030A0"/>
                </a:solidFill>
                <a:effectLst/>
                <a:uLnTx/>
                <a:uFillTx/>
                <a:latin typeface="Garamond"/>
                <a:ea typeface="+mn-ea"/>
                <a:cs typeface="+mn-cs"/>
              </a:rPr>
              <a:t>=5.4   </a:t>
            </a:r>
            <a:r>
              <a:rPr kumimoji="0" lang="en-IN" sz="2400" b="1" i="0" u="none" strike="noStrike" kern="1200" cap="none" spc="0" normalizeH="0" baseline="0" noProof="0" dirty="0">
                <a:ln>
                  <a:noFill/>
                </a:ln>
                <a:solidFill>
                  <a:srgbClr val="7030A0"/>
                </a:solidFill>
                <a:effectLst/>
                <a:uLnTx/>
                <a:uFillTx/>
                <a:latin typeface="Garamond"/>
                <a:ea typeface="+mn-ea"/>
                <a:cs typeface="+mn-cs"/>
              </a:rPr>
              <a:t>(marginally stable)</a:t>
            </a:r>
            <a:endParaRPr kumimoji="0" lang="en-US" sz="2400" b="1" i="0" u="none" strike="noStrike" kern="1200" cap="none" spc="0" normalizeH="0" baseline="0" noProof="0" dirty="0">
              <a:ln>
                <a:noFill/>
              </a:ln>
              <a:solidFill>
                <a:srgbClr val="7030A0"/>
              </a:solidFill>
              <a:effectLst/>
              <a:uLnTx/>
              <a:uFillTx/>
              <a:latin typeface="Garamond"/>
              <a:ea typeface="+mn-ea"/>
              <a:cs typeface="+mn-cs"/>
            </a:endParaRPr>
          </a:p>
        </p:txBody>
      </p:sp>
      <p:pic>
        <p:nvPicPr>
          <p:cNvPr id="4" name="Picture 3" descr="so.9.png"/>
          <p:cNvPicPr/>
          <p:nvPr/>
        </p:nvPicPr>
        <p:blipFill>
          <a:blip r:embed="rId2"/>
          <a:stretch>
            <a:fillRect/>
          </a:stretch>
        </p:blipFill>
        <p:spPr>
          <a:xfrm>
            <a:off x="1449977" y="2190341"/>
            <a:ext cx="8882743" cy="33874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8537" y="1071154"/>
            <a:ext cx="9627326"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7030A0"/>
                </a:solidFill>
                <a:effectLst/>
                <a:uLnTx/>
                <a:uFillTx/>
                <a:latin typeface="Garamond"/>
                <a:ea typeface="+mn-ea"/>
                <a:cs typeface="+mn-cs"/>
              </a:rPr>
              <a:t>For Time delay=0.5s    α</a:t>
            </a:r>
            <a:r>
              <a:rPr kumimoji="0" lang="en-IN" sz="2400" b="0" i="0" u="none" strike="noStrike" kern="1200" cap="none" spc="0" normalizeH="0" baseline="-25000" noProof="0" dirty="0">
                <a:ln>
                  <a:noFill/>
                </a:ln>
                <a:solidFill>
                  <a:srgbClr val="7030A0"/>
                </a:solidFill>
                <a:effectLst/>
                <a:uLnTx/>
                <a:uFillTx/>
                <a:latin typeface="Garamond"/>
                <a:ea typeface="+mn-ea"/>
                <a:cs typeface="+mn-cs"/>
              </a:rPr>
              <a:t>0</a:t>
            </a:r>
            <a:r>
              <a:rPr kumimoji="0" lang="en-IN" sz="2400" b="0" i="0" u="none" strike="noStrike" kern="1200" cap="none" spc="0" normalizeH="0" baseline="0" noProof="0" dirty="0">
                <a:ln>
                  <a:noFill/>
                </a:ln>
                <a:solidFill>
                  <a:srgbClr val="7030A0"/>
                </a:solidFill>
                <a:effectLst/>
                <a:uLnTx/>
                <a:uFillTx/>
                <a:latin typeface="Garamond"/>
                <a:ea typeface="+mn-ea"/>
                <a:cs typeface="+mn-cs"/>
              </a:rPr>
              <a:t>=0.9    α</a:t>
            </a:r>
            <a:r>
              <a:rPr kumimoji="0" lang="en-IN" sz="2400" b="0" i="0" u="none" strike="noStrike" kern="1200" cap="none" spc="0" normalizeH="0" baseline="-25000" noProof="0" dirty="0">
                <a:ln>
                  <a:noFill/>
                </a:ln>
                <a:solidFill>
                  <a:srgbClr val="7030A0"/>
                </a:solidFill>
                <a:effectLst/>
                <a:uLnTx/>
                <a:uFillTx/>
                <a:latin typeface="Garamond"/>
                <a:ea typeface="+mn-ea"/>
                <a:cs typeface="+mn-cs"/>
              </a:rPr>
              <a:t>1</a:t>
            </a:r>
            <a:r>
              <a:rPr kumimoji="0" lang="en-IN" sz="2400" b="0" i="0" u="none" strike="noStrike" kern="1200" cap="none" spc="0" normalizeH="0" baseline="0" noProof="0" dirty="0">
                <a:ln>
                  <a:noFill/>
                </a:ln>
                <a:solidFill>
                  <a:srgbClr val="7030A0"/>
                </a:solidFill>
                <a:effectLst/>
                <a:uLnTx/>
                <a:uFillTx/>
                <a:latin typeface="Garamond"/>
                <a:ea typeface="+mn-ea"/>
                <a:cs typeface="+mn-cs"/>
              </a:rPr>
              <a:t>=0.1   </a:t>
            </a:r>
            <a:r>
              <a:rPr kumimoji="0" lang="en-IN" sz="2400" b="0" i="0" u="none" strike="noStrike" kern="1200" cap="none" spc="0" normalizeH="0" baseline="0" noProof="0" dirty="0" err="1">
                <a:ln>
                  <a:noFill/>
                </a:ln>
                <a:solidFill>
                  <a:srgbClr val="7030A0"/>
                </a:solidFill>
                <a:effectLst/>
                <a:uLnTx/>
                <a:uFillTx/>
                <a:latin typeface="Garamond"/>
                <a:ea typeface="+mn-ea"/>
                <a:cs typeface="+mn-cs"/>
              </a:rPr>
              <a:t>K</a:t>
            </a:r>
            <a:r>
              <a:rPr kumimoji="0" lang="en-IN" sz="2400" b="0" i="0" u="none" strike="noStrike" kern="1200" cap="none" spc="0" normalizeH="0" baseline="-25000" noProof="0" dirty="0" err="1">
                <a:ln>
                  <a:noFill/>
                </a:ln>
                <a:solidFill>
                  <a:srgbClr val="7030A0"/>
                </a:solidFill>
                <a:effectLst/>
                <a:uLnTx/>
                <a:uFillTx/>
                <a:latin typeface="Garamond"/>
                <a:ea typeface="+mn-ea"/>
                <a:cs typeface="+mn-cs"/>
              </a:rPr>
              <a:t>p</a:t>
            </a:r>
            <a:r>
              <a:rPr kumimoji="0" lang="en-IN" sz="2400" b="0" i="0" u="none" strike="noStrike" kern="1200" cap="none" spc="0" normalizeH="0" baseline="0" noProof="0" dirty="0">
                <a:ln>
                  <a:noFill/>
                </a:ln>
                <a:solidFill>
                  <a:srgbClr val="7030A0"/>
                </a:solidFill>
                <a:effectLst/>
                <a:uLnTx/>
                <a:uFillTx/>
                <a:latin typeface="Garamond"/>
                <a:ea typeface="+mn-ea"/>
                <a:cs typeface="+mn-cs"/>
              </a:rPr>
              <a:t>=4   </a:t>
            </a:r>
            <a:r>
              <a:rPr kumimoji="0" lang="en-IN" sz="2400" b="0" i="0" u="none" strike="noStrike" kern="1200" cap="none" spc="0" normalizeH="0" baseline="0" noProof="0" dirty="0" err="1">
                <a:ln>
                  <a:noFill/>
                </a:ln>
                <a:solidFill>
                  <a:srgbClr val="7030A0"/>
                </a:solidFill>
                <a:effectLst/>
                <a:uLnTx/>
                <a:uFillTx/>
                <a:latin typeface="Garamond"/>
                <a:ea typeface="+mn-ea"/>
                <a:cs typeface="+mn-cs"/>
              </a:rPr>
              <a:t>K</a:t>
            </a:r>
            <a:r>
              <a:rPr kumimoji="0" lang="en-IN" sz="2400" b="0" i="0" u="none" strike="noStrike" kern="1200" cap="none" spc="0" normalizeH="0" baseline="-25000" noProof="0" dirty="0" err="1">
                <a:ln>
                  <a:noFill/>
                </a:ln>
                <a:solidFill>
                  <a:srgbClr val="7030A0"/>
                </a:solidFill>
                <a:effectLst/>
                <a:uLnTx/>
                <a:uFillTx/>
                <a:latin typeface="Garamond"/>
                <a:ea typeface="+mn-ea"/>
                <a:cs typeface="+mn-cs"/>
              </a:rPr>
              <a:t>i</a:t>
            </a:r>
            <a:r>
              <a:rPr kumimoji="0" lang="en-IN" sz="2400" b="0" i="0" u="none" strike="noStrike" kern="1200" cap="none" spc="0" normalizeH="0" baseline="0" noProof="0" dirty="0">
                <a:ln>
                  <a:noFill/>
                </a:ln>
                <a:solidFill>
                  <a:srgbClr val="7030A0"/>
                </a:solidFill>
                <a:effectLst/>
                <a:uLnTx/>
                <a:uFillTx/>
                <a:latin typeface="Garamond"/>
                <a:ea typeface="+mn-ea"/>
                <a:cs typeface="+mn-cs"/>
              </a:rPr>
              <a:t>=1 </a:t>
            </a:r>
            <a:r>
              <a:rPr kumimoji="0" lang="en-IN" sz="2400" b="1" i="0" u="none" strike="noStrike" kern="1200" cap="none" spc="0" normalizeH="0" baseline="0" noProof="0" dirty="0">
                <a:ln>
                  <a:noFill/>
                </a:ln>
                <a:solidFill>
                  <a:srgbClr val="7030A0"/>
                </a:solidFill>
                <a:effectLst/>
                <a:uLnTx/>
                <a:uFillTx/>
                <a:latin typeface="Garamond"/>
                <a:ea typeface="+mn-ea"/>
                <a:cs typeface="+mn-cs"/>
              </a:rPr>
              <a:t>(stable)</a:t>
            </a:r>
            <a:endParaRPr kumimoji="0" lang="en-US" sz="2400" b="1" i="0" u="none" strike="noStrike" kern="1200" cap="none" spc="0" normalizeH="0" baseline="0" noProof="0" dirty="0">
              <a:ln>
                <a:noFill/>
              </a:ln>
              <a:solidFill>
                <a:srgbClr val="7030A0"/>
              </a:solidFill>
              <a:effectLst/>
              <a:uLnTx/>
              <a:uFillTx/>
              <a:latin typeface="Garamond"/>
              <a:ea typeface="+mn-ea"/>
              <a:cs typeface="+mn-cs"/>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306285" y="1995487"/>
            <a:ext cx="8974183" cy="353010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04077-82F3-4A6E-8DB5-51492F3A1A9A}"/>
              </a:ext>
            </a:extLst>
          </p:cNvPr>
          <p:cNvSpPr>
            <a:spLocks noGrp="1"/>
          </p:cNvSpPr>
          <p:nvPr>
            <p:ph type="title"/>
          </p:nvPr>
        </p:nvSpPr>
        <p:spPr>
          <a:xfrm>
            <a:off x="628649" y="227118"/>
            <a:ext cx="10772775" cy="853017"/>
          </a:xfrm>
        </p:spPr>
        <p:txBody>
          <a:bodyPr>
            <a:normAutofit/>
          </a:bodyPr>
          <a:lstStyle/>
          <a:p>
            <a:r>
              <a:rPr lang="en-US" sz="3200" b="1" dirty="0">
                <a:solidFill>
                  <a:srgbClr val="7030A0"/>
                </a:solidFill>
              </a:rPr>
              <a:t>CONCLUSION:</a:t>
            </a:r>
            <a:endParaRPr lang="en-IN" sz="3200" b="1" dirty="0">
              <a:solidFill>
                <a:srgbClr val="7030A0"/>
              </a:solidFill>
            </a:endParaRPr>
          </a:p>
        </p:txBody>
      </p:sp>
      <p:sp>
        <p:nvSpPr>
          <p:cNvPr id="3" name="Content Placeholder 2">
            <a:extLst>
              <a:ext uri="{FF2B5EF4-FFF2-40B4-BE49-F238E27FC236}">
                <a16:creationId xmlns:a16="http://schemas.microsoft.com/office/drawing/2014/main" id="{E0C5F7A4-2792-470F-AD18-5B4DF222FABD}"/>
              </a:ext>
            </a:extLst>
          </p:cNvPr>
          <p:cNvSpPr>
            <a:spLocks noGrp="1"/>
          </p:cNvSpPr>
          <p:nvPr>
            <p:ph idx="1"/>
          </p:nvPr>
        </p:nvSpPr>
        <p:spPr>
          <a:xfrm>
            <a:off x="757047" y="952501"/>
            <a:ext cx="10677906" cy="4911090"/>
          </a:xfrm>
        </p:spPr>
        <p:txBody>
          <a:bodyPr>
            <a:normAutofit/>
          </a:bodyPr>
          <a:lstStyle/>
          <a:p>
            <a:pPr algn="just">
              <a:lnSpc>
                <a:spcPct val="160000"/>
              </a:lnSpc>
              <a:buFont typeface="Wingdings" panose="05000000000000000000" pitchFamily="2" charset="2"/>
              <a:buChar char="Ø"/>
            </a:pPr>
            <a:r>
              <a:rPr lang="en-US" sz="2000" dirty="0">
                <a:latin typeface="Trebuchet MS" panose="020B0603020202020204" pitchFamily="34" charset="0"/>
              </a:rPr>
              <a:t>In this project a single area LFC system integrated with EV aggregator over a communication network is considered for stability analysis.</a:t>
            </a:r>
          </a:p>
          <a:p>
            <a:pPr algn="just">
              <a:lnSpc>
                <a:spcPct val="160000"/>
              </a:lnSpc>
              <a:buFont typeface="Wingdings" panose="05000000000000000000" pitchFamily="2" charset="2"/>
              <a:buChar char="Ø"/>
            </a:pPr>
            <a:r>
              <a:rPr lang="en-US" sz="2000" dirty="0">
                <a:latin typeface="Trebuchet MS" panose="020B0603020202020204" pitchFamily="34" charset="0"/>
              </a:rPr>
              <a:t>The closed-loop transfer function of the LFC system with EV aggregator and network induced time delay is derived.</a:t>
            </a:r>
          </a:p>
          <a:p>
            <a:pPr algn="just">
              <a:lnSpc>
                <a:spcPct val="160000"/>
              </a:lnSpc>
              <a:buFont typeface="Wingdings" panose="05000000000000000000" pitchFamily="2" charset="2"/>
              <a:buChar char="Ø"/>
            </a:pPr>
            <a:r>
              <a:rPr lang="en-US" sz="2000" dirty="0">
                <a:latin typeface="Trebuchet MS" panose="020B0603020202020204" pitchFamily="34" charset="0"/>
              </a:rPr>
              <a:t>The delay-dependent stability analysis is done to compute the stable delay margin for various sub-set of the PI controller parameters.</a:t>
            </a:r>
          </a:p>
          <a:p>
            <a:pPr algn="just">
              <a:lnSpc>
                <a:spcPct val="160000"/>
              </a:lnSpc>
              <a:buFont typeface="Wingdings" panose="05000000000000000000" pitchFamily="2" charset="2"/>
              <a:buChar char="Ø"/>
            </a:pPr>
            <a:r>
              <a:rPr lang="en-US" sz="2000" dirty="0">
                <a:latin typeface="Trebuchet MS" panose="020B0603020202020204" pitchFamily="34" charset="0"/>
              </a:rPr>
              <a:t> The delay-dependent stabilization problem is done to compute a feasible region in PI controller parametric space for a known network delay.</a:t>
            </a:r>
          </a:p>
          <a:p>
            <a:pPr algn="just">
              <a:lnSpc>
                <a:spcPct val="160000"/>
              </a:lnSpc>
              <a:buFont typeface="Wingdings" panose="05000000000000000000" pitchFamily="2" charset="2"/>
              <a:buChar char="Ø"/>
            </a:pPr>
            <a:r>
              <a:rPr lang="en-US" sz="2000" dirty="0">
                <a:latin typeface="Trebuchet MS" panose="020B0603020202020204" pitchFamily="34" charset="0"/>
              </a:rPr>
              <a:t>The time domain simulation studies are done to validate the analytical results.</a:t>
            </a:r>
            <a:endParaRPr lang="en-IN" sz="2000" dirty="0">
              <a:latin typeface="Trebuchet MS" panose="020B0603020202020204" pitchFamily="34" charset="0"/>
            </a:endParaRPr>
          </a:p>
        </p:txBody>
      </p:sp>
    </p:spTree>
    <p:extLst>
      <p:ext uri="{BB962C8B-B14F-4D97-AF65-F5344CB8AC3E}">
        <p14:creationId xmlns:p14="http://schemas.microsoft.com/office/powerpoint/2010/main" val="288948231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EF03-9E0E-43A6-B2B0-2FE595340033}"/>
              </a:ext>
            </a:extLst>
          </p:cNvPr>
          <p:cNvSpPr>
            <a:spLocks noGrp="1"/>
          </p:cNvSpPr>
          <p:nvPr>
            <p:ph type="title"/>
          </p:nvPr>
        </p:nvSpPr>
        <p:spPr>
          <a:xfrm>
            <a:off x="718457" y="499533"/>
            <a:ext cx="10711542" cy="480181"/>
          </a:xfrm>
        </p:spPr>
        <p:txBody>
          <a:bodyPr>
            <a:normAutofit/>
          </a:bodyPr>
          <a:lstStyle/>
          <a:p>
            <a:r>
              <a:rPr lang="en-US" sz="2400" b="1" dirty="0">
                <a:solidFill>
                  <a:srgbClr val="7030A0"/>
                </a:solidFill>
              </a:rPr>
              <a:t>BASE PAPER AND REFERENCES:</a:t>
            </a:r>
            <a:endParaRPr lang="en-IN" sz="2400" b="1" dirty="0">
              <a:solidFill>
                <a:srgbClr val="7030A0"/>
              </a:solidFill>
            </a:endParaRPr>
          </a:p>
        </p:txBody>
      </p:sp>
      <p:sp>
        <p:nvSpPr>
          <p:cNvPr id="3" name="Content Placeholder 2">
            <a:extLst>
              <a:ext uri="{FF2B5EF4-FFF2-40B4-BE49-F238E27FC236}">
                <a16:creationId xmlns:a16="http://schemas.microsoft.com/office/drawing/2014/main" id="{258BA890-5122-49CB-BF79-E1D746A4F46B}"/>
              </a:ext>
            </a:extLst>
          </p:cNvPr>
          <p:cNvSpPr>
            <a:spLocks noGrp="1"/>
          </p:cNvSpPr>
          <p:nvPr>
            <p:ph idx="1"/>
          </p:nvPr>
        </p:nvSpPr>
        <p:spPr>
          <a:xfrm>
            <a:off x="676656" y="1114426"/>
            <a:ext cx="10753725" cy="4663440"/>
          </a:xfrm>
        </p:spPr>
        <p:txBody>
          <a:bodyPr>
            <a:noAutofit/>
          </a:bodyPr>
          <a:lstStyle/>
          <a:p>
            <a:pPr marL="285750" lvl="0" indent="-285750" algn="just">
              <a:buClr>
                <a:srgbClr val="C00000"/>
              </a:buClr>
              <a:buFont typeface="+mj-lt"/>
              <a:buAutoNum type="arabicParenR"/>
            </a:pPr>
            <a:r>
              <a:rPr lang="en-US" sz="1400" dirty="0">
                <a:latin typeface="Trebuchet MS" panose="020B0603020202020204" pitchFamily="34" charset="0"/>
              </a:rPr>
              <a:t>Ausnain Naveed, Sahin Sonmez and Saffet Ayasun, ‘Impact of Electric Vehicle Aggregator with Communication Time Delay on Stability Regions and Stability Delay Margins in Load Frequency Control System,’ Journal of Modern Power Systems and Clean Energy, In Press. DOI: 10.35833/MPCE.2019.000244, 2020, Springer</a:t>
            </a:r>
            <a:r>
              <a:rPr lang="en-US" sz="1400" b="1" dirty="0">
                <a:latin typeface="Trebuchet MS" panose="020B0603020202020204" pitchFamily="34" charset="0"/>
              </a:rPr>
              <a:t>. (BASE PAPER)</a:t>
            </a:r>
          </a:p>
          <a:p>
            <a:pPr marL="285750" lvl="0" indent="-285750" algn="just">
              <a:buClr>
                <a:srgbClr val="C00000"/>
              </a:buClr>
              <a:buFont typeface="+mj-lt"/>
              <a:buAutoNum type="arabicParenR"/>
            </a:pPr>
            <a:endParaRPr lang="en-IN" sz="1400" dirty="0">
              <a:latin typeface="Trebuchet MS" panose="020B0603020202020204" pitchFamily="34" charset="0"/>
            </a:endParaRPr>
          </a:p>
          <a:p>
            <a:pPr marL="285750" lvl="0" indent="-285750" algn="just">
              <a:buClr>
                <a:srgbClr val="C00000"/>
              </a:buClr>
              <a:buFont typeface="+mj-lt"/>
              <a:buAutoNum type="arabicParenR"/>
            </a:pPr>
            <a:r>
              <a:rPr lang="en-US" sz="1400" dirty="0">
                <a:latin typeface="Trebuchet MS" panose="020B0603020202020204" pitchFamily="34" charset="0"/>
              </a:rPr>
              <a:t>Hakan Gunduz, Sahin Sonmez and Saffet Ayasun, ‘Impact of Electric Vehicles Aggregator on the Stability Region Micro-Grid System with Communication Time Delay,’ 2019 IEEE Milan Power Tech.</a:t>
            </a:r>
          </a:p>
          <a:p>
            <a:pPr marL="285750" lvl="0" indent="-285750" algn="just">
              <a:buClr>
                <a:srgbClr val="C00000"/>
              </a:buClr>
              <a:buFont typeface="+mj-lt"/>
              <a:buAutoNum type="arabicParenR"/>
            </a:pPr>
            <a:endParaRPr lang="en-IN" sz="1400" dirty="0">
              <a:latin typeface="Trebuchet MS" panose="020B0603020202020204" pitchFamily="34" charset="0"/>
            </a:endParaRPr>
          </a:p>
          <a:p>
            <a:pPr marL="285750" indent="-285750" algn="just">
              <a:buClr>
                <a:srgbClr val="C00000"/>
              </a:buClr>
              <a:buFont typeface="+mj-lt"/>
              <a:buAutoNum type="arabicParenR"/>
            </a:pPr>
            <a:r>
              <a:rPr lang="en-US" sz="1400" dirty="0">
                <a:latin typeface="Trebuchet MS" panose="020B0603020202020204" pitchFamily="34" charset="0"/>
              </a:rPr>
              <a:t>Vijay P. Singh, Nand Kishor, and Paulson Samuel, ‘Communication Time Delay Estimation for Load Frequency Control in Two Area Power Systems,’ </a:t>
            </a:r>
            <a:r>
              <a:rPr lang="en-US" sz="1400" i="1" dirty="0">
                <a:latin typeface="Trebuchet MS" panose="020B0603020202020204" pitchFamily="34" charset="0"/>
              </a:rPr>
              <a:t>Ad Hoc Networks</a:t>
            </a:r>
            <a:r>
              <a:rPr lang="en-US" sz="1400" dirty="0">
                <a:latin typeface="Trebuchet MS" panose="020B0603020202020204" pitchFamily="34" charset="0"/>
              </a:rPr>
              <a:t>, Vol. 41, No. 1, pp. 69-85, May 2016.</a:t>
            </a:r>
          </a:p>
          <a:p>
            <a:pPr marL="285750" indent="-285750" algn="just">
              <a:buClr>
                <a:srgbClr val="C00000"/>
              </a:buClr>
              <a:buFont typeface="+mj-lt"/>
              <a:buAutoNum type="arabicParenR"/>
            </a:pPr>
            <a:endParaRPr lang="en-IN" sz="1400" dirty="0">
              <a:latin typeface="Trebuchet MS" panose="020B0603020202020204" pitchFamily="34" charset="0"/>
            </a:endParaRPr>
          </a:p>
          <a:p>
            <a:pPr marL="285750" indent="-285750" algn="just">
              <a:buClr>
                <a:srgbClr val="C00000"/>
              </a:buClr>
              <a:buFont typeface="+mj-lt"/>
              <a:buAutoNum type="arabicParenR"/>
            </a:pPr>
            <a:r>
              <a:rPr lang="en-US" sz="1400" dirty="0">
                <a:latin typeface="Trebuchet MS" panose="020B0603020202020204" pitchFamily="34" charset="0"/>
              </a:rPr>
              <a:t>Ausnain Naveed, Sahin Sonmez and Saffet Ayasun, ‘Stability Regions in the Parameter Space for LFC System with EV Aggregator and Incommensurate Time Delays,’ 1</a:t>
            </a:r>
            <a:r>
              <a:rPr lang="en-US" sz="1400" baseline="30000" dirty="0">
                <a:latin typeface="Trebuchet MS" panose="020B0603020202020204" pitchFamily="34" charset="0"/>
              </a:rPr>
              <a:t>st</a:t>
            </a:r>
            <a:r>
              <a:rPr lang="en-US" sz="1400" dirty="0">
                <a:latin typeface="Trebuchet MS" panose="020B0603020202020204" pitchFamily="34" charset="0"/>
              </a:rPr>
              <a:t> IEEE Global Power Energy and Communication Conference (GPECOM 2019), June 12-15, 2019, Cappadocia, Turkey.</a:t>
            </a:r>
          </a:p>
          <a:p>
            <a:pPr marL="285750" indent="-285750" algn="just">
              <a:buClr>
                <a:srgbClr val="C00000"/>
              </a:buClr>
              <a:buFont typeface="+mj-lt"/>
              <a:buAutoNum type="arabicParenR"/>
            </a:pPr>
            <a:endParaRPr lang="en-IN" sz="1400" dirty="0">
              <a:latin typeface="Trebuchet MS" panose="020B0603020202020204" pitchFamily="34" charset="0"/>
            </a:endParaRPr>
          </a:p>
          <a:p>
            <a:pPr marL="285750" indent="-285750" algn="just">
              <a:buClr>
                <a:srgbClr val="C00000"/>
              </a:buClr>
              <a:buFont typeface="+mj-lt"/>
              <a:buAutoNum type="arabicParenR"/>
            </a:pPr>
            <a:r>
              <a:rPr lang="en-US" sz="1400" dirty="0">
                <a:latin typeface="Trebuchet MS" panose="020B0603020202020204" pitchFamily="34" charset="0"/>
              </a:rPr>
              <a:t>Han, Y., Zhang, K., Hong, L., Coelho, E. A. A., and Guerrero, J. M,  ‘MAS-based Distributed Coordinated Control and Optimization in Microgrid and Microgrid Clusters: A Comprehensive Overview.’ </a:t>
            </a:r>
            <a:r>
              <a:rPr lang="en-US" sz="1400" i="1" dirty="0">
                <a:latin typeface="Trebuchet MS" panose="020B0603020202020204" pitchFamily="34" charset="0"/>
              </a:rPr>
              <a:t>IEEE Transactions on Power Electronics</a:t>
            </a:r>
            <a:r>
              <a:rPr lang="en-US" sz="1400" dirty="0">
                <a:latin typeface="Trebuchet MS" panose="020B0603020202020204" pitchFamily="34" charset="0"/>
              </a:rPr>
              <a:t>, Vol. 33, No. 8, pp. 6488-6508, 2018.</a:t>
            </a:r>
          </a:p>
          <a:p>
            <a:pPr algn="just"/>
            <a:endParaRPr lang="en-IN" sz="1400" dirty="0">
              <a:latin typeface="Trebuchet MS" panose="020B0603020202020204" pitchFamily="34" charset="0"/>
            </a:endParaRPr>
          </a:p>
        </p:txBody>
      </p:sp>
    </p:spTree>
    <p:extLst>
      <p:ext uri="{BB962C8B-B14F-4D97-AF65-F5344CB8AC3E}">
        <p14:creationId xmlns:p14="http://schemas.microsoft.com/office/powerpoint/2010/main" val="18693917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758CF3-8BF8-4864-BF06-129A802C850E}"/>
              </a:ext>
            </a:extLst>
          </p:cNvPr>
          <p:cNvSpPr>
            <a:spLocks noGrp="1"/>
          </p:cNvSpPr>
          <p:nvPr>
            <p:ph idx="1"/>
          </p:nvPr>
        </p:nvSpPr>
        <p:spPr>
          <a:xfrm>
            <a:off x="676656" y="783771"/>
            <a:ext cx="10753725" cy="4994095"/>
          </a:xfrm>
        </p:spPr>
        <p:txBody>
          <a:bodyPr>
            <a:normAutofit/>
          </a:bodyPr>
          <a:lstStyle/>
          <a:p>
            <a:pPr marL="285750" indent="-285750" algn="just">
              <a:lnSpc>
                <a:spcPct val="150000"/>
              </a:lnSpc>
              <a:buClr>
                <a:srgbClr val="C00000"/>
              </a:buClr>
              <a:buNone/>
            </a:pPr>
            <a:endParaRPr lang="en-US" sz="1800" dirty="0">
              <a:latin typeface="Trebuchet MS" panose="020B0603020202020204" pitchFamily="34" charset="0"/>
            </a:endParaRPr>
          </a:p>
          <a:p>
            <a:pPr marL="285750" indent="-285750" algn="just">
              <a:lnSpc>
                <a:spcPct val="150000"/>
              </a:lnSpc>
              <a:buClr>
                <a:srgbClr val="C00000"/>
              </a:buClr>
              <a:buNone/>
            </a:pPr>
            <a:r>
              <a:rPr lang="en-US" sz="1800" dirty="0">
                <a:latin typeface="Trebuchet MS" panose="020B0603020202020204" pitchFamily="34" charset="0"/>
              </a:rPr>
              <a:t>6) H. Luo, I. A. Hiskens and Z. Hu, ‘Stability Analysis of Load Frequency Control Systems With Sampling and Transmission Delay,’ </a:t>
            </a:r>
            <a:r>
              <a:rPr lang="en-US" sz="1800" i="1" dirty="0">
                <a:latin typeface="Trebuchet MS" panose="020B0603020202020204" pitchFamily="34" charset="0"/>
              </a:rPr>
              <a:t>IEEE Transactions on Power Systems</a:t>
            </a:r>
            <a:r>
              <a:rPr lang="en-US" sz="1800" dirty="0">
                <a:latin typeface="Trebuchet MS" panose="020B0603020202020204" pitchFamily="34" charset="0"/>
              </a:rPr>
              <a:t>, Vol. 35, No. 5, pp. 3603-3615, Sept. 2020</a:t>
            </a:r>
          </a:p>
          <a:p>
            <a:pPr marL="285750" indent="-285750" algn="just">
              <a:lnSpc>
                <a:spcPct val="150000"/>
              </a:lnSpc>
              <a:buClr>
                <a:srgbClr val="C00000"/>
              </a:buClr>
              <a:buNone/>
            </a:pPr>
            <a:r>
              <a:rPr lang="en-IN" sz="1800" dirty="0">
                <a:latin typeface="Trebuchet MS" panose="020B0603020202020204" pitchFamily="34" charset="0"/>
              </a:rPr>
              <a:t>7) </a:t>
            </a:r>
            <a:r>
              <a:rPr lang="en-US" sz="1800" dirty="0">
                <a:latin typeface="Trebuchet MS" panose="020B0603020202020204" pitchFamily="34" charset="0"/>
              </a:rPr>
              <a:t>K. S. Ko and D. K. Sung, ‘The Effect of EV Aggregators With Time-Varying Delays on the Stability of a Load Frequency Control System,’ </a:t>
            </a:r>
            <a:r>
              <a:rPr lang="en-US" sz="1800" i="1" dirty="0">
                <a:latin typeface="Trebuchet MS" panose="020B0603020202020204" pitchFamily="34" charset="0"/>
              </a:rPr>
              <a:t>IEEE Transactions on Power Systems</a:t>
            </a:r>
            <a:r>
              <a:rPr lang="en-US" sz="1800" dirty="0">
                <a:latin typeface="Trebuchet MS" panose="020B0603020202020204" pitchFamily="34" charset="0"/>
              </a:rPr>
              <a:t>, Vol. 33, No. 1, pp. 669-680, Jan. 2018</a:t>
            </a:r>
          </a:p>
          <a:p>
            <a:pPr marL="285750" indent="-285750" algn="just">
              <a:lnSpc>
                <a:spcPct val="150000"/>
              </a:lnSpc>
              <a:buClr>
                <a:srgbClr val="C00000"/>
              </a:buClr>
              <a:buNone/>
            </a:pPr>
            <a:r>
              <a:rPr lang="en-IN" sz="1800" dirty="0">
                <a:latin typeface="Trebuchet MS" panose="020B0603020202020204" pitchFamily="34" charset="0"/>
              </a:rPr>
              <a:t>8) </a:t>
            </a:r>
            <a:r>
              <a:rPr lang="en-US" sz="1800" dirty="0">
                <a:latin typeface="Trebuchet MS" panose="020B0603020202020204" pitchFamily="34" charset="0"/>
              </a:rPr>
              <a:t>Deniz Katipoglu, Sahin Sonmez and Saffet Ayasun, ‘Stability Delay Margin Computation of Load Frequency Control System with Demand Response,’ 1</a:t>
            </a:r>
            <a:r>
              <a:rPr lang="en-US" sz="1800" baseline="30000" dirty="0">
                <a:latin typeface="Trebuchet MS" panose="020B0603020202020204" pitchFamily="34" charset="0"/>
              </a:rPr>
              <a:t>st</a:t>
            </a:r>
            <a:r>
              <a:rPr lang="en-US" sz="1800" dirty="0">
                <a:latin typeface="Trebuchet MS" panose="020B0603020202020204" pitchFamily="34" charset="0"/>
              </a:rPr>
              <a:t> IEEE Global Power Energy and Communication Conference (GPECOM 2019), June 12-15, 2019, Cappadocia, Turkey.</a:t>
            </a:r>
            <a:endParaRPr lang="en-IN" sz="1800" dirty="0">
              <a:latin typeface="Trebuchet MS" panose="020B0603020202020204" pitchFamily="34" charset="0"/>
            </a:endParaRPr>
          </a:p>
          <a:p>
            <a:pPr marL="228600" indent="-228600">
              <a:lnSpc>
                <a:spcPct val="150000"/>
              </a:lnSpc>
              <a:buClr>
                <a:srgbClr val="C00000"/>
              </a:buClr>
              <a:buFont typeface="+mj-lt"/>
              <a:buAutoNum type="arabicParenR"/>
            </a:pPr>
            <a:endParaRPr lang="en-IN" sz="1800" dirty="0">
              <a:latin typeface="Trebuchet MS" panose="020B0603020202020204" pitchFamily="34" charset="0"/>
            </a:endParaRPr>
          </a:p>
          <a:p>
            <a:pPr marL="600075" indent="-257175" algn="just">
              <a:lnSpc>
                <a:spcPct val="150000"/>
              </a:lnSpc>
              <a:spcAft>
                <a:spcPts val="750"/>
              </a:spcAft>
              <a:buClr>
                <a:srgbClr val="C00000"/>
              </a:buClr>
              <a:buFont typeface="+mj-lt"/>
              <a:buAutoNum type="arabicParenR"/>
            </a:pPr>
            <a:endParaRPr lang="en-GB" sz="800" dirty="0">
              <a:latin typeface="Trebuchet MS" panose="020B0603020202020204" pitchFamily="34" charset="0"/>
              <a:ea typeface="Calibri" panose="020F0502020204030204" pitchFamily="34" charset="0"/>
              <a:cs typeface="Times New Roman" panose="02020603050405020304" pitchFamily="18" charset="0"/>
            </a:endParaRPr>
          </a:p>
          <a:p>
            <a:pPr>
              <a:lnSpc>
                <a:spcPct val="150000"/>
              </a:lnSpc>
            </a:pPr>
            <a:endParaRPr lang="en-IN" dirty="0">
              <a:latin typeface="Trebuchet MS" panose="020B0603020202020204" pitchFamily="34" charset="0"/>
            </a:endParaRPr>
          </a:p>
        </p:txBody>
      </p:sp>
    </p:spTree>
    <p:extLst>
      <p:ext uri="{BB962C8B-B14F-4D97-AF65-F5344CB8AC3E}">
        <p14:creationId xmlns:p14="http://schemas.microsoft.com/office/powerpoint/2010/main" val="290543408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8C88A5-ED44-4032-B0CF-4FD96F07CBDE}"/>
              </a:ext>
            </a:extLst>
          </p:cNvPr>
          <p:cNvSpPr>
            <a:spLocks noGrp="1"/>
          </p:cNvSpPr>
          <p:nvPr>
            <p:ph idx="1"/>
          </p:nvPr>
        </p:nvSpPr>
        <p:spPr>
          <a:xfrm>
            <a:off x="676656" y="942975"/>
            <a:ext cx="10753725" cy="5124449"/>
          </a:xfrm>
        </p:spPr>
        <p:txBody>
          <a:bodyPr/>
          <a:lstStyle/>
          <a:p>
            <a:r>
              <a:rPr lang="en-US" dirty="0">
                <a:solidFill>
                  <a:srgbClr val="CC00CC"/>
                </a:solidFill>
              </a:rPr>
              <a:t>                                                </a:t>
            </a:r>
          </a:p>
          <a:p>
            <a:endParaRPr lang="en-US" dirty="0">
              <a:solidFill>
                <a:srgbClr val="CC00CC"/>
              </a:solidFill>
            </a:endParaRPr>
          </a:p>
          <a:p>
            <a:endParaRPr lang="en-US" dirty="0">
              <a:solidFill>
                <a:srgbClr val="CC00CC"/>
              </a:solidFill>
            </a:endParaRPr>
          </a:p>
          <a:p>
            <a:endParaRPr lang="en-US" dirty="0">
              <a:solidFill>
                <a:srgbClr val="CC00CC"/>
              </a:solidFill>
            </a:endParaRPr>
          </a:p>
          <a:p>
            <a:pPr marL="0" indent="0">
              <a:buNone/>
            </a:pPr>
            <a:r>
              <a:rPr lang="en-US" sz="2400" dirty="0">
                <a:solidFill>
                  <a:srgbClr val="7030A0"/>
                </a:solidFill>
                <a:latin typeface="Bookman Old Style" panose="02050604050505020204" pitchFamily="18" charset="0"/>
              </a:rPr>
              <a:t>                                </a:t>
            </a:r>
            <a:r>
              <a:rPr lang="en-US" sz="4800" dirty="0">
                <a:solidFill>
                  <a:srgbClr val="7030A0"/>
                </a:solidFill>
                <a:latin typeface="Bookman Old Style" panose="02050604050505020204" pitchFamily="18" charset="0"/>
              </a:rPr>
              <a:t>THANK YOU!!!</a:t>
            </a:r>
          </a:p>
          <a:p>
            <a:pPr marL="0" indent="0">
              <a:buNone/>
            </a:pPr>
            <a:r>
              <a:rPr lang="en-US" sz="4800" dirty="0">
                <a:solidFill>
                  <a:srgbClr val="CC00CC"/>
                </a:solidFill>
              </a:rPr>
              <a:t>                                                                             </a:t>
            </a:r>
            <a:endParaRPr lang="en-IN" sz="4800" dirty="0">
              <a:solidFill>
                <a:srgbClr val="CC00CC"/>
              </a:solidFill>
            </a:endParaRPr>
          </a:p>
        </p:txBody>
      </p:sp>
    </p:spTree>
    <p:extLst>
      <p:ext uri="{BB962C8B-B14F-4D97-AF65-F5344CB8AC3E}">
        <p14:creationId xmlns:p14="http://schemas.microsoft.com/office/powerpoint/2010/main" val="16882229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C44AC-E386-4BDF-BD57-759D91096507}"/>
              </a:ext>
            </a:extLst>
          </p:cNvPr>
          <p:cNvSpPr>
            <a:spLocks noGrp="1"/>
          </p:cNvSpPr>
          <p:nvPr>
            <p:ph type="title"/>
          </p:nvPr>
        </p:nvSpPr>
        <p:spPr>
          <a:xfrm>
            <a:off x="405354" y="94268"/>
            <a:ext cx="11077034" cy="1406449"/>
          </a:xfrm>
        </p:spPr>
        <p:txBody>
          <a:bodyPr>
            <a:normAutofit/>
          </a:bodyPr>
          <a:lstStyle/>
          <a:p>
            <a:r>
              <a:rPr lang="en-US" sz="3200" b="1" dirty="0">
                <a:solidFill>
                  <a:srgbClr val="7030A0"/>
                </a:solidFill>
              </a:rPr>
              <a:t>LITERATURE SURVEY:</a:t>
            </a:r>
            <a:endParaRPr lang="en-IN" sz="3200" b="1" dirty="0">
              <a:solidFill>
                <a:srgbClr val="7030A0"/>
              </a:solidFill>
            </a:endParaRPr>
          </a:p>
        </p:txBody>
      </p:sp>
      <p:sp>
        <p:nvSpPr>
          <p:cNvPr id="3" name="Content Placeholder 2">
            <a:extLst>
              <a:ext uri="{FF2B5EF4-FFF2-40B4-BE49-F238E27FC236}">
                <a16:creationId xmlns:a16="http://schemas.microsoft.com/office/drawing/2014/main" id="{43074833-114D-4104-B9B6-27680D76765E}"/>
              </a:ext>
            </a:extLst>
          </p:cNvPr>
          <p:cNvSpPr>
            <a:spLocks noGrp="1"/>
          </p:cNvSpPr>
          <p:nvPr>
            <p:ph idx="1"/>
          </p:nvPr>
        </p:nvSpPr>
        <p:spPr>
          <a:xfrm>
            <a:off x="546756" y="1225485"/>
            <a:ext cx="10883626" cy="4727095"/>
          </a:xfrm>
        </p:spPr>
        <p:txBody>
          <a:bodyPr>
            <a:normAutofit fontScale="92500" lnSpcReduction="10000"/>
          </a:bodyPr>
          <a:lstStyle/>
          <a:p>
            <a:pPr algn="just">
              <a:lnSpc>
                <a:spcPct val="150000"/>
              </a:lnSpc>
              <a:buFont typeface="Wingdings" panose="05000000000000000000" pitchFamily="2" charset="2"/>
              <a:buChar char="Ø"/>
            </a:pPr>
            <a:r>
              <a:rPr lang="en-US" sz="2000" dirty="0">
                <a:latin typeface="Trebuchet MS" panose="020B0603020202020204" pitchFamily="34" charset="0"/>
              </a:rPr>
              <a:t>This project deals with computation of communication time delays on stability regions and stability delay margins of the PI controller between the Electric Vehicle Aggregator and the smart grid of a single area load frequency control(LFC) system.</a:t>
            </a:r>
          </a:p>
          <a:p>
            <a:pPr algn="just">
              <a:lnSpc>
                <a:spcPct val="150000"/>
              </a:lnSpc>
              <a:buFont typeface="Wingdings" panose="05000000000000000000" pitchFamily="2" charset="2"/>
              <a:buChar char="Ø"/>
            </a:pPr>
            <a:r>
              <a:rPr lang="en-US" sz="2000" dirty="0">
                <a:latin typeface="Trebuchet MS" panose="020B0603020202020204" pitchFamily="34" charset="0"/>
              </a:rPr>
              <a:t>A graphical method of characterizing stability boundary locus is implemented.</a:t>
            </a:r>
          </a:p>
          <a:p>
            <a:pPr algn="just">
              <a:lnSpc>
                <a:spcPct val="150000"/>
              </a:lnSpc>
              <a:buFont typeface="Wingdings" panose="05000000000000000000" pitchFamily="2" charset="2"/>
              <a:buChar char="Ø"/>
            </a:pPr>
            <a:r>
              <a:rPr lang="en-US" sz="2000" dirty="0">
                <a:latin typeface="Trebuchet MS" panose="020B0603020202020204" pitchFamily="34" charset="0"/>
              </a:rPr>
              <a:t>For a given time delay, the method computes all the stability gains of PI controller, which constitutes a stability regions in parameters of space of PI controller.</a:t>
            </a:r>
          </a:p>
          <a:p>
            <a:pPr algn="just">
              <a:lnSpc>
                <a:spcPct val="150000"/>
              </a:lnSpc>
              <a:buFont typeface="Wingdings" panose="05000000000000000000" pitchFamily="2" charset="2"/>
              <a:buChar char="Ø"/>
            </a:pPr>
            <a:r>
              <a:rPr lang="en-US" sz="2000" dirty="0">
                <a:latin typeface="Trebuchet MS" panose="020B0603020202020204" pitchFamily="34" charset="0"/>
              </a:rPr>
              <a:t>Later a frequency domain exact method is used to calculate stability delay margins for various values of PI controller gains.</a:t>
            </a:r>
          </a:p>
          <a:p>
            <a:pPr algn="just">
              <a:lnSpc>
                <a:spcPct val="150000"/>
              </a:lnSpc>
              <a:buFont typeface="Wingdings" panose="05000000000000000000" pitchFamily="2" charset="2"/>
              <a:buChar char="Ø"/>
            </a:pPr>
            <a:r>
              <a:rPr lang="en-US" sz="2000" dirty="0">
                <a:latin typeface="Trebuchet MS" panose="020B0603020202020204" pitchFamily="34" charset="0"/>
              </a:rPr>
              <a:t>The complete analysis is made in order to pass the information of error in the system within the stability margin delay to bring the system to equilibrium point.</a:t>
            </a:r>
            <a:endParaRPr lang="en-IN" sz="2000" dirty="0">
              <a:latin typeface="Trebuchet MS" panose="020B0603020202020204" pitchFamily="34" charset="0"/>
            </a:endParaRPr>
          </a:p>
        </p:txBody>
      </p:sp>
    </p:spTree>
    <p:extLst>
      <p:ext uri="{BB962C8B-B14F-4D97-AF65-F5344CB8AC3E}">
        <p14:creationId xmlns:p14="http://schemas.microsoft.com/office/powerpoint/2010/main" val="42707220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3897E-83AC-4327-BFC8-A67545D62D38}"/>
              </a:ext>
            </a:extLst>
          </p:cNvPr>
          <p:cNvSpPr>
            <a:spLocks noGrp="1"/>
          </p:cNvSpPr>
          <p:nvPr>
            <p:ph type="title"/>
          </p:nvPr>
        </p:nvSpPr>
        <p:spPr>
          <a:xfrm>
            <a:off x="499622" y="706756"/>
            <a:ext cx="10930378" cy="45719"/>
          </a:xfrm>
        </p:spPr>
        <p:txBody>
          <a:bodyPr>
            <a:normAutofit fontScale="90000"/>
          </a:bodyPr>
          <a:lstStyle/>
          <a:p>
            <a:r>
              <a:rPr lang="en-US" sz="3600" b="1" dirty="0">
                <a:solidFill>
                  <a:srgbClr val="7030A0"/>
                </a:solidFill>
              </a:rPr>
              <a:t>OBJECTIVES OF PROJECT:</a:t>
            </a:r>
            <a:endParaRPr lang="en-IN" sz="3600" b="1" dirty="0">
              <a:solidFill>
                <a:srgbClr val="7030A0"/>
              </a:solidFill>
            </a:endParaRPr>
          </a:p>
        </p:txBody>
      </p:sp>
      <p:sp>
        <p:nvSpPr>
          <p:cNvPr id="3" name="Content Placeholder 2">
            <a:extLst>
              <a:ext uri="{FF2B5EF4-FFF2-40B4-BE49-F238E27FC236}">
                <a16:creationId xmlns:a16="http://schemas.microsoft.com/office/drawing/2014/main" id="{5C51EBBB-1C0E-49DD-BDA2-5237B011F0A5}"/>
              </a:ext>
            </a:extLst>
          </p:cNvPr>
          <p:cNvSpPr>
            <a:spLocks noGrp="1"/>
          </p:cNvSpPr>
          <p:nvPr>
            <p:ph idx="1"/>
          </p:nvPr>
        </p:nvSpPr>
        <p:spPr>
          <a:xfrm>
            <a:off x="695706" y="1383030"/>
            <a:ext cx="10753725" cy="4474845"/>
          </a:xfrm>
        </p:spPr>
        <p:txBody>
          <a:bodyPr>
            <a:normAutofit/>
          </a:bodyPr>
          <a:lstStyle/>
          <a:p>
            <a:pPr algn="just">
              <a:lnSpc>
                <a:spcPct val="160000"/>
              </a:lnSpc>
              <a:buFont typeface="Wingdings" panose="05000000000000000000" pitchFamily="2" charset="2"/>
              <a:buChar char="Ø"/>
            </a:pPr>
            <a:r>
              <a:rPr lang="en-US" sz="2000" dirty="0">
                <a:latin typeface="Trebuchet MS" panose="020B0603020202020204" pitchFamily="34" charset="0"/>
              </a:rPr>
              <a:t>To access the impact of integrating electrical vehicle aggregator on stability of single area load frequency control system.</a:t>
            </a:r>
          </a:p>
          <a:p>
            <a:pPr algn="just">
              <a:lnSpc>
                <a:spcPct val="160000"/>
              </a:lnSpc>
              <a:buFont typeface="Wingdings" panose="05000000000000000000" pitchFamily="2" charset="2"/>
              <a:buChar char="Ø"/>
            </a:pPr>
            <a:r>
              <a:rPr lang="en-US" sz="2000" dirty="0">
                <a:latin typeface="Trebuchet MS" panose="020B0603020202020204" pitchFamily="34" charset="0"/>
              </a:rPr>
              <a:t>The integration of geographically dispersed electric vehicle aggregator through communication network introduces time delay in closed loop control system.</a:t>
            </a:r>
          </a:p>
          <a:p>
            <a:pPr algn="just">
              <a:lnSpc>
                <a:spcPct val="160000"/>
              </a:lnSpc>
              <a:buFont typeface="Wingdings" panose="05000000000000000000" pitchFamily="2" charset="2"/>
              <a:buChar char="Ø"/>
            </a:pPr>
            <a:r>
              <a:rPr lang="en-US" sz="2000" dirty="0">
                <a:latin typeface="Trebuchet MS" panose="020B0603020202020204" pitchFamily="34" charset="0"/>
              </a:rPr>
              <a:t>The presence of time delay in feedback loop of the closed loop load frequency control system affects performance and stability of the system.</a:t>
            </a:r>
          </a:p>
          <a:p>
            <a:pPr algn="just">
              <a:lnSpc>
                <a:spcPct val="160000"/>
              </a:lnSpc>
              <a:buFont typeface="Wingdings" panose="05000000000000000000" pitchFamily="2" charset="2"/>
              <a:buChar char="Ø"/>
            </a:pPr>
            <a:r>
              <a:rPr lang="en-US" sz="2000" dirty="0">
                <a:latin typeface="Trebuchet MS" panose="020B0603020202020204" pitchFamily="34" charset="0"/>
              </a:rPr>
              <a:t>In this presentation, a methodology is presented to assess the  maximum allowable bound of time delay within which the networked load frequency control system stays stable.</a:t>
            </a:r>
            <a:endParaRPr lang="en-IN" sz="2000" dirty="0">
              <a:latin typeface="Trebuchet MS" panose="020B0603020202020204" pitchFamily="34" charset="0"/>
            </a:endParaRPr>
          </a:p>
        </p:txBody>
      </p:sp>
    </p:spTree>
    <p:extLst>
      <p:ext uri="{BB962C8B-B14F-4D97-AF65-F5344CB8AC3E}">
        <p14:creationId xmlns:p14="http://schemas.microsoft.com/office/powerpoint/2010/main" val="31585687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CCBD7-0958-4FF5-8A9A-1FDC8A783731}"/>
              </a:ext>
            </a:extLst>
          </p:cNvPr>
          <p:cNvSpPr>
            <a:spLocks noGrp="1"/>
          </p:cNvSpPr>
          <p:nvPr>
            <p:ph type="title"/>
          </p:nvPr>
        </p:nvSpPr>
        <p:spPr>
          <a:xfrm>
            <a:off x="895546" y="763906"/>
            <a:ext cx="10586841" cy="45719"/>
          </a:xfrm>
        </p:spPr>
        <p:txBody>
          <a:bodyPr>
            <a:normAutofit fontScale="90000"/>
          </a:bodyPr>
          <a:lstStyle/>
          <a:p>
            <a:r>
              <a:rPr lang="en-US" sz="3200" b="1" dirty="0">
                <a:solidFill>
                  <a:srgbClr val="7030A0"/>
                </a:solidFill>
              </a:rPr>
              <a:t>LFC SYSTEM MODEL WITH EV AGGREGATOR:</a:t>
            </a:r>
            <a:endParaRPr lang="en-IN" sz="3200" b="1" dirty="0">
              <a:solidFill>
                <a:srgbClr val="7030A0"/>
              </a:solidFill>
            </a:endParaRPr>
          </a:p>
        </p:txBody>
      </p:sp>
      <p:pic>
        <p:nvPicPr>
          <p:cNvPr id="4" name="Content Placeholder 3">
            <a:extLst>
              <a:ext uri="{FF2B5EF4-FFF2-40B4-BE49-F238E27FC236}">
                <a16:creationId xmlns:a16="http://schemas.microsoft.com/office/drawing/2014/main" id="{C82D31E0-C7C6-471A-9809-CF097E9DD890}"/>
              </a:ext>
            </a:extLst>
          </p:cNvPr>
          <p:cNvPicPr>
            <a:picLocks noGrp="1" noChangeAspect="1"/>
          </p:cNvPicPr>
          <p:nvPr>
            <p:ph idx="1"/>
          </p:nvPr>
        </p:nvPicPr>
        <p:blipFill>
          <a:blip r:embed="rId2"/>
          <a:stretch>
            <a:fillRect/>
          </a:stretch>
        </p:blipFill>
        <p:spPr>
          <a:xfrm>
            <a:off x="1508288" y="1469165"/>
            <a:ext cx="9068585" cy="3741197"/>
          </a:xfrm>
          <a:prstGeom prst="rect">
            <a:avLst/>
          </a:prstGeom>
        </p:spPr>
      </p:pic>
      <p:sp>
        <p:nvSpPr>
          <p:cNvPr id="6" name="TextBox 5">
            <a:extLst>
              <a:ext uri="{FF2B5EF4-FFF2-40B4-BE49-F238E27FC236}">
                <a16:creationId xmlns:a16="http://schemas.microsoft.com/office/drawing/2014/main" id="{A308F42F-C26E-4D52-BC1F-7D7A9EF32627}"/>
              </a:ext>
            </a:extLst>
          </p:cNvPr>
          <p:cNvSpPr txBox="1"/>
          <p:nvPr/>
        </p:nvSpPr>
        <p:spPr>
          <a:xfrm>
            <a:off x="1772238" y="5492561"/>
            <a:ext cx="8446417"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Garamond"/>
                <a:ea typeface="+mn-ea"/>
                <a:cs typeface="+mn-cs"/>
              </a:rPr>
              <a:t>Fig. 1. System model of single-area  LFC with EV aggregator.</a:t>
            </a:r>
            <a:endParaRPr kumimoji="0" lang="en-IN" sz="2400" b="1" i="0" u="none" strike="noStrike" kern="1200" cap="none" spc="0" normalizeH="0" baseline="0" noProof="0" dirty="0">
              <a:ln>
                <a:noFill/>
              </a:ln>
              <a:solidFill>
                <a:prstClr val="black"/>
              </a:solidFill>
              <a:effectLst/>
              <a:uLnTx/>
              <a:uFillTx/>
              <a:latin typeface="Garamond"/>
              <a:ea typeface="+mn-ea"/>
              <a:cs typeface="+mn-cs"/>
            </a:endParaRPr>
          </a:p>
        </p:txBody>
      </p:sp>
    </p:spTree>
    <p:extLst>
      <p:ext uri="{BB962C8B-B14F-4D97-AF65-F5344CB8AC3E}">
        <p14:creationId xmlns:p14="http://schemas.microsoft.com/office/powerpoint/2010/main" val="36091803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2EFA1-B715-4F83-A521-17365B3E93E2}"/>
              </a:ext>
            </a:extLst>
          </p:cNvPr>
          <p:cNvSpPr>
            <a:spLocks noGrp="1"/>
          </p:cNvSpPr>
          <p:nvPr>
            <p:ph type="title"/>
          </p:nvPr>
        </p:nvSpPr>
        <p:spPr>
          <a:xfrm>
            <a:off x="952107" y="763571"/>
            <a:ext cx="10676237" cy="84252"/>
          </a:xfrm>
        </p:spPr>
        <p:txBody>
          <a:bodyPr>
            <a:normAutofit fontScale="90000"/>
          </a:bodyPr>
          <a:lstStyle/>
          <a:p>
            <a:r>
              <a:rPr lang="en-US" sz="3200" b="1" dirty="0">
                <a:solidFill>
                  <a:srgbClr val="7030A0"/>
                </a:solidFill>
              </a:rPr>
              <a:t>SYSTEM DESCRIPTION:</a:t>
            </a:r>
            <a:endParaRPr lang="en-IN" sz="3200" b="1" dirty="0">
              <a:solidFill>
                <a:srgbClr val="7030A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7328F9-6F11-43B4-AB5D-A215B4891FF1}"/>
                  </a:ext>
                </a:extLst>
              </p:cNvPr>
              <p:cNvSpPr>
                <a:spLocks noGrp="1"/>
              </p:cNvSpPr>
              <p:nvPr>
                <p:ph idx="1"/>
              </p:nvPr>
            </p:nvSpPr>
            <p:spPr>
              <a:xfrm>
                <a:off x="676656" y="1181100"/>
                <a:ext cx="10753725" cy="5076825"/>
              </a:xfrm>
            </p:spPr>
            <p:txBody>
              <a:bodyPr>
                <a:normAutofit lnSpcReduction="10000"/>
              </a:bodyPr>
              <a:lstStyle/>
              <a:p>
                <a:pPr algn="just">
                  <a:lnSpc>
                    <a:spcPct val="150000"/>
                  </a:lnSpc>
                  <a:buFont typeface="Wingdings" panose="05000000000000000000" pitchFamily="2" charset="2"/>
                  <a:buChar char="Ø"/>
                </a:pPr>
                <a:r>
                  <a:rPr lang="en-US" dirty="0">
                    <a:latin typeface="Trebuchet MS" panose="020B0603020202020204" pitchFamily="34" charset="0"/>
                  </a:rPr>
                  <a:t>The imbalance between demand and generation is measured in terms of incremental frequency variable ∆f.</a:t>
                </a:r>
              </a:p>
              <a:p>
                <a:pPr algn="just">
                  <a:lnSpc>
                    <a:spcPct val="150000"/>
                  </a:lnSpc>
                  <a:buFont typeface="Wingdings" panose="05000000000000000000" pitchFamily="2" charset="2"/>
                  <a:buChar char="Ø"/>
                </a:pPr>
                <a:r>
                  <a:rPr lang="en-US" dirty="0">
                    <a:latin typeface="Trebuchet MS" panose="020B0603020202020204" pitchFamily="34" charset="0"/>
                  </a:rPr>
                  <a:t>The incremental variable is fed back to PI controller which sends appropriate control effort to the governor.</a:t>
                </a:r>
              </a:p>
              <a:p>
                <a:pPr algn="just">
                  <a:lnSpc>
                    <a:spcPct val="150000"/>
                  </a:lnSpc>
                  <a:buFont typeface="Wingdings" panose="05000000000000000000" pitchFamily="2" charset="2"/>
                  <a:buChar char="Ø"/>
                </a:pPr>
                <a:r>
                  <a:rPr lang="en-US" dirty="0">
                    <a:latin typeface="Trebuchet MS" panose="020B0603020202020204" pitchFamily="34" charset="0"/>
                  </a:rPr>
                  <a:t>The governor decides the valve opening of the turbine for increasing input to the synchronous generator.</a:t>
                </a:r>
              </a:p>
              <a:p>
                <a:pPr algn="just">
                  <a:lnSpc>
                    <a:spcPct val="150000"/>
                  </a:lnSpc>
                  <a:buFont typeface="Wingdings" panose="05000000000000000000" pitchFamily="2" charset="2"/>
                  <a:buChar char="Ø"/>
                </a:pPr>
                <a:r>
                  <a:rPr lang="en-US" dirty="0">
                    <a:latin typeface="Trebuchet MS" panose="020B0603020202020204" pitchFamily="34" charset="0"/>
                  </a:rPr>
                  <a:t>The constant action restores the imbalance between generator and demand.</a:t>
                </a:r>
              </a:p>
              <a:p>
                <a:pPr algn="just">
                  <a:lnSpc>
                    <a:spcPct val="150000"/>
                  </a:lnSpc>
                  <a:buFont typeface="Wingdings" panose="05000000000000000000" pitchFamily="2" charset="2"/>
                  <a:buChar char="Ø"/>
                </a:pPr>
                <a:r>
                  <a:rPr lang="en-US" dirty="0">
                    <a:latin typeface="Trebuchet MS" panose="020B0603020202020204" pitchFamily="34" charset="0"/>
                  </a:rPr>
                  <a:t>The fleet of electric vehicle called EV aggregator connected through communication network and  the conventional power system restores the frequency imbalance brought about by load variation.</a:t>
                </a:r>
              </a:p>
              <a:p>
                <a:pPr algn="just">
                  <a:lnSpc>
                    <a:spcPct val="150000"/>
                  </a:lnSpc>
                  <a:buFont typeface="Wingdings" panose="05000000000000000000" pitchFamily="2" charset="2"/>
                  <a:buChar char="Ø"/>
                </a:pPr>
                <a:r>
                  <a:rPr lang="en-US" dirty="0">
                    <a:latin typeface="Trebuchet MS" panose="020B0603020202020204" pitchFamily="34" charset="0"/>
                  </a:rPr>
                  <a:t>The load sharing between the conventional power system and EV aggregator is taken care using participation factors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IN" b="0" i="1" smtClean="0">
                            <a:latin typeface="Cambria Math" panose="02040503050406030204" pitchFamily="18" charset="0"/>
                          </a:rPr>
                          <m:t>0</m:t>
                        </m:r>
                      </m:sub>
                    </m:sSub>
                    <m:r>
                      <a:rPr lang="en-IN" b="0" i="0" smtClean="0">
                        <a:latin typeface="Cambria Math" panose="02040503050406030204" pitchFamily="18" charset="0"/>
                      </a:rPr>
                      <m:t> </m:t>
                    </m:r>
                    <m:r>
                      <m:rPr>
                        <m:sty m:val="p"/>
                      </m:rPr>
                      <a:rPr lang="en-IN" b="0" i="0" smtClean="0">
                        <a:latin typeface="Cambria Math" panose="02040503050406030204" pitchFamily="18" charset="0"/>
                      </a:rPr>
                      <m:t>and</m:t>
                    </m:r>
                    <m:r>
                      <a:rPr lang="en-IN"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𝛼</m:t>
                        </m:r>
                      </m:e>
                      <m:sub>
                        <m:r>
                          <a:rPr lang="en-IN" b="0" i="1" smtClean="0">
                            <a:latin typeface="Cambria Math" panose="02040503050406030204" pitchFamily="18" charset="0"/>
                            <a:ea typeface="Cambria Math" panose="02040503050406030204" pitchFamily="18" charset="0"/>
                          </a:rPr>
                          <m:t>1</m:t>
                        </m:r>
                      </m:sub>
                    </m:sSub>
                    <m:r>
                      <a:rPr lang="en-IN" b="0" i="1" smtClean="0">
                        <a:latin typeface="Cambria Math" panose="02040503050406030204" pitchFamily="18" charset="0"/>
                      </a:rPr>
                      <m:t>.</m:t>
                    </m:r>
                  </m:oMath>
                </a14:m>
                <a:endParaRPr lang="en-IN" dirty="0">
                  <a:latin typeface="Trebuchet MS" panose="020B0603020202020204" pitchFamily="34" charset="0"/>
                </a:endParaRPr>
              </a:p>
            </p:txBody>
          </p:sp>
        </mc:Choice>
        <mc:Fallback xmlns="">
          <p:sp>
            <p:nvSpPr>
              <p:cNvPr id="3" name="Content Placeholder 2">
                <a:extLst>
                  <a:ext uri="{FF2B5EF4-FFF2-40B4-BE49-F238E27FC236}">
                    <a16:creationId xmlns:a16="http://schemas.microsoft.com/office/drawing/2014/main" xmlns="" id="{7E7328F9-6F11-43B4-AB5D-A215B4891FF1}"/>
                  </a:ext>
                </a:extLst>
              </p:cNvPr>
              <p:cNvSpPr>
                <a:spLocks noGrp="1" noRot="1" noChangeAspect="1" noMove="1" noResize="1" noEditPoints="1" noAdjustHandles="1" noChangeArrowheads="1" noChangeShapeType="1" noTextEdit="1"/>
              </p:cNvSpPr>
              <p:nvPr>
                <p:ph idx="1"/>
              </p:nvPr>
            </p:nvSpPr>
            <p:spPr>
              <a:xfrm>
                <a:off x="676656" y="1181100"/>
                <a:ext cx="10753725" cy="5076825"/>
              </a:xfrm>
              <a:blipFill>
                <a:blip r:embed="rId2"/>
                <a:stretch>
                  <a:fillRect l="-340" r="-454"/>
                </a:stretch>
              </a:blipFill>
            </p:spPr>
            <p:txBody>
              <a:bodyPr/>
              <a:lstStyle/>
              <a:p>
                <a:r>
                  <a:rPr lang="en-IN">
                    <a:noFill/>
                  </a:rPr>
                  <a:t> </a:t>
                </a:r>
              </a:p>
            </p:txBody>
          </p:sp>
        </mc:Fallback>
      </mc:AlternateContent>
    </p:spTree>
    <p:extLst>
      <p:ext uri="{BB962C8B-B14F-4D97-AF65-F5344CB8AC3E}">
        <p14:creationId xmlns:p14="http://schemas.microsoft.com/office/powerpoint/2010/main" val="336520792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CB339-F07A-4206-B475-AD7A99E684F3}"/>
              </a:ext>
            </a:extLst>
          </p:cNvPr>
          <p:cNvSpPr>
            <a:spLocks noGrp="1"/>
          </p:cNvSpPr>
          <p:nvPr>
            <p:ph type="title"/>
          </p:nvPr>
        </p:nvSpPr>
        <p:spPr>
          <a:xfrm>
            <a:off x="676656" y="461433"/>
            <a:ext cx="10772775" cy="510117"/>
          </a:xfrm>
        </p:spPr>
        <p:txBody>
          <a:bodyPr>
            <a:normAutofit fontScale="90000"/>
          </a:bodyPr>
          <a:lstStyle/>
          <a:p>
            <a:r>
              <a:rPr lang="en-US" sz="3200" b="1" dirty="0">
                <a:solidFill>
                  <a:srgbClr val="7030A0"/>
                </a:solidFill>
              </a:rPr>
              <a:t>DESCRIPTION OF VARIABLES :</a:t>
            </a:r>
            <a:endParaRPr lang="en-IN" sz="3200" b="1" dirty="0">
              <a:solidFill>
                <a:srgbClr val="7030A0"/>
              </a:solidFill>
            </a:endParaRP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C508647B-AD18-483C-A892-1863184A8386}"/>
                  </a:ext>
                </a:extLst>
              </p:cNvPr>
              <p:cNvGraphicFramePr>
                <a:graphicFrameLocks noGrp="1"/>
              </p:cNvGraphicFramePr>
              <p:nvPr>
                <p:ph idx="1"/>
              </p:nvPr>
            </p:nvGraphicFramePr>
            <p:xfrm>
              <a:off x="676275" y="1564640"/>
              <a:ext cx="10753725" cy="3925583"/>
            </p:xfrm>
            <a:graphic>
              <a:graphicData uri="http://schemas.openxmlformats.org/drawingml/2006/table">
                <a:tbl>
                  <a:tblPr firstRow="1" bandRow="1">
                    <a:tableStyleId>{00A15C55-8517-42AA-B614-E9B94910E393}</a:tableStyleId>
                  </a:tblPr>
                  <a:tblGrid>
                    <a:gridCol w="876300">
                      <a:extLst>
                        <a:ext uri="{9D8B030D-6E8A-4147-A177-3AD203B41FA5}">
                          <a16:colId xmlns:a16="http://schemas.microsoft.com/office/drawing/2014/main" val="3472518116"/>
                        </a:ext>
                      </a:extLst>
                    </a:gridCol>
                    <a:gridCol w="2257425">
                      <a:extLst>
                        <a:ext uri="{9D8B030D-6E8A-4147-A177-3AD203B41FA5}">
                          <a16:colId xmlns:a16="http://schemas.microsoft.com/office/drawing/2014/main" val="1305550636"/>
                        </a:ext>
                      </a:extLst>
                    </a:gridCol>
                    <a:gridCol w="7620000">
                      <a:extLst>
                        <a:ext uri="{9D8B030D-6E8A-4147-A177-3AD203B41FA5}">
                          <a16:colId xmlns:a16="http://schemas.microsoft.com/office/drawing/2014/main" val="1195715698"/>
                        </a:ext>
                      </a:extLst>
                    </a:gridCol>
                  </a:tblGrid>
                  <a:tr h="603311">
                    <a:tc>
                      <a:txBody>
                        <a:bodyPr/>
                        <a:lstStyle/>
                        <a:p>
                          <a:r>
                            <a:rPr lang="en-US" dirty="0"/>
                            <a:t>SL.NO:</a:t>
                          </a:r>
                          <a:endParaRPr lang="en-IN" dirty="0"/>
                        </a:p>
                      </a:txBody>
                      <a:tcPr/>
                    </a:tc>
                    <a:tc>
                      <a:txBody>
                        <a:bodyPr/>
                        <a:lstStyle/>
                        <a:p>
                          <a:r>
                            <a:rPr lang="en-US" dirty="0"/>
                            <a:t>          VARIABLES</a:t>
                          </a:r>
                          <a:endParaRPr lang="en-IN" dirty="0"/>
                        </a:p>
                      </a:txBody>
                      <a:tcPr/>
                    </a:tc>
                    <a:tc>
                      <a:txBody>
                        <a:bodyPr/>
                        <a:lstStyle/>
                        <a:p>
                          <a:r>
                            <a:rPr lang="en-US" dirty="0"/>
                            <a:t>                                                DESCRIPTION</a:t>
                          </a:r>
                          <a:endParaRPr lang="en-IN" dirty="0"/>
                        </a:p>
                      </a:txBody>
                      <a:tcPr/>
                    </a:tc>
                    <a:extLst>
                      <a:ext uri="{0D108BD9-81ED-4DB2-BD59-A6C34878D82A}">
                        <a16:rowId xmlns:a16="http://schemas.microsoft.com/office/drawing/2014/main" val="621376332"/>
                      </a:ext>
                    </a:extLst>
                  </a:tr>
                  <a:tr h="548380">
                    <a:tc>
                      <a:txBody>
                        <a:bodyPr/>
                        <a:lstStyle/>
                        <a:p>
                          <a:pPr marL="0" indent="0" algn="ctr">
                            <a:buFont typeface="+mj-lt"/>
                            <a:buNone/>
                          </a:pPr>
                          <a:r>
                            <a:rPr lang="en-US" b="1" u="none" dirty="0"/>
                            <a:t>1.</a:t>
                          </a:r>
                          <a:endParaRPr lang="en-IN" b="1" i="0" u="none" dirty="0"/>
                        </a:p>
                      </a:txBody>
                      <a:tcPr/>
                    </a:tc>
                    <a:tc>
                      <a:txBody>
                        <a:bodyPr/>
                        <a:lstStyle/>
                        <a:p>
                          <a:pPr algn="ctr"/>
                          <a14:m>
                            <m:oMath xmlns:m="http://schemas.openxmlformats.org/officeDocument/2006/math">
                              <m:r>
                                <a:rPr lang="en-IN" b="1" i="1" smtClean="0">
                                  <a:latin typeface="Cambria Math" panose="02040503050406030204" pitchFamily="18" charset="0"/>
                                  <a:ea typeface="Cambria Math" panose="02040503050406030204" pitchFamily="18" charset="0"/>
                                </a:rPr>
                                <m:t>∆</m:t>
                              </m:r>
                            </m:oMath>
                          </a14:m>
                          <a:r>
                            <a:rPr lang="en-IN" b="1" dirty="0"/>
                            <a:t>f  </a:t>
                          </a:r>
                        </a:p>
                      </a:txBody>
                      <a:tcPr/>
                    </a:tc>
                    <a:tc>
                      <a:txBody>
                        <a:bodyPr/>
                        <a:lstStyle/>
                        <a:p>
                          <a:pPr algn="ctr"/>
                          <a:r>
                            <a:rPr lang="en-US" b="1" dirty="0">
                              <a:latin typeface="Bahnschrift Light" panose="020B0502040204020203" pitchFamily="34" charset="0"/>
                            </a:rPr>
                            <a:t>Deviation in frequency</a:t>
                          </a:r>
                        </a:p>
                      </a:txBody>
                      <a:tcPr/>
                    </a:tc>
                    <a:extLst>
                      <a:ext uri="{0D108BD9-81ED-4DB2-BD59-A6C34878D82A}">
                        <a16:rowId xmlns:a16="http://schemas.microsoft.com/office/drawing/2014/main" val="1476961796"/>
                      </a:ext>
                    </a:extLst>
                  </a:tr>
                  <a:tr h="423733">
                    <a:tc>
                      <a:txBody>
                        <a:bodyPr/>
                        <a:lstStyle/>
                        <a:p>
                          <a:pPr marL="0" indent="0" algn="ctr">
                            <a:buFont typeface="+mj-lt"/>
                            <a:buNone/>
                          </a:pPr>
                          <a:r>
                            <a:rPr lang="en-US" b="1" u="none" dirty="0"/>
                            <a:t>2.</a:t>
                          </a:r>
                          <a:endParaRPr lang="en-IN" b="1" i="0" u="none" dirty="0"/>
                        </a:p>
                      </a:txBody>
                      <a:tcPr/>
                    </a:tc>
                    <a:tc>
                      <a:txBody>
                        <a:bodyPr/>
                        <a:lstStyle/>
                        <a:p>
                          <a:pPr algn="ctr"/>
                          <a14:m>
                            <m:oMathPara xmlns:m="http://schemas.openxmlformats.org/officeDocument/2006/math">
                              <m:oMathParaPr>
                                <m:jc m:val="centerGroup"/>
                              </m:oMathParaPr>
                              <m:oMath xmlns:m="http://schemas.openxmlformats.org/officeDocument/2006/math">
                                <m:r>
                                  <a:rPr lang="en-IN" b="1" i="1" smtClean="0">
                                    <a:latin typeface="Cambria Math" panose="02040503050406030204" pitchFamily="18" charset="0"/>
                                    <a:ea typeface="Cambria Math" panose="02040503050406030204" pitchFamily="18" charset="0"/>
                                  </a:rPr>
                                  <m:t>∆</m:t>
                                </m:r>
                                <m:sSub>
                                  <m:sSubPr>
                                    <m:ctrlPr>
                                      <a:rPr lang="en-IN" b="1" i="1" smtClean="0">
                                        <a:latin typeface="Cambria Math" panose="02040503050406030204" pitchFamily="18" charset="0"/>
                                        <a:ea typeface="Cambria Math" panose="02040503050406030204" pitchFamily="18" charset="0"/>
                                      </a:rPr>
                                    </m:ctrlPr>
                                  </m:sSubPr>
                                  <m:e>
                                    <m:r>
                                      <a:rPr lang="en-IN" b="1" i="1" smtClean="0">
                                        <a:latin typeface="Cambria Math" panose="02040503050406030204" pitchFamily="18" charset="0"/>
                                        <a:ea typeface="Cambria Math" panose="02040503050406030204" pitchFamily="18" charset="0"/>
                                      </a:rPr>
                                      <m:t>𝜶</m:t>
                                    </m:r>
                                  </m:e>
                                  <m:sub>
                                    <m:r>
                                      <a:rPr lang="en-IN" b="1" i="1" smtClean="0">
                                        <a:latin typeface="Cambria Math" panose="02040503050406030204" pitchFamily="18" charset="0"/>
                                        <a:ea typeface="Cambria Math" panose="02040503050406030204" pitchFamily="18" charset="0"/>
                                      </a:rPr>
                                      <m:t>𝒈</m:t>
                                    </m:r>
                                  </m:sub>
                                </m:sSub>
                              </m:oMath>
                            </m:oMathPara>
                          </a14:m>
                          <a:endParaRPr lang="en-US" b="1" baseline="-25000" dirty="0"/>
                        </a:p>
                      </a:txBody>
                      <a:tcPr/>
                    </a:tc>
                    <a:tc>
                      <a:txBody>
                        <a:bodyPr/>
                        <a:lstStyle/>
                        <a:p>
                          <a:pPr algn="ctr"/>
                          <a:r>
                            <a:rPr lang="en-US" b="1" dirty="0">
                              <a:latin typeface="Bahnschrift Light" panose="020B0502040204020203" pitchFamily="34" charset="0"/>
                            </a:rPr>
                            <a:t>Deviation in valve position</a:t>
                          </a:r>
                          <a:endParaRPr lang="en-IN" b="1" dirty="0">
                            <a:latin typeface="Bahnschrift Light" panose="020B0502040204020203" pitchFamily="34" charset="0"/>
                          </a:endParaRPr>
                        </a:p>
                      </a:txBody>
                      <a:tcPr/>
                    </a:tc>
                    <a:extLst>
                      <a:ext uri="{0D108BD9-81ED-4DB2-BD59-A6C34878D82A}">
                        <a16:rowId xmlns:a16="http://schemas.microsoft.com/office/drawing/2014/main" val="2287835390"/>
                      </a:ext>
                    </a:extLst>
                  </a:tr>
                  <a:tr h="548380">
                    <a:tc>
                      <a:txBody>
                        <a:bodyPr/>
                        <a:lstStyle/>
                        <a:p>
                          <a:pPr marL="0" indent="0" algn="ctr">
                            <a:buFont typeface="+mj-lt"/>
                            <a:buNone/>
                          </a:pPr>
                          <a:r>
                            <a:rPr lang="en-US" b="1" u="none" dirty="0"/>
                            <a:t>3.</a:t>
                          </a:r>
                          <a:endParaRPr lang="en-IN" b="1" i="0" u="none" dirty="0"/>
                        </a:p>
                      </a:txBody>
                      <a:tcPr/>
                    </a:tc>
                    <a:tc>
                      <a:txBody>
                        <a:bodyPr/>
                        <a:lstStyle/>
                        <a:p>
                          <a:pPr algn="ctr"/>
                          <a14:m>
                            <m:oMathPara xmlns:m="http://schemas.openxmlformats.org/officeDocument/2006/math">
                              <m:oMathParaPr>
                                <m:jc m:val="centerGroup"/>
                              </m:oMathParaPr>
                              <m:oMath xmlns:m="http://schemas.openxmlformats.org/officeDocument/2006/math">
                                <m:r>
                                  <a:rPr lang="en-IN" b="1" i="1" smtClean="0">
                                    <a:latin typeface="Cambria Math" panose="02040503050406030204" pitchFamily="18" charset="0"/>
                                    <a:ea typeface="Cambria Math" panose="02040503050406030204" pitchFamily="18" charset="0"/>
                                  </a:rPr>
                                  <m:t>∆</m:t>
                                </m:r>
                                <m:sSub>
                                  <m:sSubPr>
                                    <m:ctrlPr>
                                      <a:rPr lang="en-IN" b="1" i="1" smtClean="0">
                                        <a:latin typeface="Cambria Math" panose="02040503050406030204" pitchFamily="18" charset="0"/>
                                        <a:ea typeface="Cambria Math" panose="02040503050406030204" pitchFamily="18" charset="0"/>
                                      </a:rPr>
                                    </m:ctrlPr>
                                  </m:sSubPr>
                                  <m:e>
                                    <m:r>
                                      <a:rPr lang="en-IN" b="1" i="1" smtClean="0">
                                        <a:latin typeface="Cambria Math" panose="02040503050406030204" pitchFamily="18" charset="0"/>
                                        <a:ea typeface="Cambria Math" panose="02040503050406030204" pitchFamily="18" charset="0"/>
                                      </a:rPr>
                                      <m:t>𝑷</m:t>
                                    </m:r>
                                  </m:e>
                                  <m:sub>
                                    <m:r>
                                      <a:rPr lang="en-IN" b="1" i="1" smtClean="0">
                                        <a:latin typeface="Cambria Math" panose="02040503050406030204" pitchFamily="18" charset="0"/>
                                        <a:ea typeface="Cambria Math" panose="02040503050406030204" pitchFamily="18" charset="0"/>
                                      </a:rPr>
                                      <m:t>𝒎</m:t>
                                    </m:r>
                                  </m:sub>
                                </m:sSub>
                              </m:oMath>
                            </m:oMathPara>
                          </a14:m>
                          <a:endParaRPr lang="en-IN" b="1" dirty="0"/>
                        </a:p>
                      </a:txBody>
                      <a:tcPr/>
                    </a:tc>
                    <a:tc>
                      <a:txBody>
                        <a:bodyPr/>
                        <a:lstStyle/>
                        <a:p>
                          <a:pPr algn="ctr"/>
                          <a:r>
                            <a:rPr lang="en-US" b="1" dirty="0">
                              <a:latin typeface="Bahnschrift Light" panose="020B0502040204020203" pitchFamily="34" charset="0"/>
                            </a:rPr>
                            <a:t>Deviation in mechanical power output</a:t>
                          </a:r>
                          <a:endParaRPr lang="en-IN" b="1" dirty="0">
                            <a:latin typeface="Bahnschrift Light" panose="020B0502040204020203" pitchFamily="34" charset="0"/>
                          </a:endParaRPr>
                        </a:p>
                      </a:txBody>
                      <a:tcPr/>
                    </a:tc>
                    <a:extLst>
                      <a:ext uri="{0D108BD9-81ED-4DB2-BD59-A6C34878D82A}">
                        <a16:rowId xmlns:a16="http://schemas.microsoft.com/office/drawing/2014/main" val="3309347332"/>
                      </a:ext>
                    </a:extLst>
                  </a:tr>
                  <a:tr h="548380">
                    <a:tc>
                      <a:txBody>
                        <a:bodyPr/>
                        <a:lstStyle/>
                        <a:p>
                          <a:pPr marL="0" indent="0" algn="ctr">
                            <a:buFont typeface="+mj-lt"/>
                            <a:buNone/>
                          </a:pPr>
                          <a:r>
                            <a:rPr lang="en-US" b="1" u="none" dirty="0"/>
                            <a:t>4.</a:t>
                          </a:r>
                          <a:endParaRPr lang="en-IN" b="1" i="0" u="none" dirty="0"/>
                        </a:p>
                      </a:txBody>
                      <a:tcPr/>
                    </a:tc>
                    <a:tc>
                      <a:txBody>
                        <a:bodyPr/>
                        <a:lstStyle/>
                        <a:p>
                          <a:pPr algn="ctr"/>
                          <a14:m>
                            <m:oMathPara xmlns:m="http://schemas.openxmlformats.org/officeDocument/2006/math">
                              <m:oMathParaPr>
                                <m:jc m:val="centerGroup"/>
                              </m:oMathParaPr>
                              <m:oMath xmlns:m="http://schemas.openxmlformats.org/officeDocument/2006/math">
                                <m:r>
                                  <a:rPr lang="en-IN" b="1" i="1" smtClean="0">
                                    <a:latin typeface="Cambria Math" panose="02040503050406030204" pitchFamily="18" charset="0"/>
                                    <a:ea typeface="Cambria Math" panose="02040503050406030204" pitchFamily="18" charset="0"/>
                                  </a:rPr>
                                  <m:t>∆</m:t>
                                </m:r>
                                <m:sSub>
                                  <m:sSubPr>
                                    <m:ctrlPr>
                                      <a:rPr lang="en-IN" b="1" i="1" smtClean="0">
                                        <a:latin typeface="Cambria Math" panose="02040503050406030204" pitchFamily="18" charset="0"/>
                                        <a:ea typeface="Cambria Math" panose="02040503050406030204" pitchFamily="18" charset="0"/>
                                      </a:rPr>
                                    </m:ctrlPr>
                                  </m:sSubPr>
                                  <m:e>
                                    <m:r>
                                      <a:rPr lang="en-IN" b="1" i="1" smtClean="0">
                                        <a:latin typeface="Cambria Math" panose="02040503050406030204" pitchFamily="18" charset="0"/>
                                        <a:ea typeface="Cambria Math" panose="02040503050406030204" pitchFamily="18" charset="0"/>
                                      </a:rPr>
                                      <m:t>𝑷</m:t>
                                    </m:r>
                                  </m:e>
                                  <m:sub>
                                    <m:r>
                                      <a:rPr lang="en-IN" b="1" i="1" smtClean="0">
                                        <a:latin typeface="Cambria Math" panose="02040503050406030204" pitchFamily="18" charset="0"/>
                                        <a:ea typeface="Cambria Math" panose="02040503050406030204" pitchFamily="18" charset="0"/>
                                      </a:rPr>
                                      <m:t>𝒈</m:t>
                                    </m:r>
                                  </m:sub>
                                </m:sSub>
                              </m:oMath>
                            </m:oMathPara>
                          </a14:m>
                          <a:endParaRPr lang="en-IN" b="1" dirty="0"/>
                        </a:p>
                      </a:txBody>
                      <a:tcPr/>
                    </a:tc>
                    <a:tc>
                      <a:txBody>
                        <a:bodyPr/>
                        <a:lstStyle/>
                        <a:p>
                          <a:pPr algn="ctr"/>
                          <a:r>
                            <a:rPr lang="en-US" b="1" dirty="0">
                              <a:latin typeface="Bahnschrift Light" panose="020B0502040204020203" pitchFamily="34" charset="0"/>
                            </a:rPr>
                            <a:t>Deviation in generator power output</a:t>
                          </a:r>
                          <a:endParaRPr lang="en-IN" b="1" dirty="0">
                            <a:latin typeface="Bahnschrift Light" panose="020B0502040204020203" pitchFamily="34" charset="0"/>
                          </a:endParaRPr>
                        </a:p>
                      </a:txBody>
                      <a:tcPr/>
                    </a:tc>
                    <a:extLst>
                      <a:ext uri="{0D108BD9-81ED-4DB2-BD59-A6C34878D82A}">
                        <a16:rowId xmlns:a16="http://schemas.microsoft.com/office/drawing/2014/main" val="3760007441"/>
                      </a:ext>
                    </a:extLst>
                  </a:tr>
                  <a:tr h="432950">
                    <a:tc>
                      <a:txBody>
                        <a:bodyPr/>
                        <a:lstStyle/>
                        <a:p>
                          <a:pPr marL="0" indent="0" algn="ctr">
                            <a:buFont typeface="+mj-lt"/>
                            <a:buNone/>
                          </a:pPr>
                          <a:r>
                            <a:rPr lang="en-US" b="1" u="none" dirty="0"/>
                            <a:t>5.</a:t>
                          </a:r>
                          <a:endParaRPr lang="en-IN" b="1" i="0" u="non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b="1" i="1" smtClean="0">
                                    <a:latin typeface="Cambria Math" panose="02040503050406030204" pitchFamily="18" charset="0"/>
                                    <a:ea typeface="Cambria Math" panose="02040503050406030204" pitchFamily="18" charset="0"/>
                                  </a:rPr>
                                  <m:t>∆</m:t>
                                </m:r>
                                <m:sSub>
                                  <m:sSubPr>
                                    <m:ctrlPr>
                                      <a:rPr lang="en-IN" b="1" i="1" smtClean="0">
                                        <a:latin typeface="Cambria Math" panose="02040503050406030204" pitchFamily="18" charset="0"/>
                                        <a:ea typeface="Cambria Math" panose="02040503050406030204" pitchFamily="18" charset="0"/>
                                      </a:rPr>
                                    </m:ctrlPr>
                                  </m:sSubPr>
                                  <m:e>
                                    <m:r>
                                      <a:rPr lang="en-IN" b="1" i="1" smtClean="0">
                                        <a:latin typeface="Cambria Math" panose="02040503050406030204" pitchFamily="18" charset="0"/>
                                        <a:ea typeface="Cambria Math" panose="02040503050406030204" pitchFamily="18" charset="0"/>
                                      </a:rPr>
                                      <m:t>𝑷</m:t>
                                    </m:r>
                                  </m:e>
                                  <m:sub>
                                    <m:r>
                                      <a:rPr lang="en-IN" b="1" i="1" smtClean="0">
                                        <a:latin typeface="Cambria Math" panose="02040503050406030204" pitchFamily="18" charset="0"/>
                                        <a:ea typeface="Cambria Math" panose="02040503050406030204" pitchFamily="18" charset="0"/>
                                      </a:rPr>
                                      <m:t>𝑬</m:t>
                                    </m:r>
                                  </m:sub>
                                </m:sSub>
                              </m:oMath>
                            </m:oMathPara>
                          </a14:m>
                          <a:endParaRPr lang="en-IN" b="1" dirty="0"/>
                        </a:p>
                        <a:p>
                          <a:pPr algn="ctr"/>
                          <a:endParaRPr lang="en-IN" b="1" dirty="0"/>
                        </a:p>
                      </a:txBody>
                      <a:tcPr/>
                    </a:tc>
                    <a:tc>
                      <a:txBody>
                        <a:bodyPr/>
                        <a:lstStyle/>
                        <a:p>
                          <a:pPr algn="ctr"/>
                          <a:r>
                            <a:rPr lang="en-US" b="1" dirty="0">
                              <a:latin typeface="Bahnschrift Light" panose="020B0502040204020203" pitchFamily="34" charset="0"/>
                            </a:rPr>
                            <a:t>EV aggregator power output</a:t>
                          </a:r>
                          <a:endParaRPr lang="en-IN" b="1" dirty="0">
                            <a:latin typeface="Bahnschrift Light" panose="020B0502040204020203" pitchFamily="34" charset="0"/>
                          </a:endParaRPr>
                        </a:p>
                      </a:txBody>
                      <a:tcPr/>
                    </a:tc>
                    <a:extLst>
                      <a:ext uri="{0D108BD9-81ED-4DB2-BD59-A6C34878D82A}">
                        <a16:rowId xmlns:a16="http://schemas.microsoft.com/office/drawing/2014/main" val="2847316628"/>
                      </a:ext>
                    </a:extLst>
                  </a:tr>
                  <a:tr h="576550">
                    <a:tc>
                      <a:txBody>
                        <a:bodyPr/>
                        <a:lstStyle/>
                        <a:p>
                          <a:pPr marL="0" indent="0" algn="ctr">
                            <a:buFont typeface="+mj-lt"/>
                            <a:buNone/>
                          </a:pPr>
                          <a:r>
                            <a:rPr lang="en-US" b="1" u="none" dirty="0"/>
                            <a:t>6.</a:t>
                          </a:r>
                          <a:endParaRPr lang="en-IN" b="1" i="0" u="none" dirty="0"/>
                        </a:p>
                      </a:txBody>
                      <a:tcPr/>
                    </a:tc>
                    <a:tc>
                      <a:txBody>
                        <a:bodyPr/>
                        <a:lstStyle/>
                        <a:p>
                          <a:pPr algn="ctr"/>
                          <a14:m>
                            <m:oMathPara xmlns:m="http://schemas.openxmlformats.org/officeDocument/2006/math">
                              <m:oMathParaPr>
                                <m:jc m:val="centerGroup"/>
                              </m:oMathParaPr>
                              <m:oMath xmlns:m="http://schemas.openxmlformats.org/officeDocument/2006/math">
                                <m:r>
                                  <a:rPr lang="en-IN" b="1" i="1" smtClean="0">
                                    <a:latin typeface="Cambria Math" panose="02040503050406030204" pitchFamily="18" charset="0"/>
                                    <a:ea typeface="Cambria Math" panose="02040503050406030204" pitchFamily="18" charset="0"/>
                                  </a:rPr>
                                  <m:t>∆</m:t>
                                </m:r>
                                <m:sSub>
                                  <m:sSubPr>
                                    <m:ctrlPr>
                                      <a:rPr lang="en-IN" b="1" i="1" smtClean="0">
                                        <a:latin typeface="Cambria Math" panose="02040503050406030204" pitchFamily="18" charset="0"/>
                                        <a:ea typeface="Cambria Math" panose="02040503050406030204" pitchFamily="18" charset="0"/>
                                      </a:rPr>
                                    </m:ctrlPr>
                                  </m:sSubPr>
                                  <m:e>
                                    <m:r>
                                      <a:rPr lang="en-IN" b="1" i="1" smtClean="0">
                                        <a:latin typeface="Cambria Math" panose="02040503050406030204" pitchFamily="18" charset="0"/>
                                        <a:ea typeface="Cambria Math" panose="02040503050406030204" pitchFamily="18" charset="0"/>
                                      </a:rPr>
                                      <m:t>𝑷</m:t>
                                    </m:r>
                                  </m:e>
                                  <m:sub>
                                    <m:r>
                                      <a:rPr lang="en-IN" b="1" i="1" smtClean="0">
                                        <a:latin typeface="Cambria Math" panose="02040503050406030204" pitchFamily="18" charset="0"/>
                                        <a:ea typeface="Cambria Math" panose="02040503050406030204" pitchFamily="18" charset="0"/>
                                      </a:rPr>
                                      <m:t>𝒅</m:t>
                                    </m:r>
                                  </m:sub>
                                </m:sSub>
                              </m:oMath>
                            </m:oMathPara>
                          </a14:m>
                          <a:endParaRPr lang="en-IN" b="1" dirty="0"/>
                        </a:p>
                      </a:txBody>
                      <a:tcPr/>
                    </a:tc>
                    <a:tc>
                      <a:txBody>
                        <a:bodyPr/>
                        <a:lstStyle/>
                        <a:p>
                          <a:pPr algn="ctr"/>
                          <a:r>
                            <a:rPr lang="en-US" b="1" dirty="0">
                              <a:latin typeface="Bahnschrift Light" panose="020B0502040204020203" pitchFamily="34" charset="0"/>
                            </a:rPr>
                            <a:t>Load disturbance</a:t>
                          </a:r>
                          <a:endParaRPr lang="en-IN" b="1" dirty="0">
                            <a:latin typeface="Bahnschrift Light" panose="020B0502040204020203" pitchFamily="34" charset="0"/>
                          </a:endParaRPr>
                        </a:p>
                      </a:txBody>
                      <a:tcPr/>
                    </a:tc>
                    <a:extLst>
                      <a:ext uri="{0D108BD9-81ED-4DB2-BD59-A6C34878D82A}">
                        <a16:rowId xmlns:a16="http://schemas.microsoft.com/office/drawing/2014/main" val="2229986039"/>
                      </a:ext>
                    </a:extLst>
                  </a:tr>
                </a:tbl>
              </a:graphicData>
            </a:graphic>
          </p:graphicFrame>
        </mc:Choice>
        <mc:Fallback xmlns="">
          <p:graphicFrame>
            <p:nvGraphicFramePr>
              <p:cNvPr id="4" name="Table 4">
                <a:extLst>
                  <a:ext uri="{FF2B5EF4-FFF2-40B4-BE49-F238E27FC236}">
                    <a16:creationId xmlns:a16="http://schemas.microsoft.com/office/drawing/2014/main" xmlns="" xmlns:a14="http://schemas.microsoft.com/office/drawing/2010/main" id="{C508647B-AD18-483C-A892-1863184A8386}"/>
                  </a:ext>
                </a:extLst>
              </p:cNvPr>
              <p:cNvGraphicFramePr>
                <a:graphicFrameLocks noGrp="1"/>
              </p:cNvGraphicFramePr>
              <p:nvPr>
                <p:ph idx="1"/>
                <p:extLst>
                  <p:ext uri="{D42A27DB-BD31-4B8C-83A1-F6EECF244321}">
                    <p14:modId xmlns:p14="http://schemas.microsoft.com/office/powerpoint/2010/main" xmlns="" xmlns:a14="http://schemas.microsoft.com/office/drawing/2010/main" val="1136982753"/>
                  </p:ext>
                </p:extLst>
              </p:nvPr>
            </p:nvGraphicFramePr>
            <p:xfrm>
              <a:off x="676275" y="1564640"/>
              <a:ext cx="10753725" cy="3925583"/>
            </p:xfrm>
            <a:graphic>
              <a:graphicData uri="http://schemas.openxmlformats.org/drawingml/2006/table">
                <a:tbl>
                  <a:tblPr firstRow="1" bandRow="1">
                    <a:tableStyleId>{00A15C55-8517-42AA-B614-E9B94910E393}</a:tableStyleId>
                  </a:tblPr>
                  <a:tblGrid>
                    <a:gridCol w="876300">
                      <a:extLst>
                        <a:ext uri="{9D8B030D-6E8A-4147-A177-3AD203B41FA5}">
                          <a16:colId xmlns:a16="http://schemas.microsoft.com/office/drawing/2014/main" xmlns="" xmlns:a14="http://schemas.microsoft.com/office/drawing/2010/main" val="3472518116"/>
                        </a:ext>
                      </a:extLst>
                    </a:gridCol>
                    <a:gridCol w="2257425">
                      <a:extLst>
                        <a:ext uri="{9D8B030D-6E8A-4147-A177-3AD203B41FA5}">
                          <a16:colId xmlns:a16="http://schemas.microsoft.com/office/drawing/2014/main" xmlns="" xmlns:a14="http://schemas.microsoft.com/office/drawing/2010/main" val="1305550636"/>
                        </a:ext>
                      </a:extLst>
                    </a:gridCol>
                    <a:gridCol w="7620000">
                      <a:extLst>
                        <a:ext uri="{9D8B030D-6E8A-4147-A177-3AD203B41FA5}">
                          <a16:colId xmlns:a16="http://schemas.microsoft.com/office/drawing/2014/main" xmlns="" xmlns:a14="http://schemas.microsoft.com/office/drawing/2010/main" val="1195715698"/>
                        </a:ext>
                      </a:extLst>
                    </a:gridCol>
                  </a:tblGrid>
                  <a:tr h="640080">
                    <a:tc>
                      <a:txBody>
                        <a:bodyPr/>
                        <a:lstStyle/>
                        <a:p>
                          <a:r>
                            <a:rPr lang="en-US" dirty="0"/>
                            <a:t>SL.NO:</a:t>
                          </a:r>
                          <a:endParaRPr lang="en-IN" dirty="0"/>
                        </a:p>
                      </a:txBody>
                      <a:tcPr/>
                    </a:tc>
                    <a:tc>
                      <a:txBody>
                        <a:bodyPr/>
                        <a:lstStyle/>
                        <a:p>
                          <a:r>
                            <a:rPr lang="en-US" dirty="0"/>
                            <a:t>          VARIABLES</a:t>
                          </a:r>
                          <a:endParaRPr lang="en-IN" dirty="0"/>
                        </a:p>
                      </a:txBody>
                      <a:tcPr/>
                    </a:tc>
                    <a:tc>
                      <a:txBody>
                        <a:bodyPr/>
                        <a:lstStyle/>
                        <a:p>
                          <a:r>
                            <a:rPr lang="en-US" dirty="0"/>
                            <a:t>                                                DESCRIPTION</a:t>
                          </a:r>
                          <a:endParaRPr lang="en-IN" dirty="0"/>
                        </a:p>
                      </a:txBody>
                      <a:tcPr/>
                    </a:tc>
                    <a:extLst>
                      <a:ext uri="{0D108BD9-81ED-4DB2-BD59-A6C34878D82A}">
                        <a16:rowId xmlns:a16="http://schemas.microsoft.com/office/drawing/2014/main" xmlns="" xmlns:a14="http://schemas.microsoft.com/office/drawing/2010/main" val="621376332"/>
                      </a:ext>
                    </a:extLst>
                  </a:tr>
                  <a:tr h="548380">
                    <a:tc>
                      <a:txBody>
                        <a:bodyPr/>
                        <a:lstStyle/>
                        <a:p>
                          <a:pPr marL="0" indent="0" algn="ctr">
                            <a:buFont typeface="+mj-lt"/>
                            <a:buNone/>
                          </a:pPr>
                          <a:r>
                            <a:rPr lang="en-US" b="1" u="none" dirty="0"/>
                            <a:t>1.</a:t>
                          </a:r>
                          <a:endParaRPr lang="en-IN" b="1" i="0" u="none" dirty="0"/>
                        </a:p>
                      </a:txBody>
                      <a:tcPr/>
                    </a:tc>
                    <a:tc>
                      <a:txBody>
                        <a:bodyPr/>
                        <a:lstStyle/>
                        <a:p>
                          <a:endParaRPr lang="en-US"/>
                        </a:p>
                      </a:txBody>
                      <a:tcPr>
                        <a:blipFill>
                          <a:blip r:embed="rId2"/>
                          <a:stretch>
                            <a:fillRect l="-39189" t="-122222" r="-339459" b="-502222"/>
                          </a:stretch>
                        </a:blipFill>
                      </a:tcPr>
                    </a:tc>
                    <a:tc>
                      <a:txBody>
                        <a:bodyPr/>
                        <a:lstStyle/>
                        <a:p>
                          <a:pPr algn="ctr"/>
                          <a:r>
                            <a:rPr lang="en-US" b="1" dirty="0">
                              <a:latin typeface="Bahnschrift Light" panose="020B0502040204020203" pitchFamily="34" charset="0"/>
                            </a:rPr>
                            <a:t>Deviation in frequency</a:t>
                          </a:r>
                        </a:p>
                      </a:txBody>
                      <a:tcPr/>
                    </a:tc>
                    <a:extLst>
                      <a:ext uri="{0D108BD9-81ED-4DB2-BD59-A6C34878D82A}">
                        <a16:rowId xmlns:a16="http://schemas.microsoft.com/office/drawing/2014/main" xmlns="" xmlns:a14="http://schemas.microsoft.com/office/drawing/2010/main" val="1476961796"/>
                      </a:ext>
                    </a:extLst>
                  </a:tr>
                  <a:tr h="423733">
                    <a:tc>
                      <a:txBody>
                        <a:bodyPr/>
                        <a:lstStyle/>
                        <a:p>
                          <a:pPr marL="0" indent="0" algn="ctr">
                            <a:buFont typeface="+mj-lt"/>
                            <a:buNone/>
                          </a:pPr>
                          <a:r>
                            <a:rPr lang="en-US" b="1" u="none" dirty="0"/>
                            <a:t>2.</a:t>
                          </a:r>
                          <a:endParaRPr lang="en-IN" b="1" i="0" u="none" dirty="0"/>
                        </a:p>
                      </a:txBody>
                      <a:tcPr/>
                    </a:tc>
                    <a:tc>
                      <a:txBody>
                        <a:bodyPr/>
                        <a:lstStyle/>
                        <a:p>
                          <a:endParaRPr lang="en-US"/>
                        </a:p>
                      </a:txBody>
                      <a:tcPr>
                        <a:blipFill>
                          <a:blip r:embed="rId2"/>
                          <a:stretch>
                            <a:fillRect l="-39189" t="-285714" r="-339459" b="-545714"/>
                          </a:stretch>
                        </a:blipFill>
                      </a:tcPr>
                    </a:tc>
                    <a:tc>
                      <a:txBody>
                        <a:bodyPr/>
                        <a:lstStyle/>
                        <a:p>
                          <a:pPr algn="ctr"/>
                          <a:r>
                            <a:rPr lang="en-US" b="1" dirty="0">
                              <a:latin typeface="Bahnschrift Light" panose="020B0502040204020203" pitchFamily="34" charset="0"/>
                            </a:rPr>
                            <a:t>Deviation in valve position</a:t>
                          </a:r>
                          <a:endParaRPr lang="en-IN" b="1" dirty="0">
                            <a:latin typeface="Bahnschrift Light" panose="020B0502040204020203" pitchFamily="34" charset="0"/>
                          </a:endParaRPr>
                        </a:p>
                      </a:txBody>
                      <a:tcPr/>
                    </a:tc>
                    <a:extLst>
                      <a:ext uri="{0D108BD9-81ED-4DB2-BD59-A6C34878D82A}">
                        <a16:rowId xmlns:a16="http://schemas.microsoft.com/office/drawing/2014/main" xmlns="" xmlns:a14="http://schemas.microsoft.com/office/drawing/2010/main" val="2287835390"/>
                      </a:ext>
                    </a:extLst>
                  </a:tr>
                  <a:tr h="548380">
                    <a:tc>
                      <a:txBody>
                        <a:bodyPr/>
                        <a:lstStyle/>
                        <a:p>
                          <a:pPr marL="0" indent="0" algn="ctr">
                            <a:buFont typeface="+mj-lt"/>
                            <a:buNone/>
                          </a:pPr>
                          <a:r>
                            <a:rPr lang="en-US" b="1" u="none" dirty="0"/>
                            <a:t>3.</a:t>
                          </a:r>
                          <a:endParaRPr lang="en-IN" b="1" i="0" u="none" dirty="0"/>
                        </a:p>
                      </a:txBody>
                      <a:tcPr/>
                    </a:tc>
                    <a:tc>
                      <a:txBody>
                        <a:bodyPr/>
                        <a:lstStyle/>
                        <a:p>
                          <a:endParaRPr lang="en-US"/>
                        </a:p>
                      </a:txBody>
                      <a:tcPr>
                        <a:blipFill>
                          <a:blip r:embed="rId2"/>
                          <a:stretch>
                            <a:fillRect l="-39189" t="-300000" r="-339459" b="-324444"/>
                          </a:stretch>
                        </a:blipFill>
                      </a:tcPr>
                    </a:tc>
                    <a:tc>
                      <a:txBody>
                        <a:bodyPr/>
                        <a:lstStyle/>
                        <a:p>
                          <a:pPr algn="ctr"/>
                          <a:r>
                            <a:rPr lang="en-US" b="1" dirty="0">
                              <a:latin typeface="Bahnschrift Light" panose="020B0502040204020203" pitchFamily="34" charset="0"/>
                            </a:rPr>
                            <a:t>Deviation in mechanical power output</a:t>
                          </a:r>
                          <a:endParaRPr lang="en-IN" b="1" dirty="0">
                            <a:latin typeface="Bahnschrift Light" panose="020B0502040204020203" pitchFamily="34" charset="0"/>
                          </a:endParaRPr>
                        </a:p>
                      </a:txBody>
                      <a:tcPr/>
                    </a:tc>
                    <a:extLst>
                      <a:ext uri="{0D108BD9-81ED-4DB2-BD59-A6C34878D82A}">
                        <a16:rowId xmlns:a16="http://schemas.microsoft.com/office/drawing/2014/main" xmlns="" xmlns:a14="http://schemas.microsoft.com/office/drawing/2010/main" val="3309347332"/>
                      </a:ext>
                    </a:extLst>
                  </a:tr>
                  <a:tr h="548380">
                    <a:tc>
                      <a:txBody>
                        <a:bodyPr/>
                        <a:lstStyle/>
                        <a:p>
                          <a:pPr marL="0" indent="0" algn="ctr">
                            <a:buFont typeface="+mj-lt"/>
                            <a:buNone/>
                          </a:pPr>
                          <a:r>
                            <a:rPr lang="en-US" b="1" u="none" dirty="0"/>
                            <a:t>4.</a:t>
                          </a:r>
                          <a:endParaRPr lang="en-IN" b="1" i="0" u="none" dirty="0"/>
                        </a:p>
                      </a:txBody>
                      <a:tcPr/>
                    </a:tc>
                    <a:tc>
                      <a:txBody>
                        <a:bodyPr/>
                        <a:lstStyle/>
                        <a:p>
                          <a:endParaRPr lang="en-US"/>
                        </a:p>
                      </a:txBody>
                      <a:tcPr>
                        <a:blipFill>
                          <a:blip r:embed="rId2"/>
                          <a:stretch>
                            <a:fillRect l="-39189" t="-400000" r="-339459" b="-224444"/>
                          </a:stretch>
                        </a:blipFill>
                      </a:tcPr>
                    </a:tc>
                    <a:tc>
                      <a:txBody>
                        <a:bodyPr/>
                        <a:lstStyle/>
                        <a:p>
                          <a:pPr algn="ctr"/>
                          <a:r>
                            <a:rPr lang="en-US" b="1" dirty="0">
                              <a:latin typeface="Bahnschrift Light" panose="020B0502040204020203" pitchFamily="34" charset="0"/>
                            </a:rPr>
                            <a:t>Deviation in generator power output</a:t>
                          </a:r>
                          <a:endParaRPr lang="en-IN" b="1" dirty="0">
                            <a:latin typeface="Bahnschrift Light" panose="020B0502040204020203" pitchFamily="34" charset="0"/>
                          </a:endParaRPr>
                        </a:p>
                      </a:txBody>
                      <a:tcPr/>
                    </a:tc>
                    <a:extLst>
                      <a:ext uri="{0D108BD9-81ED-4DB2-BD59-A6C34878D82A}">
                        <a16:rowId xmlns:a16="http://schemas.microsoft.com/office/drawing/2014/main" xmlns="" xmlns:a14="http://schemas.microsoft.com/office/drawing/2010/main" val="3760007441"/>
                      </a:ext>
                    </a:extLst>
                  </a:tr>
                  <a:tr h="640080">
                    <a:tc>
                      <a:txBody>
                        <a:bodyPr/>
                        <a:lstStyle/>
                        <a:p>
                          <a:pPr marL="0" indent="0" algn="ctr">
                            <a:buFont typeface="+mj-lt"/>
                            <a:buNone/>
                          </a:pPr>
                          <a:r>
                            <a:rPr lang="en-US" b="1" u="none" dirty="0"/>
                            <a:t>5.</a:t>
                          </a:r>
                          <a:endParaRPr lang="en-IN" b="1" i="0" u="none" dirty="0"/>
                        </a:p>
                      </a:txBody>
                      <a:tcPr/>
                    </a:tc>
                    <a:tc>
                      <a:txBody>
                        <a:bodyPr/>
                        <a:lstStyle/>
                        <a:p>
                          <a:endParaRPr lang="en-US"/>
                        </a:p>
                      </a:txBody>
                      <a:tcPr>
                        <a:blipFill>
                          <a:blip r:embed="rId2"/>
                          <a:stretch>
                            <a:fillRect l="-39189" t="-428571" r="-339459" b="-92381"/>
                          </a:stretch>
                        </a:blipFill>
                      </a:tcPr>
                    </a:tc>
                    <a:tc>
                      <a:txBody>
                        <a:bodyPr/>
                        <a:lstStyle/>
                        <a:p>
                          <a:pPr algn="ctr"/>
                          <a:r>
                            <a:rPr lang="en-US" b="1" dirty="0">
                              <a:latin typeface="Bahnschrift Light" panose="020B0502040204020203" pitchFamily="34" charset="0"/>
                            </a:rPr>
                            <a:t>EV aggregator power output</a:t>
                          </a:r>
                          <a:endParaRPr lang="en-IN" b="1" dirty="0">
                            <a:latin typeface="Bahnschrift Light" panose="020B0502040204020203" pitchFamily="34" charset="0"/>
                          </a:endParaRPr>
                        </a:p>
                      </a:txBody>
                      <a:tcPr/>
                    </a:tc>
                    <a:extLst>
                      <a:ext uri="{0D108BD9-81ED-4DB2-BD59-A6C34878D82A}">
                        <a16:rowId xmlns:a16="http://schemas.microsoft.com/office/drawing/2014/main" xmlns="" xmlns:a14="http://schemas.microsoft.com/office/drawing/2010/main" val="2847316628"/>
                      </a:ext>
                    </a:extLst>
                  </a:tr>
                  <a:tr h="576550">
                    <a:tc>
                      <a:txBody>
                        <a:bodyPr/>
                        <a:lstStyle/>
                        <a:p>
                          <a:pPr marL="0" indent="0" algn="ctr">
                            <a:buFont typeface="+mj-lt"/>
                            <a:buNone/>
                          </a:pPr>
                          <a:r>
                            <a:rPr lang="en-US" b="1" u="none" dirty="0"/>
                            <a:t>6.</a:t>
                          </a:r>
                          <a:endParaRPr lang="en-IN" b="1" i="0" u="none" dirty="0"/>
                        </a:p>
                      </a:txBody>
                      <a:tcPr/>
                    </a:tc>
                    <a:tc>
                      <a:txBody>
                        <a:bodyPr/>
                        <a:lstStyle/>
                        <a:p>
                          <a:endParaRPr lang="en-US"/>
                        </a:p>
                      </a:txBody>
                      <a:tcPr>
                        <a:blipFill>
                          <a:blip r:embed="rId2"/>
                          <a:stretch>
                            <a:fillRect l="-39189" t="-584211" r="-339459" b="-2105"/>
                          </a:stretch>
                        </a:blipFill>
                      </a:tcPr>
                    </a:tc>
                    <a:tc>
                      <a:txBody>
                        <a:bodyPr/>
                        <a:lstStyle/>
                        <a:p>
                          <a:pPr algn="ctr"/>
                          <a:r>
                            <a:rPr lang="en-US" b="1" dirty="0">
                              <a:latin typeface="Bahnschrift Light" panose="020B0502040204020203" pitchFamily="34" charset="0"/>
                            </a:rPr>
                            <a:t>Load disturbance</a:t>
                          </a:r>
                          <a:endParaRPr lang="en-IN" b="1" dirty="0">
                            <a:latin typeface="Bahnschrift Light" panose="020B0502040204020203" pitchFamily="34" charset="0"/>
                          </a:endParaRPr>
                        </a:p>
                      </a:txBody>
                      <a:tcPr/>
                    </a:tc>
                    <a:extLst>
                      <a:ext uri="{0D108BD9-81ED-4DB2-BD59-A6C34878D82A}">
                        <a16:rowId xmlns:a16="http://schemas.microsoft.com/office/drawing/2014/main" xmlns="" xmlns:a14="http://schemas.microsoft.com/office/drawing/2010/main" val="2229986039"/>
                      </a:ext>
                    </a:extLst>
                  </a:tr>
                </a:tbl>
              </a:graphicData>
            </a:graphic>
          </p:graphicFrame>
        </mc:Fallback>
      </mc:AlternateContent>
    </p:spTree>
    <p:extLst>
      <p:ext uri="{BB962C8B-B14F-4D97-AF65-F5344CB8AC3E}">
        <p14:creationId xmlns:p14="http://schemas.microsoft.com/office/powerpoint/2010/main" val="318737690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84777DF0-69FF-402F-8EA1-16422341CEED}"/>
                  </a:ext>
                </a:extLst>
              </p:cNvPr>
              <p:cNvGraphicFramePr>
                <a:graphicFrameLocks noGrp="1"/>
              </p:cNvGraphicFramePr>
              <p:nvPr>
                <p:ph idx="1"/>
              </p:nvPr>
            </p:nvGraphicFramePr>
            <p:xfrm>
              <a:off x="650449" y="1489435"/>
              <a:ext cx="10779550" cy="4666399"/>
            </p:xfrm>
            <a:graphic>
              <a:graphicData uri="http://schemas.openxmlformats.org/drawingml/2006/table">
                <a:tbl>
                  <a:tblPr firstRow="1" bandRow="1">
                    <a:tableStyleId>{00A15C55-8517-42AA-B614-E9B94910E393}</a:tableStyleId>
                  </a:tblPr>
                  <a:tblGrid>
                    <a:gridCol w="970961">
                      <a:extLst>
                        <a:ext uri="{9D8B030D-6E8A-4147-A177-3AD203B41FA5}">
                          <a16:colId xmlns:a16="http://schemas.microsoft.com/office/drawing/2014/main" val="1253876566"/>
                        </a:ext>
                      </a:extLst>
                    </a:gridCol>
                    <a:gridCol w="2612043">
                      <a:extLst>
                        <a:ext uri="{9D8B030D-6E8A-4147-A177-3AD203B41FA5}">
                          <a16:colId xmlns:a16="http://schemas.microsoft.com/office/drawing/2014/main" val="2747436241"/>
                        </a:ext>
                      </a:extLst>
                    </a:gridCol>
                    <a:gridCol w="7196546">
                      <a:extLst>
                        <a:ext uri="{9D8B030D-6E8A-4147-A177-3AD203B41FA5}">
                          <a16:colId xmlns:a16="http://schemas.microsoft.com/office/drawing/2014/main" val="2221334514"/>
                        </a:ext>
                      </a:extLst>
                    </a:gridCol>
                  </a:tblGrid>
                  <a:tr h="656375">
                    <a:tc>
                      <a:txBody>
                        <a:bodyPr/>
                        <a:lstStyle/>
                        <a:p>
                          <a:r>
                            <a:rPr lang="en-US" dirty="0"/>
                            <a:t>SL.NO:</a:t>
                          </a:r>
                          <a:endParaRPr lang="en-IN" dirty="0"/>
                        </a:p>
                      </a:txBody>
                      <a:tcPr/>
                    </a:tc>
                    <a:tc>
                      <a:txBody>
                        <a:bodyPr/>
                        <a:lstStyle/>
                        <a:p>
                          <a:pPr algn="ctr"/>
                          <a:r>
                            <a:rPr lang="en-US" dirty="0"/>
                            <a:t>PARAMETERS</a:t>
                          </a:r>
                          <a:endParaRPr lang="en-IN" dirty="0"/>
                        </a:p>
                      </a:txBody>
                      <a:tcPr/>
                    </a:tc>
                    <a:tc>
                      <a:txBody>
                        <a:bodyPr/>
                        <a:lstStyle/>
                        <a:p>
                          <a:pPr algn="ctr"/>
                          <a:r>
                            <a:rPr lang="en-US" dirty="0"/>
                            <a:t>DESCRIPTION</a:t>
                          </a:r>
                          <a:endParaRPr lang="en-IN" dirty="0"/>
                        </a:p>
                      </a:txBody>
                      <a:tcPr/>
                    </a:tc>
                    <a:extLst>
                      <a:ext uri="{0D108BD9-81ED-4DB2-BD59-A6C34878D82A}">
                        <a16:rowId xmlns:a16="http://schemas.microsoft.com/office/drawing/2014/main" val="2239079166"/>
                      </a:ext>
                    </a:extLst>
                  </a:tr>
                  <a:tr h="501253">
                    <a:tc>
                      <a:txBody>
                        <a:bodyPr/>
                        <a:lstStyle/>
                        <a:p>
                          <a:pPr marL="0" indent="0" algn="ctr">
                            <a:buFont typeface="+mj-lt"/>
                            <a:buNone/>
                          </a:pPr>
                          <a:r>
                            <a:rPr lang="en-US" b="1" dirty="0"/>
                            <a:t>1.</a:t>
                          </a:r>
                          <a:endParaRPr lang="en-IN" b="1" dirty="0"/>
                        </a:p>
                      </a:txBody>
                      <a:tcPr/>
                    </a:tc>
                    <a:tc>
                      <a:txBody>
                        <a:bodyPr/>
                        <a:lstStyle/>
                        <a:p>
                          <a:pPr algn="ctr"/>
                          <a:r>
                            <a:rPr lang="en-US" b="1" dirty="0"/>
                            <a:t>D</a:t>
                          </a:r>
                          <a:endParaRPr lang="en-IN" b="1" dirty="0"/>
                        </a:p>
                      </a:txBody>
                      <a:tcPr/>
                    </a:tc>
                    <a:tc>
                      <a:txBody>
                        <a:bodyPr/>
                        <a:lstStyle/>
                        <a:p>
                          <a:pPr algn="ctr"/>
                          <a:r>
                            <a:rPr lang="en-US" b="1" dirty="0">
                              <a:latin typeface="Bahnschrift Light" panose="020B0502040204020203" pitchFamily="34" charset="0"/>
                            </a:rPr>
                            <a:t>Damping Coefficient</a:t>
                          </a:r>
                          <a:endParaRPr lang="en-IN" b="1" dirty="0">
                            <a:latin typeface="Bahnschrift Light" panose="020B0502040204020203" pitchFamily="34" charset="0"/>
                          </a:endParaRPr>
                        </a:p>
                      </a:txBody>
                      <a:tcPr/>
                    </a:tc>
                    <a:extLst>
                      <a:ext uri="{0D108BD9-81ED-4DB2-BD59-A6C34878D82A}">
                        <a16:rowId xmlns:a16="http://schemas.microsoft.com/office/drawing/2014/main" val="572331693"/>
                      </a:ext>
                    </a:extLst>
                  </a:tr>
                  <a:tr h="501253">
                    <a:tc>
                      <a:txBody>
                        <a:bodyPr/>
                        <a:lstStyle/>
                        <a:p>
                          <a:pPr algn="ctr"/>
                          <a:r>
                            <a:rPr lang="en-US" b="1" dirty="0"/>
                            <a:t>2.</a:t>
                          </a:r>
                          <a:endParaRPr lang="en-IN" b="1" dirty="0"/>
                        </a:p>
                      </a:txBody>
                      <a:tcPr/>
                    </a:tc>
                    <a:tc>
                      <a:txBody>
                        <a:bodyPr/>
                        <a:lstStyle/>
                        <a:p>
                          <a:pPr algn="ctr"/>
                          <a:r>
                            <a:rPr lang="en-US" b="1" dirty="0"/>
                            <a:t>M</a:t>
                          </a:r>
                          <a:endParaRPr lang="en-IN" b="1" dirty="0"/>
                        </a:p>
                      </a:txBody>
                      <a:tcPr/>
                    </a:tc>
                    <a:tc>
                      <a:txBody>
                        <a:bodyPr/>
                        <a:lstStyle/>
                        <a:p>
                          <a:pPr algn="ctr"/>
                          <a:r>
                            <a:rPr lang="en-US" b="1" dirty="0">
                              <a:latin typeface="Bahnschrift Light" panose="020B0502040204020203" pitchFamily="34" charset="0"/>
                            </a:rPr>
                            <a:t>Generator inertia constant</a:t>
                          </a:r>
                          <a:endParaRPr lang="en-IN" b="1" dirty="0">
                            <a:latin typeface="Bahnschrift Light" panose="020B0502040204020203" pitchFamily="34" charset="0"/>
                          </a:endParaRPr>
                        </a:p>
                      </a:txBody>
                      <a:tcPr/>
                    </a:tc>
                    <a:extLst>
                      <a:ext uri="{0D108BD9-81ED-4DB2-BD59-A6C34878D82A}">
                        <a16:rowId xmlns:a16="http://schemas.microsoft.com/office/drawing/2014/main" val="890789039"/>
                      </a:ext>
                    </a:extLst>
                  </a:tr>
                  <a:tr h="501253">
                    <a:tc>
                      <a:txBody>
                        <a:bodyPr/>
                        <a:lstStyle/>
                        <a:p>
                          <a:pPr algn="ctr"/>
                          <a:r>
                            <a:rPr lang="en-US" b="1" dirty="0"/>
                            <a:t>3.</a:t>
                          </a:r>
                          <a:endParaRPr lang="en-IN" b="1" dirty="0"/>
                        </a:p>
                      </a:txBody>
                      <a:tcPr/>
                    </a:tc>
                    <a:tc>
                      <a:txBody>
                        <a:bodyPr/>
                        <a:lstStyle/>
                        <a:p>
                          <a:pPr algn="ctr"/>
                          <a:r>
                            <a:rPr lang="en-US" b="1" dirty="0"/>
                            <a:t>R</a:t>
                          </a:r>
                          <a:endParaRPr lang="en-IN" b="1" dirty="0"/>
                        </a:p>
                      </a:txBody>
                      <a:tcPr/>
                    </a:tc>
                    <a:tc>
                      <a:txBody>
                        <a:bodyPr/>
                        <a:lstStyle/>
                        <a:p>
                          <a:pPr algn="ctr"/>
                          <a:r>
                            <a:rPr lang="en-US" b="1" dirty="0">
                              <a:latin typeface="Bahnschrift Light" panose="020B0502040204020203" pitchFamily="34" charset="0"/>
                            </a:rPr>
                            <a:t>Speed drop</a:t>
                          </a:r>
                          <a:endParaRPr lang="en-IN" b="1" dirty="0">
                            <a:latin typeface="Bahnschrift Light" panose="020B0502040204020203" pitchFamily="34" charset="0"/>
                          </a:endParaRPr>
                        </a:p>
                      </a:txBody>
                      <a:tcPr/>
                    </a:tc>
                    <a:extLst>
                      <a:ext uri="{0D108BD9-81ED-4DB2-BD59-A6C34878D82A}">
                        <a16:rowId xmlns:a16="http://schemas.microsoft.com/office/drawing/2014/main" val="1146560857"/>
                      </a:ext>
                    </a:extLst>
                  </a:tr>
                  <a:tr h="501253">
                    <a:tc>
                      <a:txBody>
                        <a:bodyPr/>
                        <a:lstStyle/>
                        <a:p>
                          <a:pPr algn="ctr"/>
                          <a:r>
                            <a:rPr lang="en-US" b="1" dirty="0"/>
                            <a:t>4.</a:t>
                          </a:r>
                          <a:endParaRPr lang="en-IN" b="1" dirty="0"/>
                        </a:p>
                      </a:txBody>
                      <a:tcPr/>
                    </a:tc>
                    <a:tc>
                      <a:txBody>
                        <a:bodyPr/>
                        <a:lstStyle/>
                        <a:p>
                          <a:pPr algn="ctr"/>
                          <a14:m>
                            <m:oMathPara xmlns:m="http://schemas.openxmlformats.org/officeDocument/2006/math">
                              <m:oMathParaPr>
                                <m:jc m:val="centerGroup"/>
                              </m:oMathParaPr>
                              <m:oMath xmlns:m="http://schemas.openxmlformats.org/officeDocument/2006/math">
                                <m:r>
                                  <a:rPr lang="en-IN" b="1" i="1" smtClean="0">
                                    <a:latin typeface="Cambria Math" panose="02040503050406030204" pitchFamily="18" charset="0"/>
                                    <a:ea typeface="Cambria Math" panose="02040503050406030204" pitchFamily="18" charset="0"/>
                                  </a:rPr>
                                  <m:t>𝜷</m:t>
                                </m:r>
                              </m:oMath>
                            </m:oMathPara>
                          </a14:m>
                          <a:endParaRPr lang="en-IN" b="1" dirty="0"/>
                        </a:p>
                      </a:txBody>
                      <a:tcPr/>
                    </a:tc>
                    <a:tc>
                      <a:txBody>
                        <a:bodyPr/>
                        <a:lstStyle/>
                        <a:p>
                          <a:pPr algn="ctr"/>
                          <a:r>
                            <a:rPr lang="en-US" b="1" dirty="0">
                              <a:latin typeface="Bahnschrift Light" panose="020B0502040204020203" pitchFamily="34" charset="0"/>
                            </a:rPr>
                            <a:t>Frequency bias factor</a:t>
                          </a:r>
                          <a:endParaRPr lang="en-IN" b="1" dirty="0">
                            <a:latin typeface="Bahnschrift Light" panose="020B0502040204020203" pitchFamily="34" charset="0"/>
                          </a:endParaRPr>
                        </a:p>
                      </a:txBody>
                      <a:tcPr/>
                    </a:tc>
                    <a:extLst>
                      <a:ext uri="{0D108BD9-81ED-4DB2-BD59-A6C34878D82A}">
                        <a16:rowId xmlns:a16="http://schemas.microsoft.com/office/drawing/2014/main" val="42530061"/>
                      </a:ext>
                    </a:extLst>
                  </a:tr>
                  <a:tr h="501253">
                    <a:tc>
                      <a:txBody>
                        <a:bodyPr/>
                        <a:lstStyle/>
                        <a:p>
                          <a:pPr algn="ctr"/>
                          <a:r>
                            <a:rPr lang="en-US" b="1" dirty="0"/>
                            <a:t>5.</a:t>
                          </a:r>
                          <a:endParaRPr lang="en-IN" b="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𝐅</m:t>
                                    </m:r>
                                  </m:e>
                                  <m:sub>
                                    <m:r>
                                      <a:rPr lang="en-IN" b="1" i="1" smtClean="0">
                                        <a:latin typeface="Cambria Math" panose="02040503050406030204" pitchFamily="18" charset="0"/>
                                      </a:rPr>
                                      <m:t>𝐏</m:t>
                                    </m:r>
                                  </m:sub>
                                </m:sSub>
                              </m:oMath>
                            </m:oMathPara>
                          </a14:m>
                          <a:endParaRPr lang="en-IN" b="1" dirty="0"/>
                        </a:p>
                      </a:txBody>
                      <a:tcPr/>
                    </a:tc>
                    <a:tc>
                      <a:txBody>
                        <a:bodyPr/>
                        <a:lstStyle/>
                        <a:p>
                          <a:pPr algn="ctr"/>
                          <a:r>
                            <a:rPr lang="en-US" b="1" dirty="0">
                              <a:latin typeface="Bahnschrift Light" panose="020B0502040204020203" pitchFamily="34" charset="0"/>
                            </a:rPr>
                            <a:t>Fraction of total turbine power</a:t>
                          </a:r>
                          <a:endParaRPr lang="en-IN" b="1" dirty="0">
                            <a:latin typeface="Bahnschrift Light" panose="020B0502040204020203" pitchFamily="34" charset="0"/>
                          </a:endParaRPr>
                        </a:p>
                      </a:txBody>
                      <a:tcPr/>
                    </a:tc>
                    <a:extLst>
                      <a:ext uri="{0D108BD9-81ED-4DB2-BD59-A6C34878D82A}">
                        <a16:rowId xmlns:a16="http://schemas.microsoft.com/office/drawing/2014/main" val="2707522419"/>
                      </a:ext>
                    </a:extLst>
                  </a:tr>
                  <a:tr h="501253">
                    <a:tc>
                      <a:txBody>
                        <a:bodyPr/>
                        <a:lstStyle/>
                        <a:p>
                          <a:pPr algn="ctr"/>
                          <a:r>
                            <a:rPr lang="en-US" b="1" dirty="0"/>
                            <a:t>6.</a:t>
                          </a:r>
                          <a:endParaRPr lang="en-IN" b="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𝐓</m:t>
                                    </m:r>
                                  </m:e>
                                  <m:sub>
                                    <m:r>
                                      <a:rPr lang="en-IN" b="1" i="1" smtClean="0">
                                        <a:latin typeface="Cambria Math" panose="02040503050406030204" pitchFamily="18" charset="0"/>
                                      </a:rPr>
                                      <m:t>𝐠</m:t>
                                    </m:r>
                                  </m:sub>
                                </m:sSub>
                              </m:oMath>
                            </m:oMathPara>
                          </a14:m>
                          <a:endParaRPr lang="en-IN" b="1" dirty="0"/>
                        </a:p>
                      </a:txBody>
                      <a:tcPr/>
                    </a:tc>
                    <a:tc>
                      <a:txBody>
                        <a:bodyPr/>
                        <a:lstStyle/>
                        <a:p>
                          <a:pPr algn="ctr"/>
                          <a:r>
                            <a:rPr lang="en-US" b="1" dirty="0">
                              <a:latin typeface="Bahnschrift Light" panose="020B0502040204020203" pitchFamily="34" charset="0"/>
                            </a:rPr>
                            <a:t>Governor Time Constant</a:t>
                          </a:r>
                          <a:endParaRPr lang="en-IN" b="1" dirty="0">
                            <a:latin typeface="Bahnschrift Light" panose="020B0502040204020203" pitchFamily="34" charset="0"/>
                          </a:endParaRPr>
                        </a:p>
                      </a:txBody>
                      <a:tcPr/>
                    </a:tc>
                    <a:extLst>
                      <a:ext uri="{0D108BD9-81ED-4DB2-BD59-A6C34878D82A}">
                        <a16:rowId xmlns:a16="http://schemas.microsoft.com/office/drawing/2014/main" val="3617961615"/>
                      </a:ext>
                    </a:extLst>
                  </a:tr>
                  <a:tr h="501253">
                    <a:tc>
                      <a:txBody>
                        <a:bodyPr/>
                        <a:lstStyle/>
                        <a:p>
                          <a:pPr algn="ctr"/>
                          <a:r>
                            <a:rPr lang="en-US" b="1" dirty="0"/>
                            <a:t>7.</a:t>
                          </a:r>
                          <a:endParaRPr lang="en-IN" b="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𝐓</m:t>
                                    </m:r>
                                  </m:e>
                                  <m:sub>
                                    <m:r>
                                      <a:rPr lang="en-IN" b="1" i="1" smtClean="0">
                                        <a:latin typeface="Cambria Math" panose="02040503050406030204" pitchFamily="18" charset="0"/>
                                      </a:rPr>
                                      <m:t>𝐫</m:t>
                                    </m:r>
                                  </m:sub>
                                </m:sSub>
                              </m:oMath>
                            </m:oMathPara>
                          </a14:m>
                          <a:endParaRPr lang="en-IN" b="1" dirty="0"/>
                        </a:p>
                      </a:txBody>
                      <a:tcPr/>
                    </a:tc>
                    <a:tc>
                      <a:txBody>
                        <a:bodyPr/>
                        <a:lstStyle/>
                        <a:p>
                          <a:pPr algn="ctr"/>
                          <a:r>
                            <a:rPr lang="en-US" b="1" dirty="0">
                              <a:latin typeface="Bahnschrift Light" panose="020B0502040204020203" pitchFamily="34" charset="0"/>
                            </a:rPr>
                            <a:t>Reheat and Turbine Time Constant</a:t>
                          </a:r>
                          <a:endParaRPr lang="en-IN" b="1" dirty="0">
                            <a:latin typeface="Bahnschrift Light" panose="020B0502040204020203" pitchFamily="34" charset="0"/>
                          </a:endParaRPr>
                        </a:p>
                      </a:txBody>
                      <a:tcPr/>
                    </a:tc>
                    <a:extLst>
                      <a:ext uri="{0D108BD9-81ED-4DB2-BD59-A6C34878D82A}">
                        <a16:rowId xmlns:a16="http://schemas.microsoft.com/office/drawing/2014/main" val="1169528225"/>
                      </a:ext>
                    </a:extLst>
                  </a:tr>
                  <a:tr h="501253">
                    <a:tc>
                      <a:txBody>
                        <a:bodyPr/>
                        <a:lstStyle/>
                        <a:p>
                          <a:pPr algn="ctr"/>
                          <a:r>
                            <a:rPr lang="en-US" b="1" dirty="0"/>
                            <a:t>8.</a:t>
                          </a:r>
                          <a:endParaRPr lang="en-IN" b="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𝐓</m:t>
                                    </m:r>
                                  </m:e>
                                  <m:sub>
                                    <m:r>
                                      <a:rPr lang="en-IN" b="1" i="1" smtClean="0">
                                        <a:latin typeface="Cambria Math" panose="02040503050406030204" pitchFamily="18" charset="0"/>
                                      </a:rPr>
                                      <m:t>𝐂</m:t>
                                    </m:r>
                                  </m:sub>
                                </m:sSub>
                              </m:oMath>
                            </m:oMathPara>
                          </a14:m>
                          <a:endParaRPr lang="en-IN" b="1" dirty="0"/>
                        </a:p>
                      </a:txBody>
                      <a:tcPr/>
                    </a:tc>
                    <a:tc>
                      <a:txBody>
                        <a:bodyPr/>
                        <a:lstStyle/>
                        <a:p>
                          <a:pPr algn="ctr"/>
                          <a:r>
                            <a:rPr lang="en-US" b="1" dirty="0">
                              <a:latin typeface="Bahnschrift Light" panose="020B0502040204020203" pitchFamily="34" charset="0"/>
                            </a:rPr>
                            <a:t>Generator Time Constant</a:t>
                          </a:r>
                          <a:endParaRPr lang="en-IN" b="1" dirty="0">
                            <a:latin typeface="Bahnschrift Light" panose="020B0502040204020203" pitchFamily="34" charset="0"/>
                          </a:endParaRPr>
                        </a:p>
                      </a:txBody>
                      <a:tcPr/>
                    </a:tc>
                    <a:extLst>
                      <a:ext uri="{0D108BD9-81ED-4DB2-BD59-A6C34878D82A}">
                        <a16:rowId xmlns:a16="http://schemas.microsoft.com/office/drawing/2014/main" val="1957939912"/>
                      </a:ext>
                    </a:extLst>
                  </a:tr>
                </a:tbl>
              </a:graphicData>
            </a:graphic>
          </p:graphicFrame>
        </mc:Choice>
        <mc:Fallback xmlns="">
          <p:graphicFrame>
            <p:nvGraphicFramePr>
              <p:cNvPr id="4" name="Table 4">
                <a:extLst>
                  <a:ext uri="{FF2B5EF4-FFF2-40B4-BE49-F238E27FC236}">
                    <a16:creationId xmlns:a16="http://schemas.microsoft.com/office/drawing/2014/main" xmlns="" xmlns:a14="http://schemas.microsoft.com/office/drawing/2010/main" id="{84777DF0-69FF-402F-8EA1-16422341CEED}"/>
                  </a:ext>
                </a:extLst>
              </p:cNvPr>
              <p:cNvGraphicFramePr>
                <a:graphicFrameLocks noGrp="1"/>
              </p:cNvGraphicFramePr>
              <p:nvPr>
                <p:ph idx="1"/>
                <p:extLst>
                  <p:ext uri="{D42A27DB-BD31-4B8C-83A1-F6EECF244321}">
                    <p14:modId xmlns:p14="http://schemas.microsoft.com/office/powerpoint/2010/main" xmlns="" xmlns:a14="http://schemas.microsoft.com/office/drawing/2010/main" val="1119285685"/>
                  </p:ext>
                </p:extLst>
              </p:nvPr>
            </p:nvGraphicFramePr>
            <p:xfrm>
              <a:off x="650449" y="1489435"/>
              <a:ext cx="10779550" cy="4666399"/>
            </p:xfrm>
            <a:graphic>
              <a:graphicData uri="http://schemas.openxmlformats.org/drawingml/2006/table">
                <a:tbl>
                  <a:tblPr firstRow="1" bandRow="1">
                    <a:tableStyleId>{00A15C55-8517-42AA-B614-E9B94910E393}</a:tableStyleId>
                  </a:tblPr>
                  <a:tblGrid>
                    <a:gridCol w="970961">
                      <a:extLst>
                        <a:ext uri="{9D8B030D-6E8A-4147-A177-3AD203B41FA5}">
                          <a16:colId xmlns:a16="http://schemas.microsoft.com/office/drawing/2014/main" xmlns="" xmlns:a14="http://schemas.microsoft.com/office/drawing/2010/main" val="1253876566"/>
                        </a:ext>
                      </a:extLst>
                    </a:gridCol>
                    <a:gridCol w="2612043">
                      <a:extLst>
                        <a:ext uri="{9D8B030D-6E8A-4147-A177-3AD203B41FA5}">
                          <a16:colId xmlns:a16="http://schemas.microsoft.com/office/drawing/2014/main" xmlns="" xmlns:a14="http://schemas.microsoft.com/office/drawing/2010/main" val="2747436241"/>
                        </a:ext>
                      </a:extLst>
                    </a:gridCol>
                    <a:gridCol w="7196546">
                      <a:extLst>
                        <a:ext uri="{9D8B030D-6E8A-4147-A177-3AD203B41FA5}">
                          <a16:colId xmlns:a16="http://schemas.microsoft.com/office/drawing/2014/main" xmlns="" xmlns:a14="http://schemas.microsoft.com/office/drawing/2010/main" val="2221334514"/>
                        </a:ext>
                      </a:extLst>
                    </a:gridCol>
                  </a:tblGrid>
                  <a:tr h="656375">
                    <a:tc>
                      <a:txBody>
                        <a:bodyPr/>
                        <a:lstStyle/>
                        <a:p>
                          <a:r>
                            <a:rPr lang="en-US" dirty="0"/>
                            <a:t>SL.NO:</a:t>
                          </a:r>
                          <a:endParaRPr lang="en-IN" dirty="0"/>
                        </a:p>
                      </a:txBody>
                      <a:tcPr/>
                    </a:tc>
                    <a:tc>
                      <a:txBody>
                        <a:bodyPr/>
                        <a:lstStyle/>
                        <a:p>
                          <a:pPr algn="ctr"/>
                          <a:r>
                            <a:rPr lang="en-US" dirty="0"/>
                            <a:t>PARAMETERS</a:t>
                          </a:r>
                          <a:endParaRPr lang="en-IN" dirty="0"/>
                        </a:p>
                      </a:txBody>
                      <a:tcPr/>
                    </a:tc>
                    <a:tc>
                      <a:txBody>
                        <a:bodyPr/>
                        <a:lstStyle/>
                        <a:p>
                          <a:pPr algn="ctr"/>
                          <a:r>
                            <a:rPr lang="en-US" dirty="0"/>
                            <a:t>DESCRIPTION</a:t>
                          </a:r>
                          <a:endParaRPr lang="en-IN" dirty="0"/>
                        </a:p>
                      </a:txBody>
                      <a:tcPr/>
                    </a:tc>
                    <a:extLst>
                      <a:ext uri="{0D108BD9-81ED-4DB2-BD59-A6C34878D82A}">
                        <a16:rowId xmlns:a16="http://schemas.microsoft.com/office/drawing/2014/main" xmlns="" xmlns:a14="http://schemas.microsoft.com/office/drawing/2010/main" val="2239079166"/>
                      </a:ext>
                    </a:extLst>
                  </a:tr>
                  <a:tr h="501253">
                    <a:tc>
                      <a:txBody>
                        <a:bodyPr/>
                        <a:lstStyle/>
                        <a:p>
                          <a:pPr marL="0" indent="0" algn="ctr">
                            <a:buFont typeface="+mj-lt"/>
                            <a:buNone/>
                          </a:pPr>
                          <a:r>
                            <a:rPr lang="en-US" b="1" dirty="0"/>
                            <a:t>1.</a:t>
                          </a:r>
                          <a:endParaRPr lang="en-IN" b="1" dirty="0"/>
                        </a:p>
                      </a:txBody>
                      <a:tcPr/>
                    </a:tc>
                    <a:tc>
                      <a:txBody>
                        <a:bodyPr/>
                        <a:lstStyle/>
                        <a:p>
                          <a:pPr algn="ctr"/>
                          <a:r>
                            <a:rPr lang="en-US" b="1" dirty="0"/>
                            <a:t>D</a:t>
                          </a:r>
                          <a:endParaRPr lang="en-IN" b="1" dirty="0"/>
                        </a:p>
                      </a:txBody>
                      <a:tcPr/>
                    </a:tc>
                    <a:tc>
                      <a:txBody>
                        <a:bodyPr/>
                        <a:lstStyle/>
                        <a:p>
                          <a:pPr algn="ctr"/>
                          <a:r>
                            <a:rPr lang="en-US" b="1" dirty="0">
                              <a:latin typeface="Bahnschrift Light" panose="020B0502040204020203" pitchFamily="34" charset="0"/>
                            </a:rPr>
                            <a:t>Damping Coefficient</a:t>
                          </a:r>
                          <a:endParaRPr lang="en-IN" b="1" dirty="0">
                            <a:latin typeface="Bahnschrift Light" panose="020B0502040204020203" pitchFamily="34" charset="0"/>
                          </a:endParaRPr>
                        </a:p>
                      </a:txBody>
                      <a:tcPr/>
                    </a:tc>
                    <a:extLst>
                      <a:ext uri="{0D108BD9-81ED-4DB2-BD59-A6C34878D82A}">
                        <a16:rowId xmlns:a16="http://schemas.microsoft.com/office/drawing/2014/main" xmlns="" xmlns:a14="http://schemas.microsoft.com/office/drawing/2010/main" val="572331693"/>
                      </a:ext>
                    </a:extLst>
                  </a:tr>
                  <a:tr h="501253">
                    <a:tc>
                      <a:txBody>
                        <a:bodyPr/>
                        <a:lstStyle/>
                        <a:p>
                          <a:pPr algn="ctr"/>
                          <a:r>
                            <a:rPr lang="en-US" b="1" dirty="0"/>
                            <a:t>2.</a:t>
                          </a:r>
                          <a:endParaRPr lang="en-IN" b="1" dirty="0"/>
                        </a:p>
                      </a:txBody>
                      <a:tcPr/>
                    </a:tc>
                    <a:tc>
                      <a:txBody>
                        <a:bodyPr/>
                        <a:lstStyle/>
                        <a:p>
                          <a:pPr algn="ctr"/>
                          <a:r>
                            <a:rPr lang="en-US" b="1" dirty="0"/>
                            <a:t>M</a:t>
                          </a:r>
                          <a:endParaRPr lang="en-IN" b="1" dirty="0"/>
                        </a:p>
                      </a:txBody>
                      <a:tcPr/>
                    </a:tc>
                    <a:tc>
                      <a:txBody>
                        <a:bodyPr/>
                        <a:lstStyle/>
                        <a:p>
                          <a:pPr algn="ctr"/>
                          <a:r>
                            <a:rPr lang="en-US" b="1" dirty="0">
                              <a:latin typeface="Bahnschrift Light" panose="020B0502040204020203" pitchFamily="34" charset="0"/>
                            </a:rPr>
                            <a:t>Generator inertia constant</a:t>
                          </a:r>
                          <a:endParaRPr lang="en-IN" b="1" dirty="0">
                            <a:latin typeface="Bahnschrift Light" panose="020B0502040204020203" pitchFamily="34" charset="0"/>
                          </a:endParaRPr>
                        </a:p>
                      </a:txBody>
                      <a:tcPr/>
                    </a:tc>
                    <a:extLst>
                      <a:ext uri="{0D108BD9-81ED-4DB2-BD59-A6C34878D82A}">
                        <a16:rowId xmlns:a16="http://schemas.microsoft.com/office/drawing/2014/main" xmlns="" xmlns:a14="http://schemas.microsoft.com/office/drawing/2010/main" val="890789039"/>
                      </a:ext>
                    </a:extLst>
                  </a:tr>
                  <a:tr h="501253">
                    <a:tc>
                      <a:txBody>
                        <a:bodyPr/>
                        <a:lstStyle/>
                        <a:p>
                          <a:pPr algn="ctr"/>
                          <a:r>
                            <a:rPr lang="en-US" b="1" dirty="0"/>
                            <a:t>3.</a:t>
                          </a:r>
                          <a:endParaRPr lang="en-IN" b="1" dirty="0"/>
                        </a:p>
                      </a:txBody>
                      <a:tcPr/>
                    </a:tc>
                    <a:tc>
                      <a:txBody>
                        <a:bodyPr/>
                        <a:lstStyle/>
                        <a:p>
                          <a:pPr algn="ctr"/>
                          <a:r>
                            <a:rPr lang="en-US" b="1" dirty="0"/>
                            <a:t>R</a:t>
                          </a:r>
                          <a:endParaRPr lang="en-IN" b="1" dirty="0"/>
                        </a:p>
                      </a:txBody>
                      <a:tcPr/>
                    </a:tc>
                    <a:tc>
                      <a:txBody>
                        <a:bodyPr/>
                        <a:lstStyle/>
                        <a:p>
                          <a:pPr algn="ctr"/>
                          <a:r>
                            <a:rPr lang="en-US" b="1" dirty="0">
                              <a:latin typeface="Bahnschrift Light" panose="020B0502040204020203" pitchFamily="34" charset="0"/>
                            </a:rPr>
                            <a:t>Speed drop</a:t>
                          </a:r>
                          <a:endParaRPr lang="en-IN" b="1" dirty="0">
                            <a:latin typeface="Bahnschrift Light" panose="020B0502040204020203" pitchFamily="34" charset="0"/>
                          </a:endParaRPr>
                        </a:p>
                      </a:txBody>
                      <a:tcPr/>
                    </a:tc>
                    <a:extLst>
                      <a:ext uri="{0D108BD9-81ED-4DB2-BD59-A6C34878D82A}">
                        <a16:rowId xmlns:a16="http://schemas.microsoft.com/office/drawing/2014/main" xmlns="" xmlns:a14="http://schemas.microsoft.com/office/drawing/2010/main" val="1146560857"/>
                      </a:ext>
                    </a:extLst>
                  </a:tr>
                  <a:tr h="501253">
                    <a:tc>
                      <a:txBody>
                        <a:bodyPr/>
                        <a:lstStyle/>
                        <a:p>
                          <a:pPr algn="ctr"/>
                          <a:r>
                            <a:rPr lang="en-US" b="1" dirty="0"/>
                            <a:t>4.</a:t>
                          </a:r>
                          <a:endParaRPr lang="en-IN" b="1" dirty="0"/>
                        </a:p>
                      </a:txBody>
                      <a:tcPr/>
                    </a:tc>
                    <a:tc>
                      <a:txBody>
                        <a:bodyPr/>
                        <a:lstStyle/>
                        <a:p>
                          <a:endParaRPr lang="en-US"/>
                        </a:p>
                      </a:txBody>
                      <a:tcPr>
                        <a:blipFill>
                          <a:blip r:embed="rId2"/>
                          <a:stretch>
                            <a:fillRect l="-37296" t="-439024" r="-276457" b="-403659"/>
                          </a:stretch>
                        </a:blipFill>
                      </a:tcPr>
                    </a:tc>
                    <a:tc>
                      <a:txBody>
                        <a:bodyPr/>
                        <a:lstStyle/>
                        <a:p>
                          <a:pPr algn="ctr"/>
                          <a:r>
                            <a:rPr lang="en-US" b="1" dirty="0">
                              <a:latin typeface="Bahnschrift Light" panose="020B0502040204020203" pitchFamily="34" charset="0"/>
                            </a:rPr>
                            <a:t>Frequency bias factor</a:t>
                          </a:r>
                          <a:endParaRPr lang="en-IN" b="1" dirty="0">
                            <a:latin typeface="Bahnschrift Light" panose="020B0502040204020203" pitchFamily="34" charset="0"/>
                          </a:endParaRPr>
                        </a:p>
                      </a:txBody>
                      <a:tcPr/>
                    </a:tc>
                    <a:extLst>
                      <a:ext uri="{0D108BD9-81ED-4DB2-BD59-A6C34878D82A}">
                        <a16:rowId xmlns:a16="http://schemas.microsoft.com/office/drawing/2014/main" xmlns="" xmlns:a14="http://schemas.microsoft.com/office/drawing/2010/main" val="42530061"/>
                      </a:ext>
                    </a:extLst>
                  </a:tr>
                  <a:tr h="501253">
                    <a:tc>
                      <a:txBody>
                        <a:bodyPr/>
                        <a:lstStyle/>
                        <a:p>
                          <a:pPr algn="ctr"/>
                          <a:r>
                            <a:rPr lang="en-US" b="1" dirty="0"/>
                            <a:t>5.</a:t>
                          </a:r>
                          <a:endParaRPr lang="en-IN" b="1" dirty="0"/>
                        </a:p>
                      </a:txBody>
                      <a:tcPr/>
                    </a:tc>
                    <a:tc>
                      <a:txBody>
                        <a:bodyPr/>
                        <a:lstStyle/>
                        <a:p>
                          <a:endParaRPr lang="en-US"/>
                        </a:p>
                      </a:txBody>
                      <a:tcPr>
                        <a:blipFill>
                          <a:blip r:embed="rId2"/>
                          <a:stretch>
                            <a:fillRect l="-37296" t="-539024" r="-276457" b="-303659"/>
                          </a:stretch>
                        </a:blipFill>
                      </a:tcPr>
                    </a:tc>
                    <a:tc>
                      <a:txBody>
                        <a:bodyPr/>
                        <a:lstStyle/>
                        <a:p>
                          <a:pPr algn="ctr"/>
                          <a:r>
                            <a:rPr lang="en-US" b="1" dirty="0">
                              <a:latin typeface="Bahnschrift Light" panose="020B0502040204020203" pitchFamily="34" charset="0"/>
                            </a:rPr>
                            <a:t>Fraction of total turbine power</a:t>
                          </a:r>
                          <a:endParaRPr lang="en-IN" b="1" dirty="0">
                            <a:latin typeface="Bahnschrift Light" panose="020B0502040204020203" pitchFamily="34" charset="0"/>
                          </a:endParaRPr>
                        </a:p>
                      </a:txBody>
                      <a:tcPr/>
                    </a:tc>
                    <a:extLst>
                      <a:ext uri="{0D108BD9-81ED-4DB2-BD59-A6C34878D82A}">
                        <a16:rowId xmlns:a16="http://schemas.microsoft.com/office/drawing/2014/main" xmlns="" xmlns:a14="http://schemas.microsoft.com/office/drawing/2010/main" val="2707522419"/>
                      </a:ext>
                    </a:extLst>
                  </a:tr>
                  <a:tr h="501253">
                    <a:tc>
                      <a:txBody>
                        <a:bodyPr/>
                        <a:lstStyle/>
                        <a:p>
                          <a:pPr algn="ctr"/>
                          <a:r>
                            <a:rPr lang="en-US" b="1" dirty="0"/>
                            <a:t>6.</a:t>
                          </a:r>
                          <a:endParaRPr lang="en-IN" b="1" dirty="0"/>
                        </a:p>
                      </a:txBody>
                      <a:tcPr/>
                    </a:tc>
                    <a:tc>
                      <a:txBody>
                        <a:bodyPr/>
                        <a:lstStyle/>
                        <a:p>
                          <a:endParaRPr lang="en-US"/>
                        </a:p>
                      </a:txBody>
                      <a:tcPr>
                        <a:blipFill>
                          <a:blip r:embed="rId2"/>
                          <a:stretch>
                            <a:fillRect l="-37296" t="-639024" r="-276457" b="-203659"/>
                          </a:stretch>
                        </a:blipFill>
                      </a:tcPr>
                    </a:tc>
                    <a:tc>
                      <a:txBody>
                        <a:bodyPr/>
                        <a:lstStyle/>
                        <a:p>
                          <a:pPr algn="ctr"/>
                          <a:r>
                            <a:rPr lang="en-US" b="1" dirty="0">
                              <a:latin typeface="Bahnschrift Light" panose="020B0502040204020203" pitchFamily="34" charset="0"/>
                            </a:rPr>
                            <a:t>Governor Time Constant</a:t>
                          </a:r>
                          <a:endParaRPr lang="en-IN" b="1" dirty="0">
                            <a:latin typeface="Bahnschrift Light" panose="020B0502040204020203" pitchFamily="34" charset="0"/>
                          </a:endParaRPr>
                        </a:p>
                      </a:txBody>
                      <a:tcPr/>
                    </a:tc>
                    <a:extLst>
                      <a:ext uri="{0D108BD9-81ED-4DB2-BD59-A6C34878D82A}">
                        <a16:rowId xmlns:a16="http://schemas.microsoft.com/office/drawing/2014/main" xmlns="" xmlns:a14="http://schemas.microsoft.com/office/drawing/2010/main" val="3617961615"/>
                      </a:ext>
                    </a:extLst>
                  </a:tr>
                  <a:tr h="501253">
                    <a:tc>
                      <a:txBody>
                        <a:bodyPr/>
                        <a:lstStyle/>
                        <a:p>
                          <a:pPr algn="ctr"/>
                          <a:r>
                            <a:rPr lang="en-US" b="1" dirty="0"/>
                            <a:t>7.</a:t>
                          </a:r>
                          <a:endParaRPr lang="en-IN" b="1" dirty="0"/>
                        </a:p>
                      </a:txBody>
                      <a:tcPr/>
                    </a:tc>
                    <a:tc>
                      <a:txBody>
                        <a:bodyPr/>
                        <a:lstStyle/>
                        <a:p>
                          <a:endParaRPr lang="en-US"/>
                        </a:p>
                      </a:txBody>
                      <a:tcPr>
                        <a:blipFill>
                          <a:blip r:embed="rId2"/>
                          <a:stretch>
                            <a:fillRect l="-37296" t="-730120" r="-276457" b="-101205"/>
                          </a:stretch>
                        </a:blipFill>
                      </a:tcPr>
                    </a:tc>
                    <a:tc>
                      <a:txBody>
                        <a:bodyPr/>
                        <a:lstStyle/>
                        <a:p>
                          <a:pPr algn="ctr"/>
                          <a:r>
                            <a:rPr lang="en-US" b="1" dirty="0">
                              <a:latin typeface="Bahnschrift Light" panose="020B0502040204020203" pitchFamily="34" charset="0"/>
                            </a:rPr>
                            <a:t>Reheat and Turbine Time Constant</a:t>
                          </a:r>
                          <a:endParaRPr lang="en-IN" b="1" dirty="0">
                            <a:latin typeface="Bahnschrift Light" panose="020B0502040204020203" pitchFamily="34" charset="0"/>
                          </a:endParaRPr>
                        </a:p>
                      </a:txBody>
                      <a:tcPr/>
                    </a:tc>
                    <a:extLst>
                      <a:ext uri="{0D108BD9-81ED-4DB2-BD59-A6C34878D82A}">
                        <a16:rowId xmlns:a16="http://schemas.microsoft.com/office/drawing/2014/main" xmlns="" xmlns:a14="http://schemas.microsoft.com/office/drawing/2010/main" val="1169528225"/>
                      </a:ext>
                    </a:extLst>
                  </a:tr>
                  <a:tr h="501253">
                    <a:tc>
                      <a:txBody>
                        <a:bodyPr/>
                        <a:lstStyle/>
                        <a:p>
                          <a:pPr algn="ctr"/>
                          <a:r>
                            <a:rPr lang="en-US" b="1" dirty="0"/>
                            <a:t>8.</a:t>
                          </a:r>
                          <a:endParaRPr lang="en-IN" b="1" dirty="0"/>
                        </a:p>
                      </a:txBody>
                      <a:tcPr/>
                    </a:tc>
                    <a:tc>
                      <a:txBody>
                        <a:bodyPr/>
                        <a:lstStyle/>
                        <a:p>
                          <a:endParaRPr lang="en-US"/>
                        </a:p>
                      </a:txBody>
                      <a:tcPr>
                        <a:blipFill>
                          <a:blip r:embed="rId2"/>
                          <a:stretch>
                            <a:fillRect l="-37296" t="-840244" r="-276457" b="-2439"/>
                          </a:stretch>
                        </a:blipFill>
                      </a:tcPr>
                    </a:tc>
                    <a:tc>
                      <a:txBody>
                        <a:bodyPr/>
                        <a:lstStyle/>
                        <a:p>
                          <a:pPr algn="ctr"/>
                          <a:r>
                            <a:rPr lang="en-US" b="1" dirty="0">
                              <a:latin typeface="Bahnschrift Light" panose="020B0502040204020203" pitchFamily="34" charset="0"/>
                            </a:rPr>
                            <a:t>Generator Time Constant</a:t>
                          </a:r>
                          <a:endParaRPr lang="en-IN" b="1" dirty="0">
                            <a:latin typeface="Bahnschrift Light" panose="020B0502040204020203" pitchFamily="34" charset="0"/>
                          </a:endParaRPr>
                        </a:p>
                      </a:txBody>
                      <a:tcPr/>
                    </a:tc>
                    <a:extLst>
                      <a:ext uri="{0D108BD9-81ED-4DB2-BD59-A6C34878D82A}">
                        <a16:rowId xmlns:a16="http://schemas.microsoft.com/office/drawing/2014/main" xmlns="" xmlns:a14="http://schemas.microsoft.com/office/drawing/2010/main" val="1957939912"/>
                      </a:ext>
                    </a:extLst>
                  </a:tr>
                </a:tbl>
              </a:graphicData>
            </a:graphic>
          </p:graphicFrame>
        </mc:Fallback>
      </mc:AlternateContent>
      <p:sp>
        <p:nvSpPr>
          <p:cNvPr id="3" name="TextBox 2">
            <a:extLst>
              <a:ext uri="{FF2B5EF4-FFF2-40B4-BE49-F238E27FC236}">
                <a16:creationId xmlns:a16="http://schemas.microsoft.com/office/drawing/2014/main" id="{1E727753-ED31-4585-8CD9-19BEB24DB64F}"/>
              </a:ext>
            </a:extLst>
          </p:cNvPr>
          <p:cNvSpPr txBox="1"/>
          <p:nvPr/>
        </p:nvSpPr>
        <p:spPr>
          <a:xfrm>
            <a:off x="650449" y="546755"/>
            <a:ext cx="759800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7030A0"/>
                </a:solidFill>
                <a:effectLst/>
                <a:uLnTx/>
                <a:uFillTx/>
                <a:latin typeface="Garamond"/>
                <a:ea typeface="+mn-ea"/>
                <a:cs typeface="+mn-cs"/>
              </a:rPr>
              <a:t>DESCRIPTION OF PARAMETERS:</a:t>
            </a:r>
            <a:endParaRPr kumimoji="0" lang="en-IN" sz="3200" b="0" i="0" u="none" strike="noStrike" kern="1200" cap="none" spc="0" normalizeH="0" baseline="0" noProof="0" dirty="0">
              <a:ln>
                <a:noFill/>
              </a:ln>
              <a:solidFill>
                <a:prstClr val="black"/>
              </a:solidFill>
              <a:effectLst/>
              <a:uLnTx/>
              <a:uFillTx/>
              <a:latin typeface="Garamond"/>
              <a:ea typeface="+mn-ea"/>
              <a:cs typeface="+mn-cs"/>
            </a:endParaRPr>
          </a:p>
        </p:txBody>
      </p:sp>
    </p:spTree>
    <p:extLst>
      <p:ext uri="{BB962C8B-B14F-4D97-AF65-F5344CB8AC3E}">
        <p14:creationId xmlns:p14="http://schemas.microsoft.com/office/powerpoint/2010/main" val="18071963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avon">
      <a:majorFont>
        <a:latin typeface="Garamond"/>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otalTime>4</TotalTime>
  <Words>2761</Words>
  <Application>Microsoft Office PowerPoint</Application>
  <PresentationFormat>Widescreen</PresentationFormat>
  <Paragraphs>359</Paragraphs>
  <Slides>38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Bahnschrift Light</vt:lpstr>
      <vt:lpstr>Bookman Old Style</vt:lpstr>
      <vt:lpstr>Calibri</vt:lpstr>
      <vt:lpstr>Cambria Math</vt:lpstr>
      <vt:lpstr>Garamond</vt:lpstr>
      <vt:lpstr>Times New Roman</vt:lpstr>
      <vt:lpstr>Trebuchet MS</vt:lpstr>
      <vt:lpstr>Wingdings</vt:lpstr>
      <vt:lpstr>Savon</vt:lpstr>
      <vt:lpstr>PowerPoint Presentation</vt:lpstr>
      <vt:lpstr>INTRODUCTION:</vt:lpstr>
      <vt:lpstr>PowerPoint Presentation</vt:lpstr>
      <vt:lpstr>LITERATURE SURVEY:</vt:lpstr>
      <vt:lpstr>OBJECTIVES OF PROJECT:</vt:lpstr>
      <vt:lpstr>LFC SYSTEM MODEL WITH EV AGGREGATOR:</vt:lpstr>
      <vt:lpstr>SYSTEM DESCRIPTION:</vt:lpstr>
      <vt:lpstr>DESCRIPTION OF VARIABLES :</vt:lpstr>
      <vt:lpstr>PowerPoint Presentation</vt:lpstr>
      <vt:lpstr>CONTROLLER  PARAMETERS AND PARTICIPATION FACTORS:</vt:lpstr>
      <vt:lpstr>DELAY DEPENDANCY STABILITY:</vt:lpstr>
      <vt:lpstr>PowerPoint Presentation</vt:lpstr>
      <vt:lpstr>CLOSED LOOP TRANSFER FUNCTION:</vt:lpstr>
      <vt:lpstr>BENCHMARK SYSTEM PARAMETERS:</vt:lpstr>
      <vt:lpstr>MATLAB OUTPUT :</vt:lpstr>
      <vt:lpstr>PowerPoint Presentation</vt:lpstr>
      <vt:lpstr>PowerPoint Presentation</vt:lpstr>
      <vt:lpstr>PowerPoint Presentation</vt:lpstr>
      <vt:lpstr>PowerPoint Presentation</vt:lpstr>
      <vt:lpstr>PowerPoint Presentation</vt:lpstr>
      <vt:lpstr>PowerPoint Presentation</vt:lpstr>
      <vt:lpstr>SIMULATION RESULTS:   STABILITY ANALYSIS FOR VARIOUS COMMUNICATION DELAYS.</vt:lpstr>
      <vt:lpstr>SIMULATION:</vt:lpstr>
      <vt:lpstr>     For Kp=0.1, Ki =0.6  and Communication Delay , τ*= 0.3496 sec                                   (Marginal stable response)</vt:lpstr>
      <vt:lpstr>     For Kp=0.1, Ki =0.6  and Communication Delay , τ*= 0.325 sec                                       (Stable response)</vt:lpstr>
      <vt:lpstr>For Kp=0.1, Ki =0.6  and Communication Delay , τ*= 0.375 sec                                       (Unstable response)</vt:lpstr>
      <vt:lpstr>COMPARISON OF FREQUENCY RESPONSE OF LFC-EV SYSTEM FOR DIFFERENT TIME DELAYS:       For Kp=0.1 , Ki =0.6.</vt:lpstr>
      <vt:lpstr>COMPARISON OF FREQUENCY RESPONSE OF LFC-EV SYSTEM FOR DIFFERENT TIME DELAYS:       For Kp=0.2 , Ki =0.6.</vt:lpstr>
      <vt:lpstr>COMPARISON OF FREQUENCY RESPONSE OF LFC-EV SYSTEM FOR DIFFERENT TIME DELAYS:       For Kp=0.8 , Ki =0.6.</vt:lpstr>
      <vt:lpstr>SIMULATION RESULTS:  STABILITY REGION CURVE FOR PARTICULAR TIME DELAY AND FOR VARIOUS PARTICIPATION FACTORS.  </vt:lpstr>
      <vt:lpstr>PowerPoint Presentation</vt:lpstr>
      <vt:lpstr>PowerPoint Presentation</vt:lpstr>
      <vt:lpstr>PowerPoint Presentation</vt:lpstr>
      <vt:lpstr>PowerPoint Presentation</vt:lpstr>
      <vt:lpstr>CONCLUSION:</vt:lpstr>
      <vt:lpstr>BASE PAPER AND 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Kalavagunta Vamshi</dc:creator>
  <cp:lastModifiedBy>Kalavagunta Vamshi</cp:lastModifiedBy>
  <cp:revision>2</cp:revision>
  <dcterms:created xsi:type="dcterms:W3CDTF">2021-07-03T17:57:47Z</dcterms:created>
  <dcterms:modified xsi:type="dcterms:W3CDTF">2021-07-04T17:24:39Z</dcterms:modified>
</cp:coreProperties>
</file>