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12"/>
  </p:notesMasterIdLst>
  <p:sldIdLst>
    <p:sldId id="261" r:id="rId2"/>
    <p:sldId id="265" r:id="rId3"/>
    <p:sldId id="262" r:id="rId4"/>
    <p:sldId id="263" r:id="rId5"/>
    <p:sldId id="264" r:id="rId6"/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mshi" initials="V" lastIdx="1" clrIdx="0">
    <p:extLst>
      <p:ext uri="{19B8F6BF-5375-455C-9EA6-DF929625EA0E}">
        <p15:presenceInfo xmlns:p15="http://schemas.microsoft.com/office/powerpoint/2012/main" userId="863ee7c6c78039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CCECFF"/>
    <a:srgbClr val="FF99FF"/>
    <a:srgbClr val="CCFF99"/>
    <a:srgbClr val="FFCCCC"/>
    <a:srgbClr val="CCFFFF"/>
    <a:srgbClr val="FFFF99"/>
    <a:srgbClr val="CC3300"/>
    <a:srgbClr val="9E8172"/>
    <a:srgbClr val="A3B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86380" autoAdjust="0"/>
  </p:normalViewPr>
  <p:slideViewPr>
    <p:cSldViewPr snapToGrid="0">
      <p:cViewPr varScale="1">
        <p:scale>
          <a:sx n="68" d="100"/>
          <a:sy n="68" d="100"/>
        </p:scale>
        <p:origin x="10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2182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AECFA-0D46-41BE-9DD2-C8C0C37FD9E4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6EA49-D3AA-4A75-B213-12F7616DAC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6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6" y="4050836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F2C2-FC0D-49C4-9B08-106D35A16651}" type="datetime1">
              <a:rPr lang="en-GB" smtClean="0"/>
              <a:pPr/>
              <a:t>19/09/2020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674759"/>
      </p:ext>
    </p:extLst>
  </p:cSld>
  <p:clrMapOvr>
    <a:masterClrMapping/>
  </p:clrMapOvr>
  <p:transition spd="slow">
    <p:fade/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7513-9CF4-445B-98F6-8D7037E04C54}" type="datetime1">
              <a:rPr lang="en-GB" smtClean="0"/>
              <a:pPr/>
              <a:t>19/09/2020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06663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6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5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7513-9CF4-445B-98F6-8D7037E04C54}" type="datetime1">
              <a:rPr lang="en-GB" smtClean="0"/>
              <a:pPr/>
              <a:t>19/09/2020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2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700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7721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7513-9CF4-445B-98F6-8D7037E04C54}" type="datetime1">
              <a:rPr lang="en-GB" smtClean="0"/>
              <a:pPr/>
              <a:t>19/09/2020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9106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6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7513-9CF4-445B-98F6-8D7037E04C54}" type="datetime1">
              <a:rPr lang="en-GB" smtClean="0"/>
              <a:pPr/>
              <a:t>19/09/2020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2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700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952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9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7513-9CF4-445B-98F6-8D7037E04C54}" type="datetime1">
              <a:rPr lang="en-GB" smtClean="0"/>
              <a:pPr/>
              <a:t>19/09/2020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7500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84AB-9153-4F39-9B0A-7953F9C9930A}" type="datetime1">
              <a:rPr lang="en-GB" smtClean="0"/>
              <a:pPr/>
              <a:t>19/09/2020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134340"/>
      </p:ext>
    </p:extLst>
  </p:cSld>
  <p:clrMapOvr>
    <a:masterClrMapping/>
  </p:clrMapOvr>
  <p:transition spd="slow">
    <p:fade/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2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2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B392-4AF0-4A02-9DC2-506E5FADA2A7}" type="datetime1">
              <a:rPr lang="en-GB" smtClean="0"/>
              <a:pPr/>
              <a:t>19/09/2020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370113"/>
      </p:ext>
    </p:extLst>
  </p:cSld>
  <p:clrMapOvr>
    <a:masterClrMapping/>
  </p:clrMapOvr>
  <p:transition spd="slow">
    <p:fade/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A53A-ED26-4647-A7FD-34DC954B2B46}" type="datetime1">
              <a:rPr lang="en-GB" smtClean="0"/>
              <a:pPr/>
              <a:t>19/09/2020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439892"/>
      </p:ext>
    </p:extLst>
  </p:cSld>
  <p:clrMapOvr>
    <a:masterClrMapping/>
  </p:clrMapOvr>
  <p:transition spd="slow">
    <p:fade/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00870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8256-72A9-48A8-B7DD-6263C9E1B590}" type="datetime1">
              <a:rPr lang="en-GB" smtClean="0"/>
              <a:pPr/>
              <a:t>19/09/2020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556097"/>
      </p:ext>
    </p:extLst>
  </p:cSld>
  <p:clrMapOvr>
    <a:masterClrMapping/>
  </p:clrMapOvr>
  <p:transition spd="slow">
    <p:fade/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A0E-EEB1-49C5-A93B-C021E4B2C095}" type="datetime1">
              <a:rPr lang="en-GB" smtClean="0"/>
              <a:pPr/>
              <a:t>19/09/2020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582595"/>
      </p:ext>
    </p:extLst>
  </p:cSld>
  <p:clrMapOvr>
    <a:masterClrMapping/>
  </p:clrMapOvr>
  <p:transition spd="slow">
    <p:fade/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8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8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552A-3DDD-4CCF-9144-68E976DB9895}" type="datetime1">
              <a:rPr lang="en-GB" smtClean="0"/>
              <a:pPr/>
              <a:t>19/09/2020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828160"/>
      </p:ext>
    </p:extLst>
  </p:cSld>
  <p:clrMapOvr>
    <a:masterClrMapping/>
  </p:clrMapOvr>
  <p:transition spd="slow">
    <p:fade/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3EB2-1706-4467-8114-41FE581CEEBE}" type="datetime1">
              <a:rPr lang="en-GB" smtClean="0"/>
              <a:pPr/>
              <a:t>19/09/2020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739103"/>
      </p:ext>
    </p:extLst>
  </p:cSld>
  <p:clrMapOvr>
    <a:masterClrMapping/>
  </p:clrMapOvr>
  <p:transition spd="slow">
    <p:fade/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4A22-28D3-430A-92A3-32C893407676}" type="datetime1">
              <a:rPr lang="en-GB" smtClean="0"/>
              <a:pPr/>
              <a:t>19/09/2020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666694"/>
      </p:ext>
    </p:extLst>
  </p:cSld>
  <p:clrMapOvr>
    <a:masterClrMapping/>
  </p:clrMapOvr>
  <p:transition spd="slow">
    <p:fade/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6" y="514927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1CA9-A493-46A0-A559-113954A34D06}" type="datetime1">
              <a:rPr lang="en-GB" smtClean="0"/>
              <a:pPr/>
              <a:t>19/09/2020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01419"/>
      </p:ext>
    </p:extLst>
  </p:cSld>
  <p:clrMapOvr>
    <a:masterClrMapping/>
  </p:clrMapOvr>
  <p:transition spd="slow">
    <p:fade/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4A21-AB68-48F1-896D-21296645FEBD}" type="datetime1">
              <a:rPr lang="en-GB" smtClean="0"/>
              <a:pPr/>
              <a:t>19/09/2020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254662"/>
      </p:ext>
    </p:extLst>
  </p:cSld>
  <p:clrMapOvr>
    <a:masterClrMapping/>
  </p:clrMapOvr>
  <p:transition spd="slow">
    <p:fade/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6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5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37513-9CF4-445B-98F6-8D7037E04C54}" type="datetime1">
              <a:rPr lang="en-GB" smtClean="0"/>
              <a:pPr/>
              <a:t>19/09/2020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5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7" y="6041365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3C5EDC-672E-401A-B3AD-A108A2A4CCE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26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transition spd="slow">
    <p:fade/>
    <p:sndAc>
      <p:endSnd/>
    </p:sndAc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266" y="414782"/>
            <a:ext cx="7740483" cy="1291473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rgbClr val="CC3300"/>
                </a:solidFill>
              </a:rPr>
              <a:t> STABILITY AND STABILIZATION OF NETWORKED LOAD FREQUENCY CONTROL SYSTEMS INTEGRATED WITH ELECTRIC VEHICLE (EV) AGGREGATORS.</a:t>
            </a:r>
            <a:br>
              <a:rPr lang="en-GB" sz="2000" dirty="0">
                <a:solidFill>
                  <a:srgbClr val="CC3300"/>
                </a:solidFill>
              </a:rPr>
            </a:br>
            <a:r>
              <a:rPr lang="en-GB" sz="1800" b="1" dirty="0">
                <a:solidFill>
                  <a:srgbClr val="CC3300"/>
                </a:solidFill>
              </a:rPr>
              <a:t> </a:t>
            </a:r>
            <a:endParaRPr lang="en-GB" sz="1000" b="1" dirty="0">
              <a:solidFill>
                <a:srgbClr val="CC3300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6" name="Picture 5" descr="pec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71" y="1803733"/>
            <a:ext cx="1277895" cy="13574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14920" y="3429004"/>
            <a:ext cx="45437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            </a:t>
            </a:r>
            <a:r>
              <a:rPr lang="en-US" sz="1600" b="1" dirty="0">
                <a:solidFill>
                  <a:srgbClr val="CC3300"/>
                </a:solidFill>
              </a:rPr>
              <a:t>Presented By:</a:t>
            </a:r>
          </a:p>
          <a:p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257168" indent="-257168">
              <a:buAutoNum type="arabicParenR"/>
            </a:pPr>
            <a:r>
              <a:rPr lang="en-US" sz="1600" dirty="0"/>
              <a:t>Sharini Rithigaa B S   (17CE153)</a:t>
            </a:r>
          </a:p>
          <a:p>
            <a:pPr marL="257168" indent="-257168">
              <a:buAutoNum type="arabicParenR"/>
            </a:pPr>
            <a:r>
              <a:rPr lang="en-US" sz="1600" dirty="0"/>
              <a:t>Gokulnath M             (17EE111)</a:t>
            </a:r>
          </a:p>
          <a:p>
            <a:pPr marL="257168" indent="-257168">
              <a:buAutoNum type="arabicParenR"/>
            </a:pPr>
            <a:r>
              <a:rPr lang="en-US" sz="1600" dirty="0"/>
              <a:t>Kalavagunta Vamshi  (17EE118)</a:t>
            </a:r>
          </a:p>
          <a:p>
            <a:pPr marL="257168" indent="-257168">
              <a:buAutoNum type="arabicParenR"/>
            </a:pPr>
            <a:r>
              <a:rPr lang="en-US" sz="1600" dirty="0"/>
              <a:t>Kalla Anil Sai Kumar  (17EE119)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F562D-9317-467E-A363-CF37C075A061}"/>
              </a:ext>
            </a:extLst>
          </p:cNvPr>
          <p:cNvSpPr txBox="1"/>
          <p:nvPr/>
        </p:nvSpPr>
        <p:spPr>
          <a:xfrm>
            <a:off x="1065232" y="5090475"/>
            <a:ext cx="6532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of,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K.Ramakrishnan, M.E., Ph.D.,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EEE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351" dirty="0"/>
          </a:p>
          <a:p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28CE4A-DF1D-4A78-A9A4-074411D7529B}"/>
              </a:ext>
            </a:extLst>
          </p:cNvPr>
          <p:cNvSpPr/>
          <p:nvPr/>
        </p:nvSpPr>
        <p:spPr>
          <a:xfrm>
            <a:off x="113122" y="113123"/>
            <a:ext cx="8908330" cy="6614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684219"/>
      </p:ext>
    </p:extLst>
  </p:cSld>
  <p:clrMapOvr>
    <a:masterClrMapping/>
  </p:clrMapOvr>
  <p:transition spd="slow">
    <p:fade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0617" y="527901"/>
            <a:ext cx="6624685" cy="10746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TIME LINE :</a:t>
            </a:r>
            <a:endParaRPr lang="en-GB" sz="2400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972536"/>
              </p:ext>
            </p:extLst>
          </p:nvPr>
        </p:nvGraphicFramePr>
        <p:xfrm>
          <a:off x="681020" y="1481490"/>
          <a:ext cx="7852529" cy="34219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387">
                  <a:extLst>
                    <a:ext uri="{9D8B030D-6E8A-4147-A177-3AD203B41FA5}">
                      <a16:colId xmlns:a16="http://schemas.microsoft.com/office/drawing/2014/main" val="2622544622"/>
                    </a:ext>
                  </a:extLst>
                </a:gridCol>
                <a:gridCol w="3199061">
                  <a:extLst>
                    <a:ext uri="{9D8B030D-6E8A-4147-A177-3AD203B41FA5}">
                      <a16:colId xmlns:a16="http://schemas.microsoft.com/office/drawing/2014/main" val="2524178131"/>
                    </a:ext>
                  </a:extLst>
                </a:gridCol>
                <a:gridCol w="3953081">
                  <a:extLst>
                    <a:ext uri="{9D8B030D-6E8A-4147-A177-3AD203B41FA5}">
                      <a16:colId xmlns:a16="http://schemas.microsoft.com/office/drawing/2014/main" val="4292665544"/>
                    </a:ext>
                  </a:extLst>
                </a:gridCol>
              </a:tblGrid>
              <a:tr h="684387">
                <a:tc>
                  <a:txBody>
                    <a:bodyPr/>
                    <a:lstStyle/>
                    <a:p>
                      <a:r>
                        <a:rPr lang="en-US" sz="1600" dirty="0"/>
                        <a:t>S.NO</a:t>
                      </a:r>
                      <a:endParaRPr lang="en-GB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         PERIOD </a:t>
                      </a:r>
                      <a:endParaRPr lang="en-GB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               WORK DONE</a:t>
                      </a:r>
                      <a:endParaRPr lang="en-GB" sz="16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4164630177"/>
                  </a:ext>
                </a:extLst>
              </a:tr>
              <a:tr h="684387">
                <a:tc>
                  <a:txBody>
                    <a:bodyPr/>
                    <a:lstStyle/>
                    <a:p>
                      <a:r>
                        <a:rPr lang="en-US" sz="1600" dirty="0"/>
                        <a:t>    1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JULY- AUGUST</a:t>
                      </a:r>
                      <a:endParaRPr lang="en-GB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LITERATURE</a:t>
                      </a:r>
                      <a:r>
                        <a:rPr lang="en-US" sz="1600" baseline="0" dirty="0"/>
                        <a:t> SURVEY</a:t>
                      </a:r>
                      <a:endParaRPr lang="en-GB" sz="16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600306833"/>
                  </a:ext>
                </a:extLst>
              </a:tr>
              <a:tr h="684387">
                <a:tc>
                  <a:txBody>
                    <a:bodyPr/>
                    <a:lstStyle/>
                    <a:p>
                      <a:r>
                        <a:rPr lang="en-US" sz="1600" dirty="0"/>
                        <a:t>    2</a:t>
                      </a:r>
                      <a:endParaRPr lang="en-GB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SEPTEMBER</a:t>
                      </a:r>
                      <a:endParaRPr lang="en-GB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DERIVATION OF OVERALL TRANSFER</a:t>
                      </a:r>
                      <a:r>
                        <a:rPr lang="en-US" sz="1600" baseline="0" dirty="0"/>
                        <a:t> FUNCTION</a:t>
                      </a:r>
                      <a:endParaRPr lang="en-GB" sz="16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966492916"/>
                  </a:ext>
                </a:extLst>
              </a:tr>
              <a:tr h="684387">
                <a:tc>
                  <a:txBody>
                    <a:bodyPr/>
                    <a:lstStyle/>
                    <a:p>
                      <a:r>
                        <a:rPr lang="en-US" sz="1600" dirty="0"/>
                        <a:t>   </a:t>
                      </a:r>
                      <a:r>
                        <a:rPr lang="en-US" sz="1600" baseline="0" dirty="0"/>
                        <a:t> 3</a:t>
                      </a:r>
                      <a:endParaRPr lang="en-GB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OCTOBER</a:t>
                      </a:r>
                      <a:endParaRPr lang="en-GB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STABILITY</a:t>
                      </a:r>
                      <a:r>
                        <a:rPr lang="en-US" sz="1600" baseline="0" dirty="0"/>
                        <a:t> ANALYSIS</a:t>
                      </a:r>
                      <a:endParaRPr lang="en-GB" sz="16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341677338"/>
                  </a:ext>
                </a:extLst>
              </a:tr>
              <a:tr h="684387">
                <a:tc>
                  <a:txBody>
                    <a:bodyPr/>
                    <a:lstStyle/>
                    <a:p>
                      <a:r>
                        <a:rPr lang="en-US" sz="1600" dirty="0"/>
                        <a:t>    4</a:t>
                      </a:r>
                      <a:endParaRPr lang="en-GB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NOVEMBER</a:t>
                      </a:r>
                      <a:endParaRPr lang="en-GB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STIMULATION RESULTS</a:t>
                      </a:r>
                      <a:endParaRPr lang="en-GB" sz="160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2834709835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65751" y="5279011"/>
            <a:ext cx="4647415" cy="415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3300"/>
                </a:solidFill>
                <a:latin typeface="Arial Black" pitchFamily="34" charset="0"/>
              </a:rPr>
              <a:t>THANK YOU!!!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16AAEE-74E4-458D-BE9A-E3D31FEBA4A4}"/>
              </a:ext>
            </a:extLst>
          </p:cNvPr>
          <p:cNvSpPr/>
          <p:nvPr/>
        </p:nvSpPr>
        <p:spPr>
          <a:xfrm>
            <a:off x="94268" y="113123"/>
            <a:ext cx="8927184" cy="6614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809409"/>
      </p:ext>
    </p:extLst>
  </p:cSld>
  <p:clrMapOvr>
    <a:masterClrMapping/>
  </p:clrMapOvr>
  <p:transition spd="slow">
    <p:fade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69" y="452491"/>
            <a:ext cx="8175985" cy="78860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Objectives of  the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366" y="1036950"/>
            <a:ext cx="8531259" cy="5495827"/>
          </a:xfrm>
        </p:spPr>
        <p:txBody>
          <a:bodyPr numCol="1">
            <a:normAutofit fontScale="92500" lnSpcReduction="10000"/>
          </a:bodyPr>
          <a:lstStyle/>
          <a:p>
            <a:pPr marL="457189" indent="-457189" algn="just">
              <a:lnSpc>
                <a:spcPct val="150000"/>
              </a:lnSpc>
              <a:buClr>
                <a:srgbClr val="C00000"/>
              </a:buClr>
              <a:buSzPct val="125000"/>
              <a:buFont typeface="+mj-lt"/>
              <a:buAutoNum type="arabicParenR"/>
            </a:pPr>
            <a:r>
              <a:rPr lang="en-US" sz="2000" dirty="0">
                <a:solidFill>
                  <a:prstClr val="black"/>
                </a:solidFill>
                <a:latin typeface="Tw Cen MT" panose="020B0602020104020603"/>
              </a:rPr>
              <a:t>In this project , stability analysis and stabilization of a single-area load frequency control system integrated with electric vehicle aggregator over a communication network will be investigated.</a:t>
            </a:r>
          </a:p>
          <a:p>
            <a:pPr marL="457189" indent="-457189" algn="just">
              <a:lnSpc>
                <a:spcPct val="150000"/>
              </a:lnSpc>
              <a:buClr>
                <a:srgbClr val="C00000"/>
              </a:buClr>
              <a:buSzPct val="125000"/>
              <a:buFont typeface="+mj-lt"/>
              <a:buAutoNum type="arabicParenR"/>
            </a:pPr>
            <a:r>
              <a:rPr lang="en-US" sz="2000" dirty="0">
                <a:solidFill>
                  <a:prstClr val="black"/>
                </a:solidFill>
                <a:latin typeface="Tw Cen MT" panose="020B0602020104020603"/>
              </a:rPr>
              <a:t>The use of open communication channel in the closed loop control of load frequency systems integrated with EVA introduces time-delays in feedback loop.</a:t>
            </a:r>
          </a:p>
          <a:p>
            <a:pPr marL="457189" indent="-457189" algn="just">
              <a:lnSpc>
                <a:spcPct val="150000"/>
              </a:lnSpc>
              <a:buClr>
                <a:srgbClr val="C00000"/>
              </a:buClr>
              <a:buSzPct val="125000"/>
              <a:buFont typeface="+mj-lt"/>
              <a:buAutoNum type="arabicParenR"/>
            </a:pPr>
            <a:r>
              <a:rPr lang="en-US" sz="2000" dirty="0">
                <a:solidFill>
                  <a:prstClr val="black"/>
                </a:solidFill>
                <a:latin typeface="Tw Cen MT" panose="020B0602020104020603"/>
              </a:rPr>
              <a:t>Time delays affect the overall performance and stability of the dynamic system. If the delays induced by the communication network goes beyond a critical margin, the closed loop system loses stability.</a:t>
            </a:r>
          </a:p>
          <a:p>
            <a:pPr marL="457189" indent="-457189" algn="just">
              <a:lnSpc>
                <a:spcPct val="150000"/>
              </a:lnSpc>
              <a:buClr>
                <a:srgbClr val="C00000"/>
              </a:buClr>
              <a:buSzPct val="125000"/>
              <a:buFont typeface="+mj-lt"/>
              <a:buAutoNum type="arabicParenR"/>
            </a:pPr>
            <a:r>
              <a:rPr lang="en-US" sz="2000" dirty="0">
                <a:solidFill>
                  <a:prstClr val="black"/>
                </a:solidFill>
                <a:latin typeface="Tw Cen MT" panose="020B0602020104020603"/>
              </a:rPr>
              <a:t>In the first phase of the project the problem of stability will be </a:t>
            </a:r>
            <a:r>
              <a:rPr lang="en-US" sz="2000">
                <a:solidFill>
                  <a:prstClr val="black"/>
                </a:solidFill>
                <a:latin typeface="Tw Cen MT" panose="020B0602020104020603"/>
              </a:rPr>
              <a:t>addressed where in </a:t>
            </a:r>
            <a:r>
              <a:rPr lang="en-US" sz="2000" dirty="0">
                <a:solidFill>
                  <a:prstClr val="black"/>
                </a:solidFill>
                <a:latin typeface="Tw Cen MT" panose="020B0602020104020603"/>
              </a:rPr>
              <a:t>the focus would be to compute the maximum value of the network–induced delay within which the LFC system with a pre designed PI controller, remains asymptotically stable.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   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+mj-lt"/>
              <a:buAutoNum type="arabicParenR"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AA25C-CF6C-41CD-A24A-5602F9189018}"/>
              </a:ext>
            </a:extLst>
          </p:cNvPr>
          <p:cNvSpPr/>
          <p:nvPr/>
        </p:nvSpPr>
        <p:spPr>
          <a:xfrm>
            <a:off x="94268" y="113123"/>
            <a:ext cx="8927184" cy="6614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5038" y="507823"/>
            <a:ext cx="7607431" cy="981615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C00000"/>
                </a:solidFill>
              </a:rPr>
              <a:t>LOAD FREQUENCY CONTROL SYSTEM INTEGRATED WITH EVA:</a:t>
            </a:r>
            <a:endParaRPr lang="en-GB" sz="2100" dirty="0">
              <a:solidFill>
                <a:srgbClr val="C00000"/>
              </a:solidFill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665" y="1592375"/>
            <a:ext cx="7154037" cy="29535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08EB8-64A6-4641-A34E-E491D33A4A8D}"/>
              </a:ext>
            </a:extLst>
          </p:cNvPr>
          <p:cNvSpPr/>
          <p:nvPr/>
        </p:nvSpPr>
        <p:spPr>
          <a:xfrm>
            <a:off x="94268" y="113123"/>
            <a:ext cx="8927184" cy="6614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61FF48-89A5-4FC2-AE2C-F80648685D79}"/>
              </a:ext>
            </a:extLst>
          </p:cNvPr>
          <p:cNvSpPr txBox="1"/>
          <p:nvPr/>
        </p:nvSpPr>
        <p:spPr>
          <a:xfrm>
            <a:off x="1216060" y="5137609"/>
            <a:ext cx="656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1. System model of single-area  LFC with EV aggregator.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54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196" y="414782"/>
            <a:ext cx="7079531" cy="5184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Description of test system: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97" y="933255"/>
            <a:ext cx="8578392" cy="558066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dirty="0"/>
              <a:t>In the test system, a single area LFC system with conventional generation unit  (governor-turbine-synchronous generator) is employed as the main source for feeding the load.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dirty="0"/>
              <a:t>A fleet of plug-in vehicles, called Electric Vehicle Aggregator (EVA) are integrated to the LFC system.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dirty="0"/>
              <a:t>The conventional generation and EVA are controlled using a PI controller. For conventional generation units, the controller is locally available and for EVA, the control is done through remote mode.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dirty="0"/>
              <a:t>The power generation of EVA is controlled by the PI controller using a communication channel owing to their geographical dispersement.  This introduces time-delay in feedback path.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dirty="0"/>
              <a:t>The participation factors decides the load sharing among conventional generation and EVA.</a:t>
            </a:r>
            <a:endParaRPr lang="en-GB" dirty="0"/>
          </a:p>
          <a:p>
            <a:pPr>
              <a:lnSpc>
                <a:spcPct val="150000"/>
              </a:lnSpc>
              <a:buClr>
                <a:srgbClr val="C00000"/>
              </a:buClr>
              <a:buSzPct val="100000"/>
              <a:buFont typeface="+mj-lt"/>
              <a:buAutoNum type="arabicParenR"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E0C275-07B8-4C76-8A13-9600A724DCC0}"/>
              </a:ext>
            </a:extLst>
          </p:cNvPr>
          <p:cNvSpPr/>
          <p:nvPr/>
        </p:nvSpPr>
        <p:spPr>
          <a:xfrm>
            <a:off x="94268" y="113123"/>
            <a:ext cx="8927184" cy="6614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94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425442"/>
            <a:ext cx="7498080" cy="8572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Closed loop Transfer function:</a:t>
            </a:r>
            <a:endParaRPr lang="en-GB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526" y="1036949"/>
                <a:ext cx="8616099" cy="559952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C00000"/>
                  </a:buClr>
                  <a:buSzPct val="123000"/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closed loop transfer function of the time-delayed load frequency control system relates </a:t>
                </a:r>
                <a:r>
                  <a:rPr lang="el-GR" sz="1600" b="1" dirty="0"/>
                  <a:t>Δ</a:t>
                </a:r>
                <a:r>
                  <a:rPr lang="en-US" sz="1600" b="1" dirty="0"/>
                  <a:t>f(s)</a:t>
                </a:r>
                <a:r>
                  <a:rPr lang="en-US" sz="1600" dirty="0"/>
                  <a:t>, the incremental frequency variable (output variable) to load disturbance variable </a:t>
                </a:r>
                <a:r>
                  <a:rPr lang="el-GR" sz="1600" b="1" dirty="0"/>
                  <a:t>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1600" b="1" dirty="0"/>
                  <a:t>(s) </a:t>
                </a:r>
                <a:r>
                  <a:rPr lang="en-US" sz="1600" dirty="0"/>
                  <a:t>(input variable).</a:t>
                </a:r>
              </a:p>
              <a:p>
                <a:pPr algn="just">
                  <a:lnSpc>
                    <a:spcPct val="150000"/>
                  </a:lnSpc>
                  <a:buClr>
                    <a:srgbClr val="C00000"/>
                  </a:buClr>
                  <a:buSzPct val="123000"/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closed loop transfer function is derived as follows:</a:t>
                </a:r>
              </a:p>
              <a:p>
                <a:pPr algn="just">
                  <a:buClr>
                    <a:srgbClr val="C00000"/>
                  </a:buClr>
                  <a:buSzPct val="123000"/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algn="just">
                  <a:buClr>
                    <a:srgbClr val="C00000"/>
                  </a:buClr>
                  <a:buSzPct val="123000"/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0" indent="0" algn="just">
                  <a:spcBef>
                    <a:spcPts val="0"/>
                  </a:spcBef>
                  <a:buClr>
                    <a:srgbClr val="C00000"/>
                  </a:buClr>
                  <a:buSzPct val="123000"/>
                  <a:buNone/>
                </a:pPr>
                <a:endParaRPr lang="en-US" sz="1600" dirty="0"/>
              </a:p>
              <a:p>
                <a:pPr marL="0" indent="0" algn="just">
                  <a:spcBef>
                    <a:spcPts val="0"/>
                  </a:spcBef>
                  <a:buClr>
                    <a:srgbClr val="C00000"/>
                  </a:buClr>
                  <a:buSzPct val="123000"/>
                  <a:buNone/>
                </a:pPr>
                <a:r>
                  <a:rPr lang="en-US" b="1" dirty="0"/>
                  <a:t>Where,</a:t>
                </a:r>
                <a:endParaRPr lang="en-US" sz="2000" b="1" dirty="0"/>
              </a:p>
              <a:p>
                <a:pPr marL="0" indent="0" algn="just">
                  <a:buClr>
                    <a:srgbClr val="C00000"/>
                  </a:buClr>
                  <a:buSzPct val="123000"/>
                  <a:buNone/>
                </a:pPr>
                <a:r>
                  <a:rPr lang="en-US" sz="2000" dirty="0"/>
                  <a:t>                     N(s)=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s</a:t>
                </a:r>
                <a:r>
                  <a:rPr lang="en-US" sz="2000" baseline="30000" dirty="0"/>
                  <a:t>5</a:t>
                </a:r>
                <a:r>
                  <a:rPr lang="en-US" sz="2000" dirty="0"/>
                  <a:t> + n</a:t>
                </a:r>
                <a:r>
                  <a:rPr lang="en-US" sz="2000" baseline="-25000" dirty="0"/>
                  <a:t>4</a:t>
                </a:r>
                <a:r>
                  <a:rPr lang="en-US" sz="2000" dirty="0"/>
                  <a:t>s</a:t>
                </a:r>
                <a:r>
                  <a:rPr lang="en-US" sz="2000" baseline="30000" dirty="0"/>
                  <a:t>4</a:t>
                </a:r>
                <a:r>
                  <a:rPr lang="en-US" sz="2000" dirty="0"/>
                  <a:t> + n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s</a:t>
                </a:r>
                <a:r>
                  <a:rPr lang="en-US" sz="2000" baseline="30000" dirty="0"/>
                  <a:t>3</a:t>
                </a:r>
                <a:r>
                  <a:rPr lang="en-US" sz="2000" dirty="0"/>
                  <a:t> + n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s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+ n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s</a:t>
                </a:r>
                <a:r>
                  <a:rPr lang="en-US" sz="2000" baseline="30000" dirty="0"/>
                  <a:t>1</a:t>
                </a:r>
                <a:r>
                  <a:rPr lang="en-US" sz="2000" dirty="0"/>
                  <a:t> +n</a:t>
                </a:r>
                <a:r>
                  <a:rPr lang="en-US" sz="2000" baseline="-25000" dirty="0"/>
                  <a:t>0.</a:t>
                </a:r>
              </a:p>
              <a:p>
                <a:pPr marL="0" indent="0" algn="just">
                  <a:buClr>
                    <a:srgbClr val="C00000"/>
                  </a:buClr>
                  <a:buSzPct val="123000"/>
                  <a:buNone/>
                </a:pPr>
                <a:r>
                  <a:rPr lang="en-US" sz="2000" dirty="0"/>
                  <a:t>                     P(s) = p</a:t>
                </a:r>
                <a:r>
                  <a:rPr lang="en-US" sz="2000" baseline="-25000" dirty="0"/>
                  <a:t>6</a:t>
                </a:r>
                <a:r>
                  <a:rPr lang="en-US" sz="2000" dirty="0"/>
                  <a:t>s</a:t>
                </a:r>
                <a:r>
                  <a:rPr lang="en-US" sz="2000" baseline="30000" dirty="0"/>
                  <a:t>6 </a:t>
                </a:r>
                <a:r>
                  <a:rPr lang="en-US" sz="2000" dirty="0"/>
                  <a:t>+ p</a:t>
                </a:r>
                <a:r>
                  <a:rPr lang="en-US" sz="2000" baseline="-25000" dirty="0"/>
                  <a:t>5</a:t>
                </a:r>
                <a:r>
                  <a:rPr lang="en-US" sz="2000" dirty="0"/>
                  <a:t>s</a:t>
                </a:r>
                <a:r>
                  <a:rPr lang="en-US" sz="2000" baseline="30000" dirty="0"/>
                  <a:t>5 </a:t>
                </a:r>
                <a:r>
                  <a:rPr lang="en-US" sz="2000" dirty="0"/>
                  <a:t>+ p</a:t>
                </a:r>
                <a:r>
                  <a:rPr lang="en-US" sz="2000" baseline="-25000" dirty="0"/>
                  <a:t>4</a:t>
                </a:r>
                <a:r>
                  <a:rPr lang="en-US" sz="2000" dirty="0"/>
                  <a:t>s</a:t>
                </a:r>
                <a:r>
                  <a:rPr lang="en-US" sz="2000" baseline="30000" dirty="0"/>
                  <a:t>4</a:t>
                </a:r>
                <a:r>
                  <a:rPr lang="en-US" sz="2000" dirty="0"/>
                  <a:t> + p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s</a:t>
                </a:r>
                <a:r>
                  <a:rPr lang="en-US" sz="2000" baseline="30000" dirty="0"/>
                  <a:t>3</a:t>
                </a:r>
                <a:r>
                  <a:rPr lang="en-US" sz="2000" dirty="0"/>
                  <a:t> + p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s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+p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s + p</a:t>
                </a:r>
                <a:r>
                  <a:rPr lang="en-US" sz="2000" baseline="-25000" dirty="0"/>
                  <a:t>0.</a:t>
                </a:r>
              </a:p>
              <a:p>
                <a:pPr marL="0" indent="0" algn="just">
                  <a:buClr>
                    <a:srgbClr val="C00000"/>
                  </a:buClr>
                  <a:buSzPct val="123000"/>
                  <a:buNone/>
                </a:pPr>
                <a:r>
                  <a:rPr lang="en-US" sz="2000" dirty="0"/>
                  <a:t>                     Q(s)= q</a:t>
                </a:r>
                <a:r>
                  <a:rPr lang="en-US" sz="2000" baseline="-25000" dirty="0"/>
                  <a:t>4</a:t>
                </a:r>
                <a:r>
                  <a:rPr lang="en-US" sz="2000" dirty="0"/>
                  <a:t>s</a:t>
                </a:r>
                <a:r>
                  <a:rPr lang="en-US" sz="2000" baseline="30000" dirty="0"/>
                  <a:t>4</a:t>
                </a:r>
                <a:r>
                  <a:rPr lang="en-US" sz="2000" dirty="0"/>
                  <a:t> + q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s</a:t>
                </a:r>
                <a:r>
                  <a:rPr lang="en-US" sz="2000" baseline="30000" dirty="0"/>
                  <a:t>3</a:t>
                </a:r>
                <a:r>
                  <a:rPr lang="en-US" sz="2000" dirty="0"/>
                  <a:t> + q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s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+q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s +q</a:t>
                </a:r>
                <a:r>
                  <a:rPr lang="en-US" sz="2000" baseline="-25000" dirty="0"/>
                  <a:t>0.</a:t>
                </a:r>
                <a:endParaRPr lang="en-US" baseline="-25000" dirty="0"/>
              </a:p>
              <a:p>
                <a:pPr algn="just">
                  <a:lnSpc>
                    <a:spcPct val="150000"/>
                  </a:lnSpc>
                  <a:buClr>
                    <a:srgbClr val="C00000"/>
                  </a:buClr>
                  <a:buSzPct val="123000"/>
                  <a:buFont typeface="Arial" panose="020B0604020202020204" pitchFamily="34" charset="0"/>
                  <a:buChar char="•"/>
                </a:pPr>
                <a:r>
                  <a:rPr lang="en-US" dirty="0"/>
                  <a:t>The characteristic polynomial involves time-delay term </a:t>
                </a:r>
                <a:r>
                  <a:rPr lang="en-US" b="1" dirty="0"/>
                  <a:t>e</a:t>
                </a:r>
                <a:r>
                  <a:rPr lang="en-US" b="1" baseline="30000" dirty="0"/>
                  <a:t>-s</a:t>
                </a:r>
                <a14:m>
                  <m:oMath xmlns:m="http://schemas.openxmlformats.org/officeDocument/2006/math">
                    <m:r>
                      <a:rPr lang="en-US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b="1" baseline="30000" dirty="0"/>
                  <a:t>  </a:t>
                </a:r>
                <a:r>
                  <a:rPr lang="en-US" dirty="0"/>
                  <a:t>Hence, time-delay affects the stability of the closed loop LFC system.</a:t>
                </a:r>
              </a:p>
              <a:p>
                <a:pPr>
                  <a:buClr>
                    <a:srgbClr val="C00000"/>
                  </a:buClr>
                  <a:buSzPct val="100000"/>
                  <a:buFont typeface="+mj-lt"/>
                  <a:buAutoNum type="arabicParenR"/>
                </a:pPr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526" y="1036949"/>
                <a:ext cx="8616099" cy="5599523"/>
              </a:xfrm>
              <a:blipFill>
                <a:blip r:embed="rId3"/>
                <a:stretch>
                  <a:fillRect l="-849" r="-5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5</a:t>
            </a:fld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29141" y="3346849"/>
          <a:ext cx="857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41" y="3346849"/>
                        <a:ext cx="857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ABE97BF-70BA-4B20-BDD1-A8520F98923D}"/>
              </a:ext>
            </a:extLst>
          </p:cNvPr>
          <p:cNvSpPr/>
          <p:nvPr/>
        </p:nvSpPr>
        <p:spPr>
          <a:xfrm>
            <a:off x="94268" y="113123"/>
            <a:ext cx="8927184" cy="6614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AA65BE-DCF2-4459-BE0B-5E68BCDE501E}"/>
                  </a:ext>
                </a:extLst>
              </p:cNvPr>
              <p:cNvSpPr txBox="1"/>
              <p:nvPr/>
            </p:nvSpPr>
            <p:spPr>
              <a:xfrm>
                <a:off x="1857081" y="2847319"/>
                <a:ext cx="5033915" cy="8482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3200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b>
                        </m:sSub>
                      </m:den>
                    </m:f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den>
                    </m:f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AA65BE-DCF2-4459-BE0B-5E68BCDE5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81" y="2847319"/>
                <a:ext cx="5033915" cy="848246"/>
              </a:xfrm>
              <a:prstGeom prst="rect">
                <a:avLst/>
              </a:prstGeom>
              <a:blipFill>
                <a:blip r:embed="rId6"/>
                <a:stretch>
                  <a:fillRect l="-4970" b="-1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5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3112" y="569672"/>
            <a:ext cx="7679179" cy="762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DELAY-DEPENDENT STABILITY PROBLEM:</a:t>
            </a:r>
            <a:endParaRPr lang="en-GB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583111" y="1498862"/>
                <a:ext cx="7505089" cy="4789467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C00000"/>
                  </a:buClr>
                  <a:buSzPct val="100000"/>
                  <a:buFont typeface="+mj-lt"/>
                  <a:buAutoNum type="arabicParenR"/>
                </a:pPr>
                <a:r>
                  <a:rPr lang="en-US" sz="2000" dirty="0"/>
                  <a:t>In this problem, all  the load frequency control system parameters are known.</a:t>
                </a:r>
              </a:p>
              <a:p>
                <a:pPr algn="just">
                  <a:lnSpc>
                    <a:spcPct val="150000"/>
                  </a:lnSpc>
                  <a:buClr>
                    <a:srgbClr val="C00000"/>
                  </a:buClr>
                  <a:buSzPct val="100000"/>
                  <a:buFont typeface="+mj-lt"/>
                  <a:buAutoNum type="arabicParenR"/>
                </a:pPr>
                <a:r>
                  <a:rPr lang="en-US" sz="2000" dirty="0"/>
                  <a:t>The PI controller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/>
                  <a:t> are assumed to be known.</a:t>
                </a:r>
              </a:p>
              <a:p>
                <a:pPr algn="just">
                  <a:lnSpc>
                    <a:spcPct val="150000"/>
                  </a:lnSpc>
                  <a:buClr>
                    <a:srgbClr val="C00000"/>
                  </a:buClr>
                  <a:buSzPct val="100000"/>
                  <a:buFont typeface="+mj-lt"/>
                  <a:buAutoNum type="arabicParenR"/>
                </a:pPr>
                <a:r>
                  <a:rPr lang="en-US" sz="2000" dirty="0"/>
                  <a:t>The objective is to compute the  maximum value of the delay within which the closed loop system remains asymptotically stable.</a:t>
                </a:r>
                <a:endParaRPr lang="en-GB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111" y="1498862"/>
                <a:ext cx="7505089" cy="4789467"/>
              </a:xfrm>
              <a:blipFill>
                <a:blip r:embed="rId2"/>
                <a:stretch>
                  <a:fillRect l="-812" r="-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4F5F2-5D5E-49C9-A7A0-FCABDDD12A48}"/>
              </a:ext>
            </a:extLst>
          </p:cNvPr>
          <p:cNvSpPr/>
          <p:nvPr/>
        </p:nvSpPr>
        <p:spPr>
          <a:xfrm>
            <a:off x="94268" y="113123"/>
            <a:ext cx="8927184" cy="6614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02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72" y="509049"/>
            <a:ext cx="7593291" cy="92382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STABILIZTION ON CONTROLLER SYNTHESIS PROBLEM: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72" y="1545997"/>
            <a:ext cx="7706413" cy="480295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sz="2000" dirty="0"/>
              <a:t>In the problem, all the LFC system parameters except controller parameters are known.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sz="2000" dirty="0"/>
              <a:t>The time-delay in the communication network is assumed to  be known.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sz="2000" dirty="0"/>
              <a:t>The objective is to compute a feasible origin in PI controller parametric space.</a:t>
            </a:r>
            <a:endParaRPr lang="en-GB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1A2B7D-8716-4F93-8F2C-025827303C6A}"/>
              </a:ext>
            </a:extLst>
          </p:cNvPr>
          <p:cNvSpPr/>
          <p:nvPr/>
        </p:nvSpPr>
        <p:spPr>
          <a:xfrm>
            <a:off x="94268" y="113123"/>
            <a:ext cx="8927184" cy="6614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95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469" y="357366"/>
            <a:ext cx="3145019" cy="7440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CONCLUSION :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17" y="904975"/>
            <a:ext cx="8459716" cy="5595663"/>
          </a:xfrm>
        </p:spPr>
        <p:txBody>
          <a:bodyPr>
            <a:normAutofit fontScale="92500"/>
          </a:bodyPr>
          <a:lstStyle/>
          <a:p>
            <a:pPr marL="457189" indent="-457189" algn="just">
              <a:lnSpc>
                <a:spcPct val="200000"/>
              </a:lnSpc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dirty="0"/>
              <a:t>In this presentation, the single area LFC system integrated with EVA is considered for stability and stabilization problems.</a:t>
            </a:r>
          </a:p>
          <a:p>
            <a:pPr marL="457189" indent="-457189" algn="just">
              <a:lnSpc>
                <a:spcPct val="200000"/>
              </a:lnSpc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dirty="0"/>
              <a:t>The use of communication channel in feedback loop introduces time delay in closed loop controller system.</a:t>
            </a:r>
          </a:p>
          <a:p>
            <a:pPr marL="457189" indent="-457189" algn="just">
              <a:lnSpc>
                <a:spcPct val="200000"/>
              </a:lnSpc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dirty="0"/>
              <a:t>The delay affects overall performance and stability of the closed loop system .</a:t>
            </a:r>
          </a:p>
          <a:p>
            <a:pPr marL="457189" indent="-457189" algn="just">
              <a:lnSpc>
                <a:spcPct val="200000"/>
              </a:lnSpc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dirty="0"/>
              <a:t>The delay-dependent stability problem computes maximum bound of the time delay  for a known controller.</a:t>
            </a:r>
          </a:p>
          <a:p>
            <a:pPr marL="457189" indent="-457189" algn="just">
              <a:lnSpc>
                <a:spcPct val="200000"/>
              </a:lnSpc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dirty="0"/>
              <a:t>The delay-dependent stabilization problem computes a feasible region in PI controller parametric space for a known network delay.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6A5CE-8583-4FEF-813A-A6C8FAE10D81}"/>
              </a:ext>
            </a:extLst>
          </p:cNvPr>
          <p:cNvSpPr/>
          <p:nvPr/>
        </p:nvSpPr>
        <p:spPr>
          <a:xfrm>
            <a:off x="94268" y="113123"/>
            <a:ext cx="8927184" cy="6614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58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64" y="882004"/>
            <a:ext cx="866323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 algn="just">
              <a:buClr>
                <a:srgbClr val="C00000"/>
              </a:buClr>
              <a:buFont typeface="+mj-lt"/>
              <a:buAutoNum type="arabicParenR"/>
            </a:pPr>
            <a:r>
              <a:rPr lang="en-US" sz="1200" dirty="0"/>
              <a:t>Ausnain Naveed, Sahin Sonmez and Saffet Ayasun, ‘Impact of Electric Vehicle Aggregator with Communication Time Delay on Stability Regions and Stability Delay Margins in Load Frequency Control System,’ </a:t>
            </a:r>
            <a:r>
              <a:rPr lang="en-US" sz="1200" i="1" dirty="0"/>
              <a:t>Journal of Modern Power Systems and Clean Energy</a:t>
            </a:r>
            <a:r>
              <a:rPr lang="en-US" sz="1200" dirty="0"/>
              <a:t>, In Press. DOI: 10.35833/MPCE.2019.000244, 2020, Springer. (</a:t>
            </a:r>
            <a:r>
              <a:rPr lang="en-US" sz="1200" b="1" dirty="0"/>
              <a:t>BASE PAPER</a:t>
            </a:r>
            <a:r>
              <a:rPr lang="en-US" sz="1200" dirty="0"/>
              <a:t>)</a:t>
            </a:r>
          </a:p>
          <a:p>
            <a:pPr marL="285744" indent="-285744" algn="just">
              <a:buClr>
                <a:srgbClr val="C00000"/>
              </a:buClr>
              <a:buFont typeface="+mj-lt"/>
              <a:buAutoNum type="arabicParenR"/>
            </a:pPr>
            <a:endParaRPr lang="en-IN" sz="1200" dirty="0"/>
          </a:p>
          <a:p>
            <a:pPr marL="285744" indent="-285744" algn="just">
              <a:buClr>
                <a:srgbClr val="C00000"/>
              </a:buClr>
              <a:buFont typeface="+mj-lt"/>
              <a:buAutoNum type="arabicParenR"/>
            </a:pPr>
            <a:r>
              <a:rPr lang="en-US" sz="1200" dirty="0"/>
              <a:t>Hakan Gunduz, Sahin Sonmez and Saffet Ayasun, ‘Impact of Electric Vehicles Aggregator on the Stability Region Micro-Grid System with Communication Time Delay,’ 2019 IEEE Milan Power Tech.</a:t>
            </a:r>
          </a:p>
          <a:p>
            <a:pPr marL="285744" indent="-285744" algn="just">
              <a:buClr>
                <a:srgbClr val="C00000"/>
              </a:buClr>
              <a:buFont typeface="+mj-lt"/>
              <a:buAutoNum type="arabicParenR"/>
            </a:pPr>
            <a:endParaRPr lang="en-IN" sz="1200" dirty="0"/>
          </a:p>
          <a:p>
            <a:pPr marL="285744" indent="-285744" algn="just">
              <a:buClr>
                <a:srgbClr val="C00000"/>
              </a:buClr>
              <a:buFont typeface="+mj-lt"/>
              <a:buAutoNum type="arabicParenR"/>
            </a:pPr>
            <a:r>
              <a:rPr lang="en-US" sz="1200" dirty="0"/>
              <a:t>Vijay P. Singh, Nand Kishor, and Paulson Samuel, ‘Communication Time Delay Estimation for Load Frequency Control in Two Area Power Systems,’ </a:t>
            </a:r>
            <a:r>
              <a:rPr lang="en-US" sz="1200" i="1" dirty="0"/>
              <a:t>Ad Hoc Networks</a:t>
            </a:r>
            <a:r>
              <a:rPr lang="en-US" sz="1200" dirty="0"/>
              <a:t>, Vol. 41, No. 1, pp. 69-85, May 2016.</a:t>
            </a:r>
          </a:p>
          <a:p>
            <a:pPr marL="285744" indent="-285744" algn="just">
              <a:buClr>
                <a:srgbClr val="C00000"/>
              </a:buClr>
              <a:buFont typeface="+mj-lt"/>
              <a:buAutoNum type="arabicParenR"/>
            </a:pPr>
            <a:endParaRPr lang="en-IN" sz="1200" dirty="0"/>
          </a:p>
          <a:p>
            <a:pPr marL="285744" indent="-285744" algn="just">
              <a:buClr>
                <a:srgbClr val="C00000"/>
              </a:buClr>
              <a:buFont typeface="+mj-lt"/>
              <a:buAutoNum type="arabicParenR"/>
            </a:pPr>
            <a:r>
              <a:rPr lang="en-US" sz="1200" dirty="0"/>
              <a:t>Ausnain Naveed, Sahin Sonmez and Saffet Ayasun, ‘Stability Regions in the Parameter Space for LFC System with EV Aggregator and Incommensurate Time Delays,’ 1</a:t>
            </a:r>
            <a:r>
              <a:rPr lang="en-US" sz="1200" baseline="30000" dirty="0"/>
              <a:t>st</a:t>
            </a:r>
            <a:r>
              <a:rPr lang="en-US" sz="1200" dirty="0"/>
              <a:t> IEEE Global Power Energy and Communication Conference (GPECOM 2019), June 12-15, 2019, Cappadocia, Turkey.</a:t>
            </a:r>
          </a:p>
          <a:p>
            <a:pPr marL="285744" indent="-285744" algn="just">
              <a:buClr>
                <a:srgbClr val="C00000"/>
              </a:buClr>
              <a:buFont typeface="+mj-lt"/>
              <a:buAutoNum type="arabicParenR"/>
            </a:pPr>
            <a:endParaRPr lang="en-IN" sz="1200" dirty="0"/>
          </a:p>
          <a:p>
            <a:pPr marL="285744" indent="-285744" algn="just">
              <a:buClr>
                <a:srgbClr val="C00000"/>
              </a:buClr>
              <a:buFont typeface="+mj-lt"/>
              <a:buAutoNum type="arabicParenR"/>
            </a:pPr>
            <a:r>
              <a:rPr lang="en-US" sz="1200" dirty="0"/>
              <a:t>Han, Y., Zhang, K., Hong, L., Coelho, E. A. A., and Guerrero, J. M,  ‘MAS-based Distributed Coordinated Control and Optimization in Microgrid and Microgrid Clusters: A Comprehensive Overview.’ </a:t>
            </a:r>
            <a:r>
              <a:rPr lang="en-US" sz="1200" i="1" dirty="0"/>
              <a:t>IEEE Transactions on Power Electronics</a:t>
            </a:r>
            <a:r>
              <a:rPr lang="en-US" sz="1200" dirty="0"/>
              <a:t>, Vol. 33, No. 8, pp. 6488-6508, 2018.</a:t>
            </a:r>
          </a:p>
          <a:p>
            <a:pPr marL="285744" indent="-285744" algn="just">
              <a:buClr>
                <a:srgbClr val="C00000"/>
              </a:buClr>
              <a:buFont typeface="+mj-lt"/>
              <a:buAutoNum type="arabicParenR"/>
            </a:pPr>
            <a:endParaRPr lang="en-IN" sz="1200" dirty="0"/>
          </a:p>
          <a:p>
            <a:pPr marL="285744" indent="-285744" algn="just">
              <a:buClr>
                <a:srgbClr val="C00000"/>
              </a:buClr>
              <a:buFont typeface="+mj-lt"/>
              <a:buAutoNum type="arabicParenR"/>
            </a:pPr>
            <a:r>
              <a:rPr lang="en-US" sz="1200" dirty="0"/>
              <a:t>H. Luo, I. A. Hiskens and Z. Hu, ‘Stability Analysis of Load Frequency Control Systems With Sampling and Transmission Delay,’ </a:t>
            </a:r>
            <a:r>
              <a:rPr lang="en-US" sz="1200" i="1" dirty="0"/>
              <a:t>IEEE Transactions on Power Systems</a:t>
            </a:r>
            <a:r>
              <a:rPr lang="en-US" sz="1200" dirty="0"/>
              <a:t>, Vol. 35, No. 5, pp. 3603-3615, Sept. 2020</a:t>
            </a:r>
          </a:p>
          <a:p>
            <a:pPr marL="285744" indent="-285744" algn="just">
              <a:buClr>
                <a:srgbClr val="C00000"/>
              </a:buClr>
              <a:buFont typeface="+mj-lt"/>
              <a:buAutoNum type="arabicParenR"/>
            </a:pPr>
            <a:endParaRPr lang="en-IN" sz="1200" dirty="0"/>
          </a:p>
          <a:p>
            <a:pPr marL="285744" indent="-285744" algn="just">
              <a:buClr>
                <a:srgbClr val="C00000"/>
              </a:buClr>
              <a:buFont typeface="+mj-lt"/>
              <a:buAutoNum type="arabicParenR"/>
            </a:pPr>
            <a:r>
              <a:rPr lang="en-US" sz="1200" dirty="0"/>
              <a:t>K. S. Ko and D. K. Sung, ‘The Effect of EV Aggregators With Time-Varying Delays on the Stability of a Load Frequency Control System,’ </a:t>
            </a:r>
            <a:r>
              <a:rPr lang="en-US" sz="1200" i="1" dirty="0"/>
              <a:t>IEEE Transactions on Power Systems</a:t>
            </a:r>
            <a:r>
              <a:rPr lang="en-US" sz="1200" dirty="0"/>
              <a:t>, Vol. 33, No. 1, pp. 669-680, Jan. 2018</a:t>
            </a:r>
          </a:p>
          <a:p>
            <a:pPr marL="285744" indent="-285744" algn="just">
              <a:buClr>
                <a:srgbClr val="C00000"/>
              </a:buClr>
              <a:buFont typeface="+mj-lt"/>
              <a:buAutoNum type="arabicParenR"/>
            </a:pPr>
            <a:endParaRPr lang="en-IN" sz="1200" dirty="0"/>
          </a:p>
          <a:p>
            <a:pPr marL="285744" indent="-285744" algn="just">
              <a:buClr>
                <a:srgbClr val="C00000"/>
              </a:buClr>
              <a:buFont typeface="+mj-lt"/>
              <a:buAutoNum type="arabicParenR"/>
            </a:pPr>
            <a:r>
              <a:rPr lang="en-US" sz="1200" dirty="0"/>
              <a:t>Deniz Katipoglu, Sahin Sonmez and Saffet Ayasun, ‘Stability Delay Margin Computation of Load Frequency Control System with Demand Response,’ 1</a:t>
            </a:r>
            <a:r>
              <a:rPr lang="en-US" sz="1200" baseline="30000" dirty="0"/>
              <a:t>st</a:t>
            </a:r>
            <a:r>
              <a:rPr lang="en-US" sz="1200" dirty="0"/>
              <a:t> IEEE Global Power Energy and Communication Conference (GPECOM 2019), June 12-15, 2019, Cappadocia, Turkey.</a:t>
            </a:r>
            <a:endParaRPr lang="en-IN" sz="1200" dirty="0"/>
          </a:p>
          <a:p>
            <a:pPr marL="228594" indent="-228594">
              <a:buClr>
                <a:srgbClr val="C00000"/>
              </a:buClr>
              <a:buFont typeface="+mj-lt"/>
              <a:buAutoNum type="arabicParenR"/>
            </a:pPr>
            <a:endParaRPr lang="en-IN" sz="1200" dirty="0"/>
          </a:p>
          <a:p>
            <a:pPr marL="600060" indent="-257168" algn="just">
              <a:spcAft>
                <a:spcPts val="751"/>
              </a:spcAft>
              <a:buClr>
                <a:srgbClr val="C00000"/>
              </a:buClr>
              <a:buFont typeface="+mj-lt"/>
              <a:buAutoNum type="arabicParenR"/>
            </a:pPr>
            <a:endParaRPr lang="en-GB" sz="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257120-2F84-4194-8BFB-D2BB3E846728}"/>
              </a:ext>
            </a:extLst>
          </p:cNvPr>
          <p:cNvSpPr/>
          <p:nvPr/>
        </p:nvSpPr>
        <p:spPr>
          <a:xfrm>
            <a:off x="94268" y="113123"/>
            <a:ext cx="8927184" cy="6614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14A69-8BA8-4094-BDA9-4380605C9E0E}"/>
              </a:ext>
            </a:extLst>
          </p:cNvPr>
          <p:cNvSpPr txBox="1"/>
          <p:nvPr/>
        </p:nvSpPr>
        <p:spPr>
          <a:xfrm>
            <a:off x="197963" y="235674"/>
            <a:ext cx="437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BASE PAPER AND REFERENCES: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5EDC-672E-401A-B3AD-A108A2A4CCE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2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542</TotalTime>
  <Words>1045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Calibri</vt:lpstr>
      <vt:lpstr>Cambria Math</vt:lpstr>
      <vt:lpstr>Times New Roman</vt:lpstr>
      <vt:lpstr>Trebuchet MS</vt:lpstr>
      <vt:lpstr>Tw Cen MT</vt:lpstr>
      <vt:lpstr>Wingdings 3</vt:lpstr>
      <vt:lpstr>Facet</vt:lpstr>
      <vt:lpstr>Equation</vt:lpstr>
      <vt:lpstr> STABILITY AND STABILIZATION OF NETWORKED LOAD FREQUENCY CONTROL SYSTEMS INTEGRATED WITH ELECTRIC VEHICLE (EV) AGGREGATORS.  </vt:lpstr>
      <vt:lpstr>Objectives of  the project:</vt:lpstr>
      <vt:lpstr>LOAD FREQUENCY CONTROL SYSTEM INTEGRATED WITH EVA:</vt:lpstr>
      <vt:lpstr>Description of test system:</vt:lpstr>
      <vt:lpstr>Closed loop Transfer function:</vt:lpstr>
      <vt:lpstr>DELAY-DEPENDENT STABILITY PROBLEM:</vt:lpstr>
      <vt:lpstr>STABILIZTION ON CONTROLLER SYNTHESIS PROBLEM:</vt:lpstr>
      <vt:lpstr>CONCLUSION :</vt:lpstr>
      <vt:lpstr>PowerPoint Presentation</vt:lpstr>
      <vt:lpstr>TIME LINE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DELAY-DEPENDENT STABILITY PROBLEM</dc:title>
  <dc:creator>Windows User</dc:creator>
  <cp:lastModifiedBy>Vamshi</cp:lastModifiedBy>
  <cp:revision>128</cp:revision>
  <dcterms:created xsi:type="dcterms:W3CDTF">2020-09-16T19:33:21Z</dcterms:created>
  <dcterms:modified xsi:type="dcterms:W3CDTF">2020-09-19T08:32:08Z</dcterms:modified>
</cp:coreProperties>
</file>