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84" r:id="rId2"/>
    <p:sldId id="259" r:id="rId3"/>
    <p:sldId id="260" r:id="rId4"/>
    <p:sldId id="283" r:id="rId5"/>
    <p:sldId id="257" r:id="rId6"/>
    <p:sldId id="258" r:id="rId7"/>
    <p:sldId id="261" r:id="rId8"/>
    <p:sldId id="262" r:id="rId9"/>
    <p:sldId id="263" r:id="rId10"/>
    <p:sldId id="264" r:id="rId11"/>
    <p:sldId id="265" r:id="rId12"/>
    <p:sldId id="266" r:id="rId13"/>
    <p:sldId id="269" r:id="rId14"/>
    <p:sldId id="285"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2FA1"/>
    <a:srgbClr val="FF99FF"/>
    <a:srgbClr val="CC00CC"/>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8FF09725-757C-44DA-B123-B3BD46D633E1}" type="datetimeFigureOut">
              <a:rPr lang="en-IN" smtClean="0"/>
              <a:pPr/>
              <a:t>16-11-2020</a:t>
            </a:fld>
            <a:endParaRPr lang="en-IN"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IN"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775529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09725-757C-44DA-B123-B3BD46D633E1}" type="datetimeFigureOut">
              <a:rPr lang="en-IN" smtClean="0"/>
              <a:pPr/>
              <a:t>16-11-2020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264128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09725-757C-44DA-B123-B3BD46D633E1}" type="datetimeFigureOut">
              <a:rPr lang="en-IN" smtClean="0"/>
              <a:pPr/>
              <a:t>16-11-2020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17126535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09725-757C-44DA-B123-B3BD46D633E1}" type="datetimeFigureOut">
              <a:rPr lang="en-IN" smtClean="0"/>
              <a:pPr/>
              <a:t>16-11-2020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29921366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FF09725-757C-44DA-B123-B3BD46D633E1}" type="datetimeFigureOut">
              <a:rPr lang="en-IN" smtClean="0"/>
              <a:pPr/>
              <a:t>16-11-2020</a:t>
            </a:fld>
            <a:endParaRPr lang="en-IN"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IN" dirty="0"/>
          </a:p>
        </p:txBody>
      </p:sp>
      <p:sp>
        <p:nvSpPr>
          <p:cNvPr id="6" name="Slide Number Placeholder 5"/>
          <p:cNvSpPr>
            <a:spLocks noGrp="1"/>
          </p:cNvSpPr>
          <p:nvPr>
            <p:ph type="sldNum" sz="quarter" idx="12"/>
          </p:nvPr>
        </p:nvSpPr>
        <p:spPr>
          <a:xfrm>
            <a:off x="8604504" y="5212080"/>
            <a:ext cx="2112264" cy="228600"/>
          </a:xfrm>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6718585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09725-757C-44DA-B123-B3BD46D633E1}" type="datetimeFigureOut">
              <a:rPr lang="en-IN" smtClean="0"/>
              <a:pPr/>
              <a:t>16-11-2020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13034523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09725-757C-44DA-B123-B3BD46D633E1}" type="datetimeFigureOut">
              <a:rPr lang="en-IN" smtClean="0"/>
              <a:pPr/>
              <a:t>16-11-2020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7555535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09725-757C-44DA-B123-B3BD46D633E1}" type="datetimeFigureOut">
              <a:rPr lang="en-IN" smtClean="0"/>
              <a:pPr/>
              <a:t>16-11-2020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8489121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09725-757C-44DA-B123-B3BD46D633E1}" type="datetimeFigureOut">
              <a:rPr lang="en-IN" smtClean="0"/>
              <a:pPr/>
              <a:t>16-11-2020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1544746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8FF09725-757C-44DA-B123-B3BD46D633E1}" type="datetimeFigureOut">
              <a:rPr lang="en-IN" smtClean="0"/>
              <a:pPr/>
              <a:t>16-11-2020</a:t>
            </a:fld>
            <a:endParaRPr lang="en-IN" dirty="0"/>
          </a:p>
        </p:txBody>
      </p:sp>
      <p:sp>
        <p:nvSpPr>
          <p:cNvPr id="9" name="Footer Placeholder 8"/>
          <p:cNvSpPr>
            <a:spLocks noGrp="1"/>
          </p:cNvSpPr>
          <p:nvPr>
            <p:ph type="ftr" sz="quarter" idx="11"/>
          </p:nvPr>
        </p:nvSpPr>
        <p:spPr/>
        <p:txBody>
          <a:bodyPr/>
          <a:lstStyle>
            <a:lvl1pPr algn="r">
              <a:defRPr/>
            </a:lvl1pPr>
          </a:lstStyle>
          <a:p>
            <a:endParaRPr lang="en-IN" dirty="0"/>
          </a:p>
        </p:txBody>
      </p:sp>
      <p:sp>
        <p:nvSpPr>
          <p:cNvPr id="11" name="Slide Number Placeholder 10"/>
          <p:cNvSpPr>
            <a:spLocks noGrp="1"/>
          </p:cNvSpPr>
          <p:nvPr>
            <p:ph type="sldNum" sz="quarter" idx="12"/>
          </p:nvPr>
        </p:nvSpPr>
        <p:spPr>
          <a:xfrm>
            <a:off x="10396728" y="6227064"/>
            <a:ext cx="1463040" cy="256032"/>
          </a:xfrm>
        </p:spPr>
        <p:txBody>
          <a:bodyPr/>
          <a:lstStyle/>
          <a:p>
            <a:fld id="{AAEE4D6A-4297-488C-86B0-D787764EE400}" type="slidenum">
              <a:rPr lang="en-IN" smtClean="0"/>
              <a:pPr/>
              <a:t>‹#›</a:t>
            </a:fld>
            <a:endParaRPr lang="en-IN"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32139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8FF09725-757C-44DA-B123-B3BD46D633E1}" type="datetimeFigureOut">
              <a:rPr lang="en-IN" smtClean="0"/>
              <a:pPr/>
              <a:t>16-11-2020</a:t>
            </a:fld>
            <a:endParaRPr lang="en-IN"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IN" dirty="0"/>
          </a:p>
        </p:txBody>
      </p:sp>
      <p:sp>
        <p:nvSpPr>
          <p:cNvPr id="7" name="Slide Number Placeholder 6"/>
          <p:cNvSpPr>
            <a:spLocks noGrp="1"/>
          </p:cNvSpPr>
          <p:nvPr>
            <p:ph type="sldNum" sz="quarter" idx="12"/>
          </p:nvPr>
        </p:nvSpPr>
        <p:spPr>
          <a:xfrm>
            <a:off x="10396728" y="6227064"/>
            <a:ext cx="1463040" cy="256032"/>
          </a:xfrm>
        </p:spPr>
        <p:txBody>
          <a:bodyPr/>
          <a:lstStyle/>
          <a:p>
            <a:fld id="{AAEE4D6A-4297-488C-86B0-D787764EE400}" type="slidenum">
              <a:rPr lang="en-IN" smtClean="0"/>
              <a:pPr/>
              <a:t>‹#›</a:t>
            </a:fld>
            <a:endParaRPr lang="en-IN"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97719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4000"/>
            <a:lum/>
            <a:extLst>
              <a:ext uri="{BEBA8EAE-BF5A-486C-A8C5-ECC9F3942E4B}">
                <a14:imgProps xmlns:a14="http://schemas.microsoft.com/office/drawing/2010/main">
                  <a14:imgLayer r:embed="rId14">
                    <a14:imgEffect>
                      <a14:artisticCement crackSpacing="30"/>
                    </a14:imgEffect>
                    <a14:imgEffect>
                      <a14:sharpenSoften amount="100000"/>
                    </a14:imgEffect>
                  </a14:imgLayer>
                </a14:imgProps>
              </a:ext>
            </a:extLst>
          </a:blip>
          <a:srcRect/>
          <a:tile tx="0" ty="0" sx="100000" sy="100000" flip="x" algn="bl"/>
        </a:blip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FF09725-757C-44DA-B123-B3BD46D633E1}" type="datetimeFigureOut">
              <a:rPr lang="en-IN" smtClean="0"/>
              <a:pPr/>
              <a:t>16-11-2020</a:t>
            </a:fld>
            <a:endParaRPr lang="en-IN"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AEE4D6A-4297-488C-86B0-D787764EE400}" type="slidenum">
              <a:rPr lang="en-IN" smtClean="0"/>
              <a:pPr/>
              <a:t>‹#›</a:t>
            </a:fld>
            <a:endParaRPr lang="en-IN"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26180424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F4D042-93D9-450C-ACA8-7F67BC47E0CF}"/>
              </a:ext>
            </a:extLst>
          </p:cNvPr>
          <p:cNvSpPr txBox="1"/>
          <p:nvPr/>
        </p:nvSpPr>
        <p:spPr>
          <a:xfrm>
            <a:off x="904974" y="659876"/>
            <a:ext cx="10152668" cy="1697068"/>
          </a:xfrm>
          <a:prstGeom prst="rect">
            <a:avLst/>
          </a:prstGeom>
          <a:noFill/>
        </p:spPr>
        <p:txBody>
          <a:bodyPr wrap="square" rtlCol="0">
            <a:spAutoFit/>
          </a:bodyPr>
          <a:lstStyle/>
          <a:p>
            <a:pPr algn="ctr">
              <a:lnSpc>
                <a:spcPct val="150000"/>
              </a:lnSpc>
            </a:pPr>
            <a:r>
              <a:rPr lang="en-US" sz="2400" b="1" dirty="0">
                <a:solidFill>
                  <a:srgbClr val="CC3300"/>
                </a:solidFill>
              </a:rPr>
              <a:t>STABILITY AND STABILIZATION OF NETWORKED LOAD FREQUENCY CONTROL SYSTEMS INTEGRATED WITH ELECTRIC VEHICLE AGGREGATORS.</a:t>
            </a:r>
            <a:br>
              <a:rPr lang="en-GB" sz="2400" b="1" dirty="0">
                <a:solidFill>
                  <a:srgbClr val="CC3300"/>
                </a:solidFill>
              </a:rPr>
            </a:br>
            <a:r>
              <a:rPr lang="en-GB" sz="2400" b="1" dirty="0">
                <a:solidFill>
                  <a:srgbClr val="CC3300"/>
                </a:solidFill>
              </a:rPr>
              <a:t> </a:t>
            </a:r>
            <a:endParaRPr lang="en-IN" sz="2400" b="1" dirty="0"/>
          </a:p>
        </p:txBody>
      </p:sp>
      <p:pic>
        <p:nvPicPr>
          <p:cNvPr id="4" name="Picture 3">
            <a:extLst>
              <a:ext uri="{FF2B5EF4-FFF2-40B4-BE49-F238E27FC236}">
                <a16:creationId xmlns:a16="http://schemas.microsoft.com/office/drawing/2014/main" id="{5297145E-87CC-4DF8-9168-2A5837A89627}"/>
              </a:ext>
            </a:extLst>
          </p:cNvPr>
          <p:cNvPicPr>
            <a:picLocks noChangeAspect="1"/>
          </p:cNvPicPr>
          <p:nvPr/>
        </p:nvPicPr>
        <p:blipFill>
          <a:blip r:embed="rId2"/>
          <a:stretch>
            <a:fillRect/>
          </a:stretch>
        </p:blipFill>
        <p:spPr>
          <a:xfrm>
            <a:off x="5075068" y="2507666"/>
            <a:ext cx="1410573" cy="1442271"/>
          </a:xfrm>
          <a:prstGeom prst="rect">
            <a:avLst/>
          </a:prstGeom>
        </p:spPr>
      </p:pic>
      <p:sp>
        <p:nvSpPr>
          <p:cNvPr id="5" name="TextBox 4">
            <a:extLst>
              <a:ext uri="{FF2B5EF4-FFF2-40B4-BE49-F238E27FC236}">
                <a16:creationId xmlns:a16="http://schemas.microsoft.com/office/drawing/2014/main" id="{05636EC8-D747-47C4-A43B-F08E98112625}"/>
              </a:ext>
            </a:extLst>
          </p:cNvPr>
          <p:cNvSpPr txBox="1"/>
          <p:nvPr/>
        </p:nvSpPr>
        <p:spPr>
          <a:xfrm>
            <a:off x="801278" y="4100660"/>
            <a:ext cx="4188949" cy="1938992"/>
          </a:xfrm>
          <a:prstGeom prst="rect">
            <a:avLst/>
          </a:prstGeom>
          <a:noFill/>
        </p:spPr>
        <p:txBody>
          <a:bodyPr wrap="square" rtlCol="0">
            <a:spAutoFit/>
          </a:bodyPr>
          <a:lstStyle/>
          <a:p>
            <a:r>
              <a:rPr lang="en-US" sz="2000" b="1" dirty="0">
                <a:solidFill>
                  <a:srgbClr val="CC3300"/>
                </a:solidFill>
              </a:rPr>
              <a:t>Presented By:</a:t>
            </a:r>
          </a:p>
          <a:p>
            <a:pPr marL="457200" indent="-457200">
              <a:buFont typeface="+mj-lt"/>
              <a:buAutoNum type="arabicParenR"/>
            </a:pPr>
            <a:r>
              <a:rPr lang="en-US" sz="2000" b="1" dirty="0"/>
              <a:t>Sharini Rithigaa B S   (17CE153).</a:t>
            </a:r>
          </a:p>
          <a:p>
            <a:pPr marL="457200" indent="-457200">
              <a:buFont typeface="+mj-lt"/>
              <a:buAutoNum type="arabicParenR"/>
            </a:pPr>
            <a:r>
              <a:rPr lang="en-US" sz="2000" b="1" dirty="0"/>
              <a:t>Gokulnath M               (17EE111).</a:t>
            </a:r>
          </a:p>
          <a:p>
            <a:pPr marL="457200" indent="-457200">
              <a:buFont typeface="+mj-lt"/>
              <a:buAutoNum type="arabicParenR"/>
            </a:pPr>
            <a:r>
              <a:rPr lang="en-US" sz="2000" b="1" dirty="0"/>
              <a:t>Kalavagunta Vamshi   (17EE118).</a:t>
            </a:r>
          </a:p>
          <a:p>
            <a:pPr marL="457200" indent="-457200">
              <a:buFont typeface="+mj-lt"/>
              <a:buAutoNum type="arabicParenR"/>
            </a:pPr>
            <a:r>
              <a:rPr lang="en-US" sz="2000" b="1" dirty="0"/>
              <a:t>Kalla Anil Sai Kumar  (17EE119).</a:t>
            </a:r>
          </a:p>
          <a:p>
            <a:endParaRPr lang="en-IN" sz="2000" dirty="0"/>
          </a:p>
        </p:txBody>
      </p:sp>
      <p:sp>
        <p:nvSpPr>
          <p:cNvPr id="6" name="TextBox 5">
            <a:extLst>
              <a:ext uri="{FF2B5EF4-FFF2-40B4-BE49-F238E27FC236}">
                <a16:creationId xmlns:a16="http://schemas.microsoft.com/office/drawing/2014/main" id="{45CAD375-E69C-4414-B1E9-A371E4CA5D70}"/>
              </a:ext>
            </a:extLst>
          </p:cNvPr>
          <p:cNvSpPr txBox="1"/>
          <p:nvPr/>
        </p:nvSpPr>
        <p:spPr>
          <a:xfrm>
            <a:off x="6325386" y="4194928"/>
            <a:ext cx="5279009" cy="1938992"/>
          </a:xfrm>
          <a:prstGeom prst="rect">
            <a:avLst/>
          </a:prstGeom>
          <a:noFill/>
        </p:spPr>
        <p:txBody>
          <a:bodyPr wrap="square" rtlCol="0">
            <a:spAutoFit/>
          </a:bodyPr>
          <a:lstStyle/>
          <a:p>
            <a:pPr algn="ctr"/>
            <a:r>
              <a:rPr lang="en-IN" sz="2000" b="1" dirty="0">
                <a:solidFill>
                  <a:srgbClr val="CC3300"/>
                </a:solidFill>
                <a:latin typeface="Times New Roman" panose="02020603050405020304" pitchFamily="18" charset="0"/>
                <a:cs typeface="Times New Roman" panose="02020603050405020304" pitchFamily="18" charset="0"/>
              </a:rPr>
              <a:t>Under the guidance of,</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Dr. K.Ramakrishnan, M.E., Ph.D.,</a:t>
            </a:r>
          </a:p>
          <a:p>
            <a:pPr algn="ctr"/>
            <a:r>
              <a:rPr lang="en-IN" sz="2000" b="1" dirty="0">
                <a:latin typeface="Times New Roman" panose="02020603050405020304" pitchFamily="18" charset="0"/>
                <a:cs typeface="Times New Roman" panose="02020603050405020304" pitchFamily="18" charset="0"/>
              </a:rPr>
              <a:t>Associate Professor,</a:t>
            </a:r>
          </a:p>
          <a:p>
            <a:pPr algn="ctr"/>
            <a:r>
              <a:rPr lang="en-IN" sz="2000" b="1" dirty="0">
                <a:latin typeface="Times New Roman" panose="02020603050405020304" pitchFamily="18" charset="0"/>
                <a:cs typeface="Times New Roman" panose="02020603050405020304" pitchFamily="18" charset="0"/>
              </a:rPr>
              <a:t>Department of EEE.</a:t>
            </a:r>
            <a:endParaRPr lang="en-IN" sz="2000" b="1" dirty="0"/>
          </a:p>
          <a:p>
            <a:endParaRPr lang="en-IN" sz="2000" dirty="0"/>
          </a:p>
          <a:p>
            <a:endParaRPr lang="en-IN" sz="2000" dirty="0"/>
          </a:p>
        </p:txBody>
      </p:sp>
    </p:spTree>
    <p:extLst>
      <p:ext uri="{BB962C8B-B14F-4D97-AF65-F5344CB8AC3E}">
        <p14:creationId xmlns:p14="http://schemas.microsoft.com/office/powerpoint/2010/main" val="18286269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B339-F07A-4206-B475-AD7A99E684F3}"/>
              </a:ext>
            </a:extLst>
          </p:cNvPr>
          <p:cNvSpPr>
            <a:spLocks noGrp="1"/>
          </p:cNvSpPr>
          <p:nvPr>
            <p:ph type="title"/>
          </p:nvPr>
        </p:nvSpPr>
        <p:spPr>
          <a:xfrm>
            <a:off x="676656" y="461433"/>
            <a:ext cx="10772775" cy="510117"/>
          </a:xfrm>
        </p:spPr>
        <p:txBody>
          <a:bodyPr>
            <a:normAutofit fontScale="90000"/>
          </a:bodyPr>
          <a:lstStyle/>
          <a:p>
            <a:r>
              <a:rPr lang="en-US" sz="3200" b="1" dirty="0">
                <a:solidFill>
                  <a:srgbClr val="7030A0"/>
                </a:solidFill>
              </a:rPr>
              <a:t>DESCRIPTION OF VARIABLES :</a:t>
            </a:r>
            <a:endParaRPr lang="en-IN" sz="3200" b="1" dirty="0">
              <a:solidFill>
                <a:srgbClr val="7030A0"/>
              </a:solidFill>
            </a:endParaRP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C508647B-AD18-483C-A892-1863184A8386}"/>
                  </a:ext>
                </a:extLst>
              </p:cNvPr>
              <p:cNvGraphicFramePr>
                <a:graphicFrameLocks noGrp="1"/>
              </p:cNvGraphicFramePr>
              <p:nvPr>
                <p:ph idx="1"/>
                <p:extLst>
                  <p:ext uri="{D42A27DB-BD31-4B8C-83A1-F6EECF244321}">
                    <p14:modId xmlns:p14="http://schemas.microsoft.com/office/powerpoint/2010/main" val="1136982753"/>
                  </p:ext>
                </p:extLst>
              </p:nvPr>
            </p:nvGraphicFramePr>
            <p:xfrm>
              <a:off x="676275" y="1564640"/>
              <a:ext cx="10753725" cy="3925583"/>
            </p:xfrm>
            <a:graphic>
              <a:graphicData uri="http://schemas.openxmlformats.org/drawingml/2006/table">
                <a:tbl>
                  <a:tblPr firstRow="1" bandRow="1">
                    <a:tableStyleId>{00A15C55-8517-42AA-B614-E9B94910E393}</a:tableStyleId>
                  </a:tblPr>
                  <a:tblGrid>
                    <a:gridCol w="876300">
                      <a:extLst>
                        <a:ext uri="{9D8B030D-6E8A-4147-A177-3AD203B41FA5}">
                          <a16:colId xmlns:a16="http://schemas.microsoft.com/office/drawing/2014/main" val="3472518116"/>
                        </a:ext>
                      </a:extLst>
                    </a:gridCol>
                    <a:gridCol w="2257425">
                      <a:extLst>
                        <a:ext uri="{9D8B030D-6E8A-4147-A177-3AD203B41FA5}">
                          <a16:colId xmlns:a16="http://schemas.microsoft.com/office/drawing/2014/main" val="1305550636"/>
                        </a:ext>
                      </a:extLst>
                    </a:gridCol>
                    <a:gridCol w="7620000">
                      <a:extLst>
                        <a:ext uri="{9D8B030D-6E8A-4147-A177-3AD203B41FA5}">
                          <a16:colId xmlns:a16="http://schemas.microsoft.com/office/drawing/2014/main" val="1195715698"/>
                        </a:ext>
                      </a:extLst>
                    </a:gridCol>
                  </a:tblGrid>
                  <a:tr h="603311">
                    <a:tc>
                      <a:txBody>
                        <a:bodyPr/>
                        <a:lstStyle/>
                        <a:p>
                          <a:r>
                            <a:rPr lang="en-US" dirty="0"/>
                            <a:t>SL.NO:</a:t>
                          </a:r>
                          <a:endParaRPr lang="en-IN" dirty="0"/>
                        </a:p>
                      </a:txBody>
                      <a:tcPr/>
                    </a:tc>
                    <a:tc>
                      <a:txBody>
                        <a:bodyPr/>
                        <a:lstStyle/>
                        <a:p>
                          <a:r>
                            <a:rPr lang="en-US" dirty="0"/>
                            <a:t>          VARIABLES</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621376332"/>
                      </a:ext>
                    </a:extLst>
                  </a:tr>
                  <a:tr h="548380">
                    <a:tc>
                      <a:txBody>
                        <a:bodyPr/>
                        <a:lstStyle/>
                        <a:p>
                          <a:pPr marL="0" indent="0" algn="ctr">
                            <a:buFont typeface="+mj-lt"/>
                            <a:buNone/>
                          </a:pPr>
                          <a:r>
                            <a:rPr lang="en-US" b="1" u="none" dirty="0"/>
                            <a:t>1.</a:t>
                          </a:r>
                          <a:endParaRPr lang="en-IN" b="1" i="0" u="none" dirty="0"/>
                        </a:p>
                      </a:txBody>
                      <a:tcPr/>
                    </a:tc>
                    <a:tc>
                      <a:txBody>
                        <a:bodyPr/>
                        <a:lstStyle/>
                        <a:p>
                          <a:pPr algn="ctr"/>
                          <a14:m>
                            <m:oMath xmlns:m="http://schemas.openxmlformats.org/officeDocument/2006/math">
                              <m:r>
                                <a:rPr lang="en-IN" b="1" i="1" smtClean="0">
                                  <a:latin typeface="Cambria Math" panose="02040503050406030204" pitchFamily="18" charset="0"/>
                                  <a:ea typeface="Cambria Math" panose="02040503050406030204" pitchFamily="18" charset="0"/>
                                </a:rPr>
                                <m:t>∆</m:t>
                              </m:r>
                            </m:oMath>
                          </a14:m>
                          <a:r>
                            <a:rPr lang="en-IN" b="1" dirty="0"/>
                            <a:t>f  </a:t>
                          </a:r>
                        </a:p>
                      </a:txBody>
                      <a:tcPr/>
                    </a:tc>
                    <a:tc>
                      <a:txBody>
                        <a:bodyPr/>
                        <a:lstStyle/>
                        <a:p>
                          <a:pPr algn="ctr"/>
                          <a:r>
                            <a:rPr lang="en-US" b="1" dirty="0">
                              <a:latin typeface="Bahnschrift Light" panose="020B0502040204020203" pitchFamily="34" charset="0"/>
                            </a:rPr>
                            <a:t>Deviation in frequency</a:t>
                          </a:r>
                        </a:p>
                      </a:txBody>
                      <a:tcPr/>
                    </a:tc>
                    <a:extLst>
                      <a:ext uri="{0D108BD9-81ED-4DB2-BD59-A6C34878D82A}">
                        <a16:rowId xmlns:a16="http://schemas.microsoft.com/office/drawing/2014/main" val="1476961796"/>
                      </a:ext>
                    </a:extLst>
                  </a:tr>
                  <a:tr h="423733">
                    <a:tc>
                      <a:txBody>
                        <a:bodyPr/>
                        <a:lstStyle/>
                        <a:p>
                          <a:pPr marL="0" indent="0" algn="ctr">
                            <a:buFont typeface="+mj-lt"/>
                            <a:buNone/>
                          </a:pPr>
                          <a:r>
                            <a:rPr lang="en-US" b="1" u="none" dirty="0"/>
                            <a:t>2.</a:t>
                          </a:r>
                          <a:endParaRPr lang="en-IN" b="1" i="0" u="none" dirty="0"/>
                        </a:p>
                      </a:txBody>
                      <a:tcPr/>
                    </a:tc>
                    <a:tc>
                      <a:txBody>
                        <a:bodyPr/>
                        <a:lstStyle/>
                        <a:p>
                          <a:pPr algn="ct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𝜶</m:t>
                                    </m:r>
                                  </m:e>
                                  <m:sub>
                                    <m:r>
                                      <a:rPr lang="en-IN" b="1" i="1" smtClean="0">
                                        <a:latin typeface="Cambria Math" panose="02040503050406030204" pitchFamily="18" charset="0"/>
                                        <a:ea typeface="Cambria Math" panose="02040503050406030204" pitchFamily="18" charset="0"/>
                                      </a:rPr>
                                      <m:t>𝒈</m:t>
                                    </m:r>
                                  </m:sub>
                                </m:sSub>
                              </m:oMath>
                            </m:oMathPara>
                          </a14:m>
                          <a:endParaRPr lang="en-US" b="1" baseline="-25000" dirty="0"/>
                        </a:p>
                      </a:txBody>
                      <a:tcPr/>
                    </a:tc>
                    <a:tc>
                      <a:txBody>
                        <a:bodyPr/>
                        <a:lstStyle/>
                        <a:p>
                          <a:pPr algn="ctr"/>
                          <a:r>
                            <a:rPr lang="en-US" b="1" dirty="0">
                              <a:latin typeface="Bahnschrift Light" panose="020B0502040204020203" pitchFamily="34" charset="0"/>
                            </a:rPr>
                            <a:t>Deviation in valve position</a:t>
                          </a:r>
                          <a:endParaRPr lang="en-IN" b="1" dirty="0">
                            <a:latin typeface="Bahnschrift Light" panose="020B0502040204020203" pitchFamily="34" charset="0"/>
                          </a:endParaRPr>
                        </a:p>
                      </a:txBody>
                      <a:tcPr/>
                    </a:tc>
                    <a:extLst>
                      <a:ext uri="{0D108BD9-81ED-4DB2-BD59-A6C34878D82A}">
                        <a16:rowId xmlns:a16="http://schemas.microsoft.com/office/drawing/2014/main" val="2287835390"/>
                      </a:ext>
                    </a:extLst>
                  </a:tr>
                  <a:tr h="548380">
                    <a:tc>
                      <a:txBody>
                        <a:bodyPr/>
                        <a:lstStyle/>
                        <a:p>
                          <a:pPr marL="0" indent="0" algn="ctr">
                            <a:buFont typeface="+mj-lt"/>
                            <a:buNone/>
                          </a:pPr>
                          <a:r>
                            <a:rPr lang="en-US" b="1" u="none" dirty="0"/>
                            <a:t>3.</a:t>
                          </a:r>
                          <a:endParaRPr lang="en-IN" b="1" i="0" u="none" dirty="0"/>
                        </a:p>
                      </a:txBody>
                      <a:tcPr/>
                    </a:tc>
                    <a:tc>
                      <a:txBody>
                        <a:bodyPr/>
                        <a:lstStyle/>
                        <a:p>
                          <a:pPr algn="ctr"/>
                          <a:r>
                            <a:rPr lang="en-IN" b="1" dirty="0"/>
                            <a:t> </a:t>
                          </a:r>
                          <a14:m>
                            <m:oMath xmlns:m="http://schemas.openxmlformats.org/officeDocument/2006/math">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𝑷</m:t>
                                  </m:r>
                                </m:e>
                                <m:sub>
                                  <m:r>
                                    <a:rPr lang="en-IN" b="1" i="1" smtClean="0">
                                      <a:latin typeface="Cambria Math" panose="02040503050406030204" pitchFamily="18" charset="0"/>
                                      <a:ea typeface="Cambria Math" panose="02040503050406030204" pitchFamily="18" charset="0"/>
                                    </a:rPr>
                                    <m:t>𝒎</m:t>
                                  </m:r>
                                </m:sub>
                              </m:sSub>
                            </m:oMath>
                          </a14:m>
                          <a:endParaRPr lang="en-IN" b="1" dirty="0"/>
                        </a:p>
                      </a:txBody>
                      <a:tcPr/>
                    </a:tc>
                    <a:tc>
                      <a:txBody>
                        <a:bodyPr/>
                        <a:lstStyle/>
                        <a:p>
                          <a:pPr algn="ctr"/>
                          <a:r>
                            <a:rPr lang="en-US" b="1" dirty="0">
                              <a:latin typeface="Bahnschrift Light" panose="020B0502040204020203" pitchFamily="34" charset="0"/>
                            </a:rPr>
                            <a:t>Deviation in mechanical power output</a:t>
                          </a:r>
                          <a:endParaRPr lang="en-IN" b="1" dirty="0">
                            <a:latin typeface="Bahnschrift Light" panose="020B0502040204020203" pitchFamily="34" charset="0"/>
                          </a:endParaRPr>
                        </a:p>
                      </a:txBody>
                      <a:tcPr/>
                    </a:tc>
                    <a:extLst>
                      <a:ext uri="{0D108BD9-81ED-4DB2-BD59-A6C34878D82A}">
                        <a16:rowId xmlns:a16="http://schemas.microsoft.com/office/drawing/2014/main" val="3309347332"/>
                      </a:ext>
                    </a:extLst>
                  </a:tr>
                  <a:tr h="548380">
                    <a:tc>
                      <a:txBody>
                        <a:bodyPr/>
                        <a:lstStyle/>
                        <a:p>
                          <a:pPr marL="0" indent="0" algn="ctr">
                            <a:buFont typeface="+mj-lt"/>
                            <a:buNone/>
                          </a:pPr>
                          <a:r>
                            <a:rPr lang="en-US" b="1" u="none" dirty="0"/>
                            <a:t>4.</a:t>
                          </a:r>
                          <a:endParaRPr lang="en-IN" b="1" i="0" u="none" dirty="0"/>
                        </a:p>
                      </a:txBody>
                      <a:tcPr/>
                    </a:tc>
                    <a:tc>
                      <a:txBody>
                        <a:bodyPr/>
                        <a:lstStyle/>
                        <a:p>
                          <a:pPr algn="ct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𝑷</m:t>
                                    </m:r>
                                  </m:e>
                                  <m:sub>
                                    <m:r>
                                      <a:rPr lang="en-IN" b="1" i="1" smtClean="0">
                                        <a:latin typeface="Cambria Math" panose="02040503050406030204" pitchFamily="18" charset="0"/>
                                        <a:ea typeface="Cambria Math" panose="02040503050406030204" pitchFamily="18" charset="0"/>
                                      </a:rPr>
                                      <m:t>𝒈</m:t>
                                    </m:r>
                                  </m:sub>
                                </m:sSub>
                              </m:oMath>
                            </m:oMathPara>
                          </a14:m>
                          <a:endParaRPr lang="en-IN" b="1" dirty="0"/>
                        </a:p>
                      </a:txBody>
                      <a:tcPr/>
                    </a:tc>
                    <a:tc>
                      <a:txBody>
                        <a:bodyPr/>
                        <a:lstStyle/>
                        <a:p>
                          <a:pPr algn="ctr"/>
                          <a:r>
                            <a:rPr lang="en-US" b="1" dirty="0">
                              <a:latin typeface="Bahnschrift Light" panose="020B0502040204020203" pitchFamily="34" charset="0"/>
                            </a:rPr>
                            <a:t>Deviation in generator power output</a:t>
                          </a:r>
                          <a:endParaRPr lang="en-IN" b="1" dirty="0">
                            <a:latin typeface="Bahnschrift Light" panose="020B0502040204020203" pitchFamily="34" charset="0"/>
                          </a:endParaRPr>
                        </a:p>
                      </a:txBody>
                      <a:tcPr/>
                    </a:tc>
                    <a:extLst>
                      <a:ext uri="{0D108BD9-81ED-4DB2-BD59-A6C34878D82A}">
                        <a16:rowId xmlns:a16="http://schemas.microsoft.com/office/drawing/2014/main" val="3760007441"/>
                      </a:ext>
                    </a:extLst>
                  </a:tr>
                  <a:tr h="432950">
                    <a:tc>
                      <a:txBody>
                        <a:bodyPr/>
                        <a:lstStyle/>
                        <a:p>
                          <a:pPr marL="0" indent="0" algn="ctr">
                            <a:buFont typeface="+mj-lt"/>
                            <a:buNone/>
                          </a:pPr>
                          <a:r>
                            <a:rPr lang="en-US" b="1" u="none" dirty="0"/>
                            <a:t>5.</a:t>
                          </a:r>
                          <a:endParaRPr lang="en-IN" b="1" i="0" u="non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𝑷</m:t>
                                    </m:r>
                                  </m:e>
                                  <m:sub>
                                    <m:r>
                                      <a:rPr lang="en-IN" b="1" i="1" smtClean="0">
                                        <a:latin typeface="Cambria Math" panose="02040503050406030204" pitchFamily="18" charset="0"/>
                                        <a:ea typeface="Cambria Math" panose="02040503050406030204" pitchFamily="18" charset="0"/>
                                      </a:rPr>
                                      <m:t>𝑬</m:t>
                                    </m:r>
                                  </m:sub>
                                </m:sSub>
                              </m:oMath>
                            </m:oMathPara>
                          </a14:m>
                          <a:endParaRPr lang="en-IN" b="1" dirty="0"/>
                        </a:p>
                        <a:p>
                          <a:pPr algn="ctr"/>
                          <a:endParaRPr lang="en-IN" b="1" dirty="0"/>
                        </a:p>
                      </a:txBody>
                      <a:tcPr/>
                    </a:tc>
                    <a:tc>
                      <a:txBody>
                        <a:bodyPr/>
                        <a:lstStyle/>
                        <a:p>
                          <a:pPr algn="ctr"/>
                          <a:r>
                            <a:rPr lang="en-US" b="1" dirty="0">
                              <a:latin typeface="Bahnschrift Light" panose="020B0502040204020203" pitchFamily="34" charset="0"/>
                            </a:rPr>
                            <a:t>EV aggregator power output</a:t>
                          </a:r>
                          <a:endParaRPr lang="en-IN" b="1" dirty="0">
                            <a:latin typeface="Bahnschrift Light" panose="020B0502040204020203" pitchFamily="34" charset="0"/>
                          </a:endParaRPr>
                        </a:p>
                      </a:txBody>
                      <a:tcPr/>
                    </a:tc>
                    <a:extLst>
                      <a:ext uri="{0D108BD9-81ED-4DB2-BD59-A6C34878D82A}">
                        <a16:rowId xmlns:a16="http://schemas.microsoft.com/office/drawing/2014/main" val="2847316628"/>
                      </a:ext>
                    </a:extLst>
                  </a:tr>
                  <a:tr h="576550">
                    <a:tc>
                      <a:txBody>
                        <a:bodyPr/>
                        <a:lstStyle/>
                        <a:p>
                          <a:pPr marL="0" indent="0" algn="ctr">
                            <a:buFont typeface="+mj-lt"/>
                            <a:buNone/>
                          </a:pPr>
                          <a:r>
                            <a:rPr lang="en-US" b="1" u="none" dirty="0"/>
                            <a:t>6.</a:t>
                          </a:r>
                          <a:endParaRPr lang="en-IN" b="1" i="0" u="none" dirty="0"/>
                        </a:p>
                      </a:txBody>
                      <a:tcPr/>
                    </a:tc>
                    <a:tc>
                      <a:txBody>
                        <a:bodyPr/>
                        <a:lstStyle/>
                        <a:p>
                          <a:pPr algn="ct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𝑷</m:t>
                                    </m:r>
                                  </m:e>
                                  <m:sub>
                                    <m:r>
                                      <a:rPr lang="en-IN" b="1" i="1" smtClean="0">
                                        <a:latin typeface="Cambria Math" panose="02040503050406030204" pitchFamily="18" charset="0"/>
                                        <a:ea typeface="Cambria Math" panose="02040503050406030204" pitchFamily="18" charset="0"/>
                                      </a:rPr>
                                      <m:t>𝒅</m:t>
                                    </m:r>
                                  </m:sub>
                                </m:sSub>
                              </m:oMath>
                            </m:oMathPara>
                          </a14:m>
                          <a:endParaRPr lang="en-IN" b="1" dirty="0"/>
                        </a:p>
                      </a:txBody>
                      <a:tcPr/>
                    </a:tc>
                    <a:tc>
                      <a:txBody>
                        <a:bodyPr/>
                        <a:lstStyle/>
                        <a:p>
                          <a:pPr algn="ctr"/>
                          <a:r>
                            <a:rPr lang="en-US" b="1" dirty="0">
                              <a:latin typeface="Bahnschrift Light" panose="020B0502040204020203" pitchFamily="34" charset="0"/>
                            </a:rPr>
                            <a:t>Load disturbance</a:t>
                          </a:r>
                          <a:endParaRPr lang="en-IN" b="1" dirty="0">
                            <a:latin typeface="Bahnschrift Light" panose="020B0502040204020203" pitchFamily="34" charset="0"/>
                          </a:endParaRPr>
                        </a:p>
                      </a:txBody>
                      <a:tcPr/>
                    </a:tc>
                    <a:extLst>
                      <a:ext uri="{0D108BD9-81ED-4DB2-BD59-A6C34878D82A}">
                        <a16:rowId xmlns:a16="http://schemas.microsoft.com/office/drawing/2014/main" val="2229986039"/>
                      </a:ext>
                    </a:extLst>
                  </a:tr>
                </a:tbl>
              </a:graphicData>
            </a:graphic>
          </p:graphicFrame>
        </mc:Choice>
        <mc:Fallback xmlns="">
          <p:graphicFrame>
            <p:nvGraphicFramePr>
              <p:cNvPr id="4" name="Table 4">
                <a:extLst>
                  <a:ext uri="{FF2B5EF4-FFF2-40B4-BE49-F238E27FC236}">
                    <a16:creationId xmlns:a16="http://schemas.microsoft.com/office/drawing/2014/main" id="{C508647B-AD18-483C-A892-1863184A8386}"/>
                  </a:ext>
                </a:extLst>
              </p:cNvPr>
              <p:cNvGraphicFramePr>
                <a:graphicFrameLocks noGrp="1"/>
              </p:cNvGraphicFramePr>
              <p:nvPr>
                <p:ph idx="1"/>
                <p:extLst>
                  <p:ext uri="{D42A27DB-BD31-4B8C-83A1-F6EECF244321}">
                    <p14:modId xmlns:p14="http://schemas.microsoft.com/office/powerpoint/2010/main" val="1136982753"/>
                  </p:ext>
                </p:extLst>
              </p:nvPr>
            </p:nvGraphicFramePr>
            <p:xfrm>
              <a:off x="676275" y="1564640"/>
              <a:ext cx="10753725" cy="3925583"/>
            </p:xfrm>
            <a:graphic>
              <a:graphicData uri="http://schemas.openxmlformats.org/drawingml/2006/table">
                <a:tbl>
                  <a:tblPr firstRow="1" bandRow="1">
                    <a:tableStyleId>{00A15C55-8517-42AA-B614-E9B94910E393}</a:tableStyleId>
                  </a:tblPr>
                  <a:tblGrid>
                    <a:gridCol w="876300">
                      <a:extLst>
                        <a:ext uri="{9D8B030D-6E8A-4147-A177-3AD203B41FA5}">
                          <a16:colId xmlns:a16="http://schemas.microsoft.com/office/drawing/2014/main" val="3472518116"/>
                        </a:ext>
                      </a:extLst>
                    </a:gridCol>
                    <a:gridCol w="2257425">
                      <a:extLst>
                        <a:ext uri="{9D8B030D-6E8A-4147-A177-3AD203B41FA5}">
                          <a16:colId xmlns:a16="http://schemas.microsoft.com/office/drawing/2014/main" val="1305550636"/>
                        </a:ext>
                      </a:extLst>
                    </a:gridCol>
                    <a:gridCol w="7620000">
                      <a:extLst>
                        <a:ext uri="{9D8B030D-6E8A-4147-A177-3AD203B41FA5}">
                          <a16:colId xmlns:a16="http://schemas.microsoft.com/office/drawing/2014/main" val="1195715698"/>
                        </a:ext>
                      </a:extLst>
                    </a:gridCol>
                  </a:tblGrid>
                  <a:tr h="640080">
                    <a:tc>
                      <a:txBody>
                        <a:bodyPr/>
                        <a:lstStyle/>
                        <a:p>
                          <a:r>
                            <a:rPr lang="en-US" dirty="0"/>
                            <a:t>SL.NO:</a:t>
                          </a:r>
                          <a:endParaRPr lang="en-IN" dirty="0"/>
                        </a:p>
                      </a:txBody>
                      <a:tcPr/>
                    </a:tc>
                    <a:tc>
                      <a:txBody>
                        <a:bodyPr/>
                        <a:lstStyle/>
                        <a:p>
                          <a:r>
                            <a:rPr lang="en-US" dirty="0"/>
                            <a:t>          VARIABLES</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621376332"/>
                      </a:ext>
                    </a:extLst>
                  </a:tr>
                  <a:tr h="548380">
                    <a:tc>
                      <a:txBody>
                        <a:bodyPr/>
                        <a:lstStyle/>
                        <a:p>
                          <a:pPr marL="0" indent="0" algn="ctr">
                            <a:buFont typeface="+mj-lt"/>
                            <a:buNone/>
                          </a:pPr>
                          <a:r>
                            <a:rPr lang="en-US" b="1" u="none" dirty="0"/>
                            <a:t>1.</a:t>
                          </a:r>
                          <a:endParaRPr lang="en-IN" b="1" i="0" u="none" dirty="0"/>
                        </a:p>
                      </a:txBody>
                      <a:tcPr/>
                    </a:tc>
                    <a:tc>
                      <a:txBody>
                        <a:bodyPr/>
                        <a:lstStyle/>
                        <a:p>
                          <a:endParaRPr lang="en-US"/>
                        </a:p>
                      </a:txBody>
                      <a:tcPr>
                        <a:blipFill>
                          <a:blip r:embed="rId2"/>
                          <a:stretch>
                            <a:fillRect l="-39189" t="-122222" r="-339459" b="-502222"/>
                          </a:stretch>
                        </a:blipFill>
                      </a:tcPr>
                    </a:tc>
                    <a:tc>
                      <a:txBody>
                        <a:bodyPr/>
                        <a:lstStyle/>
                        <a:p>
                          <a:pPr algn="ctr"/>
                          <a:r>
                            <a:rPr lang="en-US" b="1" dirty="0">
                              <a:latin typeface="Bahnschrift Light" panose="020B0502040204020203" pitchFamily="34" charset="0"/>
                            </a:rPr>
                            <a:t>Deviation in frequency</a:t>
                          </a:r>
                        </a:p>
                      </a:txBody>
                      <a:tcPr/>
                    </a:tc>
                    <a:extLst>
                      <a:ext uri="{0D108BD9-81ED-4DB2-BD59-A6C34878D82A}">
                        <a16:rowId xmlns:a16="http://schemas.microsoft.com/office/drawing/2014/main" val="1476961796"/>
                      </a:ext>
                    </a:extLst>
                  </a:tr>
                  <a:tr h="423733">
                    <a:tc>
                      <a:txBody>
                        <a:bodyPr/>
                        <a:lstStyle/>
                        <a:p>
                          <a:pPr marL="0" indent="0" algn="ctr">
                            <a:buFont typeface="+mj-lt"/>
                            <a:buNone/>
                          </a:pPr>
                          <a:r>
                            <a:rPr lang="en-US" b="1" u="none" dirty="0"/>
                            <a:t>2.</a:t>
                          </a:r>
                          <a:endParaRPr lang="en-IN" b="1" i="0" u="none" dirty="0"/>
                        </a:p>
                      </a:txBody>
                      <a:tcPr/>
                    </a:tc>
                    <a:tc>
                      <a:txBody>
                        <a:bodyPr/>
                        <a:lstStyle/>
                        <a:p>
                          <a:endParaRPr lang="en-US"/>
                        </a:p>
                      </a:txBody>
                      <a:tcPr>
                        <a:blipFill>
                          <a:blip r:embed="rId2"/>
                          <a:stretch>
                            <a:fillRect l="-39189" t="-285714" r="-339459" b="-545714"/>
                          </a:stretch>
                        </a:blipFill>
                      </a:tcPr>
                    </a:tc>
                    <a:tc>
                      <a:txBody>
                        <a:bodyPr/>
                        <a:lstStyle/>
                        <a:p>
                          <a:pPr algn="ctr"/>
                          <a:r>
                            <a:rPr lang="en-US" b="1" dirty="0">
                              <a:latin typeface="Bahnschrift Light" panose="020B0502040204020203" pitchFamily="34" charset="0"/>
                            </a:rPr>
                            <a:t>Deviation in valve position</a:t>
                          </a:r>
                          <a:endParaRPr lang="en-IN" b="1" dirty="0">
                            <a:latin typeface="Bahnschrift Light" panose="020B0502040204020203" pitchFamily="34" charset="0"/>
                          </a:endParaRPr>
                        </a:p>
                      </a:txBody>
                      <a:tcPr/>
                    </a:tc>
                    <a:extLst>
                      <a:ext uri="{0D108BD9-81ED-4DB2-BD59-A6C34878D82A}">
                        <a16:rowId xmlns:a16="http://schemas.microsoft.com/office/drawing/2014/main" val="2287835390"/>
                      </a:ext>
                    </a:extLst>
                  </a:tr>
                  <a:tr h="548380">
                    <a:tc>
                      <a:txBody>
                        <a:bodyPr/>
                        <a:lstStyle/>
                        <a:p>
                          <a:pPr marL="0" indent="0" algn="ctr">
                            <a:buFont typeface="+mj-lt"/>
                            <a:buNone/>
                          </a:pPr>
                          <a:r>
                            <a:rPr lang="en-US" b="1" u="none" dirty="0"/>
                            <a:t>3.</a:t>
                          </a:r>
                          <a:endParaRPr lang="en-IN" b="1" i="0" u="none" dirty="0"/>
                        </a:p>
                      </a:txBody>
                      <a:tcPr/>
                    </a:tc>
                    <a:tc>
                      <a:txBody>
                        <a:bodyPr/>
                        <a:lstStyle/>
                        <a:p>
                          <a:endParaRPr lang="en-US"/>
                        </a:p>
                      </a:txBody>
                      <a:tcPr>
                        <a:blipFill>
                          <a:blip r:embed="rId2"/>
                          <a:stretch>
                            <a:fillRect l="-39189" t="-300000" r="-339459" b="-324444"/>
                          </a:stretch>
                        </a:blipFill>
                      </a:tcPr>
                    </a:tc>
                    <a:tc>
                      <a:txBody>
                        <a:bodyPr/>
                        <a:lstStyle/>
                        <a:p>
                          <a:pPr algn="ctr"/>
                          <a:r>
                            <a:rPr lang="en-US" b="1" dirty="0">
                              <a:latin typeface="Bahnschrift Light" panose="020B0502040204020203" pitchFamily="34" charset="0"/>
                            </a:rPr>
                            <a:t>Deviation in mechanical power output</a:t>
                          </a:r>
                          <a:endParaRPr lang="en-IN" b="1" dirty="0">
                            <a:latin typeface="Bahnschrift Light" panose="020B0502040204020203" pitchFamily="34" charset="0"/>
                          </a:endParaRPr>
                        </a:p>
                      </a:txBody>
                      <a:tcPr/>
                    </a:tc>
                    <a:extLst>
                      <a:ext uri="{0D108BD9-81ED-4DB2-BD59-A6C34878D82A}">
                        <a16:rowId xmlns:a16="http://schemas.microsoft.com/office/drawing/2014/main" val="3309347332"/>
                      </a:ext>
                    </a:extLst>
                  </a:tr>
                  <a:tr h="548380">
                    <a:tc>
                      <a:txBody>
                        <a:bodyPr/>
                        <a:lstStyle/>
                        <a:p>
                          <a:pPr marL="0" indent="0" algn="ctr">
                            <a:buFont typeface="+mj-lt"/>
                            <a:buNone/>
                          </a:pPr>
                          <a:r>
                            <a:rPr lang="en-US" b="1" u="none" dirty="0"/>
                            <a:t>4.</a:t>
                          </a:r>
                          <a:endParaRPr lang="en-IN" b="1" i="0" u="none" dirty="0"/>
                        </a:p>
                      </a:txBody>
                      <a:tcPr/>
                    </a:tc>
                    <a:tc>
                      <a:txBody>
                        <a:bodyPr/>
                        <a:lstStyle/>
                        <a:p>
                          <a:endParaRPr lang="en-US"/>
                        </a:p>
                      </a:txBody>
                      <a:tcPr>
                        <a:blipFill>
                          <a:blip r:embed="rId2"/>
                          <a:stretch>
                            <a:fillRect l="-39189" t="-400000" r="-339459" b="-224444"/>
                          </a:stretch>
                        </a:blipFill>
                      </a:tcPr>
                    </a:tc>
                    <a:tc>
                      <a:txBody>
                        <a:bodyPr/>
                        <a:lstStyle/>
                        <a:p>
                          <a:pPr algn="ctr"/>
                          <a:r>
                            <a:rPr lang="en-US" b="1" dirty="0">
                              <a:latin typeface="Bahnschrift Light" panose="020B0502040204020203" pitchFamily="34" charset="0"/>
                            </a:rPr>
                            <a:t>Deviation in generator power output</a:t>
                          </a:r>
                          <a:endParaRPr lang="en-IN" b="1" dirty="0">
                            <a:latin typeface="Bahnschrift Light" panose="020B0502040204020203" pitchFamily="34" charset="0"/>
                          </a:endParaRPr>
                        </a:p>
                      </a:txBody>
                      <a:tcPr/>
                    </a:tc>
                    <a:extLst>
                      <a:ext uri="{0D108BD9-81ED-4DB2-BD59-A6C34878D82A}">
                        <a16:rowId xmlns:a16="http://schemas.microsoft.com/office/drawing/2014/main" val="3760007441"/>
                      </a:ext>
                    </a:extLst>
                  </a:tr>
                  <a:tr h="640080">
                    <a:tc>
                      <a:txBody>
                        <a:bodyPr/>
                        <a:lstStyle/>
                        <a:p>
                          <a:pPr marL="0" indent="0" algn="ctr">
                            <a:buFont typeface="+mj-lt"/>
                            <a:buNone/>
                          </a:pPr>
                          <a:r>
                            <a:rPr lang="en-US" b="1" u="none" dirty="0"/>
                            <a:t>5.</a:t>
                          </a:r>
                          <a:endParaRPr lang="en-IN" b="1" i="0" u="none" dirty="0"/>
                        </a:p>
                      </a:txBody>
                      <a:tcPr/>
                    </a:tc>
                    <a:tc>
                      <a:txBody>
                        <a:bodyPr/>
                        <a:lstStyle/>
                        <a:p>
                          <a:endParaRPr lang="en-US"/>
                        </a:p>
                      </a:txBody>
                      <a:tcPr>
                        <a:blipFill>
                          <a:blip r:embed="rId2"/>
                          <a:stretch>
                            <a:fillRect l="-39189" t="-428571" r="-339459" b="-92381"/>
                          </a:stretch>
                        </a:blipFill>
                      </a:tcPr>
                    </a:tc>
                    <a:tc>
                      <a:txBody>
                        <a:bodyPr/>
                        <a:lstStyle/>
                        <a:p>
                          <a:pPr algn="ctr"/>
                          <a:r>
                            <a:rPr lang="en-US" b="1" dirty="0">
                              <a:latin typeface="Bahnschrift Light" panose="020B0502040204020203" pitchFamily="34" charset="0"/>
                            </a:rPr>
                            <a:t>EV aggregator power output</a:t>
                          </a:r>
                          <a:endParaRPr lang="en-IN" b="1" dirty="0">
                            <a:latin typeface="Bahnschrift Light" panose="020B0502040204020203" pitchFamily="34" charset="0"/>
                          </a:endParaRPr>
                        </a:p>
                      </a:txBody>
                      <a:tcPr/>
                    </a:tc>
                    <a:extLst>
                      <a:ext uri="{0D108BD9-81ED-4DB2-BD59-A6C34878D82A}">
                        <a16:rowId xmlns:a16="http://schemas.microsoft.com/office/drawing/2014/main" val="2847316628"/>
                      </a:ext>
                    </a:extLst>
                  </a:tr>
                  <a:tr h="576550">
                    <a:tc>
                      <a:txBody>
                        <a:bodyPr/>
                        <a:lstStyle/>
                        <a:p>
                          <a:pPr marL="0" indent="0" algn="ctr">
                            <a:buFont typeface="+mj-lt"/>
                            <a:buNone/>
                          </a:pPr>
                          <a:r>
                            <a:rPr lang="en-US" b="1" u="none" dirty="0"/>
                            <a:t>6.</a:t>
                          </a:r>
                          <a:endParaRPr lang="en-IN" b="1" i="0" u="none" dirty="0"/>
                        </a:p>
                      </a:txBody>
                      <a:tcPr/>
                    </a:tc>
                    <a:tc>
                      <a:txBody>
                        <a:bodyPr/>
                        <a:lstStyle/>
                        <a:p>
                          <a:endParaRPr lang="en-US"/>
                        </a:p>
                      </a:txBody>
                      <a:tcPr>
                        <a:blipFill>
                          <a:blip r:embed="rId2"/>
                          <a:stretch>
                            <a:fillRect l="-39189" t="-584211" r="-339459" b="-2105"/>
                          </a:stretch>
                        </a:blipFill>
                      </a:tcPr>
                    </a:tc>
                    <a:tc>
                      <a:txBody>
                        <a:bodyPr/>
                        <a:lstStyle/>
                        <a:p>
                          <a:pPr algn="ctr"/>
                          <a:r>
                            <a:rPr lang="en-US" b="1" dirty="0">
                              <a:latin typeface="Bahnschrift Light" panose="020B0502040204020203" pitchFamily="34" charset="0"/>
                            </a:rPr>
                            <a:t>Load disturbance</a:t>
                          </a:r>
                          <a:endParaRPr lang="en-IN" b="1" dirty="0">
                            <a:latin typeface="Bahnschrift Light" panose="020B0502040204020203" pitchFamily="34" charset="0"/>
                          </a:endParaRPr>
                        </a:p>
                      </a:txBody>
                      <a:tcPr/>
                    </a:tc>
                    <a:extLst>
                      <a:ext uri="{0D108BD9-81ED-4DB2-BD59-A6C34878D82A}">
                        <a16:rowId xmlns:a16="http://schemas.microsoft.com/office/drawing/2014/main" val="2229986039"/>
                      </a:ext>
                    </a:extLst>
                  </a:tr>
                </a:tbl>
              </a:graphicData>
            </a:graphic>
          </p:graphicFrame>
        </mc:Fallback>
      </mc:AlternateContent>
    </p:spTree>
    <p:extLst>
      <p:ext uri="{BB962C8B-B14F-4D97-AF65-F5344CB8AC3E}">
        <p14:creationId xmlns:p14="http://schemas.microsoft.com/office/powerpoint/2010/main" val="40547234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84777DF0-69FF-402F-8EA1-16422341CEED}"/>
                  </a:ext>
                </a:extLst>
              </p:cNvPr>
              <p:cNvGraphicFramePr>
                <a:graphicFrameLocks noGrp="1"/>
              </p:cNvGraphicFramePr>
              <p:nvPr>
                <p:ph idx="1"/>
                <p:extLst>
                  <p:ext uri="{D42A27DB-BD31-4B8C-83A1-F6EECF244321}">
                    <p14:modId xmlns:p14="http://schemas.microsoft.com/office/powerpoint/2010/main" val="1119285685"/>
                  </p:ext>
                </p:extLst>
              </p:nvPr>
            </p:nvGraphicFramePr>
            <p:xfrm>
              <a:off x="650449" y="1489435"/>
              <a:ext cx="10779550" cy="4666399"/>
            </p:xfrm>
            <a:graphic>
              <a:graphicData uri="http://schemas.openxmlformats.org/drawingml/2006/table">
                <a:tbl>
                  <a:tblPr firstRow="1" bandRow="1">
                    <a:tableStyleId>{00A15C55-8517-42AA-B614-E9B94910E393}</a:tableStyleId>
                  </a:tblPr>
                  <a:tblGrid>
                    <a:gridCol w="970961">
                      <a:extLst>
                        <a:ext uri="{9D8B030D-6E8A-4147-A177-3AD203B41FA5}">
                          <a16:colId xmlns:a16="http://schemas.microsoft.com/office/drawing/2014/main" val="1253876566"/>
                        </a:ext>
                      </a:extLst>
                    </a:gridCol>
                    <a:gridCol w="2612043">
                      <a:extLst>
                        <a:ext uri="{9D8B030D-6E8A-4147-A177-3AD203B41FA5}">
                          <a16:colId xmlns:a16="http://schemas.microsoft.com/office/drawing/2014/main" val="2747436241"/>
                        </a:ext>
                      </a:extLst>
                    </a:gridCol>
                    <a:gridCol w="7196546">
                      <a:extLst>
                        <a:ext uri="{9D8B030D-6E8A-4147-A177-3AD203B41FA5}">
                          <a16:colId xmlns:a16="http://schemas.microsoft.com/office/drawing/2014/main" val="2221334514"/>
                        </a:ext>
                      </a:extLst>
                    </a:gridCol>
                  </a:tblGrid>
                  <a:tr h="656375">
                    <a:tc>
                      <a:txBody>
                        <a:bodyPr/>
                        <a:lstStyle/>
                        <a:p>
                          <a:r>
                            <a:rPr lang="en-US" dirty="0"/>
                            <a:t>SL.NO:</a:t>
                          </a:r>
                          <a:endParaRPr lang="en-IN" dirty="0"/>
                        </a:p>
                      </a:txBody>
                      <a:tcPr/>
                    </a:tc>
                    <a:tc>
                      <a:txBody>
                        <a:bodyPr/>
                        <a:lstStyle/>
                        <a:p>
                          <a:pPr algn="ctr"/>
                          <a:r>
                            <a:rPr lang="en-US" dirty="0"/>
                            <a:t>PARAMETERS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2239079166"/>
                      </a:ext>
                    </a:extLst>
                  </a:tr>
                  <a:tr h="501253">
                    <a:tc>
                      <a:txBody>
                        <a:bodyPr/>
                        <a:lstStyle/>
                        <a:p>
                          <a:pPr marL="0" indent="0" algn="ctr">
                            <a:buFont typeface="+mj-lt"/>
                            <a:buNone/>
                          </a:pPr>
                          <a:r>
                            <a:rPr lang="en-US" b="1" dirty="0"/>
                            <a:t>1.</a:t>
                          </a:r>
                          <a:endParaRPr lang="en-IN" b="1" dirty="0"/>
                        </a:p>
                      </a:txBody>
                      <a:tcPr/>
                    </a:tc>
                    <a:tc>
                      <a:txBody>
                        <a:bodyPr/>
                        <a:lstStyle/>
                        <a:p>
                          <a:pPr algn="ctr"/>
                          <a:r>
                            <a:rPr lang="en-US" b="1" dirty="0"/>
                            <a:t>D</a:t>
                          </a:r>
                          <a:endParaRPr lang="en-IN" b="1" dirty="0"/>
                        </a:p>
                      </a:txBody>
                      <a:tcPr/>
                    </a:tc>
                    <a:tc>
                      <a:txBody>
                        <a:bodyPr/>
                        <a:lstStyle/>
                        <a:p>
                          <a:pPr algn="ctr"/>
                          <a:r>
                            <a:rPr lang="en-US" b="1" dirty="0">
                              <a:latin typeface="Bahnschrift Light" panose="020B0502040204020203" pitchFamily="34" charset="0"/>
                            </a:rPr>
                            <a:t>Damping Coefficient</a:t>
                          </a:r>
                          <a:endParaRPr lang="en-IN" b="1" dirty="0">
                            <a:latin typeface="Bahnschrift Light" panose="020B0502040204020203" pitchFamily="34" charset="0"/>
                          </a:endParaRPr>
                        </a:p>
                      </a:txBody>
                      <a:tcPr/>
                    </a:tc>
                    <a:extLst>
                      <a:ext uri="{0D108BD9-81ED-4DB2-BD59-A6C34878D82A}">
                        <a16:rowId xmlns:a16="http://schemas.microsoft.com/office/drawing/2014/main" val="572331693"/>
                      </a:ext>
                    </a:extLst>
                  </a:tr>
                  <a:tr h="501253">
                    <a:tc>
                      <a:txBody>
                        <a:bodyPr/>
                        <a:lstStyle/>
                        <a:p>
                          <a:pPr algn="ctr"/>
                          <a:r>
                            <a:rPr lang="en-US" b="1" dirty="0"/>
                            <a:t>2.</a:t>
                          </a:r>
                          <a:endParaRPr lang="en-IN" b="1" dirty="0"/>
                        </a:p>
                      </a:txBody>
                      <a:tcPr/>
                    </a:tc>
                    <a:tc>
                      <a:txBody>
                        <a:bodyPr/>
                        <a:lstStyle/>
                        <a:p>
                          <a:pPr algn="ctr"/>
                          <a:r>
                            <a:rPr lang="en-US" b="1" dirty="0"/>
                            <a:t>M</a:t>
                          </a:r>
                          <a:endParaRPr lang="en-IN" b="1" dirty="0"/>
                        </a:p>
                      </a:txBody>
                      <a:tcPr/>
                    </a:tc>
                    <a:tc>
                      <a:txBody>
                        <a:bodyPr/>
                        <a:lstStyle/>
                        <a:p>
                          <a:pPr algn="ctr"/>
                          <a:r>
                            <a:rPr lang="en-US" b="1" dirty="0">
                              <a:latin typeface="Bahnschrift Light" panose="020B0502040204020203" pitchFamily="34" charset="0"/>
                            </a:rPr>
                            <a:t>Generator inertia constant</a:t>
                          </a:r>
                          <a:endParaRPr lang="en-IN" b="1" dirty="0">
                            <a:latin typeface="Bahnschrift Light" panose="020B0502040204020203" pitchFamily="34" charset="0"/>
                          </a:endParaRPr>
                        </a:p>
                      </a:txBody>
                      <a:tcPr/>
                    </a:tc>
                    <a:extLst>
                      <a:ext uri="{0D108BD9-81ED-4DB2-BD59-A6C34878D82A}">
                        <a16:rowId xmlns:a16="http://schemas.microsoft.com/office/drawing/2014/main" val="890789039"/>
                      </a:ext>
                    </a:extLst>
                  </a:tr>
                  <a:tr h="501253">
                    <a:tc>
                      <a:txBody>
                        <a:bodyPr/>
                        <a:lstStyle/>
                        <a:p>
                          <a:pPr algn="ctr"/>
                          <a:r>
                            <a:rPr lang="en-US" b="1" dirty="0"/>
                            <a:t>3.</a:t>
                          </a:r>
                          <a:endParaRPr lang="en-IN" b="1" dirty="0"/>
                        </a:p>
                      </a:txBody>
                      <a:tcPr/>
                    </a:tc>
                    <a:tc>
                      <a:txBody>
                        <a:bodyPr/>
                        <a:lstStyle/>
                        <a:p>
                          <a:pPr algn="ctr"/>
                          <a:r>
                            <a:rPr lang="en-US" b="1" dirty="0"/>
                            <a:t>R</a:t>
                          </a:r>
                          <a:endParaRPr lang="en-IN" b="1" dirty="0"/>
                        </a:p>
                      </a:txBody>
                      <a:tcPr/>
                    </a:tc>
                    <a:tc>
                      <a:txBody>
                        <a:bodyPr/>
                        <a:lstStyle/>
                        <a:p>
                          <a:pPr algn="ctr"/>
                          <a:r>
                            <a:rPr lang="en-US" b="1" dirty="0">
                              <a:latin typeface="Bahnschrift Light" panose="020B0502040204020203" pitchFamily="34" charset="0"/>
                            </a:rPr>
                            <a:t>Speed drop</a:t>
                          </a:r>
                          <a:endParaRPr lang="en-IN" b="1" dirty="0">
                            <a:latin typeface="Bahnschrift Light" panose="020B0502040204020203" pitchFamily="34" charset="0"/>
                          </a:endParaRPr>
                        </a:p>
                      </a:txBody>
                      <a:tcPr/>
                    </a:tc>
                    <a:extLst>
                      <a:ext uri="{0D108BD9-81ED-4DB2-BD59-A6C34878D82A}">
                        <a16:rowId xmlns:a16="http://schemas.microsoft.com/office/drawing/2014/main" val="1146560857"/>
                      </a:ext>
                    </a:extLst>
                  </a:tr>
                  <a:tr h="501253">
                    <a:tc>
                      <a:txBody>
                        <a:bodyPr/>
                        <a:lstStyle/>
                        <a:p>
                          <a:pPr algn="ctr"/>
                          <a:r>
                            <a:rPr lang="en-US" b="1" dirty="0"/>
                            <a:t>4.</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𝜷</m:t>
                                </m:r>
                              </m:oMath>
                            </m:oMathPara>
                          </a14:m>
                          <a:endParaRPr lang="en-IN" b="1" dirty="0"/>
                        </a:p>
                      </a:txBody>
                      <a:tcPr/>
                    </a:tc>
                    <a:tc>
                      <a:txBody>
                        <a:bodyPr/>
                        <a:lstStyle/>
                        <a:p>
                          <a:pPr algn="ctr"/>
                          <a:r>
                            <a:rPr lang="en-US" b="1" dirty="0">
                              <a:latin typeface="Bahnschrift Light" panose="020B0502040204020203" pitchFamily="34" charset="0"/>
                            </a:rPr>
                            <a:t>Frequency bias factor</a:t>
                          </a:r>
                          <a:endParaRPr lang="en-IN" b="1" dirty="0">
                            <a:latin typeface="Bahnschrift Light" panose="020B0502040204020203" pitchFamily="34" charset="0"/>
                          </a:endParaRPr>
                        </a:p>
                      </a:txBody>
                      <a:tcPr/>
                    </a:tc>
                    <a:extLst>
                      <a:ext uri="{0D108BD9-81ED-4DB2-BD59-A6C34878D82A}">
                        <a16:rowId xmlns:a16="http://schemas.microsoft.com/office/drawing/2014/main" val="42530061"/>
                      </a:ext>
                    </a:extLst>
                  </a:tr>
                  <a:tr h="501253">
                    <a:tc>
                      <a:txBody>
                        <a:bodyPr/>
                        <a:lstStyle/>
                        <a:p>
                          <a:pPr algn="ctr"/>
                          <a:r>
                            <a:rPr lang="en-US" b="1" dirty="0"/>
                            <a:t>5.</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𝐅</m:t>
                                    </m:r>
                                  </m:e>
                                  <m:sub>
                                    <m:r>
                                      <a:rPr lang="en-IN" b="1" i="1" smtClean="0">
                                        <a:latin typeface="Cambria Math" panose="02040503050406030204" pitchFamily="18" charset="0"/>
                                      </a:rPr>
                                      <m:t>𝐏</m:t>
                                    </m:r>
                                  </m:sub>
                                </m:sSub>
                              </m:oMath>
                            </m:oMathPara>
                          </a14:m>
                          <a:endParaRPr lang="en-IN" b="1" dirty="0"/>
                        </a:p>
                      </a:txBody>
                      <a:tcPr/>
                    </a:tc>
                    <a:tc>
                      <a:txBody>
                        <a:bodyPr/>
                        <a:lstStyle/>
                        <a:p>
                          <a:pPr algn="ctr"/>
                          <a:r>
                            <a:rPr lang="en-US" b="1" dirty="0">
                              <a:latin typeface="Bahnschrift Light" panose="020B0502040204020203" pitchFamily="34" charset="0"/>
                            </a:rPr>
                            <a:t>Fraction of total turbine power</a:t>
                          </a:r>
                          <a:endParaRPr lang="en-IN" b="1" dirty="0">
                            <a:latin typeface="Bahnschrift Light" panose="020B0502040204020203" pitchFamily="34" charset="0"/>
                          </a:endParaRPr>
                        </a:p>
                      </a:txBody>
                      <a:tcPr/>
                    </a:tc>
                    <a:extLst>
                      <a:ext uri="{0D108BD9-81ED-4DB2-BD59-A6C34878D82A}">
                        <a16:rowId xmlns:a16="http://schemas.microsoft.com/office/drawing/2014/main" val="2707522419"/>
                      </a:ext>
                    </a:extLst>
                  </a:tr>
                  <a:tr h="501253">
                    <a:tc>
                      <a:txBody>
                        <a:bodyPr/>
                        <a:lstStyle/>
                        <a:p>
                          <a:pPr algn="ctr"/>
                          <a:r>
                            <a:rPr lang="en-US" b="1" dirty="0"/>
                            <a:t>6.</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𝐠</m:t>
                                    </m:r>
                                  </m:sub>
                                </m:sSub>
                              </m:oMath>
                            </m:oMathPara>
                          </a14:m>
                          <a:endParaRPr lang="en-IN" b="1" dirty="0"/>
                        </a:p>
                      </a:txBody>
                      <a:tcPr/>
                    </a:tc>
                    <a:tc>
                      <a:txBody>
                        <a:bodyPr/>
                        <a:lstStyle/>
                        <a:p>
                          <a:pPr algn="ctr"/>
                          <a:r>
                            <a:rPr lang="en-US" b="1" dirty="0">
                              <a:latin typeface="Bahnschrift Light" panose="020B0502040204020203" pitchFamily="34" charset="0"/>
                            </a:rPr>
                            <a:t>Governor Time Constant</a:t>
                          </a:r>
                          <a:endParaRPr lang="en-IN" b="1" dirty="0">
                            <a:latin typeface="Bahnschrift Light" panose="020B0502040204020203" pitchFamily="34" charset="0"/>
                          </a:endParaRPr>
                        </a:p>
                      </a:txBody>
                      <a:tcPr/>
                    </a:tc>
                    <a:extLst>
                      <a:ext uri="{0D108BD9-81ED-4DB2-BD59-A6C34878D82A}">
                        <a16:rowId xmlns:a16="http://schemas.microsoft.com/office/drawing/2014/main" val="3617961615"/>
                      </a:ext>
                    </a:extLst>
                  </a:tr>
                  <a:tr h="501253">
                    <a:tc>
                      <a:txBody>
                        <a:bodyPr/>
                        <a:lstStyle/>
                        <a:p>
                          <a:pPr algn="ctr"/>
                          <a:r>
                            <a:rPr lang="en-US" b="1" dirty="0"/>
                            <a:t>7.</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𝐫</m:t>
                                    </m:r>
                                  </m:sub>
                                </m:sSub>
                              </m:oMath>
                            </m:oMathPara>
                          </a14:m>
                          <a:endParaRPr lang="en-IN" b="1" dirty="0"/>
                        </a:p>
                      </a:txBody>
                      <a:tcPr/>
                    </a:tc>
                    <a:tc>
                      <a:txBody>
                        <a:bodyPr/>
                        <a:lstStyle/>
                        <a:p>
                          <a:pPr algn="ctr"/>
                          <a:r>
                            <a:rPr lang="en-US" b="1" dirty="0">
                              <a:latin typeface="Bahnschrift Light" panose="020B0502040204020203" pitchFamily="34" charset="0"/>
                            </a:rPr>
                            <a:t>Reheat and Turbine Time Constant</a:t>
                          </a:r>
                          <a:endParaRPr lang="en-IN" b="1" dirty="0">
                            <a:latin typeface="Bahnschrift Light" panose="020B0502040204020203" pitchFamily="34" charset="0"/>
                          </a:endParaRPr>
                        </a:p>
                      </a:txBody>
                      <a:tcPr/>
                    </a:tc>
                    <a:extLst>
                      <a:ext uri="{0D108BD9-81ED-4DB2-BD59-A6C34878D82A}">
                        <a16:rowId xmlns:a16="http://schemas.microsoft.com/office/drawing/2014/main" val="1169528225"/>
                      </a:ext>
                    </a:extLst>
                  </a:tr>
                  <a:tr h="501253">
                    <a:tc>
                      <a:txBody>
                        <a:bodyPr/>
                        <a:lstStyle/>
                        <a:p>
                          <a:pPr algn="ctr"/>
                          <a:r>
                            <a:rPr lang="en-US" b="1" dirty="0"/>
                            <a:t>8.</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𝐂</m:t>
                                    </m:r>
                                  </m:sub>
                                </m:sSub>
                              </m:oMath>
                            </m:oMathPara>
                          </a14:m>
                          <a:endParaRPr lang="en-IN" b="1" dirty="0"/>
                        </a:p>
                      </a:txBody>
                      <a:tcPr/>
                    </a:tc>
                    <a:tc>
                      <a:txBody>
                        <a:bodyPr/>
                        <a:lstStyle/>
                        <a:p>
                          <a:pPr algn="ctr"/>
                          <a:r>
                            <a:rPr lang="en-US" b="1" dirty="0">
                              <a:latin typeface="Bahnschrift Light" panose="020B0502040204020203" pitchFamily="34" charset="0"/>
                            </a:rPr>
                            <a:t>Generator Time Constant</a:t>
                          </a:r>
                          <a:endParaRPr lang="en-IN" b="1" dirty="0">
                            <a:latin typeface="Bahnschrift Light" panose="020B0502040204020203" pitchFamily="34" charset="0"/>
                          </a:endParaRPr>
                        </a:p>
                      </a:txBody>
                      <a:tcPr/>
                    </a:tc>
                    <a:extLst>
                      <a:ext uri="{0D108BD9-81ED-4DB2-BD59-A6C34878D82A}">
                        <a16:rowId xmlns:a16="http://schemas.microsoft.com/office/drawing/2014/main" val="1957939912"/>
                      </a:ext>
                    </a:extLst>
                  </a:tr>
                </a:tbl>
              </a:graphicData>
            </a:graphic>
          </p:graphicFrame>
        </mc:Choice>
        <mc:Fallback xmlns="">
          <p:graphicFrame>
            <p:nvGraphicFramePr>
              <p:cNvPr id="4" name="Table 4">
                <a:extLst>
                  <a:ext uri="{FF2B5EF4-FFF2-40B4-BE49-F238E27FC236}">
                    <a16:creationId xmlns:a16="http://schemas.microsoft.com/office/drawing/2014/main" id="{84777DF0-69FF-402F-8EA1-16422341CEED}"/>
                  </a:ext>
                </a:extLst>
              </p:cNvPr>
              <p:cNvGraphicFramePr>
                <a:graphicFrameLocks noGrp="1"/>
              </p:cNvGraphicFramePr>
              <p:nvPr>
                <p:ph idx="1"/>
                <p:extLst>
                  <p:ext uri="{D42A27DB-BD31-4B8C-83A1-F6EECF244321}">
                    <p14:modId xmlns:p14="http://schemas.microsoft.com/office/powerpoint/2010/main" val="1119285685"/>
                  </p:ext>
                </p:extLst>
              </p:nvPr>
            </p:nvGraphicFramePr>
            <p:xfrm>
              <a:off x="650449" y="1489435"/>
              <a:ext cx="10779550" cy="4666399"/>
            </p:xfrm>
            <a:graphic>
              <a:graphicData uri="http://schemas.openxmlformats.org/drawingml/2006/table">
                <a:tbl>
                  <a:tblPr firstRow="1" bandRow="1">
                    <a:tableStyleId>{00A15C55-8517-42AA-B614-E9B94910E393}</a:tableStyleId>
                  </a:tblPr>
                  <a:tblGrid>
                    <a:gridCol w="970961">
                      <a:extLst>
                        <a:ext uri="{9D8B030D-6E8A-4147-A177-3AD203B41FA5}">
                          <a16:colId xmlns:a16="http://schemas.microsoft.com/office/drawing/2014/main" val="1253876566"/>
                        </a:ext>
                      </a:extLst>
                    </a:gridCol>
                    <a:gridCol w="2612043">
                      <a:extLst>
                        <a:ext uri="{9D8B030D-6E8A-4147-A177-3AD203B41FA5}">
                          <a16:colId xmlns:a16="http://schemas.microsoft.com/office/drawing/2014/main" val="2747436241"/>
                        </a:ext>
                      </a:extLst>
                    </a:gridCol>
                    <a:gridCol w="7196546">
                      <a:extLst>
                        <a:ext uri="{9D8B030D-6E8A-4147-A177-3AD203B41FA5}">
                          <a16:colId xmlns:a16="http://schemas.microsoft.com/office/drawing/2014/main" val="2221334514"/>
                        </a:ext>
                      </a:extLst>
                    </a:gridCol>
                  </a:tblGrid>
                  <a:tr h="656375">
                    <a:tc>
                      <a:txBody>
                        <a:bodyPr/>
                        <a:lstStyle/>
                        <a:p>
                          <a:r>
                            <a:rPr lang="en-US" dirty="0"/>
                            <a:t>SL.NO:</a:t>
                          </a:r>
                          <a:endParaRPr lang="en-IN" dirty="0"/>
                        </a:p>
                      </a:txBody>
                      <a:tcPr/>
                    </a:tc>
                    <a:tc>
                      <a:txBody>
                        <a:bodyPr/>
                        <a:lstStyle/>
                        <a:p>
                          <a:pPr algn="ctr"/>
                          <a:r>
                            <a:rPr lang="en-US" dirty="0"/>
                            <a:t>PARAMETERS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2239079166"/>
                      </a:ext>
                    </a:extLst>
                  </a:tr>
                  <a:tr h="501253">
                    <a:tc>
                      <a:txBody>
                        <a:bodyPr/>
                        <a:lstStyle/>
                        <a:p>
                          <a:pPr marL="0" indent="0" algn="ctr">
                            <a:buFont typeface="+mj-lt"/>
                            <a:buNone/>
                          </a:pPr>
                          <a:r>
                            <a:rPr lang="en-US" b="1" dirty="0"/>
                            <a:t>1.</a:t>
                          </a:r>
                          <a:endParaRPr lang="en-IN" b="1" dirty="0"/>
                        </a:p>
                      </a:txBody>
                      <a:tcPr/>
                    </a:tc>
                    <a:tc>
                      <a:txBody>
                        <a:bodyPr/>
                        <a:lstStyle/>
                        <a:p>
                          <a:pPr algn="ctr"/>
                          <a:r>
                            <a:rPr lang="en-US" b="1" dirty="0"/>
                            <a:t>D</a:t>
                          </a:r>
                          <a:endParaRPr lang="en-IN" b="1" dirty="0"/>
                        </a:p>
                      </a:txBody>
                      <a:tcPr/>
                    </a:tc>
                    <a:tc>
                      <a:txBody>
                        <a:bodyPr/>
                        <a:lstStyle/>
                        <a:p>
                          <a:pPr algn="ctr"/>
                          <a:r>
                            <a:rPr lang="en-US" b="1" dirty="0">
                              <a:latin typeface="Bahnschrift Light" panose="020B0502040204020203" pitchFamily="34" charset="0"/>
                            </a:rPr>
                            <a:t>Damping Coefficient</a:t>
                          </a:r>
                          <a:endParaRPr lang="en-IN" b="1" dirty="0">
                            <a:latin typeface="Bahnschrift Light" panose="020B0502040204020203" pitchFamily="34" charset="0"/>
                          </a:endParaRPr>
                        </a:p>
                      </a:txBody>
                      <a:tcPr/>
                    </a:tc>
                    <a:extLst>
                      <a:ext uri="{0D108BD9-81ED-4DB2-BD59-A6C34878D82A}">
                        <a16:rowId xmlns:a16="http://schemas.microsoft.com/office/drawing/2014/main" val="572331693"/>
                      </a:ext>
                    </a:extLst>
                  </a:tr>
                  <a:tr h="501253">
                    <a:tc>
                      <a:txBody>
                        <a:bodyPr/>
                        <a:lstStyle/>
                        <a:p>
                          <a:pPr algn="ctr"/>
                          <a:r>
                            <a:rPr lang="en-US" b="1" dirty="0"/>
                            <a:t>2.</a:t>
                          </a:r>
                          <a:endParaRPr lang="en-IN" b="1" dirty="0"/>
                        </a:p>
                      </a:txBody>
                      <a:tcPr/>
                    </a:tc>
                    <a:tc>
                      <a:txBody>
                        <a:bodyPr/>
                        <a:lstStyle/>
                        <a:p>
                          <a:pPr algn="ctr"/>
                          <a:r>
                            <a:rPr lang="en-US" b="1" dirty="0"/>
                            <a:t>M</a:t>
                          </a:r>
                          <a:endParaRPr lang="en-IN" b="1" dirty="0"/>
                        </a:p>
                      </a:txBody>
                      <a:tcPr/>
                    </a:tc>
                    <a:tc>
                      <a:txBody>
                        <a:bodyPr/>
                        <a:lstStyle/>
                        <a:p>
                          <a:pPr algn="ctr"/>
                          <a:r>
                            <a:rPr lang="en-US" b="1" dirty="0">
                              <a:latin typeface="Bahnschrift Light" panose="020B0502040204020203" pitchFamily="34" charset="0"/>
                            </a:rPr>
                            <a:t>Generator inertia constant</a:t>
                          </a:r>
                          <a:endParaRPr lang="en-IN" b="1" dirty="0">
                            <a:latin typeface="Bahnschrift Light" panose="020B0502040204020203" pitchFamily="34" charset="0"/>
                          </a:endParaRPr>
                        </a:p>
                      </a:txBody>
                      <a:tcPr/>
                    </a:tc>
                    <a:extLst>
                      <a:ext uri="{0D108BD9-81ED-4DB2-BD59-A6C34878D82A}">
                        <a16:rowId xmlns:a16="http://schemas.microsoft.com/office/drawing/2014/main" val="890789039"/>
                      </a:ext>
                    </a:extLst>
                  </a:tr>
                  <a:tr h="501253">
                    <a:tc>
                      <a:txBody>
                        <a:bodyPr/>
                        <a:lstStyle/>
                        <a:p>
                          <a:pPr algn="ctr"/>
                          <a:r>
                            <a:rPr lang="en-US" b="1" dirty="0"/>
                            <a:t>3.</a:t>
                          </a:r>
                          <a:endParaRPr lang="en-IN" b="1" dirty="0"/>
                        </a:p>
                      </a:txBody>
                      <a:tcPr/>
                    </a:tc>
                    <a:tc>
                      <a:txBody>
                        <a:bodyPr/>
                        <a:lstStyle/>
                        <a:p>
                          <a:pPr algn="ctr"/>
                          <a:r>
                            <a:rPr lang="en-US" b="1" dirty="0"/>
                            <a:t>R</a:t>
                          </a:r>
                          <a:endParaRPr lang="en-IN" b="1" dirty="0"/>
                        </a:p>
                      </a:txBody>
                      <a:tcPr/>
                    </a:tc>
                    <a:tc>
                      <a:txBody>
                        <a:bodyPr/>
                        <a:lstStyle/>
                        <a:p>
                          <a:pPr algn="ctr"/>
                          <a:r>
                            <a:rPr lang="en-US" b="1" dirty="0">
                              <a:latin typeface="Bahnschrift Light" panose="020B0502040204020203" pitchFamily="34" charset="0"/>
                            </a:rPr>
                            <a:t>Speed drop</a:t>
                          </a:r>
                          <a:endParaRPr lang="en-IN" b="1" dirty="0">
                            <a:latin typeface="Bahnschrift Light" panose="020B0502040204020203" pitchFamily="34" charset="0"/>
                          </a:endParaRPr>
                        </a:p>
                      </a:txBody>
                      <a:tcPr/>
                    </a:tc>
                    <a:extLst>
                      <a:ext uri="{0D108BD9-81ED-4DB2-BD59-A6C34878D82A}">
                        <a16:rowId xmlns:a16="http://schemas.microsoft.com/office/drawing/2014/main" val="1146560857"/>
                      </a:ext>
                    </a:extLst>
                  </a:tr>
                  <a:tr h="501253">
                    <a:tc>
                      <a:txBody>
                        <a:bodyPr/>
                        <a:lstStyle/>
                        <a:p>
                          <a:pPr algn="ctr"/>
                          <a:r>
                            <a:rPr lang="en-US" b="1" dirty="0"/>
                            <a:t>4.</a:t>
                          </a:r>
                          <a:endParaRPr lang="en-IN" b="1" dirty="0"/>
                        </a:p>
                      </a:txBody>
                      <a:tcPr/>
                    </a:tc>
                    <a:tc>
                      <a:txBody>
                        <a:bodyPr/>
                        <a:lstStyle/>
                        <a:p>
                          <a:endParaRPr lang="en-US"/>
                        </a:p>
                      </a:txBody>
                      <a:tcPr>
                        <a:blipFill>
                          <a:blip r:embed="rId2"/>
                          <a:stretch>
                            <a:fillRect l="-37296" t="-439024" r="-276457" b="-403659"/>
                          </a:stretch>
                        </a:blipFill>
                      </a:tcPr>
                    </a:tc>
                    <a:tc>
                      <a:txBody>
                        <a:bodyPr/>
                        <a:lstStyle/>
                        <a:p>
                          <a:pPr algn="ctr"/>
                          <a:r>
                            <a:rPr lang="en-US" b="1" dirty="0">
                              <a:latin typeface="Bahnschrift Light" panose="020B0502040204020203" pitchFamily="34" charset="0"/>
                            </a:rPr>
                            <a:t>Frequency bias factor</a:t>
                          </a:r>
                          <a:endParaRPr lang="en-IN" b="1" dirty="0">
                            <a:latin typeface="Bahnschrift Light" panose="020B0502040204020203" pitchFamily="34" charset="0"/>
                          </a:endParaRPr>
                        </a:p>
                      </a:txBody>
                      <a:tcPr/>
                    </a:tc>
                    <a:extLst>
                      <a:ext uri="{0D108BD9-81ED-4DB2-BD59-A6C34878D82A}">
                        <a16:rowId xmlns:a16="http://schemas.microsoft.com/office/drawing/2014/main" val="42530061"/>
                      </a:ext>
                    </a:extLst>
                  </a:tr>
                  <a:tr h="501253">
                    <a:tc>
                      <a:txBody>
                        <a:bodyPr/>
                        <a:lstStyle/>
                        <a:p>
                          <a:pPr algn="ctr"/>
                          <a:r>
                            <a:rPr lang="en-US" b="1" dirty="0"/>
                            <a:t>5.</a:t>
                          </a:r>
                          <a:endParaRPr lang="en-IN" b="1" dirty="0"/>
                        </a:p>
                      </a:txBody>
                      <a:tcPr/>
                    </a:tc>
                    <a:tc>
                      <a:txBody>
                        <a:bodyPr/>
                        <a:lstStyle/>
                        <a:p>
                          <a:endParaRPr lang="en-US"/>
                        </a:p>
                      </a:txBody>
                      <a:tcPr>
                        <a:blipFill>
                          <a:blip r:embed="rId2"/>
                          <a:stretch>
                            <a:fillRect l="-37296" t="-539024" r="-276457" b="-303659"/>
                          </a:stretch>
                        </a:blipFill>
                      </a:tcPr>
                    </a:tc>
                    <a:tc>
                      <a:txBody>
                        <a:bodyPr/>
                        <a:lstStyle/>
                        <a:p>
                          <a:pPr algn="ctr"/>
                          <a:r>
                            <a:rPr lang="en-US" b="1" dirty="0">
                              <a:latin typeface="Bahnschrift Light" panose="020B0502040204020203" pitchFamily="34" charset="0"/>
                            </a:rPr>
                            <a:t>Fraction of total turbine power</a:t>
                          </a:r>
                          <a:endParaRPr lang="en-IN" b="1" dirty="0">
                            <a:latin typeface="Bahnschrift Light" panose="020B0502040204020203" pitchFamily="34" charset="0"/>
                          </a:endParaRPr>
                        </a:p>
                      </a:txBody>
                      <a:tcPr/>
                    </a:tc>
                    <a:extLst>
                      <a:ext uri="{0D108BD9-81ED-4DB2-BD59-A6C34878D82A}">
                        <a16:rowId xmlns:a16="http://schemas.microsoft.com/office/drawing/2014/main" val="2707522419"/>
                      </a:ext>
                    </a:extLst>
                  </a:tr>
                  <a:tr h="501253">
                    <a:tc>
                      <a:txBody>
                        <a:bodyPr/>
                        <a:lstStyle/>
                        <a:p>
                          <a:pPr algn="ctr"/>
                          <a:r>
                            <a:rPr lang="en-US" b="1" dirty="0"/>
                            <a:t>6.</a:t>
                          </a:r>
                          <a:endParaRPr lang="en-IN" b="1" dirty="0"/>
                        </a:p>
                      </a:txBody>
                      <a:tcPr/>
                    </a:tc>
                    <a:tc>
                      <a:txBody>
                        <a:bodyPr/>
                        <a:lstStyle/>
                        <a:p>
                          <a:endParaRPr lang="en-US"/>
                        </a:p>
                      </a:txBody>
                      <a:tcPr>
                        <a:blipFill>
                          <a:blip r:embed="rId2"/>
                          <a:stretch>
                            <a:fillRect l="-37296" t="-639024" r="-276457" b="-203659"/>
                          </a:stretch>
                        </a:blipFill>
                      </a:tcPr>
                    </a:tc>
                    <a:tc>
                      <a:txBody>
                        <a:bodyPr/>
                        <a:lstStyle/>
                        <a:p>
                          <a:pPr algn="ctr"/>
                          <a:r>
                            <a:rPr lang="en-US" b="1" dirty="0">
                              <a:latin typeface="Bahnschrift Light" panose="020B0502040204020203" pitchFamily="34" charset="0"/>
                            </a:rPr>
                            <a:t>Governor Time Constant</a:t>
                          </a:r>
                          <a:endParaRPr lang="en-IN" b="1" dirty="0">
                            <a:latin typeface="Bahnschrift Light" panose="020B0502040204020203" pitchFamily="34" charset="0"/>
                          </a:endParaRPr>
                        </a:p>
                      </a:txBody>
                      <a:tcPr/>
                    </a:tc>
                    <a:extLst>
                      <a:ext uri="{0D108BD9-81ED-4DB2-BD59-A6C34878D82A}">
                        <a16:rowId xmlns:a16="http://schemas.microsoft.com/office/drawing/2014/main" val="3617961615"/>
                      </a:ext>
                    </a:extLst>
                  </a:tr>
                  <a:tr h="501253">
                    <a:tc>
                      <a:txBody>
                        <a:bodyPr/>
                        <a:lstStyle/>
                        <a:p>
                          <a:pPr algn="ctr"/>
                          <a:r>
                            <a:rPr lang="en-US" b="1" dirty="0"/>
                            <a:t>7.</a:t>
                          </a:r>
                          <a:endParaRPr lang="en-IN" b="1" dirty="0"/>
                        </a:p>
                      </a:txBody>
                      <a:tcPr/>
                    </a:tc>
                    <a:tc>
                      <a:txBody>
                        <a:bodyPr/>
                        <a:lstStyle/>
                        <a:p>
                          <a:endParaRPr lang="en-US"/>
                        </a:p>
                      </a:txBody>
                      <a:tcPr>
                        <a:blipFill>
                          <a:blip r:embed="rId2"/>
                          <a:stretch>
                            <a:fillRect l="-37296" t="-730120" r="-276457" b="-101205"/>
                          </a:stretch>
                        </a:blipFill>
                      </a:tcPr>
                    </a:tc>
                    <a:tc>
                      <a:txBody>
                        <a:bodyPr/>
                        <a:lstStyle/>
                        <a:p>
                          <a:pPr algn="ctr"/>
                          <a:r>
                            <a:rPr lang="en-US" b="1" dirty="0">
                              <a:latin typeface="Bahnschrift Light" panose="020B0502040204020203" pitchFamily="34" charset="0"/>
                            </a:rPr>
                            <a:t>Reheat and Turbine Time Constant</a:t>
                          </a:r>
                          <a:endParaRPr lang="en-IN" b="1" dirty="0">
                            <a:latin typeface="Bahnschrift Light" panose="020B0502040204020203" pitchFamily="34" charset="0"/>
                          </a:endParaRPr>
                        </a:p>
                      </a:txBody>
                      <a:tcPr/>
                    </a:tc>
                    <a:extLst>
                      <a:ext uri="{0D108BD9-81ED-4DB2-BD59-A6C34878D82A}">
                        <a16:rowId xmlns:a16="http://schemas.microsoft.com/office/drawing/2014/main" val="1169528225"/>
                      </a:ext>
                    </a:extLst>
                  </a:tr>
                  <a:tr h="501253">
                    <a:tc>
                      <a:txBody>
                        <a:bodyPr/>
                        <a:lstStyle/>
                        <a:p>
                          <a:pPr algn="ctr"/>
                          <a:r>
                            <a:rPr lang="en-US" b="1" dirty="0"/>
                            <a:t>8.</a:t>
                          </a:r>
                          <a:endParaRPr lang="en-IN" b="1" dirty="0"/>
                        </a:p>
                      </a:txBody>
                      <a:tcPr/>
                    </a:tc>
                    <a:tc>
                      <a:txBody>
                        <a:bodyPr/>
                        <a:lstStyle/>
                        <a:p>
                          <a:endParaRPr lang="en-US"/>
                        </a:p>
                      </a:txBody>
                      <a:tcPr>
                        <a:blipFill>
                          <a:blip r:embed="rId2"/>
                          <a:stretch>
                            <a:fillRect l="-37296" t="-840244" r="-276457" b="-2439"/>
                          </a:stretch>
                        </a:blipFill>
                      </a:tcPr>
                    </a:tc>
                    <a:tc>
                      <a:txBody>
                        <a:bodyPr/>
                        <a:lstStyle/>
                        <a:p>
                          <a:pPr algn="ctr"/>
                          <a:r>
                            <a:rPr lang="en-US" b="1" dirty="0">
                              <a:latin typeface="Bahnschrift Light" panose="020B0502040204020203" pitchFamily="34" charset="0"/>
                            </a:rPr>
                            <a:t>Generator Time Constant</a:t>
                          </a:r>
                          <a:endParaRPr lang="en-IN" b="1" dirty="0">
                            <a:latin typeface="Bahnschrift Light" panose="020B0502040204020203" pitchFamily="34" charset="0"/>
                          </a:endParaRPr>
                        </a:p>
                      </a:txBody>
                      <a:tcPr/>
                    </a:tc>
                    <a:extLst>
                      <a:ext uri="{0D108BD9-81ED-4DB2-BD59-A6C34878D82A}">
                        <a16:rowId xmlns:a16="http://schemas.microsoft.com/office/drawing/2014/main" val="1957939912"/>
                      </a:ext>
                    </a:extLst>
                  </a:tr>
                </a:tbl>
              </a:graphicData>
            </a:graphic>
          </p:graphicFrame>
        </mc:Fallback>
      </mc:AlternateContent>
      <p:sp>
        <p:nvSpPr>
          <p:cNvPr id="3" name="TextBox 2">
            <a:extLst>
              <a:ext uri="{FF2B5EF4-FFF2-40B4-BE49-F238E27FC236}">
                <a16:creationId xmlns:a16="http://schemas.microsoft.com/office/drawing/2014/main" id="{1E727753-ED31-4585-8CD9-19BEB24DB64F}"/>
              </a:ext>
            </a:extLst>
          </p:cNvPr>
          <p:cNvSpPr txBox="1"/>
          <p:nvPr/>
        </p:nvSpPr>
        <p:spPr>
          <a:xfrm>
            <a:off x="650449" y="546755"/>
            <a:ext cx="7598005" cy="584775"/>
          </a:xfrm>
          <a:prstGeom prst="rect">
            <a:avLst/>
          </a:prstGeom>
          <a:noFill/>
        </p:spPr>
        <p:txBody>
          <a:bodyPr wrap="square" rtlCol="0">
            <a:spAutoFit/>
          </a:bodyPr>
          <a:lstStyle/>
          <a:p>
            <a:r>
              <a:rPr lang="en-US" sz="3200" b="1" dirty="0">
                <a:solidFill>
                  <a:srgbClr val="7030A0"/>
                </a:solidFill>
              </a:rPr>
              <a:t>DESCRIPTION OF PARAMETERS:</a:t>
            </a:r>
            <a:endParaRPr lang="en-IN" sz="3200" dirty="0"/>
          </a:p>
        </p:txBody>
      </p:sp>
    </p:spTree>
    <p:extLst>
      <p:ext uri="{BB962C8B-B14F-4D97-AF65-F5344CB8AC3E}">
        <p14:creationId xmlns:p14="http://schemas.microsoft.com/office/powerpoint/2010/main" val="42753972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EB7B-D620-42AE-BDB0-660BE8FFC88A}"/>
              </a:ext>
            </a:extLst>
          </p:cNvPr>
          <p:cNvSpPr>
            <a:spLocks noGrp="1"/>
          </p:cNvSpPr>
          <p:nvPr>
            <p:ph type="title"/>
          </p:nvPr>
        </p:nvSpPr>
        <p:spPr>
          <a:xfrm>
            <a:off x="657224" y="499533"/>
            <a:ext cx="10772775" cy="506308"/>
          </a:xfrm>
        </p:spPr>
        <p:txBody>
          <a:bodyPr>
            <a:noAutofit/>
          </a:bodyPr>
          <a:lstStyle/>
          <a:p>
            <a:r>
              <a:rPr lang="en-US" sz="2400" b="1" dirty="0">
                <a:solidFill>
                  <a:srgbClr val="7030A0"/>
                </a:solidFill>
              </a:rPr>
              <a:t>CONTROLLER  PARAMETERS AND PARTICIPATION FACTORS:</a:t>
            </a:r>
            <a:endParaRPr lang="en-IN" sz="2400" b="1" dirty="0">
              <a:solidFill>
                <a:srgbClr val="7030A0"/>
              </a:solidFill>
            </a:endParaRP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7A3EDA21-FE27-40BC-83CC-3921D82953BB}"/>
                  </a:ext>
                </a:extLst>
              </p:cNvPr>
              <p:cNvGraphicFramePr>
                <a:graphicFrameLocks noGrp="1"/>
              </p:cNvGraphicFramePr>
              <p:nvPr>
                <p:ph idx="1"/>
                <p:extLst>
                  <p:ext uri="{D42A27DB-BD31-4B8C-83A1-F6EECF244321}">
                    <p14:modId xmlns:p14="http://schemas.microsoft.com/office/powerpoint/2010/main" val="138999606"/>
                  </p:ext>
                </p:extLst>
              </p:nvPr>
            </p:nvGraphicFramePr>
            <p:xfrm>
              <a:off x="538480" y="1087120"/>
              <a:ext cx="10891519" cy="2670686"/>
            </p:xfrm>
            <a:graphic>
              <a:graphicData uri="http://schemas.openxmlformats.org/drawingml/2006/table">
                <a:tbl>
                  <a:tblPr firstRow="1" bandRow="1">
                    <a:tableStyleId>{00A15C55-8517-42AA-B614-E9B94910E393}</a:tableStyleId>
                  </a:tblPr>
                  <a:tblGrid>
                    <a:gridCol w="795153">
                      <a:extLst>
                        <a:ext uri="{9D8B030D-6E8A-4147-A177-3AD203B41FA5}">
                          <a16:colId xmlns:a16="http://schemas.microsoft.com/office/drawing/2014/main" val="2416713860"/>
                        </a:ext>
                      </a:extLst>
                    </a:gridCol>
                    <a:gridCol w="3222467">
                      <a:extLst>
                        <a:ext uri="{9D8B030D-6E8A-4147-A177-3AD203B41FA5}">
                          <a16:colId xmlns:a16="http://schemas.microsoft.com/office/drawing/2014/main" val="1819834079"/>
                        </a:ext>
                      </a:extLst>
                    </a:gridCol>
                    <a:gridCol w="6873899">
                      <a:extLst>
                        <a:ext uri="{9D8B030D-6E8A-4147-A177-3AD203B41FA5}">
                          <a16:colId xmlns:a16="http://schemas.microsoft.com/office/drawing/2014/main" val="1695520743"/>
                        </a:ext>
                      </a:extLst>
                    </a:gridCol>
                  </a:tblGrid>
                  <a:tr h="509396">
                    <a:tc>
                      <a:txBody>
                        <a:bodyPr/>
                        <a:lstStyle/>
                        <a:p>
                          <a:pPr algn="ctr"/>
                          <a:r>
                            <a:rPr lang="en-US" dirty="0"/>
                            <a:t>SL.NO:</a:t>
                          </a:r>
                          <a:endParaRPr lang="en-IN" dirty="0"/>
                        </a:p>
                      </a:txBody>
                      <a:tcPr/>
                    </a:tc>
                    <a:tc>
                      <a:txBody>
                        <a:bodyPr/>
                        <a:lstStyle/>
                        <a:p>
                          <a:pPr algn="ctr"/>
                          <a:r>
                            <a:rPr lang="en-US" dirty="0"/>
                            <a:t>PARAMETERS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3170803551"/>
                      </a:ext>
                    </a:extLst>
                  </a:tr>
                  <a:tr h="509396">
                    <a:tc>
                      <a:txBody>
                        <a:bodyPr/>
                        <a:lstStyle/>
                        <a:p>
                          <a:pPr algn="ctr"/>
                          <a:r>
                            <a:rPr lang="en-US" b="1" dirty="0"/>
                            <a:t>1.</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𝐊</m:t>
                                    </m:r>
                                  </m:e>
                                  <m:sub>
                                    <m:r>
                                      <a:rPr lang="en-IN" b="1" i="1" baseline="0" smtClean="0">
                                        <a:latin typeface="Cambria Math" panose="02040503050406030204" pitchFamily="18" charset="0"/>
                                      </a:rPr>
                                      <m:t>𝐏</m:t>
                                    </m:r>
                                  </m:sub>
                                </m:sSub>
                              </m:oMath>
                            </m:oMathPara>
                          </a14:m>
                          <a:endParaRPr lang="en-IN" b="1" dirty="0">
                            <a:latin typeface="Trebuchet MS" panose="020B0603020202020204" pitchFamily="34" charset="0"/>
                          </a:endParaRPr>
                        </a:p>
                      </a:txBody>
                      <a:tcPr/>
                    </a:tc>
                    <a:tc>
                      <a:txBody>
                        <a:bodyPr/>
                        <a:lstStyle/>
                        <a:p>
                          <a:pPr algn="ctr"/>
                          <a:r>
                            <a:rPr lang="en-US" b="1" dirty="0">
                              <a:latin typeface="Bahnschrift Light" panose="020B0502040204020203" pitchFamily="34" charset="0"/>
                            </a:rPr>
                            <a:t>Proportional gain</a:t>
                          </a:r>
                          <a:endParaRPr lang="en-IN" b="1" dirty="0">
                            <a:latin typeface="Bahnschrift Light" panose="020B0502040204020203" pitchFamily="34" charset="0"/>
                          </a:endParaRPr>
                        </a:p>
                      </a:txBody>
                      <a:tcPr/>
                    </a:tc>
                    <a:extLst>
                      <a:ext uri="{0D108BD9-81ED-4DB2-BD59-A6C34878D82A}">
                        <a16:rowId xmlns:a16="http://schemas.microsoft.com/office/drawing/2014/main" val="1460097816"/>
                      </a:ext>
                    </a:extLst>
                  </a:tr>
                  <a:tr h="509396">
                    <a:tc>
                      <a:txBody>
                        <a:bodyPr/>
                        <a:lstStyle/>
                        <a:p>
                          <a:pPr algn="ctr"/>
                          <a:r>
                            <a:rPr lang="en-US" b="1" dirty="0"/>
                            <a:t>2.</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𝐊</m:t>
                                    </m:r>
                                  </m:e>
                                  <m:sub>
                                    <m:r>
                                      <a:rPr lang="en-IN" b="1" i="1" baseline="0" smtClean="0">
                                        <a:latin typeface="Cambria Math" panose="02040503050406030204" pitchFamily="18" charset="0"/>
                                      </a:rPr>
                                      <m:t>𝐈</m:t>
                                    </m:r>
                                  </m:sub>
                                </m:sSub>
                              </m:oMath>
                            </m:oMathPara>
                          </a14:m>
                          <a:endParaRPr lang="en-IN" b="1" dirty="0">
                            <a:latin typeface="Trebuchet MS" panose="020B0603020202020204" pitchFamily="34" charset="0"/>
                          </a:endParaRPr>
                        </a:p>
                      </a:txBody>
                      <a:tcPr/>
                    </a:tc>
                    <a:tc>
                      <a:txBody>
                        <a:bodyPr/>
                        <a:lstStyle/>
                        <a:p>
                          <a:pPr algn="ctr"/>
                          <a:r>
                            <a:rPr lang="en-US" b="1" dirty="0">
                              <a:latin typeface="Bahnschrift Light" panose="020B0502040204020203" pitchFamily="34" charset="0"/>
                            </a:rPr>
                            <a:t>Integral gain</a:t>
                          </a:r>
                          <a:endParaRPr lang="en-IN" b="1" dirty="0">
                            <a:latin typeface="Bahnschrift Light" panose="020B0502040204020203" pitchFamily="34" charset="0"/>
                          </a:endParaRPr>
                        </a:p>
                      </a:txBody>
                      <a:tcPr/>
                    </a:tc>
                    <a:extLst>
                      <a:ext uri="{0D108BD9-81ED-4DB2-BD59-A6C34878D82A}">
                        <a16:rowId xmlns:a16="http://schemas.microsoft.com/office/drawing/2014/main" val="3051667463"/>
                      </a:ext>
                    </a:extLst>
                  </a:tr>
                  <a:tr h="502418">
                    <a:tc>
                      <a:txBody>
                        <a:bodyPr/>
                        <a:lstStyle/>
                        <a:p>
                          <a:pPr algn="ctr"/>
                          <a:r>
                            <a:rPr lang="en-US" b="1" baseline="0" dirty="0"/>
                            <a:t>3.</a:t>
                          </a:r>
                          <a:endParaRPr lang="en-IN" b="1" baseline="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𝛂</m:t>
                                    </m:r>
                                  </m:e>
                                  <m:sub>
                                    <m:r>
                                      <a:rPr lang="en-IN" b="1" i="1" baseline="0" smtClean="0">
                                        <a:latin typeface="Cambria Math" panose="02040503050406030204" pitchFamily="18" charset="0"/>
                                      </a:rPr>
                                      <m:t>𝟎</m:t>
                                    </m:r>
                                  </m:sub>
                                </m:sSub>
                              </m:oMath>
                            </m:oMathPara>
                          </a14:m>
                          <a:endParaRPr lang="en-IN" b="1" baseline="0" dirty="0">
                            <a:latin typeface="Trebuchet MS" panose="020B0603020202020204" pitchFamily="34" charset="0"/>
                          </a:endParaRPr>
                        </a:p>
                      </a:txBody>
                      <a:tcPr/>
                    </a:tc>
                    <a:tc>
                      <a:txBody>
                        <a:bodyPr/>
                        <a:lstStyle/>
                        <a:p>
                          <a:pPr algn="ctr"/>
                          <a:r>
                            <a:rPr lang="en-US" b="1" dirty="0">
                              <a:latin typeface="Bahnschrift Light" panose="020B0502040204020203" pitchFamily="34" charset="0"/>
                            </a:rPr>
                            <a:t>Participation Factor</a:t>
                          </a:r>
                          <a:endParaRPr lang="en-IN" b="1" dirty="0">
                            <a:latin typeface="Bahnschrift Light" panose="020B0502040204020203" pitchFamily="34" charset="0"/>
                          </a:endParaRPr>
                        </a:p>
                      </a:txBody>
                      <a:tcPr/>
                    </a:tc>
                    <a:extLst>
                      <a:ext uri="{0D108BD9-81ED-4DB2-BD59-A6C34878D82A}">
                        <a16:rowId xmlns:a16="http://schemas.microsoft.com/office/drawing/2014/main" val="3367536300"/>
                      </a:ext>
                    </a:extLst>
                  </a:tr>
                  <a:tr h="509396">
                    <a:tc>
                      <a:txBody>
                        <a:bodyPr/>
                        <a:lstStyle/>
                        <a:p>
                          <a:pPr algn="ctr"/>
                          <a:r>
                            <a:rPr lang="en-US" b="1" dirty="0"/>
                            <a:t>4.</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𝛂</m:t>
                                    </m:r>
                                  </m:e>
                                  <m:sub>
                                    <m:r>
                                      <a:rPr lang="en-IN" b="1" i="1" baseline="0" smtClean="0">
                                        <a:latin typeface="Cambria Math" panose="02040503050406030204" pitchFamily="18" charset="0"/>
                                      </a:rPr>
                                      <m:t>𝟏</m:t>
                                    </m:r>
                                  </m:sub>
                                </m:sSub>
                              </m:oMath>
                            </m:oMathPara>
                          </a14:m>
                          <a:endParaRPr lang="en-IN" b="1" dirty="0">
                            <a:latin typeface="Trebuchet MS" panose="020B0603020202020204" pitchFamily="34" charset="0"/>
                          </a:endParaRPr>
                        </a:p>
                      </a:txBody>
                      <a:tcPr/>
                    </a:tc>
                    <a:tc>
                      <a:txBody>
                        <a:bodyPr/>
                        <a:lstStyle/>
                        <a:p>
                          <a:pPr algn="ctr"/>
                          <a:r>
                            <a:rPr lang="en-US" b="1" dirty="0">
                              <a:latin typeface="Bahnschrift Light" panose="020B0502040204020203" pitchFamily="34" charset="0"/>
                            </a:rPr>
                            <a:t>Participation factor of EV aggregator</a:t>
                          </a:r>
                          <a:endParaRPr lang="en-IN" b="1" dirty="0">
                            <a:latin typeface="Bahnschrift Light" panose="020B0502040204020203" pitchFamily="34" charset="0"/>
                          </a:endParaRPr>
                        </a:p>
                      </a:txBody>
                      <a:tcPr/>
                    </a:tc>
                    <a:extLst>
                      <a:ext uri="{0D108BD9-81ED-4DB2-BD59-A6C34878D82A}">
                        <a16:rowId xmlns:a16="http://schemas.microsoft.com/office/drawing/2014/main" val="2890299030"/>
                      </a:ext>
                    </a:extLst>
                  </a:tr>
                </a:tbl>
              </a:graphicData>
            </a:graphic>
          </p:graphicFrame>
        </mc:Choice>
        <mc:Fallback xmlns="">
          <p:graphicFrame>
            <p:nvGraphicFramePr>
              <p:cNvPr id="7" name="Table 7">
                <a:extLst>
                  <a:ext uri="{FF2B5EF4-FFF2-40B4-BE49-F238E27FC236}">
                    <a16:creationId xmlns:a16="http://schemas.microsoft.com/office/drawing/2014/main" id="{7A3EDA21-FE27-40BC-83CC-3921D82953BB}"/>
                  </a:ext>
                </a:extLst>
              </p:cNvPr>
              <p:cNvGraphicFramePr>
                <a:graphicFrameLocks noGrp="1"/>
              </p:cNvGraphicFramePr>
              <p:nvPr>
                <p:ph idx="1"/>
                <p:extLst>
                  <p:ext uri="{D42A27DB-BD31-4B8C-83A1-F6EECF244321}">
                    <p14:modId xmlns:p14="http://schemas.microsoft.com/office/powerpoint/2010/main" val="138999606"/>
                  </p:ext>
                </p:extLst>
              </p:nvPr>
            </p:nvGraphicFramePr>
            <p:xfrm>
              <a:off x="538480" y="1087120"/>
              <a:ext cx="10891519" cy="2670686"/>
            </p:xfrm>
            <a:graphic>
              <a:graphicData uri="http://schemas.openxmlformats.org/drawingml/2006/table">
                <a:tbl>
                  <a:tblPr firstRow="1" bandRow="1">
                    <a:tableStyleId>{00A15C55-8517-42AA-B614-E9B94910E393}</a:tableStyleId>
                  </a:tblPr>
                  <a:tblGrid>
                    <a:gridCol w="795153">
                      <a:extLst>
                        <a:ext uri="{9D8B030D-6E8A-4147-A177-3AD203B41FA5}">
                          <a16:colId xmlns:a16="http://schemas.microsoft.com/office/drawing/2014/main" val="2416713860"/>
                        </a:ext>
                      </a:extLst>
                    </a:gridCol>
                    <a:gridCol w="3222467">
                      <a:extLst>
                        <a:ext uri="{9D8B030D-6E8A-4147-A177-3AD203B41FA5}">
                          <a16:colId xmlns:a16="http://schemas.microsoft.com/office/drawing/2014/main" val="1819834079"/>
                        </a:ext>
                      </a:extLst>
                    </a:gridCol>
                    <a:gridCol w="6873899">
                      <a:extLst>
                        <a:ext uri="{9D8B030D-6E8A-4147-A177-3AD203B41FA5}">
                          <a16:colId xmlns:a16="http://schemas.microsoft.com/office/drawing/2014/main" val="1695520743"/>
                        </a:ext>
                      </a:extLst>
                    </a:gridCol>
                  </a:tblGrid>
                  <a:tr h="640080">
                    <a:tc>
                      <a:txBody>
                        <a:bodyPr/>
                        <a:lstStyle/>
                        <a:p>
                          <a:pPr algn="ctr"/>
                          <a:r>
                            <a:rPr lang="en-US" dirty="0"/>
                            <a:t>SL.NO:</a:t>
                          </a:r>
                          <a:endParaRPr lang="en-IN" dirty="0"/>
                        </a:p>
                      </a:txBody>
                      <a:tcPr/>
                    </a:tc>
                    <a:tc>
                      <a:txBody>
                        <a:bodyPr/>
                        <a:lstStyle/>
                        <a:p>
                          <a:pPr algn="ctr"/>
                          <a:r>
                            <a:rPr lang="en-US" dirty="0"/>
                            <a:t>PARAMETERS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3170803551"/>
                      </a:ext>
                    </a:extLst>
                  </a:tr>
                  <a:tr h="509396">
                    <a:tc>
                      <a:txBody>
                        <a:bodyPr/>
                        <a:lstStyle/>
                        <a:p>
                          <a:pPr algn="ctr"/>
                          <a:r>
                            <a:rPr lang="en-US" b="1" dirty="0"/>
                            <a:t>1.</a:t>
                          </a:r>
                          <a:endParaRPr lang="en-IN" b="1" dirty="0"/>
                        </a:p>
                      </a:txBody>
                      <a:tcPr/>
                    </a:tc>
                    <a:tc>
                      <a:txBody>
                        <a:bodyPr/>
                        <a:lstStyle/>
                        <a:p>
                          <a:endParaRPr lang="en-US"/>
                        </a:p>
                      </a:txBody>
                      <a:tcPr>
                        <a:blipFill>
                          <a:blip r:embed="rId2"/>
                          <a:stretch>
                            <a:fillRect l="-24764" t="-130952" r="-214178" b="-300000"/>
                          </a:stretch>
                        </a:blipFill>
                      </a:tcPr>
                    </a:tc>
                    <a:tc>
                      <a:txBody>
                        <a:bodyPr/>
                        <a:lstStyle/>
                        <a:p>
                          <a:pPr algn="ctr"/>
                          <a:r>
                            <a:rPr lang="en-US" b="1" dirty="0">
                              <a:latin typeface="Bahnschrift Light" panose="020B0502040204020203" pitchFamily="34" charset="0"/>
                            </a:rPr>
                            <a:t>Proportional gain</a:t>
                          </a:r>
                          <a:endParaRPr lang="en-IN" b="1" dirty="0">
                            <a:latin typeface="Bahnschrift Light" panose="020B0502040204020203" pitchFamily="34" charset="0"/>
                          </a:endParaRPr>
                        </a:p>
                      </a:txBody>
                      <a:tcPr/>
                    </a:tc>
                    <a:extLst>
                      <a:ext uri="{0D108BD9-81ED-4DB2-BD59-A6C34878D82A}">
                        <a16:rowId xmlns:a16="http://schemas.microsoft.com/office/drawing/2014/main" val="1460097816"/>
                      </a:ext>
                    </a:extLst>
                  </a:tr>
                  <a:tr h="509396">
                    <a:tc>
                      <a:txBody>
                        <a:bodyPr/>
                        <a:lstStyle/>
                        <a:p>
                          <a:pPr algn="ctr"/>
                          <a:r>
                            <a:rPr lang="en-US" b="1" dirty="0"/>
                            <a:t>2.</a:t>
                          </a:r>
                          <a:endParaRPr lang="en-IN" b="1" dirty="0"/>
                        </a:p>
                      </a:txBody>
                      <a:tcPr/>
                    </a:tc>
                    <a:tc>
                      <a:txBody>
                        <a:bodyPr/>
                        <a:lstStyle/>
                        <a:p>
                          <a:endParaRPr lang="en-US"/>
                        </a:p>
                      </a:txBody>
                      <a:tcPr>
                        <a:blipFill>
                          <a:blip r:embed="rId2"/>
                          <a:stretch>
                            <a:fillRect l="-24764" t="-230952" r="-214178" b="-200000"/>
                          </a:stretch>
                        </a:blipFill>
                      </a:tcPr>
                    </a:tc>
                    <a:tc>
                      <a:txBody>
                        <a:bodyPr/>
                        <a:lstStyle/>
                        <a:p>
                          <a:pPr algn="ctr"/>
                          <a:r>
                            <a:rPr lang="en-US" b="1" dirty="0">
                              <a:latin typeface="Bahnschrift Light" panose="020B0502040204020203" pitchFamily="34" charset="0"/>
                            </a:rPr>
                            <a:t>Integral gain</a:t>
                          </a:r>
                          <a:endParaRPr lang="en-IN" b="1" dirty="0">
                            <a:latin typeface="Bahnschrift Light" panose="020B0502040204020203" pitchFamily="34" charset="0"/>
                          </a:endParaRPr>
                        </a:p>
                      </a:txBody>
                      <a:tcPr/>
                    </a:tc>
                    <a:extLst>
                      <a:ext uri="{0D108BD9-81ED-4DB2-BD59-A6C34878D82A}">
                        <a16:rowId xmlns:a16="http://schemas.microsoft.com/office/drawing/2014/main" val="3051667463"/>
                      </a:ext>
                    </a:extLst>
                  </a:tr>
                  <a:tr h="502418">
                    <a:tc>
                      <a:txBody>
                        <a:bodyPr/>
                        <a:lstStyle/>
                        <a:p>
                          <a:pPr algn="ctr"/>
                          <a:r>
                            <a:rPr lang="en-US" b="1" baseline="0" dirty="0"/>
                            <a:t>3.</a:t>
                          </a:r>
                          <a:endParaRPr lang="en-IN" b="1" baseline="0" dirty="0"/>
                        </a:p>
                      </a:txBody>
                      <a:tcPr/>
                    </a:tc>
                    <a:tc>
                      <a:txBody>
                        <a:bodyPr/>
                        <a:lstStyle/>
                        <a:p>
                          <a:endParaRPr lang="en-US"/>
                        </a:p>
                      </a:txBody>
                      <a:tcPr>
                        <a:blipFill>
                          <a:blip r:embed="rId2"/>
                          <a:stretch>
                            <a:fillRect l="-24764" t="-339024" r="-214178" b="-104878"/>
                          </a:stretch>
                        </a:blipFill>
                      </a:tcPr>
                    </a:tc>
                    <a:tc>
                      <a:txBody>
                        <a:bodyPr/>
                        <a:lstStyle/>
                        <a:p>
                          <a:pPr algn="ctr"/>
                          <a:r>
                            <a:rPr lang="en-US" b="1" dirty="0">
                              <a:latin typeface="Bahnschrift Light" panose="020B0502040204020203" pitchFamily="34" charset="0"/>
                            </a:rPr>
                            <a:t>Participation Factor</a:t>
                          </a:r>
                          <a:endParaRPr lang="en-IN" b="1" dirty="0">
                            <a:latin typeface="Bahnschrift Light" panose="020B0502040204020203" pitchFamily="34" charset="0"/>
                          </a:endParaRPr>
                        </a:p>
                      </a:txBody>
                      <a:tcPr/>
                    </a:tc>
                    <a:extLst>
                      <a:ext uri="{0D108BD9-81ED-4DB2-BD59-A6C34878D82A}">
                        <a16:rowId xmlns:a16="http://schemas.microsoft.com/office/drawing/2014/main" val="3367536300"/>
                      </a:ext>
                    </a:extLst>
                  </a:tr>
                  <a:tr h="509396">
                    <a:tc>
                      <a:txBody>
                        <a:bodyPr/>
                        <a:lstStyle/>
                        <a:p>
                          <a:pPr algn="ctr"/>
                          <a:r>
                            <a:rPr lang="en-US" b="1" dirty="0"/>
                            <a:t>4.</a:t>
                          </a:r>
                          <a:endParaRPr lang="en-IN" b="1" dirty="0"/>
                        </a:p>
                      </a:txBody>
                      <a:tcPr/>
                    </a:tc>
                    <a:tc>
                      <a:txBody>
                        <a:bodyPr/>
                        <a:lstStyle/>
                        <a:p>
                          <a:endParaRPr lang="en-US"/>
                        </a:p>
                      </a:txBody>
                      <a:tcPr>
                        <a:blipFill>
                          <a:blip r:embed="rId2"/>
                          <a:stretch>
                            <a:fillRect l="-24764" t="-428571" r="-214178" b="-2381"/>
                          </a:stretch>
                        </a:blipFill>
                      </a:tcPr>
                    </a:tc>
                    <a:tc>
                      <a:txBody>
                        <a:bodyPr/>
                        <a:lstStyle/>
                        <a:p>
                          <a:pPr algn="ctr"/>
                          <a:r>
                            <a:rPr lang="en-US" b="1" dirty="0">
                              <a:latin typeface="Bahnschrift Light" panose="020B0502040204020203" pitchFamily="34" charset="0"/>
                            </a:rPr>
                            <a:t>Participation factor of EV aggregator</a:t>
                          </a:r>
                          <a:endParaRPr lang="en-IN" b="1" dirty="0">
                            <a:latin typeface="Bahnschrift Light" panose="020B0502040204020203" pitchFamily="34" charset="0"/>
                          </a:endParaRPr>
                        </a:p>
                      </a:txBody>
                      <a:tcPr/>
                    </a:tc>
                    <a:extLst>
                      <a:ext uri="{0D108BD9-81ED-4DB2-BD59-A6C34878D82A}">
                        <a16:rowId xmlns:a16="http://schemas.microsoft.com/office/drawing/2014/main" val="28902990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7E4A9207-2D02-46B5-9EDE-1F6C9BD44A57}"/>
                  </a:ext>
                </a:extLst>
              </p:cNvPr>
              <p:cNvGraphicFramePr>
                <a:graphicFrameLocks noGrp="1"/>
              </p:cNvGraphicFramePr>
              <p:nvPr>
                <p:extLst>
                  <p:ext uri="{D42A27DB-BD31-4B8C-83A1-F6EECF244321}">
                    <p14:modId xmlns:p14="http://schemas.microsoft.com/office/powerpoint/2010/main" val="3916235650"/>
                  </p:ext>
                </p:extLst>
              </p:nvPr>
            </p:nvGraphicFramePr>
            <p:xfrm>
              <a:off x="538480" y="4312305"/>
              <a:ext cx="10891519" cy="1255899"/>
            </p:xfrm>
            <a:graphic>
              <a:graphicData uri="http://schemas.openxmlformats.org/drawingml/2006/table">
                <a:tbl>
                  <a:tblPr firstRow="1" bandRow="1">
                    <a:tableStyleId>{00A15C55-8517-42AA-B614-E9B94910E393}</a:tableStyleId>
                  </a:tblPr>
                  <a:tblGrid>
                    <a:gridCol w="1016943">
                      <a:extLst>
                        <a:ext uri="{9D8B030D-6E8A-4147-A177-3AD203B41FA5}">
                          <a16:colId xmlns:a16="http://schemas.microsoft.com/office/drawing/2014/main" val="3615115345"/>
                        </a:ext>
                      </a:extLst>
                    </a:gridCol>
                    <a:gridCol w="2955617">
                      <a:extLst>
                        <a:ext uri="{9D8B030D-6E8A-4147-A177-3AD203B41FA5}">
                          <a16:colId xmlns:a16="http://schemas.microsoft.com/office/drawing/2014/main" val="4026720878"/>
                        </a:ext>
                      </a:extLst>
                    </a:gridCol>
                    <a:gridCol w="6918959">
                      <a:extLst>
                        <a:ext uri="{9D8B030D-6E8A-4147-A177-3AD203B41FA5}">
                          <a16:colId xmlns:a16="http://schemas.microsoft.com/office/drawing/2014/main" val="1608717857"/>
                        </a:ext>
                      </a:extLst>
                    </a:gridCol>
                  </a:tblGrid>
                  <a:tr h="514219">
                    <a:tc>
                      <a:txBody>
                        <a:bodyPr/>
                        <a:lstStyle/>
                        <a:p>
                          <a:pPr algn="ctr"/>
                          <a:r>
                            <a:rPr lang="en-US" dirty="0"/>
                            <a:t>SL.NO:</a:t>
                          </a:r>
                          <a:endParaRPr lang="en-IN" dirty="0"/>
                        </a:p>
                      </a:txBody>
                      <a:tcPr/>
                    </a:tc>
                    <a:tc>
                      <a:txBody>
                        <a:bodyPr/>
                        <a:lstStyle/>
                        <a:p>
                          <a:pPr algn="ctr"/>
                          <a:r>
                            <a:rPr lang="en-US" dirty="0"/>
                            <a:t>PARAMETERS </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1711555086"/>
                      </a:ext>
                    </a:extLst>
                  </a:tr>
                  <a:tr h="370840">
                    <a:tc>
                      <a:txBody>
                        <a:bodyPr/>
                        <a:lstStyle/>
                        <a:p>
                          <a:pPr algn="ctr"/>
                          <a:r>
                            <a:rPr lang="en-US" b="1" dirty="0"/>
                            <a:t>1.</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𝐊</m:t>
                                    </m:r>
                                  </m:e>
                                  <m:sub>
                                    <m:r>
                                      <a:rPr lang="en-IN" b="1" i="1" baseline="0" smtClean="0">
                                        <a:latin typeface="Cambria Math" panose="02040503050406030204" pitchFamily="18" charset="0"/>
                                      </a:rPr>
                                      <m:t>𝐄𝐕</m:t>
                                    </m:r>
                                  </m:sub>
                                </m:sSub>
                              </m:oMath>
                            </m:oMathPara>
                          </a14:m>
                          <a:endParaRPr lang="en-IN" b="1" dirty="0">
                            <a:latin typeface="Bahnschrift Light" panose="020B0502040204020203" pitchFamily="34" charset="0"/>
                          </a:endParaRPr>
                        </a:p>
                      </a:txBody>
                      <a:tcPr/>
                    </a:tc>
                    <a:tc>
                      <a:txBody>
                        <a:bodyPr/>
                        <a:lstStyle/>
                        <a:p>
                          <a:pPr algn="ctr"/>
                          <a:r>
                            <a:rPr lang="en-US" b="1" dirty="0">
                              <a:latin typeface="Bahnschrift Light" panose="020B0502040204020203" pitchFamily="34" charset="0"/>
                            </a:rPr>
                            <a:t>Gain of EV aggregator</a:t>
                          </a:r>
                          <a:endParaRPr lang="en-IN" b="1" dirty="0">
                            <a:latin typeface="Bahnschrift Light" panose="020B0502040204020203" pitchFamily="34" charset="0"/>
                          </a:endParaRPr>
                        </a:p>
                      </a:txBody>
                      <a:tcPr/>
                    </a:tc>
                    <a:extLst>
                      <a:ext uri="{0D108BD9-81ED-4DB2-BD59-A6C34878D82A}">
                        <a16:rowId xmlns:a16="http://schemas.microsoft.com/office/drawing/2014/main" val="3087139156"/>
                      </a:ext>
                    </a:extLst>
                  </a:tr>
                  <a:tr h="370840">
                    <a:tc>
                      <a:txBody>
                        <a:bodyPr/>
                        <a:lstStyle/>
                        <a:p>
                          <a:pPr algn="ctr"/>
                          <a:r>
                            <a:rPr lang="en-US" b="1" dirty="0"/>
                            <a:t>2.</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𝐓</m:t>
                                    </m:r>
                                  </m:e>
                                  <m:sub>
                                    <m:r>
                                      <a:rPr lang="en-IN" b="1" i="1" baseline="0" smtClean="0">
                                        <a:latin typeface="Cambria Math" panose="02040503050406030204" pitchFamily="18" charset="0"/>
                                      </a:rPr>
                                      <m:t>𝐄𝐕</m:t>
                                    </m:r>
                                  </m:sub>
                                </m:sSub>
                              </m:oMath>
                            </m:oMathPara>
                          </a14:m>
                          <a:endParaRPr lang="en-IN" b="1" dirty="0">
                            <a:latin typeface="Bahnschrift Light" panose="020B0502040204020203" pitchFamily="34" charset="0"/>
                          </a:endParaRPr>
                        </a:p>
                      </a:txBody>
                      <a:tcPr/>
                    </a:tc>
                    <a:tc>
                      <a:txBody>
                        <a:bodyPr/>
                        <a:lstStyle/>
                        <a:p>
                          <a:pPr algn="ctr"/>
                          <a:r>
                            <a:rPr lang="en-US" b="1" dirty="0">
                              <a:latin typeface="Bahnschrift Light" panose="020B0502040204020203" pitchFamily="34" charset="0"/>
                            </a:rPr>
                            <a:t>Time Constant of EV aggregator </a:t>
                          </a:r>
                          <a:endParaRPr lang="en-IN" b="1" dirty="0">
                            <a:latin typeface="Bahnschrift Light" panose="020B0502040204020203" pitchFamily="34" charset="0"/>
                          </a:endParaRPr>
                        </a:p>
                      </a:txBody>
                      <a:tcPr/>
                    </a:tc>
                    <a:extLst>
                      <a:ext uri="{0D108BD9-81ED-4DB2-BD59-A6C34878D82A}">
                        <a16:rowId xmlns:a16="http://schemas.microsoft.com/office/drawing/2014/main" val="572058484"/>
                      </a:ext>
                    </a:extLst>
                  </a:tr>
                </a:tbl>
              </a:graphicData>
            </a:graphic>
          </p:graphicFrame>
        </mc:Choice>
        <mc:Fallback xmlns="">
          <p:graphicFrame>
            <p:nvGraphicFramePr>
              <p:cNvPr id="8" name="Table 8">
                <a:extLst>
                  <a:ext uri="{FF2B5EF4-FFF2-40B4-BE49-F238E27FC236}">
                    <a16:creationId xmlns:a16="http://schemas.microsoft.com/office/drawing/2014/main" id="{7E4A9207-2D02-46B5-9EDE-1F6C9BD44A57}"/>
                  </a:ext>
                </a:extLst>
              </p:cNvPr>
              <p:cNvGraphicFramePr>
                <a:graphicFrameLocks noGrp="1"/>
              </p:cNvGraphicFramePr>
              <p:nvPr>
                <p:extLst>
                  <p:ext uri="{D42A27DB-BD31-4B8C-83A1-F6EECF244321}">
                    <p14:modId xmlns:p14="http://schemas.microsoft.com/office/powerpoint/2010/main" val="3916235650"/>
                  </p:ext>
                </p:extLst>
              </p:nvPr>
            </p:nvGraphicFramePr>
            <p:xfrm>
              <a:off x="538480" y="4312305"/>
              <a:ext cx="10891519" cy="1255899"/>
            </p:xfrm>
            <a:graphic>
              <a:graphicData uri="http://schemas.openxmlformats.org/drawingml/2006/table">
                <a:tbl>
                  <a:tblPr firstRow="1" bandRow="1">
                    <a:tableStyleId>{00A15C55-8517-42AA-B614-E9B94910E393}</a:tableStyleId>
                  </a:tblPr>
                  <a:tblGrid>
                    <a:gridCol w="1016943">
                      <a:extLst>
                        <a:ext uri="{9D8B030D-6E8A-4147-A177-3AD203B41FA5}">
                          <a16:colId xmlns:a16="http://schemas.microsoft.com/office/drawing/2014/main" val="3615115345"/>
                        </a:ext>
                      </a:extLst>
                    </a:gridCol>
                    <a:gridCol w="2955617">
                      <a:extLst>
                        <a:ext uri="{9D8B030D-6E8A-4147-A177-3AD203B41FA5}">
                          <a16:colId xmlns:a16="http://schemas.microsoft.com/office/drawing/2014/main" val="4026720878"/>
                        </a:ext>
                      </a:extLst>
                    </a:gridCol>
                    <a:gridCol w="6918959">
                      <a:extLst>
                        <a:ext uri="{9D8B030D-6E8A-4147-A177-3AD203B41FA5}">
                          <a16:colId xmlns:a16="http://schemas.microsoft.com/office/drawing/2014/main" val="1608717857"/>
                        </a:ext>
                      </a:extLst>
                    </a:gridCol>
                  </a:tblGrid>
                  <a:tr h="514219">
                    <a:tc>
                      <a:txBody>
                        <a:bodyPr/>
                        <a:lstStyle/>
                        <a:p>
                          <a:pPr algn="ctr"/>
                          <a:r>
                            <a:rPr lang="en-US" dirty="0"/>
                            <a:t>SL.NO:</a:t>
                          </a:r>
                          <a:endParaRPr lang="en-IN" dirty="0"/>
                        </a:p>
                      </a:txBody>
                      <a:tcPr/>
                    </a:tc>
                    <a:tc>
                      <a:txBody>
                        <a:bodyPr/>
                        <a:lstStyle/>
                        <a:p>
                          <a:pPr algn="ctr"/>
                          <a:r>
                            <a:rPr lang="en-US" dirty="0"/>
                            <a:t>PARAMETERS </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1711555086"/>
                      </a:ext>
                    </a:extLst>
                  </a:tr>
                  <a:tr h="370840">
                    <a:tc>
                      <a:txBody>
                        <a:bodyPr/>
                        <a:lstStyle/>
                        <a:p>
                          <a:pPr algn="ctr"/>
                          <a:r>
                            <a:rPr lang="en-US" b="1" dirty="0"/>
                            <a:t>1.</a:t>
                          </a:r>
                          <a:endParaRPr lang="en-IN" b="1" dirty="0"/>
                        </a:p>
                      </a:txBody>
                      <a:tcPr/>
                    </a:tc>
                    <a:tc>
                      <a:txBody>
                        <a:bodyPr/>
                        <a:lstStyle/>
                        <a:p>
                          <a:endParaRPr lang="en-US"/>
                        </a:p>
                      </a:txBody>
                      <a:tcPr>
                        <a:blipFill>
                          <a:blip r:embed="rId3"/>
                          <a:stretch>
                            <a:fillRect l="-34639" t="-147541" r="-235052" b="-124590"/>
                          </a:stretch>
                        </a:blipFill>
                      </a:tcPr>
                    </a:tc>
                    <a:tc>
                      <a:txBody>
                        <a:bodyPr/>
                        <a:lstStyle/>
                        <a:p>
                          <a:pPr algn="ctr"/>
                          <a:r>
                            <a:rPr lang="en-US" b="1" dirty="0">
                              <a:latin typeface="Bahnschrift Light" panose="020B0502040204020203" pitchFamily="34" charset="0"/>
                            </a:rPr>
                            <a:t>Gain of EV aggregator</a:t>
                          </a:r>
                          <a:endParaRPr lang="en-IN" b="1" dirty="0">
                            <a:latin typeface="Bahnschrift Light" panose="020B0502040204020203" pitchFamily="34" charset="0"/>
                          </a:endParaRPr>
                        </a:p>
                      </a:txBody>
                      <a:tcPr/>
                    </a:tc>
                    <a:extLst>
                      <a:ext uri="{0D108BD9-81ED-4DB2-BD59-A6C34878D82A}">
                        <a16:rowId xmlns:a16="http://schemas.microsoft.com/office/drawing/2014/main" val="3087139156"/>
                      </a:ext>
                    </a:extLst>
                  </a:tr>
                  <a:tr h="370840">
                    <a:tc>
                      <a:txBody>
                        <a:bodyPr/>
                        <a:lstStyle/>
                        <a:p>
                          <a:pPr algn="ctr"/>
                          <a:r>
                            <a:rPr lang="en-US" b="1" dirty="0"/>
                            <a:t>2.</a:t>
                          </a:r>
                          <a:endParaRPr lang="en-IN" b="1" dirty="0"/>
                        </a:p>
                      </a:txBody>
                      <a:tcPr/>
                    </a:tc>
                    <a:tc>
                      <a:txBody>
                        <a:bodyPr/>
                        <a:lstStyle/>
                        <a:p>
                          <a:endParaRPr lang="en-US"/>
                        </a:p>
                      </a:txBody>
                      <a:tcPr>
                        <a:blipFill>
                          <a:blip r:embed="rId3"/>
                          <a:stretch>
                            <a:fillRect l="-34639" t="-247541" r="-235052" b="-24590"/>
                          </a:stretch>
                        </a:blipFill>
                      </a:tcPr>
                    </a:tc>
                    <a:tc>
                      <a:txBody>
                        <a:bodyPr/>
                        <a:lstStyle/>
                        <a:p>
                          <a:pPr algn="ctr"/>
                          <a:r>
                            <a:rPr lang="en-US" b="1" dirty="0">
                              <a:latin typeface="Bahnschrift Light" panose="020B0502040204020203" pitchFamily="34" charset="0"/>
                            </a:rPr>
                            <a:t>Time Constant of EV aggregator </a:t>
                          </a:r>
                          <a:endParaRPr lang="en-IN" b="1" dirty="0">
                            <a:latin typeface="Bahnschrift Light" panose="020B0502040204020203" pitchFamily="34" charset="0"/>
                          </a:endParaRPr>
                        </a:p>
                      </a:txBody>
                      <a:tcPr/>
                    </a:tc>
                    <a:extLst>
                      <a:ext uri="{0D108BD9-81ED-4DB2-BD59-A6C34878D82A}">
                        <a16:rowId xmlns:a16="http://schemas.microsoft.com/office/drawing/2014/main" val="572058484"/>
                      </a:ext>
                    </a:extLst>
                  </a:tr>
                </a:tbl>
              </a:graphicData>
            </a:graphic>
          </p:graphicFrame>
        </mc:Fallback>
      </mc:AlternateContent>
      <p:sp>
        <p:nvSpPr>
          <p:cNvPr id="9" name="TextBox 8">
            <a:extLst>
              <a:ext uri="{FF2B5EF4-FFF2-40B4-BE49-F238E27FC236}">
                <a16:creationId xmlns:a16="http://schemas.microsoft.com/office/drawing/2014/main" id="{A67FBDC6-1EB6-452C-90EF-CE150C33D928}"/>
              </a:ext>
            </a:extLst>
          </p:cNvPr>
          <p:cNvSpPr txBox="1"/>
          <p:nvPr/>
        </p:nvSpPr>
        <p:spPr>
          <a:xfrm>
            <a:off x="538480" y="3850640"/>
            <a:ext cx="8006080" cy="461665"/>
          </a:xfrm>
          <a:prstGeom prst="rect">
            <a:avLst/>
          </a:prstGeom>
          <a:noFill/>
        </p:spPr>
        <p:txBody>
          <a:bodyPr wrap="square" rtlCol="0">
            <a:spAutoFit/>
          </a:bodyPr>
          <a:lstStyle/>
          <a:p>
            <a:r>
              <a:rPr lang="en-US" sz="2400" b="1" dirty="0">
                <a:solidFill>
                  <a:srgbClr val="7030A0"/>
                </a:solidFill>
              </a:rPr>
              <a:t>PARAMETERS OF ELCTRIC VEHICLE AGGREGATOR:</a:t>
            </a:r>
            <a:endParaRPr lang="en-IN" sz="2400" b="1" dirty="0">
              <a:solidFill>
                <a:srgbClr val="7030A0"/>
              </a:solidFill>
            </a:endParaRPr>
          </a:p>
        </p:txBody>
      </p:sp>
      <p:sp>
        <p:nvSpPr>
          <p:cNvPr id="10" name="TextBox 9">
            <a:extLst>
              <a:ext uri="{FF2B5EF4-FFF2-40B4-BE49-F238E27FC236}">
                <a16:creationId xmlns:a16="http://schemas.microsoft.com/office/drawing/2014/main" id="{348BAF09-7913-48CE-B13A-BB039532342A}"/>
              </a:ext>
            </a:extLst>
          </p:cNvPr>
          <p:cNvSpPr txBox="1"/>
          <p:nvPr/>
        </p:nvSpPr>
        <p:spPr>
          <a:xfrm>
            <a:off x="538479" y="5740676"/>
            <a:ext cx="10891519" cy="523220"/>
          </a:xfrm>
          <a:prstGeom prst="rect">
            <a:avLst/>
          </a:prstGeom>
          <a:noFill/>
        </p:spPr>
        <p:txBody>
          <a:bodyPr wrap="square" rtlCol="0">
            <a:spAutoFit/>
          </a:bodyPr>
          <a:lstStyle/>
          <a:p>
            <a:r>
              <a:rPr lang="en-US" sz="2800" dirty="0">
                <a:solidFill>
                  <a:srgbClr val="C00000"/>
                </a:solidFill>
              </a:rPr>
              <a:t> </a:t>
            </a:r>
            <a:r>
              <a:rPr lang="en-US" sz="2800" dirty="0"/>
              <a:t>Communication Delay is given by </a:t>
            </a:r>
            <a:r>
              <a:rPr lang="en-US" sz="2800" b="1" dirty="0">
                <a:solidFill>
                  <a:srgbClr val="7030A0"/>
                </a:solidFill>
              </a:rPr>
              <a:t>e</a:t>
            </a:r>
            <a:r>
              <a:rPr lang="en-US" sz="2800" b="1" baseline="30000" dirty="0">
                <a:solidFill>
                  <a:srgbClr val="7030A0"/>
                </a:solidFill>
              </a:rPr>
              <a:t>-s</a:t>
            </a:r>
            <a:r>
              <a:rPr lang="el-GR" sz="2800" b="1" baseline="30000" dirty="0">
                <a:solidFill>
                  <a:srgbClr val="7030A0"/>
                </a:solidFill>
              </a:rPr>
              <a:t>τ</a:t>
            </a:r>
            <a:r>
              <a:rPr lang="en-US" sz="2800" b="1" baseline="30000" dirty="0">
                <a:solidFill>
                  <a:srgbClr val="7030A0"/>
                </a:solidFill>
              </a:rPr>
              <a:t> </a:t>
            </a:r>
            <a:endParaRPr lang="en-IN" sz="2800" b="1" dirty="0">
              <a:solidFill>
                <a:srgbClr val="7030A0"/>
              </a:solidFill>
            </a:endParaRPr>
          </a:p>
        </p:txBody>
      </p:sp>
    </p:spTree>
    <p:extLst>
      <p:ext uri="{BB962C8B-B14F-4D97-AF65-F5344CB8AC3E}">
        <p14:creationId xmlns:p14="http://schemas.microsoft.com/office/powerpoint/2010/main" val="42851287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5E7A-F909-4C74-8B28-40186469AA4C}"/>
              </a:ext>
            </a:extLst>
          </p:cNvPr>
          <p:cNvSpPr>
            <a:spLocks noGrp="1"/>
          </p:cNvSpPr>
          <p:nvPr>
            <p:ph type="title"/>
          </p:nvPr>
        </p:nvSpPr>
        <p:spPr>
          <a:xfrm>
            <a:off x="657224" y="499533"/>
            <a:ext cx="10772775" cy="414867"/>
          </a:xfrm>
        </p:spPr>
        <p:txBody>
          <a:bodyPr>
            <a:normAutofit fontScale="90000"/>
          </a:bodyPr>
          <a:lstStyle/>
          <a:p>
            <a:r>
              <a:rPr lang="en-US" sz="3200" b="1" dirty="0">
                <a:solidFill>
                  <a:srgbClr val="7030A0"/>
                </a:solidFill>
              </a:rPr>
              <a:t>DELAY DEPENDANCY STABILITY:</a:t>
            </a:r>
            <a:endParaRPr lang="en-IN" sz="3200" b="1" dirty="0">
              <a:solidFill>
                <a:srgbClr val="7030A0"/>
              </a:solidFill>
            </a:endParaRPr>
          </a:p>
        </p:txBody>
      </p:sp>
      <p:sp>
        <p:nvSpPr>
          <p:cNvPr id="3" name="Content Placeholder 2">
            <a:extLst>
              <a:ext uri="{FF2B5EF4-FFF2-40B4-BE49-F238E27FC236}">
                <a16:creationId xmlns:a16="http://schemas.microsoft.com/office/drawing/2014/main" id="{06A5BE40-4470-4AFD-B010-B96D0AC246C2}"/>
              </a:ext>
            </a:extLst>
          </p:cNvPr>
          <p:cNvSpPr>
            <a:spLocks noGrp="1"/>
          </p:cNvSpPr>
          <p:nvPr>
            <p:ph idx="1"/>
          </p:nvPr>
        </p:nvSpPr>
        <p:spPr>
          <a:xfrm>
            <a:off x="676656" y="1239520"/>
            <a:ext cx="10918313" cy="5001024"/>
          </a:xfrm>
        </p:spPr>
        <p:txBody>
          <a:bodyPr>
            <a:normAutofit/>
          </a:bodyPr>
          <a:lstStyle/>
          <a:p>
            <a:pPr algn="just">
              <a:lnSpc>
                <a:spcPct val="150000"/>
              </a:lnSpc>
              <a:buFont typeface="Wingdings" panose="05000000000000000000" pitchFamily="2" charset="2"/>
              <a:buChar char="Ø"/>
            </a:pPr>
            <a:r>
              <a:rPr lang="en-US" dirty="0">
                <a:latin typeface="Trebuchet MS" panose="020B0603020202020204" pitchFamily="34" charset="0"/>
              </a:rPr>
              <a:t>The characteristic equation has delay term </a:t>
            </a:r>
            <a:r>
              <a:rPr lang="en-US" b="1" dirty="0">
                <a:latin typeface="Trebuchet MS" panose="020B0603020202020204" pitchFamily="34" charset="0"/>
              </a:rPr>
              <a:t>e</a:t>
            </a:r>
            <a:r>
              <a:rPr lang="en-US" b="1" baseline="30000" dirty="0">
                <a:latin typeface="Trebuchet MS" panose="020B0603020202020204" pitchFamily="34" charset="0"/>
              </a:rPr>
              <a:t>-s</a:t>
            </a:r>
            <a:r>
              <a:rPr lang="el-GR" b="1" baseline="30000" dirty="0">
                <a:latin typeface="Trebuchet MS" panose="020B0603020202020204" pitchFamily="34" charset="0"/>
              </a:rPr>
              <a:t>τ</a:t>
            </a:r>
            <a:r>
              <a:rPr lang="en-US" b="1" baseline="30000" dirty="0">
                <a:latin typeface="Trebuchet MS" panose="020B0603020202020204" pitchFamily="34" charset="0"/>
              </a:rPr>
              <a:t>  </a:t>
            </a:r>
            <a:r>
              <a:rPr lang="en-US" dirty="0">
                <a:latin typeface="Trebuchet MS" panose="020B0603020202020204" pitchFamily="34" charset="0"/>
              </a:rPr>
              <a:t>in it. Hence, system stability depends on time delay </a:t>
            </a:r>
            <a:r>
              <a:rPr lang="el-GR" dirty="0">
                <a:latin typeface="Trebuchet MS" panose="020B0603020202020204" pitchFamily="34" charset="0"/>
              </a:rPr>
              <a:t>τ</a:t>
            </a:r>
            <a:r>
              <a:rPr lang="en-US" dirty="0">
                <a:latin typeface="Trebuchet MS" panose="020B0603020202020204" pitchFamily="34" charset="0"/>
              </a:rPr>
              <a:t>.</a:t>
            </a:r>
          </a:p>
          <a:p>
            <a:pPr algn="just">
              <a:lnSpc>
                <a:spcPct val="150000"/>
              </a:lnSpc>
              <a:buFont typeface="Wingdings" panose="05000000000000000000" pitchFamily="2" charset="2"/>
              <a:buChar char="Ø"/>
            </a:pPr>
            <a:r>
              <a:rPr lang="en-US" dirty="0">
                <a:latin typeface="Trebuchet MS" panose="020B0603020202020204" pitchFamily="34" charset="0"/>
              </a:rPr>
              <a:t>For a satisfactorily designed PI controller, with </a:t>
            </a:r>
            <a:r>
              <a:rPr lang="el-GR" b="1" dirty="0">
                <a:latin typeface="Trebuchet MS" panose="020B0603020202020204" pitchFamily="34" charset="0"/>
              </a:rPr>
              <a:t>τ</a:t>
            </a:r>
            <a:r>
              <a:rPr lang="en-US" b="1" dirty="0">
                <a:latin typeface="Trebuchet MS" panose="020B0603020202020204" pitchFamily="34" charset="0"/>
              </a:rPr>
              <a:t> = 0</a:t>
            </a:r>
            <a:r>
              <a:rPr lang="en-US" dirty="0">
                <a:latin typeface="Trebuchet MS" panose="020B0603020202020204" pitchFamily="34" charset="0"/>
              </a:rPr>
              <a:t>, all the closed-loop poles are in the LHS of S plane.</a:t>
            </a:r>
          </a:p>
          <a:p>
            <a:pPr algn="just">
              <a:lnSpc>
                <a:spcPct val="150000"/>
              </a:lnSpc>
              <a:buFont typeface="Wingdings" panose="05000000000000000000" pitchFamily="2" charset="2"/>
              <a:buChar char="Ø"/>
            </a:pPr>
            <a:r>
              <a:rPr lang="en-US" dirty="0">
                <a:latin typeface="Trebuchet MS" panose="020B0603020202020204" pitchFamily="34" charset="0"/>
              </a:rPr>
              <a:t>With increase in network </a:t>
            </a:r>
            <a:r>
              <a:rPr lang="en-US" b="1" dirty="0">
                <a:latin typeface="Trebuchet MS" panose="020B0603020202020204" pitchFamily="34" charset="0"/>
              </a:rPr>
              <a:t>τ</a:t>
            </a:r>
            <a:r>
              <a:rPr lang="en-US" dirty="0">
                <a:latin typeface="Trebuchet MS" panose="020B0603020202020204" pitchFamily="34" charset="0"/>
              </a:rPr>
              <a:t>, a pair of complex conjugate poles exhibits a tendency to move towards j</a:t>
            </a:r>
            <a:r>
              <a:rPr lang="el-GR" dirty="0">
                <a:latin typeface="Trebuchet MS" panose="020B0603020202020204" pitchFamily="34" charset="0"/>
              </a:rPr>
              <a:t>ω</a:t>
            </a:r>
            <a:r>
              <a:rPr lang="en-US" dirty="0">
                <a:latin typeface="Trebuchet MS" panose="020B0603020202020204" pitchFamily="34" charset="0"/>
              </a:rPr>
              <a:t> axis.</a:t>
            </a:r>
          </a:p>
          <a:p>
            <a:pPr algn="just">
              <a:lnSpc>
                <a:spcPct val="150000"/>
              </a:lnSpc>
              <a:spcBef>
                <a:spcPts val="0"/>
              </a:spcBef>
              <a:buFont typeface="Wingdings" panose="05000000000000000000" pitchFamily="2" charset="2"/>
              <a:buChar char="Ø"/>
            </a:pPr>
            <a:r>
              <a:rPr lang="en-US" dirty="0">
                <a:latin typeface="Trebuchet MS" panose="020B0603020202020204" pitchFamily="34" charset="0"/>
              </a:rPr>
              <a:t>When time delay τ equals a critical delay value called stable delay margin </a:t>
            </a:r>
            <a:r>
              <a:rPr lang="el-GR" b="1" dirty="0">
                <a:latin typeface="Trebuchet MS" panose="020B0603020202020204" pitchFamily="34" charset="0"/>
              </a:rPr>
              <a:t>τ</a:t>
            </a:r>
            <a:r>
              <a:rPr lang="en-US" b="1" baseline="30000" dirty="0">
                <a:latin typeface="Trebuchet MS" panose="020B0603020202020204" pitchFamily="34" charset="0"/>
              </a:rPr>
              <a:t>*</a:t>
            </a:r>
          </a:p>
          <a:p>
            <a:pPr marL="0" indent="0" algn="just">
              <a:lnSpc>
                <a:spcPct val="150000"/>
              </a:lnSpc>
              <a:spcBef>
                <a:spcPts val="0"/>
              </a:spcBef>
              <a:buNone/>
            </a:pPr>
            <a:r>
              <a:rPr lang="en-US" baseline="30000" dirty="0">
                <a:latin typeface="Trebuchet MS" panose="020B0603020202020204" pitchFamily="34" charset="0"/>
              </a:rPr>
              <a:t>  </a:t>
            </a:r>
            <a:r>
              <a:rPr lang="en-US" dirty="0">
                <a:latin typeface="Trebuchet MS" panose="020B0603020202020204" pitchFamily="34" charset="0"/>
              </a:rPr>
              <a:t>the closed loop system has one pair of purely imaginary poles on </a:t>
            </a:r>
            <a:r>
              <a:rPr lang="en-US" b="1" dirty="0">
                <a:latin typeface="Trebuchet MS" panose="020B0603020202020204" pitchFamily="34" charset="0"/>
              </a:rPr>
              <a:t>jω</a:t>
            </a:r>
            <a:r>
              <a:rPr lang="en-US" dirty="0">
                <a:latin typeface="Trebuchet MS" panose="020B0603020202020204" pitchFamily="34" charset="0"/>
              </a:rPr>
              <a:t> axis. At this</a:t>
            </a:r>
          </a:p>
          <a:p>
            <a:pPr marL="0" indent="0" algn="just">
              <a:lnSpc>
                <a:spcPct val="150000"/>
              </a:lnSpc>
              <a:spcBef>
                <a:spcPts val="0"/>
              </a:spcBef>
              <a:buNone/>
            </a:pPr>
            <a:r>
              <a:rPr lang="en-US" dirty="0">
                <a:latin typeface="Trebuchet MS" panose="020B0603020202020204" pitchFamily="34" charset="0"/>
              </a:rPr>
              <a:t> condition, the system is at the verge of instability.</a:t>
            </a:r>
          </a:p>
          <a:p>
            <a:pPr algn="just">
              <a:lnSpc>
                <a:spcPct val="150000"/>
              </a:lnSpc>
              <a:spcBef>
                <a:spcPts val="0"/>
              </a:spcBef>
              <a:buFont typeface="Wingdings" panose="05000000000000000000" pitchFamily="2" charset="2"/>
              <a:buChar char="Ø"/>
            </a:pPr>
            <a:r>
              <a:rPr lang="en-US" dirty="0">
                <a:latin typeface="Trebuchet MS" panose="020B0603020202020204" pitchFamily="34" charset="0"/>
              </a:rPr>
              <a:t>The objective of the stability analysis to compute </a:t>
            </a:r>
            <a:r>
              <a:rPr lang="el-GR" b="1" dirty="0">
                <a:latin typeface="Trebuchet MS" panose="020B0603020202020204" pitchFamily="34" charset="0"/>
              </a:rPr>
              <a:t>τ</a:t>
            </a:r>
            <a:r>
              <a:rPr lang="en-US" b="1" baseline="30000" dirty="0">
                <a:latin typeface="Trebuchet MS" panose="020B0603020202020204" pitchFamily="34" charset="0"/>
              </a:rPr>
              <a:t>*</a:t>
            </a:r>
            <a:r>
              <a:rPr lang="en-US" dirty="0">
                <a:latin typeface="Trebuchet MS" panose="020B0603020202020204" pitchFamily="34" charset="0"/>
              </a:rPr>
              <a:t>, the maximum allowable delay bound that guarantees marginal stability.</a:t>
            </a:r>
          </a:p>
          <a:p>
            <a:pPr algn="just">
              <a:lnSpc>
                <a:spcPct val="150000"/>
              </a:lnSpc>
              <a:spcBef>
                <a:spcPts val="0"/>
              </a:spcBef>
              <a:buFont typeface="Wingdings" panose="05000000000000000000" pitchFamily="2" charset="2"/>
              <a:buChar char="Ø"/>
            </a:pPr>
            <a:r>
              <a:rPr lang="en-US" dirty="0">
                <a:latin typeface="Trebuchet MS" panose="020B0603020202020204" pitchFamily="34" charset="0"/>
              </a:rPr>
              <a:t>For  </a:t>
            </a:r>
            <a:r>
              <a:rPr lang="en-US" b="1" dirty="0">
                <a:latin typeface="Trebuchet MS" panose="020B0603020202020204" pitchFamily="34" charset="0"/>
              </a:rPr>
              <a:t>τ &gt; </a:t>
            </a:r>
            <a:r>
              <a:rPr lang="el-GR" b="1" dirty="0">
                <a:latin typeface="Trebuchet MS" panose="020B0603020202020204" pitchFamily="34" charset="0"/>
              </a:rPr>
              <a:t>τ</a:t>
            </a:r>
            <a:r>
              <a:rPr lang="en-US" b="1" baseline="30000" dirty="0">
                <a:latin typeface="Trebuchet MS" panose="020B0603020202020204" pitchFamily="34" charset="0"/>
              </a:rPr>
              <a:t>*</a:t>
            </a:r>
            <a:r>
              <a:rPr lang="en-US" b="1" dirty="0">
                <a:latin typeface="Trebuchet MS" panose="020B0603020202020204" pitchFamily="34" charset="0"/>
              </a:rPr>
              <a:t>, </a:t>
            </a:r>
            <a:r>
              <a:rPr lang="en-US" dirty="0">
                <a:latin typeface="Trebuchet MS" panose="020B0603020202020204" pitchFamily="34" charset="0"/>
              </a:rPr>
              <a:t>the closed loop system becomes unstable.</a:t>
            </a:r>
          </a:p>
        </p:txBody>
      </p:sp>
    </p:spTree>
    <p:extLst>
      <p:ext uri="{BB962C8B-B14F-4D97-AF65-F5344CB8AC3E}">
        <p14:creationId xmlns:p14="http://schemas.microsoft.com/office/powerpoint/2010/main" val="26788662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47C4BF-0531-4857-B234-3A2A4D0B61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456" t="20345" r="32145" b="19002"/>
          <a:stretch/>
        </p:blipFill>
        <p:spPr>
          <a:xfrm>
            <a:off x="1875934" y="1522428"/>
            <a:ext cx="7814821" cy="4656841"/>
          </a:xfrm>
        </p:spPr>
      </p:pic>
      <p:sp>
        <p:nvSpPr>
          <p:cNvPr id="6" name="TextBox 5">
            <a:extLst>
              <a:ext uri="{FF2B5EF4-FFF2-40B4-BE49-F238E27FC236}">
                <a16:creationId xmlns:a16="http://schemas.microsoft.com/office/drawing/2014/main" id="{D16B1065-DA3B-4A33-9082-5086ED6AEEEE}"/>
              </a:ext>
            </a:extLst>
          </p:cNvPr>
          <p:cNvSpPr txBox="1"/>
          <p:nvPr/>
        </p:nvSpPr>
        <p:spPr>
          <a:xfrm>
            <a:off x="556181" y="678731"/>
            <a:ext cx="9982987" cy="523220"/>
          </a:xfrm>
          <a:prstGeom prst="rect">
            <a:avLst/>
          </a:prstGeom>
          <a:noFill/>
        </p:spPr>
        <p:txBody>
          <a:bodyPr wrap="square" rtlCol="0">
            <a:spAutoFit/>
          </a:bodyPr>
          <a:lstStyle/>
          <a:p>
            <a:r>
              <a:rPr lang="en-US" sz="2800" b="1" dirty="0">
                <a:solidFill>
                  <a:srgbClr val="7030A0"/>
                </a:solidFill>
              </a:rPr>
              <a:t>DELAY DEPENDANCY STABILITY:</a:t>
            </a:r>
            <a:endParaRPr lang="en-IN" sz="2800" b="1" dirty="0">
              <a:solidFill>
                <a:srgbClr val="7030A0"/>
              </a:solidFill>
            </a:endParaRPr>
          </a:p>
        </p:txBody>
      </p:sp>
    </p:spTree>
    <p:extLst>
      <p:ext uri="{BB962C8B-B14F-4D97-AF65-F5344CB8AC3E}">
        <p14:creationId xmlns:p14="http://schemas.microsoft.com/office/powerpoint/2010/main" val="12630602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4C74D-C3B5-4E1A-A923-CC5AD2A04183}"/>
              </a:ext>
            </a:extLst>
          </p:cNvPr>
          <p:cNvSpPr>
            <a:spLocks noGrp="1"/>
          </p:cNvSpPr>
          <p:nvPr>
            <p:ph idx="1"/>
          </p:nvPr>
        </p:nvSpPr>
        <p:spPr>
          <a:xfrm>
            <a:off x="676656" y="396240"/>
            <a:ext cx="10753725" cy="6096000"/>
          </a:xfrm>
        </p:spPr>
        <p:txBody>
          <a:bodyPr>
            <a:normAutofit/>
          </a:bodyPr>
          <a:lstStyle/>
          <a:p>
            <a:pPr marL="0" indent="0">
              <a:buNone/>
            </a:pPr>
            <a:r>
              <a:rPr lang="en-US" sz="2800" b="1" dirty="0">
                <a:solidFill>
                  <a:srgbClr val="7030A0"/>
                </a:solidFill>
              </a:rPr>
              <a:t>FLOWCHART:</a:t>
            </a:r>
            <a:endParaRPr lang="en-IN" sz="2800" b="1" dirty="0">
              <a:solidFill>
                <a:srgbClr val="7030A0"/>
              </a:solidFill>
            </a:endParaRPr>
          </a:p>
        </p:txBody>
      </p:sp>
      <p:sp>
        <p:nvSpPr>
          <p:cNvPr id="4" name="Rectangle 3">
            <a:extLst>
              <a:ext uri="{FF2B5EF4-FFF2-40B4-BE49-F238E27FC236}">
                <a16:creationId xmlns:a16="http://schemas.microsoft.com/office/drawing/2014/main" id="{F356030D-BC26-4987-82A7-5FFB202104DF}"/>
              </a:ext>
            </a:extLst>
          </p:cNvPr>
          <p:cNvSpPr/>
          <p:nvPr/>
        </p:nvSpPr>
        <p:spPr>
          <a:xfrm>
            <a:off x="4632960" y="1046480"/>
            <a:ext cx="1666240" cy="477520"/>
          </a:xfrm>
          <a:prstGeom prst="rect">
            <a:avLst/>
          </a:prstGeom>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START</a:t>
            </a:r>
            <a:endParaRPr lang="en-IN" b="1" dirty="0"/>
          </a:p>
        </p:txBody>
      </p:sp>
      <p:cxnSp>
        <p:nvCxnSpPr>
          <p:cNvPr id="6" name="Straight Arrow Connector 5">
            <a:extLst>
              <a:ext uri="{FF2B5EF4-FFF2-40B4-BE49-F238E27FC236}">
                <a16:creationId xmlns:a16="http://schemas.microsoft.com/office/drawing/2014/main" id="{12415AE0-5FC0-4835-A619-AB22BC478398}"/>
              </a:ext>
            </a:extLst>
          </p:cNvPr>
          <p:cNvCxnSpPr>
            <a:cxnSpLocks/>
          </p:cNvCxnSpPr>
          <p:nvPr/>
        </p:nvCxnSpPr>
        <p:spPr>
          <a:xfrm flipH="1">
            <a:off x="5455919" y="1503679"/>
            <a:ext cx="10161" cy="477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39D3257D-BC4C-46D7-84AA-944E5A5C77AF}"/>
              </a:ext>
            </a:extLst>
          </p:cNvPr>
          <p:cNvSpPr/>
          <p:nvPr/>
        </p:nvSpPr>
        <p:spPr>
          <a:xfrm>
            <a:off x="4033522" y="1996438"/>
            <a:ext cx="2844793" cy="568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Inputs the parameters of LFC system</a:t>
            </a:r>
            <a:endParaRPr lang="en-IN" b="1" dirty="0"/>
          </a:p>
        </p:txBody>
      </p:sp>
      <p:cxnSp>
        <p:nvCxnSpPr>
          <p:cNvPr id="9" name="Straight Arrow Connector 8">
            <a:extLst>
              <a:ext uri="{FF2B5EF4-FFF2-40B4-BE49-F238E27FC236}">
                <a16:creationId xmlns:a16="http://schemas.microsoft.com/office/drawing/2014/main" id="{B8C75F02-A420-4429-A34C-275AAC060043}"/>
              </a:ext>
            </a:extLst>
          </p:cNvPr>
          <p:cNvCxnSpPr>
            <a:cxnSpLocks/>
          </p:cNvCxnSpPr>
          <p:nvPr/>
        </p:nvCxnSpPr>
        <p:spPr>
          <a:xfrm>
            <a:off x="5466080" y="2565398"/>
            <a:ext cx="0" cy="426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420B8BA2-BCC7-469C-8EA7-0A726B6E3B3B}"/>
              </a:ext>
            </a:extLst>
          </p:cNvPr>
          <p:cNvSpPr/>
          <p:nvPr/>
        </p:nvSpPr>
        <p:spPr>
          <a:xfrm>
            <a:off x="3037840" y="3031905"/>
            <a:ext cx="5090152" cy="9110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Obtain the characteristic equation of the closed</a:t>
            </a:r>
          </a:p>
          <a:p>
            <a:pPr algn="ctr"/>
            <a:r>
              <a:rPr lang="en-US" b="1" dirty="0"/>
              <a:t>loop system as  P(s) + Q(s) </a:t>
            </a:r>
            <a:r>
              <a:rPr lang="en-US" sz="2000" b="1" dirty="0"/>
              <a:t>e</a:t>
            </a:r>
            <a:r>
              <a:rPr lang="en-US" sz="2000" b="1" baseline="30000" dirty="0"/>
              <a:t>-sτ</a:t>
            </a:r>
            <a:endParaRPr lang="en-IN" sz="2000" b="1" dirty="0"/>
          </a:p>
        </p:txBody>
      </p:sp>
      <p:cxnSp>
        <p:nvCxnSpPr>
          <p:cNvPr id="12" name="Straight Arrow Connector 11">
            <a:extLst>
              <a:ext uri="{FF2B5EF4-FFF2-40B4-BE49-F238E27FC236}">
                <a16:creationId xmlns:a16="http://schemas.microsoft.com/office/drawing/2014/main" id="{FDF1848D-4550-4D25-9C20-E64A88DAE881}"/>
              </a:ext>
            </a:extLst>
          </p:cNvPr>
          <p:cNvCxnSpPr/>
          <p:nvPr/>
        </p:nvCxnSpPr>
        <p:spPr>
          <a:xfrm>
            <a:off x="5466080" y="3942920"/>
            <a:ext cx="0" cy="389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55DCE6B3-7CD5-4837-BEFE-10F6A0164C77}"/>
              </a:ext>
            </a:extLst>
          </p:cNvPr>
          <p:cNvSpPr/>
          <p:nvPr/>
        </p:nvSpPr>
        <p:spPr>
          <a:xfrm>
            <a:off x="3037838" y="4347625"/>
            <a:ext cx="5090154" cy="819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Solve the equation </a:t>
            </a:r>
            <a:r>
              <a:rPr lang="el-GR" b="1" dirty="0"/>
              <a:t>ω</a:t>
            </a:r>
            <a:r>
              <a:rPr lang="en-US" b="1" dirty="0"/>
              <a:t>(</a:t>
            </a:r>
            <a:r>
              <a:rPr lang="el-GR" b="1" dirty="0"/>
              <a:t>ω</a:t>
            </a:r>
            <a:r>
              <a:rPr lang="en-US" b="1" baseline="-25000" dirty="0"/>
              <a:t>c</a:t>
            </a:r>
            <a:r>
              <a:rPr lang="en-US" b="1" baseline="30000" dirty="0"/>
              <a:t>2</a:t>
            </a:r>
            <a:r>
              <a:rPr lang="en-US" b="1" dirty="0"/>
              <a:t>)=0, and obtain the roots</a:t>
            </a:r>
          </a:p>
          <a:p>
            <a:pPr algn="ctr"/>
            <a:r>
              <a:rPr lang="en-US" b="1" dirty="0"/>
              <a:t> </a:t>
            </a:r>
            <a:r>
              <a:rPr lang="el-GR" b="1" dirty="0"/>
              <a:t>ω</a:t>
            </a:r>
            <a:r>
              <a:rPr lang="en-US" b="1" baseline="-25000" dirty="0"/>
              <a:t>c</a:t>
            </a:r>
            <a:r>
              <a:rPr lang="en-US" b="1" baseline="30000" dirty="0"/>
              <a:t>2</a:t>
            </a:r>
            <a:r>
              <a:rPr lang="en-US" b="1" dirty="0"/>
              <a:t> ,K;  where K=1,2,..…m</a:t>
            </a:r>
            <a:endParaRPr lang="en-IN" b="1" dirty="0"/>
          </a:p>
        </p:txBody>
      </p:sp>
      <p:cxnSp>
        <p:nvCxnSpPr>
          <p:cNvPr id="17" name="Straight Arrow Connector 16">
            <a:extLst>
              <a:ext uri="{FF2B5EF4-FFF2-40B4-BE49-F238E27FC236}">
                <a16:creationId xmlns:a16="http://schemas.microsoft.com/office/drawing/2014/main" id="{1D291558-8C6A-4B9E-A4DD-CA36EE9C1FC9}"/>
              </a:ext>
            </a:extLst>
          </p:cNvPr>
          <p:cNvCxnSpPr/>
          <p:nvPr/>
        </p:nvCxnSpPr>
        <p:spPr>
          <a:xfrm>
            <a:off x="5466080" y="5167202"/>
            <a:ext cx="0" cy="325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B880DD7B-63BA-4822-89A9-C7B07D15DBA6}"/>
              </a:ext>
            </a:extLst>
          </p:cNvPr>
          <p:cNvSpPr/>
          <p:nvPr/>
        </p:nvSpPr>
        <p:spPr>
          <a:xfrm>
            <a:off x="4632960" y="5511786"/>
            <a:ext cx="1584939" cy="4207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Set i=1; j=0</a:t>
            </a:r>
            <a:endParaRPr lang="en-IN" b="1" dirty="0"/>
          </a:p>
        </p:txBody>
      </p:sp>
      <p:cxnSp>
        <p:nvCxnSpPr>
          <p:cNvPr id="20" name="Straight Arrow Connector 19">
            <a:extLst>
              <a:ext uri="{FF2B5EF4-FFF2-40B4-BE49-F238E27FC236}">
                <a16:creationId xmlns:a16="http://schemas.microsoft.com/office/drawing/2014/main" id="{DD811DA4-C898-40C0-8A3C-C812168FFA2E}"/>
              </a:ext>
            </a:extLst>
          </p:cNvPr>
          <p:cNvCxnSpPr>
            <a:stCxn id="18" idx="2"/>
          </p:cNvCxnSpPr>
          <p:nvPr/>
        </p:nvCxnSpPr>
        <p:spPr>
          <a:xfrm flipH="1">
            <a:off x="5425429" y="5932585"/>
            <a:ext cx="1" cy="295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0FCFCA5D-93D7-4A42-BAE0-9EC28ED790CF}"/>
              </a:ext>
            </a:extLst>
          </p:cNvPr>
          <p:cNvSpPr/>
          <p:nvPr/>
        </p:nvSpPr>
        <p:spPr>
          <a:xfrm>
            <a:off x="5217150" y="6205228"/>
            <a:ext cx="416558" cy="256532"/>
          </a:xfrm>
          <a:prstGeom prst="ellipse">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endParaRPr lang="en-IN" b="1" dirty="0"/>
          </a:p>
        </p:txBody>
      </p:sp>
    </p:spTree>
    <p:extLst>
      <p:ext uri="{BB962C8B-B14F-4D97-AF65-F5344CB8AC3E}">
        <p14:creationId xmlns:p14="http://schemas.microsoft.com/office/powerpoint/2010/main" val="16516823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F8EB6F52-64B1-468E-A7ED-9CC863452EDA}"/>
              </a:ext>
            </a:extLst>
          </p:cNvPr>
          <p:cNvSpPr/>
          <p:nvPr/>
        </p:nvSpPr>
        <p:spPr>
          <a:xfrm>
            <a:off x="5750351" y="423544"/>
            <a:ext cx="345649" cy="328295"/>
          </a:xfrm>
          <a:prstGeom prst="flowChartConnector">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endParaRPr lang="en-IN" dirty="0"/>
          </a:p>
        </p:txBody>
      </p:sp>
      <p:cxnSp>
        <p:nvCxnSpPr>
          <p:cNvPr id="6" name="Straight Arrow Connector 5">
            <a:extLst>
              <a:ext uri="{FF2B5EF4-FFF2-40B4-BE49-F238E27FC236}">
                <a16:creationId xmlns:a16="http://schemas.microsoft.com/office/drawing/2014/main" id="{BD4A0F41-4356-41AF-979F-6EA93C7A8FAB}"/>
              </a:ext>
            </a:extLst>
          </p:cNvPr>
          <p:cNvCxnSpPr>
            <a:cxnSpLocks/>
            <a:stCxn id="4" idx="4"/>
          </p:cNvCxnSpPr>
          <p:nvPr/>
        </p:nvCxnSpPr>
        <p:spPr>
          <a:xfrm>
            <a:off x="5923176" y="751839"/>
            <a:ext cx="5184" cy="243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Diamond 8">
            <a:extLst>
              <a:ext uri="{FF2B5EF4-FFF2-40B4-BE49-F238E27FC236}">
                <a16:creationId xmlns:a16="http://schemas.microsoft.com/office/drawing/2014/main" id="{223CC00C-1404-4B82-AB3E-73FE7CB4B13B}"/>
              </a:ext>
            </a:extLst>
          </p:cNvPr>
          <p:cNvSpPr/>
          <p:nvPr/>
        </p:nvSpPr>
        <p:spPr>
          <a:xfrm>
            <a:off x="5095857" y="995680"/>
            <a:ext cx="1683652" cy="883920"/>
          </a:xfrm>
          <a:prstGeom prst="diamond">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Is i&lt;=m;</a:t>
            </a:r>
            <a:endParaRPr lang="en-IN" b="1" dirty="0"/>
          </a:p>
        </p:txBody>
      </p:sp>
      <p:cxnSp>
        <p:nvCxnSpPr>
          <p:cNvPr id="13" name="Straight Arrow Connector 12">
            <a:extLst>
              <a:ext uri="{FF2B5EF4-FFF2-40B4-BE49-F238E27FC236}">
                <a16:creationId xmlns:a16="http://schemas.microsoft.com/office/drawing/2014/main" id="{A81D5CBA-332D-4C23-A4DA-177A14729B88}"/>
              </a:ext>
            </a:extLst>
          </p:cNvPr>
          <p:cNvCxnSpPr>
            <a:cxnSpLocks/>
          </p:cNvCxnSpPr>
          <p:nvPr/>
        </p:nvCxnSpPr>
        <p:spPr>
          <a:xfrm>
            <a:off x="8676640" y="1437640"/>
            <a:ext cx="0" cy="561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Diamond 17">
            <a:extLst>
              <a:ext uri="{FF2B5EF4-FFF2-40B4-BE49-F238E27FC236}">
                <a16:creationId xmlns:a16="http://schemas.microsoft.com/office/drawing/2014/main" id="{EC3D0D06-D638-4D24-A164-9E6C2F484DC7}"/>
              </a:ext>
            </a:extLst>
          </p:cNvPr>
          <p:cNvSpPr/>
          <p:nvPr/>
        </p:nvSpPr>
        <p:spPr>
          <a:xfrm>
            <a:off x="7203440" y="1999456"/>
            <a:ext cx="2976880" cy="647219"/>
          </a:xfrm>
          <a:prstGeom prst="diamond">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Is </a:t>
            </a:r>
            <a:r>
              <a:rPr lang="el-GR" b="1" dirty="0"/>
              <a:t>ω</a:t>
            </a:r>
            <a:r>
              <a:rPr lang="en-US" b="1" baseline="-25000" dirty="0"/>
              <a:t>c</a:t>
            </a:r>
            <a:r>
              <a:rPr lang="en-US" b="1" baseline="30000" dirty="0"/>
              <a:t>2</a:t>
            </a:r>
            <a:r>
              <a:rPr lang="en-US" b="1" dirty="0"/>
              <a:t>,i  real?</a:t>
            </a:r>
            <a:endParaRPr lang="en-IN" b="1" dirty="0"/>
          </a:p>
        </p:txBody>
      </p:sp>
      <p:cxnSp>
        <p:nvCxnSpPr>
          <p:cNvPr id="20" name="Straight Arrow Connector 19">
            <a:extLst>
              <a:ext uri="{FF2B5EF4-FFF2-40B4-BE49-F238E27FC236}">
                <a16:creationId xmlns:a16="http://schemas.microsoft.com/office/drawing/2014/main" id="{AFC3E952-B875-4F9C-8F7F-93EBDF80A790}"/>
              </a:ext>
            </a:extLst>
          </p:cNvPr>
          <p:cNvCxnSpPr>
            <a:cxnSpLocks/>
            <a:stCxn id="18" idx="2"/>
          </p:cNvCxnSpPr>
          <p:nvPr/>
        </p:nvCxnSpPr>
        <p:spPr>
          <a:xfrm>
            <a:off x="8691880" y="2646675"/>
            <a:ext cx="0" cy="431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Diamond 20">
            <a:extLst>
              <a:ext uri="{FF2B5EF4-FFF2-40B4-BE49-F238E27FC236}">
                <a16:creationId xmlns:a16="http://schemas.microsoft.com/office/drawing/2014/main" id="{99C0EC71-055F-48B9-A319-C8193BC4DCB9}"/>
              </a:ext>
            </a:extLst>
          </p:cNvPr>
          <p:cNvSpPr/>
          <p:nvPr/>
        </p:nvSpPr>
        <p:spPr>
          <a:xfrm>
            <a:off x="7411720" y="3091656"/>
            <a:ext cx="2560320" cy="647223"/>
          </a:xfrm>
          <a:prstGeom prst="diamond">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Is </a:t>
            </a:r>
            <a:r>
              <a:rPr lang="el-GR" sz="1400" b="1" dirty="0"/>
              <a:t>ω</a:t>
            </a:r>
            <a:r>
              <a:rPr lang="en-US" sz="1400" b="1" baseline="-25000" dirty="0"/>
              <a:t>c</a:t>
            </a:r>
            <a:r>
              <a:rPr lang="en-US" sz="1400" b="1" baseline="30000" dirty="0"/>
              <a:t>2</a:t>
            </a:r>
            <a:r>
              <a:rPr lang="en-US" sz="1400" b="1" dirty="0"/>
              <a:t>,i &gt;0  ?</a:t>
            </a:r>
            <a:endParaRPr lang="en-IN" sz="1400" b="1" dirty="0"/>
          </a:p>
        </p:txBody>
      </p:sp>
      <p:cxnSp>
        <p:nvCxnSpPr>
          <p:cNvPr id="31" name="Straight Arrow Connector 30">
            <a:extLst>
              <a:ext uri="{FF2B5EF4-FFF2-40B4-BE49-F238E27FC236}">
                <a16:creationId xmlns:a16="http://schemas.microsoft.com/office/drawing/2014/main" id="{C863D628-1D5A-4375-9E36-99C08C30CC1F}"/>
              </a:ext>
            </a:extLst>
          </p:cNvPr>
          <p:cNvCxnSpPr>
            <a:stCxn id="21" idx="2"/>
          </p:cNvCxnSpPr>
          <p:nvPr/>
        </p:nvCxnSpPr>
        <p:spPr>
          <a:xfrm>
            <a:off x="8691880" y="3738879"/>
            <a:ext cx="0" cy="254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7D44AD32-2DAB-48BB-A087-47F46827C5F6}"/>
              </a:ext>
            </a:extLst>
          </p:cNvPr>
          <p:cNvSpPr/>
          <p:nvPr/>
        </p:nvSpPr>
        <p:spPr>
          <a:xfrm>
            <a:off x="7904489" y="3958046"/>
            <a:ext cx="1544311" cy="342645"/>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Compute </a:t>
            </a:r>
            <a:r>
              <a:rPr lang="el-GR" sz="1400" b="1" dirty="0"/>
              <a:t>ω</a:t>
            </a:r>
            <a:r>
              <a:rPr lang="en-US" sz="1400" b="1" baseline="-25000" dirty="0"/>
              <a:t>c </a:t>
            </a:r>
            <a:r>
              <a:rPr lang="en-US" sz="1400" b="1" dirty="0"/>
              <a:t>, i</a:t>
            </a:r>
            <a:endParaRPr lang="en-IN" sz="1400" b="1" dirty="0"/>
          </a:p>
        </p:txBody>
      </p:sp>
      <p:cxnSp>
        <p:nvCxnSpPr>
          <p:cNvPr id="34" name="Straight Arrow Connector 33">
            <a:extLst>
              <a:ext uri="{FF2B5EF4-FFF2-40B4-BE49-F238E27FC236}">
                <a16:creationId xmlns:a16="http://schemas.microsoft.com/office/drawing/2014/main" id="{1875ADEB-CA24-417E-9C68-937800347112}"/>
              </a:ext>
            </a:extLst>
          </p:cNvPr>
          <p:cNvCxnSpPr>
            <a:cxnSpLocks/>
            <a:stCxn id="32" idx="2"/>
          </p:cNvCxnSpPr>
          <p:nvPr/>
        </p:nvCxnSpPr>
        <p:spPr>
          <a:xfrm rot="5400000">
            <a:off x="8537979" y="4439355"/>
            <a:ext cx="277330"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3AEA436-F7CE-4B54-B933-603BE2225305}"/>
                  </a:ext>
                </a:extLst>
              </p:cNvPr>
              <p:cNvSpPr/>
              <p:nvPr/>
            </p:nvSpPr>
            <p:spPr>
              <a:xfrm>
                <a:off x="7047877" y="4562985"/>
                <a:ext cx="3257525" cy="724777"/>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Compute RT= sign </a:t>
                </a:r>
                <a14:m>
                  <m:oMath xmlns:m="http://schemas.openxmlformats.org/officeDocument/2006/math">
                    <m:d>
                      <m:dPr>
                        <m:begChr m:val="["/>
                        <m:endChr m:val="]"/>
                        <m:ctrlPr>
                          <a:rPr lang="en-US" b="1" i="1" smtClean="0">
                            <a:latin typeface="Cambria Math" panose="02040503050406030204" pitchFamily="18" charset="0"/>
                            <a:ea typeface="Cambria Math" panose="02040503050406030204" pitchFamily="18" charset="0"/>
                          </a:rPr>
                        </m:ctrlPr>
                      </m:dPr>
                      <m:e>
                        <m:f>
                          <m:fPr>
                            <m:ctrlPr>
                              <a:rPr lang="en-US" b="1" i="1" smtClean="0">
                                <a:latin typeface="Cambria Math" panose="02040503050406030204" pitchFamily="18" charset="0"/>
                                <a:ea typeface="Cambria Math" panose="02040503050406030204" pitchFamily="18" charset="0"/>
                              </a:rPr>
                            </m:ctrlPr>
                          </m:fPr>
                          <m:num>
                            <m:r>
                              <a:rPr lang="en-US" b="1" i="1">
                                <a:latin typeface="Cambria Math" panose="02040503050406030204" pitchFamily="18" charset="0"/>
                              </a:rPr>
                              <m:t>𝒅</m:t>
                            </m:r>
                            <m:r>
                              <a:rPr lang="en-US" b="1" i="1">
                                <a:latin typeface="Cambria Math" panose="02040503050406030204" pitchFamily="18" charset="0"/>
                                <a:ea typeface="Cambria Math" panose="02040503050406030204" pitchFamily="18" charset="0"/>
                              </a:rPr>
                              <m:t>𝝎</m:t>
                            </m:r>
                            <m:r>
                              <a:rPr lang="en-US" b="1" i="1">
                                <a:latin typeface="Cambria Math" panose="02040503050406030204" pitchFamily="18" charset="0"/>
                                <a:ea typeface="Cambria Math" panose="02040503050406030204" pitchFamily="18" charset="0"/>
                              </a:rPr>
                              <m:t>(</m:t>
                            </m:r>
                            <m:sSup>
                              <m:sSupPr>
                                <m:ctrlPr>
                                  <a:rPr lang="en-US" b="1" i="1">
                                    <a:latin typeface="Cambria Math" panose="02040503050406030204" pitchFamily="18" charset="0"/>
                                    <a:ea typeface="Cambria Math" panose="02040503050406030204" pitchFamily="18" charset="0"/>
                                  </a:rPr>
                                </m:ctrlPr>
                              </m:sSupPr>
                              <m:e>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𝝎</m:t>
                                    </m:r>
                                  </m:e>
                                  <m:sub>
                                    <m:r>
                                      <a:rPr lang="en-US" b="1" i="1">
                                        <a:latin typeface="Cambria Math" panose="02040503050406030204" pitchFamily="18" charset="0"/>
                                        <a:ea typeface="Cambria Math" panose="02040503050406030204" pitchFamily="18" charset="0"/>
                                      </a:rPr>
                                      <m:t>𝒄</m:t>
                                    </m:r>
                                  </m:sub>
                                </m:sSub>
                              </m:e>
                              <m:sup>
                                <m:r>
                                  <a:rPr lang="en-US" b="1" i="1">
                                    <a:latin typeface="Cambria Math" panose="02040503050406030204" pitchFamily="18" charset="0"/>
                                    <a:ea typeface="Cambria Math" panose="02040503050406030204" pitchFamily="18" charset="0"/>
                                  </a:rPr>
                                  <m:t>𝟐</m:t>
                                </m:r>
                              </m:sup>
                            </m:sSup>
                            <m:r>
                              <a:rPr lang="en-US" b="1" i="1">
                                <a:latin typeface="Cambria Math" panose="02040503050406030204" pitchFamily="18" charset="0"/>
                                <a:ea typeface="Cambria Math" panose="02040503050406030204" pitchFamily="18" charset="0"/>
                              </a:rPr>
                              <m:t>)</m:t>
                            </m:r>
                          </m:num>
                          <m:den>
                            <m:r>
                              <a:rPr lang="en-US" b="1" i="1">
                                <a:latin typeface="Cambria Math" panose="02040503050406030204" pitchFamily="18" charset="0"/>
                                <a:ea typeface="Cambria Math" panose="02040503050406030204" pitchFamily="18" charset="0"/>
                              </a:rPr>
                              <m:t>𝒅</m:t>
                            </m:r>
                            <m:r>
                              <a:rPr lang="en-US" b="1" i="1">
                                <a:latin typeface="Cambria Math" panose="02040503050406030204" pitchFamily="18" charset="0"/>
                                <a:ea typeface="Cambria Math" panose="02040503050406030204" pitchFamily="18" charset="0"/>
                              </a:rPr>
                              <m:t>(</m:t>
                            </m:r>
                            <m:sSup>
                              <m:sSupPr>
                                <m:ctrlPr>
                                  <a:rPr lang="en-US" b="1" i="1">
                                    <a:latin typeface="Cambria Math" panose="02040503050406030204" pitchFamily="18" charset="0"/>
                                    <a:ea typeface="Cambria Math" panose="02040503050406030204" pitchFamily="18" charset="0"/>
                                  </a:rPr>
                                </m:ctrlPr>
                              </m:sSupPr>
                              <m:e>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𝝎</m:t>
                                    </m:r>
                                  </m:e>
                                  <m:sub>
                                    <m:r>
                                      <a:rPr lang="en-US" b="1" i="1">
                                        <a:latin typeface="Cambria Math" panose="02040503050406030204" pitchFamily="18" charset="0"/>
                                        <a:ea typeface="Cambria Math" panose="02040503050406030204" pitchFamily="18" charset="0"/>
                                      </a:rPr>
                                      <m:t>𝒄</m:t>
                                    </m:r>
                                  </m:sub>
                                </m:sSub>
                              </m:e>
                              <m:sup>
                                <m:r>
                                  <a:rPr lang="en-US" b="1" i="1">
                                    <a:latin typeface="Cambria Math" panose="02040503050406030204" pitchFamily="18" charset="0"/>
                                    <a:ea typeface="Cambria Math" panose="02040503050406030204" pitchFamily="18" charset="0"/>
                                  </a:rPr>
                                  <m:t>𝟐</m:t>
                                </m:r>
                              </m:sup>
                            </m:sSup>
                            <m:r>
                              <a:rPr lang="en-US" b="1" i="1">
                                <a:latin typeface="Cambria Math" panose="02040503050406030204" pitchFamily="18" charset="0"/>
                                <a:ea typeface="Cambria Math" panose="02040503050406030204" pitchFamily="18" charset="0"/>
                              </a:rPr>
                              <m:t>)</m:t>
                            </m:r>
                          </m:den>
                        </m:f>
                      </m:e>
                    </m:d>
                  </m:oMath>
                </a14:m>
                <a:endParaRPr lang="en-US" b="1" baseline="-25000" dirty="0"/>
              </a:p>
            </p:txBody>
          </p:sp>
        </mc:Choice>
        <mc:Fallback xmlns="">
          <p:sp>
            <p:nvSpPr>
              <p:cNvPr id="3" name="Rectangle 2">
                <a:extLst>
                  <a:ext uri="{FF2B5EF4-FFF2-40B4-BE49-F238E27FC236}">
                    <a16:creationId xmlns:a16="http://schemas.microsoft.com/office/drawing/2014/main" id="{D3AEA436-F7CE-4B54-B933-603BE2225305}"/>
                  </a:ext>
                </a:extLst>
              </p:cNvPr>
              <p:cNvSpPr>
                <a:spLocks noRot="1" noChangeAspect="1" noMove="1" noResize="1" noEditPoints="1" noAdjustHandles="1" noChangeArrowheads="1" noChangeShapeType="1" noTextEdit="1"/>
              </p:cNvSpPr>
              <p:nvPr/>
            </p:nvSpPr>
            <p:spPr>
              <a:xfrm>
                <a:off x="7047877" y="4562985"/>
                <a:ext cx="3257525" cy="724777"/>
              </a:xfrm>
              <a:prstGeom prst="rect">
                <a:avLst/>
              </a:prstGeom>
              <a:blipFill>
                <a:blip r:embed="rId2"/>
                <a:stretch>
                  <a:fillRect/>
                </a:stretch>
              </a:blipFill>
              <a:ln>
                <a:solidFill>
                  <a:schemeClr val="accent6">
                    <a:lumMod val="75000"/>
                  </a:schemeClr>
                </a:solidFill>
              </a:ln>
            </p:spPr>
            <p:txBody>
              <a:bodyPr/>
              <a:lstStyle/>
              <a:p>
                <a:r>
                  <a:rPr lang="en-IN">
                    <a:noFill/>
                  </a:rPr>
                  <a:t> </a:t>
                </a:r>
              </a:p>
            </p:txBody>
          </p:sp>
        </mc:Fallback>
      </mc:AlternateContent>
      <p:cxnSp>
        <p:nvCxnSpPr>
          <p:cNvPr id="8" name="Straight Arrow Connector 7">
            <a:extLst>
              <a:ext uri="{FF2B5EF4-FFF2-40B4-BE49-F238E27FC236}">
                <a16:creationId xmlns:a16="http://schemas.microsoft.com/office/drawing/2014/main" id="{3EBA852A-B8B1-4ED9-9DBA-D45FAF64218D}"/>
              </a:ext>
            </a:extLst>
          </p:cNvPr>
          <p:cNvCxnSpPr>
            <a:cxnSpLocks/>
          </p:cNvCxnSpPr>
          <p:nvPr/>
        </p:nvCxnSpPr>
        <p:spPr>
          <a:xfrm>
            <a:off x="8676639" y="5287762"/>
            <a:ext cx="0" cy="274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Diamond 13">
            <a:extLst>
              <a:ext uri="{FF2B5EF4-FFF2-40B4-BE49-F238E27FC236}">
                <a16:creationId xmlns:a16="http://schemas.microsoft.com/office/drawing/2014/main" id="{C1698105-9999-4B69-8747-0BFA4F45B30E}"/>
              </a:ext>
            </a:extLst>
          </p:cNvPr>
          <p:cNvSpPr/>
          <p:nvPr/>
        </p:nvSpPr>
        <p:spPr>
          <a:xfrm>
            <a:off x="7955758" y="5592959"/>
            <a:ext cx="1441762" cy="724777"/>
          </a:xfrm>
          <a:prstGeom prst="diamond">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Is</a:t>
            </a:r>
          </a:p>
          <a:p>
            <a:pPr algn="ctr"/>
            <a:r>
              <a:rPr lang="en-US" sz="1200" b="1" dirty="0"/>
              <a:t>RT=+</a:t>
            </a:r>
            <a:r>
              <a:rPr lang="en-US" sz="1400" b="1" dirty="0"/>
              <a:t>1</a:t>
            </a:r>
            <a:endParaRPr lang="en-IN" sz="1400" b="1" dirty="0"/>
          </a:p>
        </p:txBody>
      </p:sp>
      <p:cxnSp>
        <p:nvCxnSpPr>
          <p:cNvPr id="17" name="Straight Arrow Connector 16">
            <a:extLst>
              <a:ext uri="{FF2B5EF4-FFF2-40B4-BE49-F238E27FC236}">
                <a16:creationId xmlns:a16="http://schemas.microsoft.com/office/drawing/2014/main" id="{E522543E-6C39-43D6-A222-7F4B06AB69AD}"/>
              </a:ext>
            </a:extLst>
          </p:cNvPr>
          <p:cNvCxnSpPr>
            <a:stCxn id="14" idx="3"/>
          </p:cNvCxnSpPr>
          <p:nvPr/>
        </p:nvCxnSpPr>
        <p:spPr>
          <a:xfrm flipV="1">
            <a:off x="9397520" y="5955347"/>
            <a:ext cx="152765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0911F731-F62B-4AC8-B2E0-94990C7AF509}"/>
              </a:ext>
            </a:extLst>
          </p:cNvPr>
          <p:cNvSpPr/>
          <p:nvPr/>
        </p:nvSpPr>
        <p:spPr>
          <a:xfrm>
            <a:off x="4867275" y="3238500"/>
            <a:ext cx="1503662" cy="38100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 = i+1</a:t>
            </a:r>
            <a:endParaRPr lang="en-IN" b="1" dirty="0"/>
          </a:p>
        </p:txBody>
      </p:sp>
      <p:cxnSp>
        <p:nvCxnSpPr>
          <p:cNvPr id="25" name="Straight Arrow Connector 24">
            <a:extLst>
              <a:ext uri="{FF2B5EF4-FFF2-40B4-BE49-F238E27FC236}">
                <a16:creationId xmlns:a16="http://schemas.microsoft.com/office/drawing/2014/main" id="{E2A8D78F-B162-4FCE-A14D-43DD6FFDD3B9}"/>
              </a:ext>
            </a:extLst>
          </p:cNvPr>
          <p:cNvCxnSpPr>
            <a:stCxn id="21" idx="1"/>
            <a:endCxn id="19" idx="3"/>
          </p:cNvCxnSpPr>
          <p:nvPr/>
        </p:nvCxnSpPr>
        <p:spPr>
          <a:xfrm flipH="1">
            <a:off x="6370937" y="3415268"/>
            <a:ext cx="1040783" cy="137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CF0CEE99-8A7B-4F12-B757-25DA035B5FCE}"/>
              </a:ext>
            </a:extLst>
          </p:cNvPr>
          <p:cNvCxnSpPr>
            <a:endCxn id="19" idx="0"/>
          </p:cNvCxnSpPr>
          <p:nvPr/>
        </p:nvCxnSpPr>
        <p:spPr>
          <a:xfrm>
            <a:off x="5619106" y="2323065"/>
            <a:ext cx="0" cy="915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3AAD352-5702-48F5-8781-5099AC7D3D9D}"/>
              </a:ext>
            </a:extLst>
          </p:cNvPr>
          <p:cNvCxnSpPr>
            <a:endCxn id="18" idx="1"/>
          </p:cNvCxnSpPr>
          <p:nvPr/>
        </p:nvCxnSpPr>
        <p:spPr>
          <a:xfrm>
            <a:off x="5619106" y="2323065"/>
            <a:ext cx="1584334" cy="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96A58F90-793A-426F-AEA9-D944EB7C047F}"/>
              </a:ext>
            </a:extLst>
          </p:cNvPr>
          <p:cNvCxnSpPr>
            <a:cxnSpLocks/>
          </p:cNvCxnSpPr>
          <p:nvPr/>
        </p:nvCxnSpPr>
        <p:spPr>
          <a:xfrm flipH="1">
            <a:off x="3740789" y="3435866"/>
            <a:ext cx="11264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628BC70-7511-437E-830C-6F7512675DF8}"/>
              </a:ext>
            </a:extLst>
          </p:cNvPr>
          <p:cNvCxnSpPr>
            <a:cxnSpLocks/>
            <a:stCxn id="9" idx="1"/>
          </p:cNvCxnSpPr>
          <p:nvPr/>
        </p:nvCxnSpPr>
        <p:spPr>
          <a:xfrm flipH="1">
            <a:off x="2305051" y="1437640"/>
            <a:ext cx="2790806"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F717309-04BE-4884-8DB1-C08003C54574}"/>
              </a:ext>
            </a:extLst>
          </p:cNvPr>
          <p:cNvCxnSpPr/>
          <p:nvPr/>
        </p:nvCxnSpPr>
        <p:spPr>
          <a:xfrm>
            <a:off x="2305050" y="1437640"/>
            <a:ext cx="0" cy="374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B60A93A-5986-4B89-BE18-837183935D60}"/>
              </a:ext>
            </a:extLst>
          </p:cNvPr>
          <p:cNvSpPr/>
          <p:nvPr/>
        </p:nvSpPr>
        <p:spPr>
          <a:xfrm>
            <a:off x="1704978" y="1812289"/>
            <a:ext cx="1285859" cy="374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2" name="Rectangle 51">
            <a:extLst>
              <a:ext uri="{FF2B5EF4-FFF2-40B4-BE49-F238E27FC236}">
                <a16:creationId xmlns:a16="http://schemas.microsoft.com/office/drawing/2014/main" id="{81DEA02C-D596-41C0-A44E-EB773697D784}"/>
              </a:ext>
            </a:extLst>
          </p:cNvPr>
          <p:cNvSpPr/>
          <p:nvPr/>
        </p:nvSpPr>
        <p:spPr>
          <a:xfrm>
            <a:off x="1552595" y="1812291"/>
            <a:ext cx="1724005" cy="561814"/>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sz="1600" b="1" dirty="0"/>
              <a:t>τ</a:t>
            </a:r>
            <a:r>
              <a:rPr lang="en-US" sz="1600" b="1" baseline="30000" dirty="0"/>
              <a:t>* </a:t>
            </a:r>
            <a:r>
              <a:rPr lang="en-US" sz="1600" b="1" dirty="0"/>
              <a:t>=min(</a:t>
            </a:r>
            <a:r>
              <a:rPr lang="el-GR" sz="1600" b="1" dirty="0"/>
              <a:t>τ</a:t>
            </a:r>
            <a:r>
              <a:rPr lang="en-US" sz="1600" b="1" baseline="-25000" dirty="0"/>
              <a:t>j</a:t>
            </a:r>
            <a:r>
              <a:rPr lang="en-US" sz="1600" b="1" dirty="0"/>
              <a:t>)</a:t>
            </a:r>
            <a:endParaRPr lang="en-IN" sz="1600" b="1" dirty="0"/>
          </a:p>
          <a:p>
            <a:pPr algn="ctr"/>
            <a:endParaRPr lang="en-IN" dirty="0"/>
          </a:p>
        </p:txBody>
      </p:sp>
      <p:cxnSp>
        <p:nvCxnSpPr>
          <p:cNvPr id="57" name="Straight Arrow Connector 56">
            <a:extLst>
              <a:ext uri="{FF2B5EF4-FFF2-40B4-BE49-F238E27FC236}">
                <a16:creationId xmlns:a16="http://schemas.microsoft.com/office/drawing/2014/main" id="{AF9F352E-FA39-4628-836A-5B6E32F6820B}"/>
              </a:ext>
            </a:extLst>
          </p:cNvPr>
          <p:cNvCxnSpPr>
            <a:cxnSpLocks/>
            <a:stCxn id="52" idx="2"/>
          </p:cNvCxnSpPr>
          <p:nvPr/>
        </p:nvCxnSpPr>
        <p:spPr>
          <a:xfrm flipH="1">
            <a:off x="2414597" y="2374105"/>
            <a:ext cx="1" cy="4066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Rounded Corners 57">
            <a:extLst>
              <a:ext uri="{FF2B5EF4-FFF2-40B4-BE49-F238E27FC236}">
                <a16:creationId xmlns:a16="http://schemas.microsoft.com/office/drawing/2014/main" id="{3BEE11E6-DCE1-402A-900A-DDC91A22FA12}"/>
              </a:ext>
            </a:extLst>
          </p:cNvPr>
          <p:cNvSpPr/>
          <p:nvPr/>
        </p:nvSpPr>
        <p:spPr>
          <a:xfrm>
            <a:off x="1973260" y="2764638"/>
            <a:ext cx="902965" cy="406677"/>
          </a:xfrm>
          <a:prstGeom prst="round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Stop</a:t>
            </a:r>
            <a:endParaRPr lang="en-IN" b="1" dirty="0"/>
          </a:p>
        </p:txBody>
      </p:sp>
      <p:sp>
        <p:nvSpPr>
          <p:cNvPr id="59" name="Oval 58">
            <a:extLst>
              <a:ext uri="{FF2B5EF4-FFF2-40B4-BE49-F238E27FC236}">
                <a16:creationId xmlns:a16="http://schemas.microsoft.com/office/drawing/2014/main" id="{D6AF7742-2217-4CCE-B1A9-D76F92A581F4}"/>
              </a:ext>
            </a:extLst>
          </p:cNvPr>
          <p:cNvSpPr/>
          <p:nvPr/>
        </p:nvSpPr>
        <p:spPr>
          <a:xfrm>
            <a:off x="3356624" y="3277507"/>
            <a:ext cx="384165" cy="341993"/>
          </a:xfrm>
          <a:prstGeom prst="ellipse">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endParaRPr lang="en-IN" b="1" dirty="0"/>
          </a:p>
        </p:txBody>
      </p:sp>
      <p:cxnSp>
        <p:nvCxnSpPr>
          <p:cNvPr id="63" name="Straight Connector 62">
            <a:extLst>
              <a:ext uri="{FF2B5EF4-FFF2-40B4-BE49-F238E27FC236}">
                <a16:creationId xmlns:a16="http://schemas.microsoft.com/office/drawing/2014/main" id="{43605826-5C06-448C-A6A0-A7778EF84B70}"/>
              </a:ext>
            </a:extLst>
          </p:cNvPr>
          <p:cNvCxnSpPr>
            <a:cxnSpLocks/>
            <a:stCxn id="14" idx="1"/>
          </p:cNvCxnSpPr>
          <p:nvPr/>
        </p:nvCxnSpPr>
        <p:spPr>
          <a:xfrm flipH="1" flipV="1">
            <a:off x="5619106" y="5950266"/>
            <a:ext cx="2336652" cy="5082"/>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F68327C8-006D-4355-B238-E9686869E4D5}"/>
              </a:ext>
            </a:extLst>
          </p:cNvPr>
          <p:cNvCxnSpPr>
            <a:cxnSpLocks/>
          </p:cNvCxnSpPr>
          <p:nvPr/>
        </p:nvCxnSpPr>
        <p:spPr>
          <a:xfrm flipV="1">
            <a:off x="5636251" y="3619500"/>
            <a:ext cx="0" cy="2335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Oval 67">
            <a:extLst>
              <a:ext uri="{FF2B5EF4-FFF2-40B4-BE49-F238E27FC236}">
                <a16:creationId xmlns:a16="http://schemas.microsoft.com/office/drawing/2014/main" id="{3BC0DF64-4224-4758-A4B2-BC66373EF1FC}"/>
              </a:ext>
            </a:extLst>
          </p:cNvPr>
          <p:cNvSpPr/>
          <p:nvPr/>
        </p:nvSpPr>
        <p:spPr>
          <a:xfrm>
            <a:off x="10925175" y="5766535"/>
            <a:ext cx="395287" cy="367462"/>
          </a:xfrm>
          <a:prstGeom prst="ellipse">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endParaRPr lang="en-IN" b="1" dirty="0"/>
          </a:p>
        </p:txBody>
      </p:sp>
      <p:cxnSp>
        <p:nvCxnSpPr>
          <p:cNvPr id="70" name="Straight Connector 69">
            <a:extLst>
              <a:ext uri="{FF2B5EF4-FFF2-40B4-BE49-F238E27FC236}">
                <a16:creationId xmlns:a16="http://schemas.microsoft.com/office/drawing/2014/main" id="{45EC3CFC-49BD-4B44-B0A2-44D636BFAC45}"/>
              </a:ext>
            </a:extLst>
          </p:cNvPr>
          <p:cNvCxnSpPr>
            <a:cxnSpLocks/>
          </p:cNvCxnSpPr>
          <p:nvPr/>
        </p:nvCxnSpPr>
        <p:spPr>
          <a:xfrm>
            <a:off x="6680191" y="1437640"/>
            <a:ext cx="2011689" cy="0"/>
          </a:xfrm>
          <a:prstGeom prst="line">
            <a:avLst/>
          </a:prstGeom>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30556108-05A7-45F1-98E8-7E23AB46C9A3}"/>
              </a:ext>
            </a:extLst>
          </p:cNvPr>
          <p:cNvSpPr txBox="1"/>
          <p:nvPr/>
        </p:nvSpPr>
        <p:spPr>
          <a:xfrm>
            <a:off x="3740789" y="1068308"/>
            <a:ext cx="704850" cy="369332"/>
          </a:xfrm>
          <a:prstGeom prst="rect">
            <a:avLst/>
          </a:prstGeom>
          <a:noFill/>
        </p:spPr>
        <p:txBody>
          <a:bodyPr wrap="square" rtlCol="0">
            <a:spAutoFit/>
          </a:bodyPr>
          <a:lstStyle/>
          <a:p>
            <a:r>
              <a:rPr lang="en-US" dirty="0"/>
              <a:t>NO</a:t>
            </a:r>
            <a:endParaRPr lang="en-IN" dirty="0"/>
          </a:p>
        </p:txBody>
      </p:sp>
      <p:sp>
        <p:nvSpPr>
          <p:cNvPr id="74" name="TextBox 73">
            <a:extLst>
              <a:ext uri="{FF2B5EF4-FFF2-40B4-BE49-F238E27FC236}">
                <a16:creationId xmlns:a16="http://schemas.microsoft.com/office/drawing/2014/main" id="{DC29C1DF-DA9A-4981-ADA3-B28023399282}"/>
              </a:ext>
            </a:extLst>
          </p:cNvPr>
          <p:cNvSpPr txBox="1"/>
          <p:nvPr/>
        </p:nvSpPr>
        <p:spPr>
          <a:xfrm>
            <a:off x="7203440" y="1114031"/>
            <a:ext cx="752318" cy="369332"/>
          </a:xfrm>
          <a:prstGeom prst="rect">
            <a:avLst/>
          </a:prstGeom>
          <a:noFill/>
        </p:spPr>
        <p:txBody>
          <a:bodyPr wrap="square" rtlCol="0">
            <a:spAutoFit/>
          </a:bodyPr>
          <a:lstStyle/>
          <a:p>
            <a:r>
              <a:rPr lang="en-US" dirty="0"/>
              <a:t>YES</a:t>
            </a:r>
            <a:endParaRPr lang="en-IN" dirty="0"/>
          </a:p>
        </p:txBody>
      </p:sp>
      <p:sp>
        <p:nvSpPr>
          <p:cNvPr id="79" name="TextBox 78">
            <a:extLst>
              <a:ext uri="{FF2B5EF4-FFF2-40B4-BE49-F238E27FC236}">
                <a16:creationId xmlns:a16="http://schemas.microsoft.com/office/drawing/2014/main" id="{57980A91-1D09-4106-8A93-A7D8F40BF8D5}"/>
              </a:ext>
            </a:extLst>
          </p:cNvPr>
          <p:cNvSpPr txBox="1"/>
          <p:nvPr/>
        </p:nvSpPr>
        <p:spPr>
          <a:xfrm>
            <a:off x="5666584" y="2646675"/>
            <a:ext cx="564828" cy="369332"/>
          </a:xfrm>
          <a:prstGeom prst="rect">
            <a:avLst/>
          </a:prstGeom>
          <a:noFill/>
        </p:spPr>
        <p:txBody>
          <a:bodyPr wrap="square" rtlCol="0">
            <a:spAutoFit/>
          </a:bodyPr>
          <a:lstStyle/>
          <a:p>
            <a:r>
              <a:rPr lang="en-US" dirty="0"/>
              <a:t>NO</a:t>
            </a:r>
            <a:endParaRPr lang="en-IN" dirty="0"/>
          </a:p>
        </p:txBody>
      </p:sp>
      <p:sp>
        <p:nvSpPr>
          <p:cNvPr id="80" name="TextBox 79">
            <a:extLst>
              <a:ext uri="{FF2B5EF4-FFF2-40B4-BE49-F238E27FC236}">
                <a16:creationId xmlns:a16="http://schemas.microsoft.com/office/drawing/2014/main" id="{963E99A4-D046-4A6A-B224-FD672102FAEB}"/>
              </a:ext>
            </a:extLst>
          </p:cNvPr>
          <p:cNvSpPr txBox="1"/>
          <p:nvPr/>
        </p:nvSpPr>
        <p:spPr>
          <a:xfrm>
            <a:off x="6716674" y="3124513"/>
            <a:ext cx="681645" cy="369332"/>
          </a:xfrm>
          <a:prstGeom prst="rect">
            <a:avLst/>
          </a:prstGeom>
          <a:noFill/>
        </p:spPr>
        <p:txBody>
          <a:bodyPr wrap="square" rtlCol="0">
            <a:spAutoFit/>
          </a:bodyPr>
          <a:lstStyle/>
          <a:p>
            <a:r>
              <a:rPr lang="en-US" dirty="0"/>
              <a:t>NO</a:t>
            </a:r>
            <a:endParaRPr lang="en-IN" dirty="0"/>
          </a:p>
        </p:txBody>
      </p:sp>
      <p:sp>
        <p:nvSpPr>
          <p:cNvPr id="81" name="TextBox 80">
            <a:extLst>
              <a:ext uri="{FF2B5EF4-FFF2-40B4-BE49-F238E27FC236}">
                <a16:creationId xmlns:a16="http://schemas.microsoft.com/office/drawing/2014/main" id="{6582EF25-B1C7-4F9A-BC8F-D5A0872F13F8}"/>
              </a:ext>
            </a:extLst>
          </p:cNvPr>
          <p:cNvSpPr txBox="1"/>
          <p:nvPr/>
        </p:nvSpPr>
        <p:spPr>
          <a:xfrm>
            <a:off x="8691880" y="2677034"/>
            <a:ext cx="723887" cy="369332"/>
          </a:xfrm>
          <a:prstGeom prst="rect">
            <a:avLst/>
          </a:prstGeom>
          <a:noFill/>
        </p:spPr>
        <p:txBody>
          <a:bodyPr wrap="square" rtlCol="0">
            <a:spAutoFit/>
          </a:bodyPr>
          <a:lstStyle/>
          <a:p>
            <a:r>
              <a:rPr lang="en-US" dirty="0"/>
              <a:t>YES</a:t>
            </a:r>
            <a:endParaRPr lang="en-IN" dirty="0"/>
          </a:p>
        </p:txBody>
      </p:sp>
      <p:sp>
        <p:nvSpPr>
          <p:cNvPr id="83" name="TextBox 82">
            <a:extLst>
              <a:ext uri="{FF2B5EF4-FFF2-40B4-BE49-F238E27FC236}">
                <a16:creationId xmlns:a16="http://schemas.microsoft.com/office/drawing/2014/main" id="{6EF56C23-65D5-462C-80E2-405E5BBCFAC7}"/>
              </a:ext>
            </a:extLst>
          </p:cNvPr>
          <p:cNvSpPr txBox="1"/>
          <p:nvPr/>
        </p:nvSpPr>
        <p:spPr>
          <a:xfrm>
            <a:off x="6784694" y="5613906"/>
            <a:ext cx="804826" cy="369332"/>
          </a:xfrm>
          <a:prstGeom prst="rect">
            <a:avLst/>
          </a:prstGeom>
          <a:noFill/>
        </p:spPr>
        <p:txBody>
          <a:bodyPr wrap="square" rtlCol="0">
            <a:spAutoFit/>
          </a:bodyPr>
          <a:lstStyle/>
          <a:p>
            <a:r>
              <a:rPr lang="en-US" dirty="0"/>
              <a:t>NO</a:t>
            </a:r>
            <a:endParaRPr lang="en-IN" dirty="0"/>
          </a:p>
        </p:txBody>
      </p:sp>
      <p:sp>
        <p:nvSpPr>
          <p:cNvPr id="84" name="TextBox 83">
            <a:extLst>
              <a:ext uri="{FF2B5EF4-FFF2-40B4-BE49-F238E27FC236}">
                <a16:creationId xmlns:a16="http://schemas.microsoft.com/office/drawing/2014/main" id="{3609048E-5D5B-49DB-B244-B07CCF2E5EDE}"/>
              </a:ext>
            </a:extLst>
          </p:cNvPr>
          <p:cNvSpPr txBox="1"/>
          <p:nvPr/>
        </p:nvSpPr>
        <p:spPr>
          <a:xfrm>
            <a:off x="9836405" y="5613906"/>
            <a:ext cx="1433921" cy="369332"/>
          </a:xfrm>
          <a:prstGeom prst="rect">
            <a:avLst/>
          </a:prstGeom>
          <a:noFill/>
        </p:spPr>
        <p:txBody>
          <a:bodyPr wrap="square" rtlCol="0">
            <a:spAutoFit/>
          </a:bodyPr>
          <a:lstStyle/>
          <a:p>
            <a:r>
              <a:rPr lang="en-US" dirty="0"/>
              <a:t>YES</a:t>
            </a:r>
            <a:endParaRPr lang="en-IN" dirty="0"/>
          </a:p>
        </p:txBody>
      </p:sp>
    </p:spTree>
    <p:extLst>
      <p:ext uri="{BB962C8B-B14F-4D97-AF65-F5344CB8AC3E}">
        <p14:creationId xmlns:p14="http://schemas.microsoft.com/office/powerpoint/2010/main" val="37577341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553A0FA4-84A2-408D-B29B-C45D0C847858}"/>
              </a:ext>
            </a:extLst>
          </p:cNvPr>
          <p:cNvSpPr/>
          <p:nvPr/>
        </p:nvSpPr>
        <p:spPr>
          <a:xfrm>
            <a:off x="5691568" y="533400"/>
            <a:ext cx="361950" cy="390525"/>
          </a:xfrm>
          <a:prstGeom prst="flowChartConnector">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endParaRPr lang="en-IN" b="1" dirty="0"/>
          </a:p>
        </p:txBody>
      </p:sp>
      <p:cxnSp>
        <p:nvCxnSpPr>
          <p:cNvPr id="8" name="Straight Arrow Connector 7">
            <a:extLst>
              <a:ext uri="{FF2B5EF4-FFF2-40B4-BE49-F238E27FC236}">
                <a16:creationId xmlns:a16="http://schemas.microsoft.com/office/drawing/2014/main" id="{6DA27377-FB14-48FC-B131-32F1B7227865}"/>
              </a:ext>
            </a:extLst>
          </p:cNvPr>
          <p:cNvCxnSpPr/>
          <p:nvPr/>
        </p:nvCxnSpPr>
        <p:spPr>
          <a:xfrm>
            <a:off x="5872543" y="923925"/>
            <a:ext cx="0" cy="314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4F05277C-9969-4019-B364-F63647202989}"/>
              </a:ext>
            </a:extLst>
          </p:cNvPr>
          <p:cNvSpPr/>
          <p:nvPr/>
        </p:nvSpPr>
        <p:spPr>
          <a:xfrm>
            <a:off x="5196270" y="1238250"/>
            <a:ext cx="1352546" cy="390525"/>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Set j = j+1</a:t>
            </a:r>
            <a:endParaRPr lang="en-IN" b="1" dirty="0"/>
          </a:p>
        </p:txBody>
      </p:sp>
      <p:cxnSp>
        <p:nvCxnSpPr>
          <p:cNvPr id="12" name="Straight Arrow Connector 11">
            <a:extLst>
              <a:ext uri="{FF2B5EF4-FFF2-40B4-BE49-F238E27FC236}">
                <a16:creationId xmlns:a16="http://schemas.microsoft.com/office/drawing/2014/main" id="{4C717EE3-ECD7-4556-9F02-C73B2C016FC9}"/>
              </a:ext>
            </a:extLst>
          </p:cNvPr>
          <p:cNvCxnSpPr>
            <a:stCxn id="10" idx="2"/>
          </p:cNvCxnSpPr>
          <p:nvPr/>
        </p:nvCxnSpPr>
        <p:spPr>
          <a:xfrm>
            <a:off x="5872543" y="1628775"/>
            <a:ext cx="0" cy="333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92B04F8-9177-4AB8-9091-8B78FDE76A13}"/>
                  </a:ext>
                </a:extLst>
              </p:cNvPr>
              <p:cNvSpPr/>
              <p:nvPr/>
            </p:nvSpPr>
            <p:spPr>
              <a:xfrm>
                <a:off x="4415226" y="2019300"/>
                <a:ext cx="2914634" cy="148590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b="1" dirty="0"/>
                  <a:t>1) Compute C=Re</a:t>
                </a:r>
                <a14:m>
                  <m:oMath xmlns:m="http://schemas.openxmlformats.org/officeDocument/2006/math">
                    <m:d>
                      <m:dPr>
                        <m:begChr m:val="["/>
                        <m:endChr m:val="]"/>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m:t>
                            </m:r>
                            <m:r>
                              <a:rPr lang="en-US" b="1" i="1" smtClean="0">
                                <a:latin typeface="Cambria Math" panose="02040503050406030204" pitchFamily="18" charset="0"/>
                              </a:rPr>
                              <m:t>𝑷</m:t>
                            </m:r>
                            <m:r>
                              <a:rPr lang="en-US" b="1" i="1" smtClean="0">
                                <a:latin typeface="Cambria Math" panose="02040503050406030204" pitchFamily="18" charset="0"/>
                              </a:rPr>
                              <m:t>(</m:t>
                            </m:r>
                            <m:r>
                              <a:rPr lang="en-US" b="1" i="1" smtClean="0">
                                <a:latin typeface="Cambria Math" panose="02040503050406030204" pitchFamily="18" charset="0"/>
                              </a:rPr>
                              <m:t>𝒋</m:t>
                            </m:r>
                            <m:r>
                              <m:rPr>
                                <m:nor/>
                              </m:rPr>
                              <a:rPr lang="el-GR" b="1" dirty="0"/>
                              <m:t>ω</m:t>
                            </m:r>
                            <m:r>
                              <m:rPr>
                                <m:nor/>
                              </m:rPr>
                              <a:rPr lang="en-US" b="1" baseline="-25000" dirty="0"/>
                              <m:t>c</m:t>
                            </m:r>
                            <m:r>
                              <a:rPr lang="en-US" b="1" i="1" baseline="-25000" dirty="0" smtClean="0">
                                <a:latin typeface="Cambria Math" panose="02040503050406030204" pitchFamily="18" charset="0"/>
                              </a:rPr>
                              <m:t>,</m:t>
                            </m:r>
                            <m:r>
                              <a:rPr lang="en-US" b="1" i="1" baseline="-25000" dirty="0" smtClean="0">
                                <a:latin typeface="Cambria Math" panose="02040503050406030204" pitchFamily="18" charset="0"/>
                              </a:rPr>
                              <m:t>𝒋</m:t>
                            </m:r>
                            <m:r>
                              <a:rPr lang="en-US" b="1" i="1" smtClean="0">
                                <a:latin typeface="Cambria Math" panose="02040503050406030204" pitchFamily="18" charset="0"/>
                              </a:rPr>
                              <m:t>)</m:t>
                            </m:r>
                          </m:num>
                          <m:den>
                            <m:r>
                              <a:rPr lang="en-US" b="1" i="1" smtClean="0">
                                <a:latin typeface="Cambria Math" panose="02040503050406030204" pitchFamily="18" charset="0"/>
                              </a:rPr>
                              <m:t>𝑸</m:t>
                            </m:r>
                            <m:r>
                              <a:rPr lang="en-US" b="1" i="1" smtClean="0">
                                <a:latin typeface="Cambria Math" panose="02040503050406030204" pitchFamily="18" charset="0"/>
                              </a:rPr>
                              <m:t>(</m:t>
                            </m:r>
                            <m:r>
                              <a:rPr lang="en-US" b="1" i="1" smtClean="0">
                                <a:latin typeface="Cambria Math" panose="02040503050406030204" pitchFamily="18" charset="0"/>
                              </a:rPr>
                              <m:t>𝒋</m:t>
                            </m:r>
                            <m:r>
                              <m:rPr>
                                <m:nor/>
                              </m:rPr>
                              <a:rPr lang="el-GR" b="1" dirty="0"/>
                              <m:t>ω</m:t>
                            </m:r>
                            <m:r>
                              <m:rPr>
                                <m:nor/>
                              </m:rPr>
                              <a:rPr lang="en-US" b="1" baseline="-25000" dirty="0"/>
                              <m:t>c</m:t>
                            </m:r>
                            <m:r>
                              <m:rPr>
                                <m:nor/>
                              </m:rPr>
                              <a:rPr lang="en-US" b="1" i="0" baseline="-25000" dirty="0" smtClean="0"/>
                              <m:t>,</m:t>
                            </m:r>
                            <m:r>
                              <m:rPr>
                                <m:nor/>
                              </m:rPr>
                              <a:rPr lang="en-US" b="1" i="0" baseline="-25000" dirty="0" smtClean="0"/>
                              <m:t>j</m:t>
                            </m:r>
                            <m:r>
                              <m:rPr>
                                <m:nor/>
                              </m:rPr>
                              <a:rPr lang="en-US" b="1" i="0" smtClean="0">
                                <a:latin typeface="Cambria Math" panose="02040503050406030204" pitchFamily="18" charset="0"/>
                              </a:rPr>
                              <m:t>)</m:t>
                            </m:r>
                          </m:den>
                        </m:f>
                      </m:e>
                    </m:d>
                  </m:oMath>
                </a14:m>
                <a:endParaRPr lang="en-IN" b="1" dirty="0"/>
              </a:p>
              <a:p>
                <a:r>
                  <a:rPr lang="en-IN" b="1" dirty="0"/>
                  <a:t>                     S=Img</a:t>
                </a:r>
                <a14:m>
                  <m:oMath xmlns:m="http://schemas.openxmlformats.org/officeDocument/2006/math">
                    <m:d>
                      <m:dPr>
                        <m:begChr m:val="["/>
                        <m:endChr m:val="]"/>
                        <m:ctrlPr>
                          <a:rPr lang="en-IN" b="1" i="1" smtClean="0">
                            <a:latin typeface="Cambria Math" panose="02040503050406030204" pitchFamily="18" charset="0"/>
                          </a:rPr>
                        </m:ctrlPr>
                      </m:dPr>
                      <m:e>
                        <m:f>
                          <m:fPr>
                            <m:ctrlPr>
                              <a:rPr lang="en-IN" b="1" i="1" smtClean="0">
                                <a:latin typeface="Cambria Math" panose="02040503050406030204" pitchFamily="18" charset="0"/>
                              </a:rPr>
                            </m:ctrlPr>
                          </m:fPr>
                          <m:num>
                            <m:r>
                              <a:rPr lang="en-US" b="1" i="1" smtClean="0">
                                <a:latin typeface="Cambria Math" panose="02040503050406030204" pitchFamily="18" charset="0"/>
                              </a:rPr>
                              <m:t>𝑷</m:t>
                            </m:r>
                            <m:r>
                              <a:rPr lang="en-US" b="1" i="1" smtClean="0">
                                <a:latin typeface="Cambria Math" panose="02040503050406030204" pitchFamily="18" charset="0"/>
                              </a:rPr>
                              <m:t>(</m:t>
                            </m:r>
                            <m:r>
                              <a:rPr lang="en-US" b="1" i="1" smtClean="0">
                                <a:latin typeface="Cambria Math" panose="02040503050406030204" pitchFamily="18" charset="0"/>
                              </a:rPr>
                              <m:t>𝒋</m:t>
                            </m:r>
                            <m:r>
                              <m:rPr>
                                <m:nor/>
                              </m:rPr>
                              <a:rPr lang="el-GR" b="1" dirty="0"/>
                              <m:t>ω</m:t>
                            </m:r>
                            <m:r>
                              <m:rPr>
                                <m:nor/>
                              </m:rPr>
                              <a:rPr lang="en-US" b="1" baseline="-25000" dirty="0"/>
                              <m:t>c</m:t>
                            </m:r>
                            <m:r>
                              <a:rPr lang="en-US" b="1" i="1" baseline="-25000" dirty="0" smtClean="0">
                                <a:latin typeface="Cambria Math" panose="02040503050406030204" pitchFamily="18" charset="0"/>
                              </a:rPr>
                              <m:t>,</m:t>
                            </m:r>
                            <m:r>
                              <a:rPr lang="en-US" b="1" i="1" baseline="-25000" dirty="0" smtClean="0">
                                <a:latin typeface="Cambria Math" panose="02040503050406030204" pitchFamily="18" charset="0"/>
                              </a:rPr>
                              <m:t>𝒋</m:t>
                            </m:r>
                            <m:r>
                              <a:rPr lang="en-US" b="1" i="1" smtClean="0">
                                <a:latin typeface="Cambria Math" panose="02040503050406030204" pitchFamily="18" charset="0"/>
                              </a:rPr>
                              <m:t>)</m:t>
                            </m:r>
                          </m:num>
                          <m:den>
                            <m:r>
                              <a:rPr lang="en-US" b="1" i="1" smtClean="0">
                                <a:latin typeface="Cambria Math" panose="02040503050406030204" pitchFamily="18" charset="0"/>
                              </a:rPr>
                              <m:t>𝑸</m:t>
                            </m:r>
                            <m:r>
                              <a:rPr lang="en-US" b="1" i="1" smtClean="0">
                                <a:latin typeface="Cambria Math" panose="02040503050406030204" pitchFamily="18" charset="0"/>
                              </a:rPr>
                              <m:t>(</m:t>
                            </m:r>
                            <m:r>
                              <a:rPr lang="en-US" b="1" i="1" smtClean="0">
                                <a:latin typeface="Cambria Math" panose="02040503050406030204" pitchFamily="18" charset="0"/>
                              </a:rPr>
                              <m:t>𝒋</m:t>
                            </m:r>
                            <m:r>
                              <m:rPr>
                                <m:nor/>
                              </m:rPr>
                              <a:rPr lang="el-GR" b="1" dirty="0"/>
                              <m:t>ω</m:t>
                            </m:r>
                            <m:r>
                              <m:rPr>
                                <m:nor/>
                              </m:rPr>
                              <a:rPr lang="en-US" b="1" baseline="-25000" dirty="0"/>
                              <m:t>c</m:t>
                            </m:r>
                            <m:r>
                              <a:rPr lang="en-US" b="1" i="1" baseline="-25000" dirty="0" smtClean="0">
                                <a:latin typeface="Cambria Math" panose="02040503050406030204" pitchFamily="18" charset="0"/>
                              </a:rPr>
                              <m:t>,</m:t>
                            </m:r>
                            <m:r>
                              <a:rPr lang="en-US" b="1" i="1" baseline="-25000" dirty="0" smtClean="0">
                                <a:latin typeface="Cambria Math" panose="02040503050406030204" pitchFamily="18" charset="0"/>
                              </a:rPr>
                              <m:t>𝒋</m:t>
                            </m:r>
                            <m:r>
                              <a:rPr lang="en-US" b="1" i="1" smtClean="0">
                                <a:latin typeface="Cambria Math" panose="02040503050406030204" pitchFamily="18" charset="0"/>
                              </a:rPr>
                              <m:t>)</m:t>
                            </m:r>
                          </m:den>
                        </m:f>
                      </m:e>
                    </m:d>
                  </m:oMath>
                </a14:m>
                <a:endParaRPr lang="en-US" b="1" dirty="0"/>
              </a:p>
              <a:p>
                <a:r>
                  <a:rPr lang="en-IN" b="1" dirty="0"/>
                  <a:t>2)Compute ϴ= tan</a:t>
                </a:r>
                <a:r>
                  <a:rPr lang="en-IN" b="1" baseline="30000" dirty="0"/>
                  <a:t>-1</a:t>
                </a:r>
                <a14:m>
                  <m:oMath xmlns:m="http://schemas.openxmlformats.org/officeDocument/2006/math">
                    <m:d>
                      <m:dPr>
                        <m:ctrlPr>
                          <a:rPr lang="en-IN" b="1" i="1" smtClean="0">
                            <a:latin typeface="Cambria Math" panose="02040503050406030204" pitchFamily="18" charset="0"/>
                          </a:rPr>
                        </m:ctrlPr>
                      </m:dPr>
                      <m:e>
                        <m:f>
                          <m:fPr>
                            <m:type m:val="skw"/>
                            <m:ctrlPr>
                              <a:rPr lang="en-IN" b="1" i="1" smtClean="0">
                                <a:latin typeface="Cambria Math" panose="02040503050406030204" pitchFamily="18" charset="0"/>
                              </a:rPr>
                            </m:ctrlPr>
                          </m:fPr>
                          <m:num>
                            <m:r>
                              <a:rPr lang="en-US" b="1" i="1" smtClean="0">
                                <a:latin typeface="Cambria Math" panose="02040503050406030204" pitchFamily="18" charset="0"/>
                              </a:rPr>
                              <m:t>𝑺</m:t>
                            </m:r>
                          </m:num>
                          <m:den>
                            <m:r>
                              <a:rPr lang="en-US" b="1" i="1" smtClean="0">
                                <a:latin typeface="Cambria Math" panose="02040503050406030204" pitchFamily="18" charset="0"/>
                              </a:rPr>
                              <m:t>𝑪</m:t>
                            </m:r>
                          </m:den>
                        </m:f>
                      </m:e>
                    </m:d>
                  </m:oMath>
                </a14:m>
                <a:endParaRPr lang="en-IN" b="1" dirty="0"/>
              </a:p>
            </p:txBody>
          </p:sp>
        </mc:Choice>
        <mc:Fallback xmlns="">
          <p:sp>
            <p:nvSpPr>
              <p:cNvPr id="13" name="Rectangle 12">
                <a:extLst>
                  <a:ext uri="{FF2B5EF4-FFF2-40B4-BE49-F238E27FC236}">
                    <a16:creationId xmlns:a16="http://schemas.microsoft.com/office/drawing/2014/main" id="{692B04F8-9177-4AB8-9091-8B78FDE76A13}"/>
                  </a:ext>
                </a:extLst>
              </p:cNvPr>
              <p:cNvSpPr>
                <a:spLocks noRot="1" noChangeAspect="1" noMove="1" noResize="1" noEditPoints="1" noAdjustHandles="1" noChangeArrowheads="1" noChangeShapeType="1" noTextEdit="1"/>
              </p:cNvSpPr>
              <p:nvPr/>
            </p:nvSpPr>
            <p:spPr>
              <a:xfrm>
                <a:off x="4415226" y="2019300"/>
                <a:ext cx="2914634" cy="1485900"/>
              </a:xfrm>
              <a:prstGeom prst="rect">
                <a:avLst/>
              </a:prstGeom>
              <a:blipFill>
                <a:blip r:embed="rId5"/>
                <a:stretch>
                  <a:fillRect l="-1458" r="-5000" b="-38618"/>
                </a:stretch>
              </a:blipFill>
              <a:ln>
                <a:solidFill>
                  <a:schemeClr val="accent6">
                    <a:lumMod val="75000"/>
                  </a:schemeClr>
                </a:solidFill>
              </a:ln>
            </p:spPr>
            <p:txBody>
              <a:bodyPr/>
              <a:lstStyle/>
              <a:p>
                <a:r>
                  <a:rPr lang="en-IN">
                    <a:noFill/>
                  </a:rPr>
                  <a:t> </a:t>
                </a:r>
              </a:p>
            </p:txBody>
          </p:sp>
        </mc:Fallback>
      </mc:AlternateContent>
      <p:cxnSp>
        <p:nvCxnSpPr>
          <p:cNvPr id="11" name="Straight Arrow Connector 10">
            <a:extLst>
              <a:ext uri="{FF2B5EF4-FFF2-40B4-BE49-F238E27FC236}">
                <a16:creationId xmlns:a16="http://schemas.microsoft.com/office/drawing/2014/main" id="{0CD45833-95AA-4A33-A97A-B54FEED37AA8}"/>
              </a:ext>
            </a:extLst>
          </p:cNvPr>
          <p:cNvCxnSpPr>
            <a:stCxn id="13" idx="2"/>
          </p:cNvCxnSpPr>
          <p:nvPr/>
        </p:nvCxnSpPr>
        <p:spPr>
          <a:xfrm>
            <a:off x="5872543" y="3505200"/>
            <a:ext cx="0" cy="238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Diamond 13">
            <a:extLst>
              <a:ext uri="{FF2B5EF4-FFF2-40B4-BE49-F238E27FC236}">
                <a16:creationId xmlns:a16="http://schemas.microsoft.com/office/drawing/2014/main" id="{655E0EAC-B876-4202-B512-5431F21D4C14}"/>
              </a:ext>
            </a:extLst>
          </p:cNvPr>
          <p:cNvSpPr/>
          <p:nvPr/>
        </p:nvSpPr>
        <p:spPr>
          <a:xfrm>
            <a:off x="5196270" y="3743326"/>
            <a:ext cx="1367218" cy="685800"/>
          </a:xfrm>
          <a:prstGeom prst="diamond">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Is </a:t>
            </a:r>
            <a:r>
              <a:rPr lang="el-GR" b="1" dirty="0"/>
              <a:t>ϴ</a:t>
            </a:r>
            <a:r>
              <a:rPr lang="en-US" b="1" dirty="0"/>
              <a:t>&lt;0</a:t>
            </a:r>
            <a:endParaRPr lang="en-IN" b="1" dirty="0"/>
          </a:p>
        </p:txBody>
      </p:sp>
      <p:cxnSp>
        <p:nvCxnSpPr>
          <p:cNvPr id="18" name="Straight Connector 17">
            <a:extLst>
              <a:ext uri="{FF2B5EF4-FFF2-40B4-BE49-F238E27FC236}">
                <a16:creationId xmlns:a16="http://schemas.microsoft.com/office/drawing/2014/main" id="{ED272EED-D98E-4009-A2A6-5E1E77ED89EF}"/>
              </a:ext>
            </a:extLst>
          </p:cNvPr>
          <p:cNvCxnSpPr>
            <a:cxnSpLocks/>
          </p:cNvCxnSpPr>
          <p:nvPr/>
        </p:nvCxnSpPr>
        <p:spPr>
          <a:xfrm>
            <a:off x="6563488" y="4086226"/>
            <a:ext cx="2033209"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0BE5F2F-1D8C-48AF-8E43-C611EA20FF76}"/>
              </a:ext>
            </a:extLst>
          </p:cNvPr>
          <p:cNvCxnSpPr>
            <a:stCxn id="14" idx="1"/>
          </p:cNvCxnSpPr>
          <p:nvPr/>
        </p:nvCxnSpPr>
        <p:spPr>
          <a:xfrm flipH="1">
            <a:off x="3790950" y="4086226"/>
            <a:ext cx="140532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507A7B0-A7A4-4858-9540-E64F64864061}"/>
              </a:ext>
            </a:extLst>
          </p:cNvPr>
          <p:cNvCxnSpPr/>
          <p:nvPr/>
        </p:nvCxnSpPr>
        <p:spPr>
          <a:xfrm>
            <a:off x="3771900" y="4086226"/>
            <a:ext cx="0" cy="342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5AECE0F-A7A4-4BDB-BA1A-3D15D7F08DC8}"/>
              </a:ext>
            </a:extLst>
          </p:cNvPr>
          <p:cNvCxnSpPr/>
          <p:nvPr/>
        </p:nvCxnSpPr>
        <p:spPr>
          <a:xfrm>
            <a:off x="1000125" y="1524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0EC5C14-833C-418E-BC12-B46AE578AB5E}"/>
              </a:ext>
            </a:extLst>
          </p:cNvPr>
          <p:cNvCxnSpPr>
            <a:cxnSpLocks/>
          </p:cNvCxnSpPr>
          <p:nvPr/>
        </p:nvCxnSpPr>
        <p:spPr>
          <a:xfrm>
            <a:off x="8596697" y="4086226"/>
            <a:ext cx="0" cy="3524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47E66B78-4131-4023-935D-862835329D9D}"/>
                  </a:ext>
                </a:extLst>
              </p:cNvPr>
              <p:cNvSpPr/>
              <p:nvPr/>
            </p:nvSpPr>
            <p:spPr>
              <a:xfrm>
                <a:off x="3119843" y="4438653"/>
                <a:ext cx="1295383" cy="742939"/>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b="1" dirty="0"/>
                  <a:t> Compute</a:t>
                </a:r>
              </a:p>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𝒋</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𝜽</m:t>
                          </m:r>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𝝅</m:t>
                          </m:r>
                        </m:num>
                        <m:den>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𝝎</m:t>
                              </m:r>
                            </m:e>
                            <m:sub>
                              <m:r>
                                <a:rPr lang="en-US" sz="1400" b="1" i="1" smtClean="0">
                                  <a:latin typeface="Cambria Math" panose="02040503050406030204" pitchFamily="18" charset="0"/>
                                  <a:ea typeface="Cambria Math" panose="02040503050406030204" pitchFamily="18" charset="0"/>
                                </a:rPr>
                                <m:t>𝒄</m:t>
                              </m:r>
                            </m:sub>
                          </m:sSub>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𝒋</m:t>
                          </m:r>
                        </m:den>
                      </m:f>
                    </m:oMath>
                  </m:oMathPara>
                </a14:m>
                <a:endParaRPr lang="en-IN" b="1" dirty="0"/>
              </a:p>
            </p:txBody>
          </p:sp>
        </mc:Choice>
        <mc:Fallback xmlns="">
          <p:sp>
            <p:nvSpPr>
              <p:cNvPr id="31" name="Rectangle 30">
                <a:extLst>
                  <a:ext uri="{FF2B5EF4-FFF2-40B4-BE49-F238E27FC236}">
                    <a16:creationId xmlns:a16="http://schemas.microsoft.com/office/drawing/2014/main" id="{47E66B78-4131-4023-935D-862835329D9D}"/>
                  </a:ext>
                </a:extLst>
              </p:cNvPr>
              <p:cNvSpPr>
                <a:spLocks noRot="1" noChangeAspect="1" noMove="1" noResize="1" noEditPoints="1" noAdjustHandles="1" noChangeArrowheads="1" noChangeShapeType="1" noTextEdit="1"/>
              </p:cNvSpPr>
              <p:nvPr/>
            </p:nvSpPr>
            <p:spPr>
              <a:xfrm>
                <a:off x="3119843" y="4438653"/>
                <a:ext cx="1295383" cy="742939"/>
              </a:xfrm>
              <a:prstGeom prst="rect">
                <a:avLst/>
              </a:prstGeom>
              <a:blipFill>
                <a:blip r:embed="rId3"/>
                <a:stretch>
                  <a:fillRect t="-8065" b="-7258"/>
                </a:stretch>
              </a:blipFill>
              <a:ln>
                <a:solidFill>
                  <a:schemeClr val="accent6">
                    <a:lumMod val="7500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020564E3-54F3-4A1A-82C8-AAE6D7D5AE63}"/>
                  </a:ext>
                </a:extLst>
              </p:cNvPr>
              <p:cNvSpPr/>
              <p:nvPr/>
            </p:nvSpPr>
            <p:spPr>
              <a:xfrm>
                <a:off x="7991475" y="4438632"/>
                <a:ext cx="1295372" cy="742939"/>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b="1" dirty="0"/>
                  <a:t>  Compute</a:t>
                </a:r>
              </a:p>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𝒋</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𝜽</m:t>
                          </m:r>
                        </m:num>
                        <m:den>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𝝎</m:t>
                              </m:r>
                            </m:e>
                            <m:sub>
                              <m:r>
                                <a:rPr lang="en-US" sz="1400" b="1" i="1" smtClean="0">
                                  <a:latin typeface="Cambria Math" panose="02040503050406030204" pitchFamily="18" charset="0"/>
                                  <a:ea typeface="Cambria Math" panose="02040503050406030204" pitchFamily="18" charset="0"/>
                                </a:rPr>
                                <m:t>𝒄</m:t>
                              </m:r>
                            </m:sub>
                          </m:sSub>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𝒋</m:t>
                          </m:r>
                        </m:den>
                      </m:f>
                    </m:oMath>
                  </m:oMathPara>
                </a14:m>
                <a:endParaRPr lang="en-IN" b="1" dirty="0"/>
              </a:p>
            </p:txBody>
          </p:sp>
        </mc:Choice>
        <mc:Fallback xmlns="">
          <p:sp>
            <p:nvSpPr>
              <p:cNvPr id="33" name="Rectangle 32">
                <a:extLst>
                  <a:ext uri="{FF2B5EF4-FFF2-40B4-BE49-F238E27FC236}">
                    <a16:creationId xmlns:a16="http://schemas.microsoft.com/office/drawing/2014/main" id="{020564E3-54F3-4A1A-82C8-AAE6D7D5AE63}"/>
                  </a:ext>
                </a:extLst>
              </p:cNvPr>
              <p:cNvSpPr>
                <a:spLocks noRot="1" noChangeAspect="1" noMove="1" noResize="1" noEditPoints="1" noAdjustHandles="1" noChangeArrowheads="1" noChangeShapeType="1" noTextEdit="1"/>
              </p:cNvSpPr>
              <p:nvPr/>
            </p:nvSpPr>
            <p:spPr>
              <a:xfrm>
                <a:off x="7991475" y="4438632"/>
                <a:ext cx="1295372" cy="742939"/>
              </a:xfrm>
              <a:prstGeom prst="rect">
                <a:avLst/>
              </a:prstGeom>
              <a:blipFill>
                <a:blip r:embed="rId4"/>
                <a:stretch>
                  <a:fillRect t="-8065" b="-7258"/>
                </a:stretch>
              </a:blipFill>
              <a:ln>
                <a:solidFill>
                  <a:schemeClr val="accent6">
                    <a:lumMod val="75000"/>
                  </a:schemeClr>
                </a:solidFill>
              </a:ln>
            </p:spPr>
            <p:txBody>
              <a:bodyPr/>
              <a:lstStyle/>
              <a:p>
                <a:r>
                  <a:rPr lang="en-IN">
                    <a:noFill/>
                  </a:rPr>
                  <a:t> </a:t>
                </a:r>
              </a:p>
            </p:txBody>
          </p:sp>
        </mc:Fallback>
      </mc:AlternateContent>
      <p:cxnSp>
        <p:nvCxnSpPr>
          <p:cNvPr id="35" name="Straight Connector 34">
            <a:extLst>
              <a:ext uri="{FF2B5EF4-FFF2-40B4-BE49-F238E27FC236}">
                <a16:creationId xmlns:a16="http://schemas.microsoft.com/office/drawing/2014/main" id="{363044C5-F8AD-4388-B00C-3E7468CDE621}"/>
              </a:ext>
            </a:extLst>
          </p:cNvPr>
          <p:cNvCxnSpPr>
            <a:cxnSpLocks/>
            <a:stCxn id="31" idx="2"/>
          </p:cNvCxnSpPr>
          <p:nvPr/>
        </p:nvCxnSpPr>
        <p:spPr>
          <a:xfrm>
            <a:off x="3767535" y="5181592"/>
            <a:ext cx="0" cy="33338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408DC8B-C18A-417D-BC49-14FA4BEC0C65}"/>
              </a:ext>
            </a:extLst>
          </p:cNvPr>
          <p:cNvCxnSpPr>
            <a:cxnSpLocks/>
          </p:cNvCxnSpPr>
          <p:nvPr/>
        </p:nvCxnSpPr>
        <p:spPr>
          <a:xfrm>
            <a:off x="3767535" y="5514975"/>
            <a:ext cx="4871626"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1001F30F-F2DB-4D47-8750-AB169460509C}"/>
              </a:ext>
            </a:extLst>
          </p:cNvPr>
          <p:cNvCxnSpPr>
            <a:cxnSpLocks/>
            <a:endCxn id="33" idx="2"/>
          </p:cNvCxnSpPr>
          <p:nvPr/>
        </p:nvCxnSpPr>
        <p:spPr>
          <a:xfrm flipV="1">
            <a:off x="8639161" y="5181571"/>
            <a:ext cx="0" cy="333404"/>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D6A95986-A248-4A32-A8EF-A83D316A5436}"/>
              </a:ext>
            </a:extLst>
          </p:cNvPr>
          <p:cNvCxnSpPr/>
          <p:nvPr/>
        </p:nvCxnSpPr>
        <p:spPr>
          <a:xfrm>
            <a:off x="6096000" y="5514975"/>
            <a:ext cx="0" cy="238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49CB6DD-31A3-495B-88C2-9E0DB19C3DC4}"/>
              </a:ext>
            </a:extLst>
          </p:cNvPr>
          <p:cNvSpPr/>
          <p:nvPr/>
        </p:nvSpPr>
        <p:spPr>
          <a:xfrm>
            <a:off x="5691568" y="5762625"/>
            <a:ext cx="871920" cy="342895"/>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 = i+1</a:t>
            </a:r>
            <a:endParaRPr lang="en-IN" b="1" dirty="0"/>
          </a:p>
        </p:txBody>
      </p:sp>
      <p:cxnSp>
        <p:nvCxnSpPr>
          <p:cNvPr id="53" name="Straight Arrow Connector 52">
            <a:extLst>
              <a:ext uri="{FF2B5EF4-FFF2-40B4-BE49-F238E27FC236}">
                <a16:creationId xmlns:a16="http://schemas.microsoft.com/office/drawing/2014/main" id="{DDA84654-9C8C-4F3F-AA0F-210E3D8952E6}"/>
              </a:ext>
            </a:extLst>
          </p:cNvPr>
          <p:cNvCxnSpPr>
            <a:stCxn id="51" idx="3"/>
          </p:cNvCxnSpPr>
          <p:nvPr/>
        </p:nvCxnSpPr>
        <p:spPr>
          <a:xfrm flipV="1">
            <a:off x="6563488" y="5934072"/>
            <a:ext cx="128511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Flowchart: Connector 53">
            <a:extLst>
              <a:ext uri="{FF2B5EF4-FFF2-40B4-BE49-F238E27FC236}">
                <a16:creationId xmlns:a16="http://schemas.microsoft.com/office/drawing/2014/main" id="{F98C4878-CB8C-4394-9F9E-D3137CDDC4A7}"/>
              </a:ext>
            </a:extLst>
          </p:cNvPr>
          <p:cNvSpPr/>
          <p:nvPr/>
        </p:nvSpPr>
        <p:spPr>
          <a:xfrm>
            <a:off x="7848600" y="5753100"/>
            <a:ext cx="371475" cy="342895"/>
          </a:xfrm>
          <a:prstGeom prst="flowChartConnector">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endParaRPr lang="en-IN" b="1" dirty="0"/>
          </a:p>
        </p:txBody>
      </p:sp>
      <p:sp>
        <p:nvSpPr>
          <p:cNvPr id="55" name="TextBox 54">
            <a:extLst>
              <a:ext uri="{FF2B5EF4-FFF2-40B4-BE49-F238E27FC236}">
                <a16:creationId xmlns:a16="http://schemas.microsoft.com/office/drawing/2014/main" id="{152AB987-748A-4AE7-AF88-F0A16461EDC2}"/>
              </a:ext>
            </a:extLst>
          </p:cNvPr>
          <p:cNvSpPr txBox="1"/>
          <p:nvPr/>
        </p:nvSpPr>
        <p:spPr>
          <a:xfrm>
            <a:off x="4446363" y="3758683"/>
            <a:ext cx="866766" cy="369332"/>
          </a:xfrm>
          <a:prstGeom prst="rect">
            <a:avLst/>
          </a:prstGeom>
          <a:noFill/>
        </p:spPr>
        <p:txBody>
          <a:bodyPr wrap="square" rtlCol="0">
            <a:spAutoFit/>
          </a:bodyPr>
          <a:lstStyle/>
          <a:p>
            <a:r>
              <a:rPr lang="en-US" dirty="0"/>
              <a:t>YES</a:t>
            </a:r>
            <a:endParaRPr lang="en-IN" dirty="0"/>
          </a:p>
        </p:txBody>
      </p:sp>
      <p:sp>
        <p:nvSpPr>
          <p:cNvPr id="57" name="TextBox 56">
            <a:extLst>
              <a:ext uri="{FF2B5EF4-FFF2-40B4-BE49-F238E27FC236}">
                <a16:creationId xmlns:a16="http://schemas.microsoft.com/office/drawing/2014/main" id="{FBD00808-4BF2-4E06-BF63-98B15357CC1B}"/>
              </a:ext>
            </a:extLst>
          </p:cNvPr>
          <p:cNvSpPr txBox="1"/>
          <p:nvPr/>
        </p:nvSpPr>
        <p:spPr>
          <a:xfrm>
            <a:off x="7114320" y="3758683"/>
            <a:ext cx="873535" cy="369332"/>
          </a:xfrm>
          <a:prstGeom prst="rect">
            <a:avLst/>
          </a:prstGeom>
          <a:noFill/>
        </p:spPr>
        <p:txBody>
          <a:bodyPr wrap="square" rtlCol="0">
            <a:spAutoFit/>
          </a:bodyPr>
          <a:lstStyle/>
          <a:p>
            <a:pPr algn="ctr"/>
            <a:r>
              <a:rPr lang="en-US" dirty="0"/>
              <a:t>NO</a:t>
            </a:r>
            <a:endParaRPr lang="en-IN" dirty="0"/>
          </a:p>
        </p:txBody>
      </p:sp>
    </p:spTree>
    <p:extLst>
      <p:ext uri="{BB962C8B-B14F-4D97-AF65-F5344CB8AC3E}">
        <p14:creationId xmlns:p14="http://schemas.microsoft.com/office/powerpoint/2010/main" val="26040016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FFF1-72F0-46E0-B1AC-1BCE6DAB2960}"/>
              </a:ext>
            </a:extLst>
          </p:cNvPr>
          <p:cNvSpPr>
            <a:spLocks noGrp="1"/>
          </p:cNvSpPr>
          <p:nvPr>
            <p:ph type="title"/>
          </p:nvPr>
        </p:nvSpPr>
        <p:spPr>
          <a:xfrm>
            <a:off x="670287" y="316653"/>
            <a:ext cx="10772775" cy="819816"/>
          </a:xfrm>
        </p:spPr>
        <p:txBody>
          <a:bodyPr>
            <a:normAutofit/>
          </a:bodyPr>
          <a:lstStyle/>
          <a:p>
            <a:r>
              <a:rPr lang="en-US" sz="3200" b="1" dirty="0">
                <a:solidFill>
                  <a:srgbClr val="7030A0"/>
                </a:solidFill>
              </a:rPr>
              <a:t>BENCHMARK SYSTEM PARAMETERS:</a:t>
            </a:r>
            <a:endParaRPr lang="en-IN" sz="3200" b="1" dirty="0">
              <a:solidFill>
                <a:srgbClr val="7030A0"/>
              </a:solidFill>
            </a:endParaRPr>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878667678"/>
                  </p:ext>
                </p:extLst>
              </p:nvPr>
            </p:nvGraphicFramePr>
            <p:xfrm>
              <a:off x="657223" y="1385740"/>
              <a:ext cx="10772775" cy="4717053"/>
            </p:xfrm>
            <a:graphic>
              <a:graphicData uri="http://schemas.openxmlformats.org/drawingml/2006/table">
                <a:tbl>
                  <a:tblPr firstRow="1" bandRow="1">
                    <a:tableStyleId>{00A15C55-8517-42AA-B614-E9B94910E393}</a:tableStyleId>
                  </a:tblPr>
                  <a:tblGrid>
                    <a:gridCol w="814331">
                      <a:extLst>
                        <a:ext uri="{9D8B030D-6E8A-4147-A177-3AD203B41FA5}">
                          <a16:colId xmlns:a16="http://schemas.microsoft.com/office/drawing/2014/main" val="20000"/>
                        </a:ext>
                      </a:extLst>
                    </a:gridCol>
                    <a:gridCol w="1675007">
                      <a:extLst>
                        <a:ext uri="{9D8B030D-6E8A-4147-A177-3AD203B41FA5}">
                          <a16:colId xmlns:a16="http://schemas.microsoft.com/office/drawing/2014/main" val="20001"/>
                        </a:ext>
                      </a:extLst>
                    </a:gridCol>
                    <a:gridCol w="6765463">
                      <a:extLst>
                        <a:ext uri="{9D8B030D-6E8A-4147-A177-3AD203B41FA5}">
                          <a16:colId xmlns:a16="http://schemas.microsoft.com/office/drawing/2014/main" val="20002"/>
                        </a:ext>
                      </a:extLst>
                    </a:gridCol>
                    <a:gridCol w="1517974">
                      <a:extLst>
                        <a:ext uri="{9D8B030D-6E8A-4147-A177-3AD203B41FA5}">
                          <a16:colId xmlns:a16="http://schemas.microsoft.com/office/drawing/2014/main" val="20003"/>
                        </a:ext>
                      </a:extLst>
                    </a:gridCol>
                  </a:tblGrid>
                  <a:tr h="427545">
                    <a:tc>
                      <a:txBody>
                        <a:bodyPr/>
                        <a:lstStyle/>
                        <a:p>
                          <a:pPr algn="ctr"/>
                          <a:r>
                            <a:rPr lang="en-US" sz="1600" dirty="0"/>
                            <a:t>SL.NO</a:t>
                          </a:r>
                        </a:p>
                      </a:txBody>
                      <a:tcPr/>
                    </a:tc>
                    <a:tc>
                      <a:txBody>
                        <a:bodyPr/>
                        <a:lstStyle/>
                        <a:p>
                          <a:pPr algn="ctr"/>
                          <a:r>
                            <a:rPr lang="en-US" sz="1600" dirty="0"/>
                            <a:t>PARAMETERS</a:t>
                          </a:r>
                        </a:p>
                      </a:txBody>
                      <a:tcPr/>
                    </a:tc>
                    <a:tc>
                      <a:txBody>
                        <a:bodyPr/>
                        <a:lstStyle/>
                        <a:p>
                          <a:pPr algn="ctr"/>
                          <a:r>
                            <a:rPr lang="en-US" sz="1600" dirty="0"/>
                            <a:t>DESCRIPTION</a:t>
                          </a:r>
                        </a:p>
                      </a:txBody>
                      <a:tcPr/>
                    </a:tc>
                    <a:tc>
                      <a:txBody>
                        <a:bodyPr/>
                        <a:lstStyle/>
                        <a:p>
                          <a:pPr algn="ctr"/>
                          <a:r>
                            <a:rPr lang="en-US" sz="1600" dirty="0"/>
                            <a:t>VALUE</a:t>
                          </a:r>
                        </a:p>
                      </a:txBody>
                      <a:tcPr/>
                    </a:tc>
                    <a:extLst>
                      <a:ext uri="{0D108BD9-81ED-4DB2-BD59-A6C34878D82A}">
                        <a16:rowId xmlns:a16="http://schemas.microsoft.com/office/drawing/2014/main" val="10000"/>
                      </a:ext>
                    </a:extLst>
                  </a:tr>
                  <a:tr h="427545">
                    <a:tc>
                      <a:txBody>
                        <a:bodyPr/>
                        <a:lstStyle/>
                        <a:p>
                          <a:pPr marL="342900" indent="-342900" algn="ctr">
                            <a:buFont typeface="+mj-lt"/>
                            <a:buNone/>
                          </a:pPr>
                          <a:r>
                            <a:rPr lang="en-US" b="1" dirty="0"/>
                            <a:t>1.</a:t>
                          </a:r>
                        </a:p>
                      </a:txBody>
                      <a:tcPr/>
                    </a:tc>
                    <a:tc>
                      <a:txBody>
                        <a:bodyPr/>
                        <a:lstStyle/>
                        <a:p>
                          <a:pPr algn="ctr"/>
                          <a:r>
                            <a:rPr lang="en-US" b="1" dirty="0"/>
                            <a:t>M</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Generator inertia constant</a:t>
                          </a:r>
                          <a:endParaRPr lang="en-IN" b="1" dirty="0">
                            <a:latin typeface="Bahnschrift Light" panose="020B0502040204020203" pitchFamily="34" charset="0"/>
                          </a:endParaRPr>
                        </a:p>
                      </a:txBody>
                      <a:tcPr/>
                    </a:tc>
                    <a:tc>
                      <a:txBody>
                        <a:bodyPr/>
                        <a:lstStyle/>
                        <a:p>
                          <a:pPr algn="ctr"/>
                          <a:r>
                            <a:rPr lang="en-US" b="1" dirty="0"/>
                            <a:t>8.8</a:t>
                          </a:r>
                        </a:p>
                      </a:txBody>
                      <a:tcPr/>
                    </a:tc>
                    <a:extLst>
                      <a:ext uri="{0D108BD9-81ED-4DB2-BD59-A6C34878D82A}">
                        <a16:rowId xmlns:a16="http://schemas.microsoft.com/office/drawing/2014/main" val="10001"/>
                      </a:ext>
                    </a:extLst>
                  </a:tr>
                  <a:tr h="427545">
                    <a:tc>
                      <a:txBody>
                        <a:bodyPr/>
                        <a:lstStyle/>
                        <a:p>
                          <a:pPr marL="342900" indent="-342900" algn="ctr">
                            <a:buFont typeface="+mj-lt"/>
                            <a:buNone/>
                          </a:pPr>
                          <a:r>
                            <a:rPr lang="en-US" b="1" dirty="0"/>
                            <a:t>2.</a:t>
                          </a:r>
                        </a:p>
                      </a:txBody>
                      <a:tcPr/>
                    </a:tc>
                    <a:tc>
                      <a:txBody>
                        <a:bodyPr/>
                        <a:lstStyle/>
                        <a:p>
                          <a:pPr algn="ctr"/>
                          <a:r>
                            <a:rPr lang="en-US" b="1" dirty="0"/>
                            <a:t>D</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Damping Coefficient</a:t>
                          </a:r>
                          <a:endParaRPr lang="en-IN" b="1" dirty="0">
                            <a:latin typeface="Bahnschrift Light" panose="020B0502040204020203" pitchFamily="34" charset="0"/>
                          </a:endParaRPr>
                        </a:p>
                      </a:txBody>
                      <a:tcPr/>
                    </a:tc>
                    <a:tc>
                      <a:txBody>
                        <a:bodyPr/>
                        <a:lstStyle/>
                        <a:p>
                          <a:pPr algn="ctr"/>
                          <a:r>
                            <a:rPr lang="en-US" b="1" dirty="0"/>
                            <a:t>1</a:t>
                          </a:r>
                        </a:p>
                      </a:txBody>
                      <a:tcPr/>
                    </a:tc>
                    <a:extLst>
                      <a:ext uri="{0D108BD9-81ED-4DB2-BD59-A6C34878D82A}">
                        <a16:rowId xmlns:a16="http://schemas.microsoft.com/office/drawing/2014/main" val="10002"/>
                      </a:ext>
                    </a:extLst>
                  </a:tr>
                  <a:tr h="447459">
                    <a:tc>
                      <a:txBody>
                        <a:bodyPr/>
                        <a:lstStyle/>
                        <a:p>
                          <a:pPr marL="342900" indent="-342900" algn="ctr">
                            <a:buFont typeface="+mj-lt"/>
                            <a:buNone/>
                          </a:pPr>
                          <a:r>
                            <a:rPr lang="en-US" b="1" dirty="0"/>
                            <a:t>3.</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𝐠</m:t>
                                    </m:r>
                                  </m:sub>
                                </m:sSub>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Governor Time Constant</a:t>
                          </a:r>
                          <a:endParaRPr lang="en-IN" b="1" dirty="0">
                            <a:latin typeface="Bahnschrift Light" panose="020B0502040204020203" pitchFamily="34" charset="0"/>
                          </a:endParaRPr>
                        </a:p>
                      </a:txBody>
                      <a:tcPr/>
                    </a:tc>
                    <a:tc>
                      <a:txBody>
                        <a:bodyPr/>
                        <a:lstStyle/>
                        <a:p>
                          <a:pPr algn="ctr"/>
                          <a:r>
                            <a:rPr lang="en-US" b="1" dirty="0"/>
                            <a:t>0.2</a:t>
                          </a:r>
                        </a:p>
                      </a:txBody>
                      <a:tcPr/>
                    </a:tc>
                    <a:extLst>
                      <a:ext uri="{0D108BD9-81ED-4DB2-BD59-A6C34878D82A}">
                        <a16:rowId xmlns:a16="http://schemas.microsoft.com/office/drawing/2014/main" val="10003"/>
                      </a:ext>
                    </a:extLst>
                  </a:tr>
                  <a:tr h="421689">
                    <a:tc>
                      <a:txBody>
                        <a:bodyPr/>
                        <a:lstStyle/>
                        <a:p>
                          <a:pPr marL="342900" indent="-342900" algn="ctr">
                            <a:buFont typeface="+mj-lt"/>
                            <a:buNone/>
                          </a:pPr>
                          <a:r>
                            <a:rPr lang="en-US" b="1"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𝐂</m:t>
                                    </m:r>
                                  </m:sub>
                                </m:sSub>
                              </m:oMath>
                            </m:oMathPara>
                          </a14:m>
                          <a:endParaRPr lang="en-IN"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Generator Time Constant</a:t>
                          </a:r>
                          <a:endParaRPr lang="en-IN" b="1" dirty="0">
                            <a:latin typeface="Bahnschrift Light" panose="020B0502040204020203" pitchFamily="34" charset="0"/>
                          </a:endParaRPr>
                        </a:p>
                      </a:txBody>
                      <a:tcPr/>
                    </a:tc>
                    <a:tc>
                      <a:txBody>
                        <a:bodyPr/>
                        <a:lstStyle/>
                        <a:p>
                          <a:pPr algn="ctr"/>
                          <a:r>
                            <a:rPr lang="en-US" b="1" dirty="0"/>
                            <a:t>0.3</a:t>
                          </a:r>
                        </a:p>
                      </a:txBody>
                      <a:tcPr/>
                    </a:tc>
                    <a:extLst>
                      <a:ext uri="{0D108BD9-81ED-4DB2-BD59-A6C34878D82A}">
                        <a16:rowId xmlns:a16="http://schemas.microsoft.com/office/drawing/2014/main" val="10004"/>
                      </a:ext>
                    </a:extLst>
                  </a:tr>
                  <a:tr h="427545">
                    <a:tc>
                      <a:txBody>
                        <a:bodyPr/>
                        <a:lstStyle/>
                        <a:p>
                          <a:pPr marL="342900" indent="-342900" algn="ctr">
                            <a:buFont typeface="+mj-lt"/>
                            <a:buNone/>
                          </a:pPr>
                          <a:r>
                            <a:rPr lang="en-US" b="1" dirty="0"/>
                            <a:t>5.</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𝐫</m:t>
                                    </m:r>
                                  </m:sub>
                                </m:sSub>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Reheat and Turbine Time Constant</a:t>
                          </a:r>
                          <a:endParaRPr lang="en-IN" b="1" dirty="0">
                            <a:latin typeface="Bahnschrift Light" panose="020B0502040204020203" pitchFamily="34" charset="0"/>
                          </a:endParaRPr>
                        </a:p>
                      </a:txBody>
                      <a:tcPr/>
                    </a:tc>
                    <a:tc>
                      <a:txBody>
                        <a:bodyPr/>
                        <a:lstStyle/>
                        <a:p>
                          <a:pPr algn="ctr"/>
                          <a:r>
                            <a:rPr lang="en-US" b="1" dirty="0"/>
                            <a:t>12</a:t>
                          </a:r>
                        </a:p>
                      </a:txBody>
                      <a:tcPr/>
                    </a:tc>
                    <a:extLst>
                      <a:ext uri="{0D108BD9-81ED-4DB2-BD59-A6C34878D82A}">
                        <a16:rowId xmlns:a16="http://schemas.microsoft.com/office/drawing/2014/main" val="10005"/>
                      </a:ext>
                    </a:extLst>
                  </a:tr>
                  <a:tr h="427545">
                    <a:tc>
                      <a:txBody>
                        <a:bodyPr/>
                        <a:lstStyle/>
                        <a:p>
                          <a:pPr marL="342900" indent="-342900" algn="ctr">
                            <a:buFont typeface="+mj-lt"/>
                            <a:buNone/>
                          </a:pPr>
                          <a:r>
                            <a:rPr lang="en-US" b="1" dirty="0"/>
                            <a:t>6.</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𝐅</m:t>
                                    </m:r>
                                  </m:e>
                                  <m:sub>
                                    <m:r>
                                      <a:rPr lang="en-IN" b="1" i="1" smtClean="0">
                                        <a:latin typeface="Cambria Math" panose="02040503050406030204" pitchFamily="18" charset="0"/>
                                      </a:rPr>
                                      <m:t>𝐏</m:t>
                                    </m:r>
                                  </m:sub>
                                </m:sSub>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Fraction of total turbine power</a:t>
                          </a:r>
                          <a:endParaRPr lang="en-IN" b="1" dirty="0">
                            <a:latin typeface="Bahnschrift Light" panose="020B0502040204020203" pitchFamily="34" charset="0"/>
                          </a:endParaRPr>
                        </a:p>
                      </a:txBody>
                      <a:tcPr/>
                    </a:tc>
                    <a:tc>
                      <a:txBody>
                        <a:bodyPr/>
                        <a:lstStyle/>
                        <a:p>
                          <a:pPr algn="ctr"/>
                          <a:r>
                            <a:rPr lang="en-US" b="1" dirty="0"/>
                            <a:t>1/6</a:t>
                          </a:r>
                        </a:p>
                      </a:txBody>
                      <a:tcPr/>
                    </a:tc>
                    <a:extLst>
                      <a:ext uri="{0D108BD9-81ED-4DB2-BD59-A6C34878D82A}">
                        <a16:rowId xmlns:a16="http://schemas.microsoft.com/office/drawing/2014/main" val="10006"/>
                      </a:ext>
                    </a:extLst>
                  </a:tr>
                  <a:tr h="427545">
                    <a:tc>
                      <a:txBody>
                        <a:bodyPr/>
                        <a:lstStyle/>
                        <a:p>
                          <a:pPr marL="342900" indent="-342900" algn="ctr">
                            <a:buFont typeface="+mj-lt"/>
                            <a:buNone/>
                          </a:pPr>
                          <a:r>
                            <a:rPr lang="en-US" b="1" dirty="0"/>
                            <a:t>7.</a:t>
                          </a:r>
                        </a:p>
                      </a:txBody>
                      <a:tcPr/>
                    </a:tc>
                    <a:tc>
                      <a:txBody>
                        <a:bodyPr/>
                        <a:lstStyle/>
                        <a:p>
                          <a:pPr algn="ctr"/>
                          <a:r>
                            <a:rPr lang="en-US" b="1" dirty="0"/>
                            <a:t>R</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Speed drop</a:t>
                          </a:r>
                          <a:endParaRPr lang="en-IN" b="1" dirty="0">
                            <a:latin typeface="Bahnschrift Light" panose="020B0502040204020203" pitchFamily="34" charset="0"/>
                          </a:endParaRPr>
                        </a:p>
                      </a:txBody>
                      <a:tcPr/>
                    </a:tc>
                    <a:tc>
                      <a:txBody>
                        <a:bodyPr/>
                        <a:lstStyle/>
                        <a:p>
                          <a:pPr algn="ctr"/>
                          <a:r>
                            <a:rPr lang="en-US" b="1" dirty="0"/>
                            <a:t>1/11</a:t>
                          </a:r>
                        </a:p>
                      </a:txBody>
                      <a:tcPr/>
                    </a:tc>
                    <a:extLst>
                      <a:ext uri="{0D108BD9-81ED-4DB2-BD59-A6C34878D82A}">
                        <a16:rowId xmlns:a16="http://schemas.microsoft.com/office/drawing/2014/main" val="10007"/>
                      </a:ext>
                    </a:extLst>
                  </a:tr>
                  <a:tr h="427545">
                    <a:tc>
                      <a:txBody>
                        <a:bodyPr/>
                        <a:lstStyle/>
                        <a:p>
                          <a:pPr marL="342900" indent="-342900" algn="ctr">
                            <a:buFont typeface="+mj-lt"/>
                            <a:buNone/>
                          </a:pPr>
                          <a:r>
                            <a:rPr lang="en-US" b="1" dirty="0"/>
                            <a:t>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𝜷</m:t>
                                </m:r>
                              </m:oMath>
                            </m:oMathPara>
                          </a14:m>
                          <a:endParaRPr lang="en-IN" b="1" i="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Frequency bias factor</a:t>
                          </a:r>
                          <a:endParaRPr lang="en-IN" b="1" dirty="0">
                            <a:latin typeface="Bahnschrift Light" panose="020B0502040204020203" pitchFamily="34" charset="0"/>
                          </a:endParaRPr>
                        </a:p>
                      </a:txBody>
                      <a:tcPr/>
                    </a:tc>
                    <a:tc>
                      <a:txBody>
                        <a:bodyPr/>
                        <a:lstStyle/>
                        <a:p>
                          <a:pPr algn="ctr"/>
                          <a:r>
                            <a:rPr lang="en-US" b="1" dirty="0"/>
                            <a:t>21</a:t>
                          </a:r>
                        </a:p>
                      </a:txBody>
                      <a:tcPr/>
                    </a:tc>
                    <a:extLst>
                      <a:ext uri="{0D108BD9-81ED-4DB2-BD59-A6C34878D82A}">
                        <a16:rowId xmlns:a16="http://schemas.microsoft.com/office/drawing/2014/main" val="10008"/>
                      </a:ext>
                    </a:extLst>
                  </a:tr>
                  <a:tr h="427545">
                    <a:tc>
                      <a:txBody>
                        <a:bodyPr/>
                        <a:lstStyle/>
                        <a:p>
                          <a:pPr marL="342900" indent="-342900" algn="ctr">
                            <a:buFont typeface="+mj-lt"/>
                            <a:buNone/>
                          </a:pPr>
                          <a:r>
                            <a:rPr lang="en-US" b="1" dirty="0"/>
                            <a:t>9.</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𝐊</m:t>
                                    </m:r>
                                  </m:e>
                                  <m:sub>
                                    <m:r>
                                      <a:rPr lang="en-IN" b="1" i="1" baseline="0" smtClean="0">
                                        <a:latin typeface="Cambria Math" panose="02040503050406030204" pitchFamily="18" charset="0"/>
                                      </a:rPr>
                                      <m:t>𝐄𝐕</m:t>
                                    </m:r>
                                  </m:sub>
                                </m:sSub>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Gain of EV aggregator</a:t>
                          </a:r>
                          <a:endParaRPr lang="en-IN" b="1" dirty="0">
                            <a:latin typeface="Bahnschrift Light" panose="020B0502040204020203" pitchFamily="34" charset="0"/>
                          </a:endParaRPr>
                        </a:p>
                      </a:txBody>
                      <a:tcPr/>
                    </a:tc>
                    <a:tc>
                      <a:txBody>
                        <a:bodyPr/>
                        <a:lstStyle/>
                        <a:p>
                          <a:pPr algn="ctr"/>
                          <a:r>
                            <a:rPr lang="en-US" b="1" dirty="0"/>
                            <a:t>1</a:t>
                          </a:r>
                        </a:p>
                      </a:txBody>
                      <a:tcPr/>
                    </a:tc>
                    <a:extLst>
                      <a:ext uri="{0D108BD9-81ED-4DB2-BD59-A6C34878D82A}">
                        <a16:rowId xmlns:a16="http://schemas.microsoft.com/office/drawing/2014/main" val="10009"/>
                      </a:ext>
                    </a:extLst>
                  </a:tr>
                  <a:tr h="427545">
                    <a:tc>
                      <a:txBody>
                        <a:bodyPr/>
                        <a:lstStyle/>
                        <a:p>
                          <a:pPr marL="342900" indent="-342900" algn="ctr">
                            <a:buFont typeface="+mj-lt"/>
                            <a:buNone/>
                          </a:pPr>
                          <a:r>
                            <a:rPr lang="en-US" b="1" dirty="0"/>
                            <a:t>10.</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𝐓</m:t>
                                    </m:r>
                                  </m:e>
                                  <m:sub>
                                    <m:r>
                                      <a:rPr lang="en-IN" b="1" i="1" baseline="0" smtClean="0">
                                        <a:latin typeface="Cambria Math" panose="02040503050406030204" pitchFamily="18" charset="0"/>
                                      </a:rPr>
                                      <m:t>𝐄𝐕</m:t>
                                    </m:r>
                                  </m:sub>
                                </m:sSub>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Time Constant of EV aggregator </a:t>
                          </a:r>
                          <a:endParaRPr lang="en-IN" b="1" dirty="0">
                            <a:latin typeface="Bahnschrift Light" panose="020B0502040204020203" pitchFamily="34" charset="0"/>
                          </a:endParaRPr>
                        </a:p>
                      </a:txBody>
                      <a:tcPr/>
                    </a:tc>
                    <a:tc>
                      <a:txBody>
                        <a:bodyPr/>
                        <a:lstStyle/>
                        <a:p>
                          <a:pPr algn="ctr"/>
                          <a:r>
                            <a:rPr lang="en-US" b="1" dirty="0"/>
                            <a:t>0.1</a:t>
                          </a:r>
                        </a:p>
                      </a:txBody>
                      <a:tcPr/>
                    </a:tc>
                    <a:extLst>
                      <a:ext uri="{0D108BD9-81ED-4DB2-BD59-A6C34878D82A}">
                        <a16:rowId xmlns:a16="http://schemas.microsoft.com/office/drawing/2014/main" val="10010"/>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878667678"/>
                  </p:ext>
                </p:extLst>
              </p:nvPr>
            </p:nvGraphicFramePr>
            <p:xfrm>
              <a:off x="657223" y="1385740"/>
              <a:ext cx="10772775" cy="4717053"/>
            </p:xfrm>
            <a:graphic>
              <a:graphicData uri="http://schemas.openxmlformats.org/drawingml/2006/table">
                <a:tbl>
                  <a:tblPr firstRow="1" bandRow="1">
                    <a:tableStyleId>{00A15C55-8517-42AA-B614-E9B94910E393}</a:tableStyleId>
                  </a:tblPr>
                  <a:tblGrid>
                    <a:gridCol w="814331">
                      <a:extLst>
                        <a:ext uri="{9D8B030D-6E8A-4147-A177-3AD203B41FA5}">
                          <a16:colId xmlns:a16="http://schemas.microsoft.com/office/drawing/2014/main" val="20000"/>
                        </a:ext>
                      </a:extLst>
                    </a:gridCol>
                    <a:gridCol w="1675007">
                      <a:extLst>
                        <a:ext uri="{9D8B030D-6E8A-4147-A177-3AD203B41FA5}">
                          <a16:colId xmlns:a16="http://schemas.microsoft.com/office/drawing/2014/main" val="20001"/>
                        </a:ext>
                      </a:extLst>
                    </a:gridCol>
                    <a:gridCol w="6765463">
                      <a:extLst>
                        <a:ext uri="{9D8B030D-6E8A-4147-A177-3AD203B41FA5}">
                          <a16:colId xmlns:a16="http://schemas.microsoft.com/office/drawing/2014/main" val="20002"/>
                        </a:ext>
                      </a:extLst>
                    </a:gridCol>
                    <a:gridCol w="1517974">
                      <a:extLst>
                        <a:ext uri="{9D8B030D-6E8A-4147-A177-3AD203B41FA5}">
                          <a16:colId xmlns:a16="http://schemas.microsoft.com/office/drawing/2014/main" val="20003"/>
                        </a:ext>
                      </a:extLst>
                    </a:gridCol>
                  </a:tblGrid>
                  <a:tr h="427545">
                    <a:tc>
                      <a:txBody>
                        <a:bodyPr/>
                        <a:lstStyle/>
                        <a:p>
                          <a:pPr algn="ctr"/>
                          <a:r>
                            <a:rPr lang="en-US" sz="1600" dirty="0"/>
                            <a:t>SL.NO</a:t>
                          </a:r>
                        </a:p>
                      </a:txBody>
                      <a:tcPr/>
                    </a:tc>
                    <a:tc>
                      <a:txBody>
                        <a:bodyPr/>
                        <a:lstStyle/>
                        <a:p>
                          <a:pPr algn="ctr"/>
                          <a:r>
                            <a:rPr lang="en-US" sz="1600" dirty="0"/>
                            <a:t>PARAMETERS</a:t>
                          </a:r>
                        </a:p>
                      </a:txBody>
                      <a:tcPr/>
                    </a:tc>
                    <a:tc>
                      <a:txBody>
                        <a:bodyPr/>
                        <a:lstStyle/>
                        <a:p>
                          <a:pPr algn="ctr"/>
                          <a:r>
                            <a:rPr lang="en-US" sz="1600" dirty="0"/>
                            <a:t>DESCRIPTION</a:t>
                          </a:r>
                        </a:p>
                      </a:txBody>
                      <a:tcPr/>
                    </a:tc>
                    <a:tc>
                      <a:txBody>
                        <a:bodyPr/>
                        <a:lstStyle/>
                        <a:p>
                          <a:pPr algn="ctr"/>
                          <a:r>
                            <a:rPr lang="en-US" sz="1600" dirty="0"/>
                            <a:t>VALUE</a:t>
                          </a:r>
                        </a:p>
                      </a:txBody>
                      <a:tcPr/>
                    </a:tc>
                    <a:extLst>
                      <a:ext uri="{0D108BD9-81ED-4DB2-BD59-A6C34878D82A}">
                        <a16:rowId xmlns:a16="http://schemas.microsoft.com/office/drawing/2014/main" val="10000"/>
                      </a:ext>
                    </a:extLst>
                  </a:tr>
                  <a:tr h="427545">
                    <a:tc>
                      <a:txBody>
                        <a:bodyPr/>
                        <a:lstStyle/>
                        <a:p>
                          <a:pPr marL="342900" indent="-342900" algn="ctr">
                            <a:buFont typeface="+mj-lt"/>
                            <a:buNone/>
                          </a:pPr>
                          <a:r>
                            <a:rPr lang="en-US" b="1" dirty="0"/>
                            <a:t>1.</a:t>
                          </a:r>
                        </a:p>
                      </a:txBody>
                      <a:tcPr/>
                    </a:tc>
                    <a:tc>
                      <a:txBody>
                        <a:bodyPr/>
                        <a:lstStyle/>
                        <a:p>
                          <a:pPr algn="ctr"/>
                          <a:r>
                            <a:rPr lang="en-US" b="1" dirty="0"/>
                            <a:t>M</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Generator inertia constant</a:t>
                          </a:r>
                          <a:endParaRPr lang="en-IN" b="1" dirty="0">
                            <a:latin typeface="Bahnschrift Light" panose="020B0502040204020203" pitchFamily="34" charset="0"/>
                          </a:endParaRPr>
                        </a:p>
                      </a:txBody>
                      <a:tcPr/>
                    </a:tc>
                    <a:tc>
                      <a:txBody>
                        <a:bodyPr/>
                        <a:lstStyle/>
                        <a:p>
                          <a:pPr algn="ctr"/>
                          <a:r>
                            <a:rPr lang="en-US" b="1" dirty="0"/>
                            <a:t>8.8</a:t>
                          </a:r>
                        </a:p>
                      </a:txBody>
                      <a:tcPr/>
                    </a:tc>
                    <a:extLst>
                      <a:ext uri="{0D108BD9-81ED-4DB2-BD59-A6C34878D82A}">
                        <a16:rowId xmlns:a16="http://schemas.microsoft.com/office/drawing/2014/main" val="10001"/>
                      </a:ext>
                    </a:extLst>
                  </a:tr>
                  <a:tr h="427545">
                    <a:tc>
                      <a:txBody>
                        <a:bodyPr/>
                        <a:lstStyle/>
                        <a:p>
                          <a:pPr marL="342900" indent="-342900" algn="ctr">
                            <a:buFont typeface="+mj-lt"/>
                            <a:buNone/>
                          </a:pPr>
                          <a:r>
                            <a:rPr lang="en-US" b="1" dirty="0"/>
                            <a:t>2.</a:t>
                          </a:r>
                        </a:p>
                      </a:txBody>
                      <a:tcPr/>
                    </a:tc>
                    <a:tc>
                      <a:txBody>
                        <a:bodyPr/>
                        <a:lstStyle/>
                        <a:p>
                          <a:pPr algn="ctr"/>
                          <a:r>
                            <a:rPr lang="en-US" b="1" dirty="0"/>
                            <a:t>D</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Damping Coefficient</a:t>
                          </a:r>
                          <a:endParaRPr lang="en-IN" b="1" dirty="0">
                            <a:latin typeface="Bahnschrift Light" panose="020B0502040204020203" pitchFamily="34" charset="0"/>
                          </a:endParaRPr>
                        </a:p>
                      </a:txBody>
                      <a:tcPr/>
                    </a:tc>
                    <a:tc>
                      <a:txBody>
                        <a:bodyPr/>
                        <a:lstStyle/>
                        <a:p>
                          <a:pPr algn="ctr"/>
                          <a:r>
                            <a:rPr lang="en-US" b="1" dirty="0"/>
                            <a:t>1</a:t>
                          </a:r>
                        </a:p>
                      </a:txBody>
                      <a:tcPr/>
                    </a:tc>
                    <a:extLst>
                      <a:ext uri="{0D108BD9-81ED-4DB2-BD59-A6C34878D82A}">
                        <a16:rowId xmlns:a16="http://schemas.microsoft.com/office/drawing/2014/main" val="10002"/>
                      </a:ext>
                    </a:extLst>
                  </a:tr>
                  <a:tr h="447459">
                    <a:tc>
                      <a:txBody>
                        <a:bodyPr/>
                        <a:lstStyle/>
                        <a:p>
                          <a:pPr marL="342900" indent="-342900" algn="ctr">
                            <a:buFont typeface="+mj-lt"/>
                            <a:buNone/>
                          </a:pPr>
                          <a:r>
                            <a:rPr lang="en-US" b="1" dirty="0"/>
                            <a:t>3.</a:t>
                          </a:r>
                        </a:p>
                      </a:txBody>
                      <a:tcPr/>
                    </a:tc>
                    <a:tc>
                      <a:txBody>
                        <a:bodyPr/>
                        <a:lstStyle/>
                        <a:p>
                          <a:endParaRPr lang="en-US"/>
                        </a:p>
                      </a:txBody>
                      <a:tcPr>
                        <a:blipFill>
                          <a:blip r:embed="rId2"/>
                          <a:stretch>
                            <a:fillRect l="-49091" t="-291781" r="-496000" b="-679452"/>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Governor Time Constant</a:t>
                          </a:r>
                          <a:endParaRPr lang="en-IN" b="1" dirty="0">
                            <a:latin typeface="Bahnschrift Light" panose="020B0502040204020203" pitchFamily="34" charset="0"/>
                          </a:endParaRPr>
                        </a:p>
                      </a:txBody>
                      <a:tcPr/>
                    </a:tc>
                    <a:tc>
                      <a:txBody>
                        <a:bodyPr/>
                        <a:lstStyle/>
                        <a:p>
                          <a:pPr algn="ctr"/>
                          <a:r>
                            <a:rPr lang="en-US" b="1" dirty="0"/>
                            <a:t>0.2</a:t>
                          </a:r>
                        </a:p>
                      </a:txBody>
                      <a:tcPr/>
                    </a:tc>
                    <a:extLst>
                      <a:ext uri="{0D108BD9-81ED-4DB2-BD59-A6C34878D82A}">
                        <a16:rowId xmlns:a16="http://schemas.microsoft.com/office/drawing/2014/main" val="10003"/>
                      </a:ext>
                    </a:extLst>
                  </a:tr>
                  <a:tr h="421689">
                    <a:tc>
                      <a:txBody>
                        <a:bodyPr/>
                        <a:lstStyle/>
                        <a:p>
                          <a:pPr marL="342900" indent="-342900" algn="ctr">
                            <a:buFont typeface="+mj-lt"/>
                            <a:buNone/>
                          </a:pPr>
                          <a:r>
                            <a:rPr lang="en-US" b="1" dirty="0"/>
                            <a:t>4.</a:t>
                          </a:r>
                        </a:p>
                      </a:txBody>
                      <a:tcPr/>
                    </a:tc>
                    <a:tc>
                      <a:txBody>
                        <a:bodyPr/>
                        <a:lstStyle/>
                        <a:p>
                          <a:endParaRPr lang="en-US"/>
                        </a:p>
                      </a:txBody>
                      <a:tcPr>
                        <a:blipFill>
                          <a:blip r:embed="rId2"/>
                          <a:stretch>
                            <a:fillRect l="-49091" t="-408571" r="-496000" b="-60857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Generator Time Constant</a:t>
                          </a:r>
                          <a:endParaRPr lang="en-IN" b="1" dirty="0">
                            <a:latin typeface="Bahnschrift Light" panose="020B0502040204020203" pitchFamily="34" charset="0"/>
                          </a:endParaRPr>
                        </a:p>
                      </a:txBody>
                      <a:tcPr/>
                    </a:tc>
                    <a:tc>
                      <a:txBody>
                        <a:bodyPr/>
                        <a:lstStyle/>
                        <a:p>
                          <a:pPr algn="ctr"/>
                          <a:r>
                            <a:rPr lang="en-US" b="1" dirty="0"/>
                            <a:t>0.3</a:t>
                          </a:r>
                        </a:p>
                      </a:txBody>
                      <a:tcPr/>
                    </a:tc>
                    <a:extLst>
                      <a:ext uri="{0D108BD9-81ED-4DB2-BD59-A6C34878D82A}">
                        <a16:rowId xmlns:a16="http://schemas.microsoft.com/office/drawing/2014/main" val="10004"/>
                      </a:ext>
                    </a:extLst>
                  </a:tr>
                  <a:tr h="427545">
                    <a:tc>
                      <a:txBody>
                        <a:bodyPr/>
                        <a:lstStyle/>
                        <a:p>
                          <a:pPr marL="342900" indent="-342900" algn="ctr">
                            <a:buFont typeface="+mj-lt"/>
                            <a:buNone/>
                          </a:pPr>
                          <a:r>
                            <a:rPr lang="en-US" b="1" dirty="0"/>
                            <a:t>5.</a:t>
                          </a:r>
                        </a:p>
                      </a:txBody>
                      <a:tcPr/>
                    </a:tc>
                    <a:tc>
                      <a:txBody>
                        <a:bodyPr/>
                        <a:lstStyle/>
                        <a:p>
                          <a:endParaRPr lang="en-US"/>
                        </a:p>
                      </a:txBody>
                      <a:tcPr>
                        <a:blipFill>
                          <a:blip r:embed="rId2"/>
                          <a:stretch>
                            <a:fillRect l="-49091" t="-508571" r="-496000" b="-50857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Reheat and Turbine Time Constant</a:t>
                          </a:r>
                          <a:endParaRPr lang="en-IN" b="1" dirty="0">
                            <a:latin typeface="Bahnschrift Light" panose="020B0502040204020203" pitchFamily="34" charset="0"/>
                          </a:endParaRPr>
                        </a:p>
                      </a:txBody>
                      <a:tcPr/>
                    </a:tc>
                    <a:tc>
                      <a:txBody>
                        <a:bodyPr/>
                        <a:lstStyle/>
                        <a:p>
                          <a:pPr algn="ctr"/>
                          <a:r>
                            <a:rPr lang="en-US" b="1" dirty="0"/>
                            <a:t>12</a:t>
                          </a:r>
                        </a:p>
                      </a:txBody>
                      <a:tcPr/>
                    </a:tc>
                    <a:extLst>
                      <a:ext uri="{0D108BD9-81ED-4DB2-BD59-A6C34878D82A}">
                        <a16:rowId xmlns:a16="http://schemas.microsoft.com/office/drawing/2014/main" val="10005"/>
                      </a:ext>
                    </a:extLst>
                  </a:tr>
                  <a:tr h="427545">
                    <a:tc>
                      <a:txBody>
                        <a:bodyPr/>
                        <a:lstStyle/>
                        <a:p>
                          <a:pPr marL="342900" indent="-342900" algn="ctr">
                            <a:buFont typeface="+mj-lt"/>
                            <a:buNone/>
                          </a:pPr>
                          <a:r>
                            <a:rPr lang="en-US" b="1" dirty="0"/>
                            <a:t>6.</a:t>
                          </a:r>
                        </a:p>
                      </a:txBody>
                      <a:tcPr/>
                    </a:tc>
                    <a:tc>
                      <a:txBody>
                        <a:bodyPr/>
                        <a:lstStyle/>
                        <a:p>
                          <a:endParaRPr lang="en-US"/>
                        </a:p>
                      </a:txBody>
                      <a:tcPr>
                        <a:blipFill>
                          <a:blip r:embed="rId2"/>
                          <a:stretch>
                            <a:fillRect l="-49091" t="-608571" r="-496000" b="-40857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Fraction of total turbine power</a:t>
                          </a:r>
                          <a:endParaRPr lang="en-IN" b="1" dirty="0">
                            <a:latin typeface="Bahnschrift Light" panose="020B0502040204020203" pitchFamily="34" charset="0"/>
                          </a:endParaRPr>
                        </a:p>
                      </a:txBody>
                      <a:tcPr/>
                    </a:tc>
                    <a:tc>
                      <a:txBody>
                        <a:bodyPr/>
                        <a:lstStyle/>
                        <a:p>
                          <a:pPr algn="ctr"/>
                          <a:r>
                            <a:rPr lang="en-US" b="1" dirty="0"/>
                            <a:t>1/6</a:t>
                          </a:r>
                        </a:p>
                      </a:txBody>
                      <a:tcPr/>
                    </a:tc>
                    <a:extLst>
                      <a:ext uri="{0D108BD9-81ED-4DB2-BD59-A6C34878D82A}">
                        <a16:rowId xmlns:a16="http://schemas.microsoft.com/office/drawing/2014/main" val="10006"/>
                      </a:ext>
                    </a:extLst>
                  </a:tr>
                  <a:tr h="427545">
                    <a:tc>
                      <a:txBody>
                        <a:bodyPr/>
                        <a:lstStyle/>
                        <a:p>
                          <a:pPr marL="342900" indent="-342900" algn="ctr">
                            <a:buFont typeface="+mj-lt"/>
                            <a:buNone/>
                          </a:pPr>
                          <a:r>
                            <a:rPr lang="en-US" b="1" dirty="0"/>
                            <a:t>7.</a:t>
                          </a:r>
                        </a:p>
                      </a:txBody>
                      <a:tcPr/>
                    </a:tc>
                    <a:tc>
                      <a:txBody>
                        <a:bodyPr/>
                        <a:lstStyle/>
                        <a:p>
                          <a:pPr algn="ctr"/>
                          <a:r>
                            <a:rPr lang="en-US" b="1" dirty="0"/>
                            <a:t>R</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Speed drop</a:t>
                          </a:r>
                          <a:endParaRPr lang="en-IN" b="1" dirty="0">
                            <a:latin typeface="Bahnschrift Light" panose="020B0502040204020203" pitchFamily="34" charset="0"/>
                          </a:endParaRPr>
                        </a:p>
                      </a:txBody>
                      <a:tcPr/>
                    </a:tc>
                    <a:tc>
                      <a:txBody>
                        <a:bodyPr/>
                        <a:lstStyle/>
                        <a:p>
                          <a:pPr algn="ctr"/>
                          <a:r>
                            <a:rPr lang="en-US" b="1" dirty="0"/>
                            <a:t>1/11</a:t>
                          </a:r>
                        </a:p>
                      </a:txBody>
                      <a:tcPr/>
                    </a:tc>
                    <a:extLst>
                      <a:ext uri="{0D108BD9-81ED-4DB2-BD59-A6C34878D82A}">
                        <a16:rowId xmlns:a16="http://schemas.microsoft.com/office/drawing/2014/main" val="10007"/>
                      </a:ext>
                    </a:extLst>
                  </a:tr>
                  <a:tr h="427545">
                    <a:tc>
                      <a:txBody>
                        <a:bodyPr/>
                        <a:lstStyle/>
                        <a:p>
                          <a:pPr marL="342900" indent="-342900" algn="ctr">
                            <a:buFont typeface="+mj-lt"/>
                            <a:buNone/>
                          </a:pPr>
                          <a:r>
                            <a:rPr lang="en-US" b="1" dirty="0"/>
                            <a:t>8.</a:t>
                          </a:r>
                        </a:p>
                      </a:txBody>
                      <a:tcPr/>
                    </a:tc>
                    <a:tc>
                      <a:txBody>
                        <a:bodyPr/>
                        <a:lstStyle/>
                        <a:p>
                          <a:endParaRPr lang="en-US"/>
                        </a:p>
                      </a:txBody>
                      <a:tcPr>
                        <a:blipFill>
                          <a:blip r:embed="rId2"/>
                          <a:stretch>
                            <a:fillRect l="-49091" t="-797183" r="-496000" b="-204225"/>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Frequency bias factor</a:t>
                          </a:r>
                          <a:endParaRPr lang="en-IN" b="1" dirty="0">
                            <a:latin typeface="Bahnschrift Light" panose="020B0502040204020203" pitchFamily="34" charset="0"/>
                          </a:endParaRPr>
                        </a:p>
                      </a:txBody>
                      <a:tcPr/>
                    </a:tc>
                    <a:tc>
                      <a:txBody>
                        <a:bodyPr/>
                        <a:lstStyle/>
                        <a:p>
                          <a:pPr algn="ctr"/>
                          <a:r>
                            <a:rPr lang="en-US" b="1" dirty="0"/>
                            <a:t>21</a:t>
                          </a:r>
                        </a:p>
                      </a:txBody>
                      <a:tcPr/>
                    </a:tc>
                    <a:extLst>
                      <a:ext uri="{0D108BD9-81ED-4DB2-BD59-A6C34878D82A}">
                        <a16:rowId xmlns:a16="http://schemas.microsoft.com/office/drawing/2014/main" val="10008"/>
                      </a:ext>
                    </a:extLst>
                  </a:tr>
                  <a:tr h="427545">
                    <a:tc>
                      <a:txBody>
                        <a:bodyPr/>
                        <a:lstStyle/>
                        <a:p>
                          <a:pPr marL="342900" indent="-342900" algn="ctr">
                            <a:buFont typeface="+mj-lt"/>
                            <a:buNone/>
                          </a:pPr>
                          <a:r>
                            <a:rPr lang="en-US" b="1" dirty="0"/>
                            <a:t>9.</a:t>
                          </a:r>
                        </a:p>
                      </a:txBody>
                      <a:tcPr/>
                    </a:tc>
                    <a:tc>
                      <a:txBody>
                        <a:bodyPr/>
                        <a:lstStyle/>
                        <a:p>
                          <a:endParaRPr lang="en-US"/>
                        </a:p>
                      </a:txBody>
                      <a:tcPr>
                        <a:blipFill>
                          <a:blip r:embed="rId2"/>
                          <a:stretch>
                            <a:fillRect l="-49091" t="-910000" r="-496000" b="-107143"/>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Gain of EV aggregator</a:t>
                          </a:r>
                          <a:endParaRPr lang="en-IN" b="1" dirty="0">
                            <a:latin typeface="Bahnschrift Light" panose="020B0502040204020203" pitchFamily="34" charset="0"/>
                          </a:endParaRPr>
                        </a:p>
                      </a:txBody>
                      <a:tcPr/>
                    </a:tc>
                    <a:tc>
                      <a:txBody>
                        <a:bodyPr/>
                        <a:lstStyle/>
                        <a:p>
                          <a:pPr algn="ctr"/>
                          <a:r>
                            <a:rPr lang="en-US" b="1" dirty="0"/>
                            <a:t>1</a:t>
                          </a:r>
                        </a:p>
                      </a:txBody>
                      <a:tcPr/>
                    </a:tc>
                    <a:extLst>
                      <a:ext uri="{0D108BD9-81ED-4DB2-BD59-A6C34878D82A}">
                        <a16:rowId xmlns:a16="http://schemas.microsoft.com/office/drawing/2014/main" val="10009"/>
                      </a:ext>
                    </a:extLst>
                  </a:tr>
                  <a:tr h="427545">
                    <a:tc>
                      <a:txBody>
                        <a:bodyPr/>
                        <a:lstStyle/>
                        <a:p>
                          <a:pPr marL="342900" indent="-342900" algn="ctr">
                            <a:buFont typeface="+mj-lt"/>
                            <a:buNone/>
                          </a:pPr>
                          <a:r>
                            <a:rPr lang="en-US" b="1" dirty="0"/>
                            <a:t>10.</a:t>
                          </a:r>
                        </a:p>
                      </a:txBody>
                      <a:tcPr/>
                    </a:tc>
                    <a:tc>
                      <a:txBody>
                        <a:bodyPr/>
                        <a:lstStyle/>
                        <a:p>
                          <a:endParaRPr lang="en-US"/>
                        </a:p>
                      </a:txBody>
                      <a:tcPr>
                        <a:blipFill>
                          <a:blip r:embed="rId2"/>
                          <a:stretch>
                            <a:fillRect l="-49091" t="-1010000" r="-496000" b="-7143"/>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Time Constant of EV aggregator </a:t>
                          </a:r>
                          <a:endParaRPr lang="en-IN" b="1" dirty="0">
                            <a:latin typeface="Bahnschrift Light" panose="020B0502040204020203" pitchFamily="34" charset="0"/>
                          </a:endParaRPr>
                        </a:p>
                      </a:txBody>
                      <a:tcPr/>
                    </a:tc>
                    <a:tc>
                      <a:txBody>
                        <a:bodyPr/>
                        <a:lstStyle/>
                        <a:p>
                          <a:pPr algn="ctr"/>
                          <a:r>
                            <a:rPr lang="en-US" b="1" dirty="0"/>
                            <a:t>0.1</a:t>
                          </a:r>
                        </a:p>
                      </a:txBody>
                      <a:tcPr/>
                    </a:tc>
                    <a:extLst>
                      <a:ext uri="{0D108BD9-81ED-4DB2-BD59-A6C34878D82A}">
                        <a16:rowId xmlns:a16="http://schemas.microsoft.com/office/drawing/2014/main" val="10010"/>
                      </a:ext>
                    </a:extLst>
                  </a:tr>
                </a:tbl>
              </a:graphicData>
            </a:graphic>
          </p:graphicFrame>
        </mc:Fallback>
      </mc:AlternateContent>
    </p:spTree>
    <p:extLst>
      <p:ext uri="{BB962C8B-B14F-4D97-AF65-F5344CB8AC3E}">
        <p14:creationId xmlns:p14="http://schemas.microsoft.com/office/powerpoint/2010/main" val="37269009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BC29-DE81-4988-A044-B8C42AB33B14}"/>
              </a:ext>
            </a:extLst>
          </p:cNvPr>
          <p:cNvSpPr>
            <a:spLocks noGrp="1"/>
          </p:cNvSpPr>
          <p:nvPr>
            <p:ph type="title"/>
          </p:nvPr>
        </p:nvSpPr>
        <p:spPr>
          <a:xfrm>
            <a:off x="659876" y="523190"/>
            <a:ext cx="10770123" cy="537326"/>
          </a:xfrm>
        </p:spPr>
        <p:txBody>
          <a:bodyPr>
            <a:normAutofit/>
          </a:bodyPr>
          <a:lstStyle/>
          <a:p>
            <a:r>
              <a:rPr lang="en-US" sz="3200" b="1" dirty="0">
                <a:solidFill>
                  <a:srgbClr val="7030A0"/>
                </a:solidFill>
              </a:rPr>
              <a:t>DELAY DEPENDANT STABILITY MARGIN:</a:t>
            </a:r>
            <a:endParaRPr lang="en-IN" sz="3200" b="1" dirty="0">
              <a:solidFill>
                <a:srgbClr val="7030A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5295095"/>
              </p:ext>
            </p:extLst>
          </p:nvPr>
        </p:nvGraphicFramePr>
        <p:xfrm>
          <a:off x="1019666" y="1725103"/>
          <a:ext cx="10152668" cy="4595525"/>
        </p:xfrm>
        <a:graphic>
          <a:graphicData uri="http://schemas.openxmlformats.org/drawingml/2006/table">
            <a:tbl>
              <a:tblPr firstRow="1" bandRow="1">
                <a:tableStyleId>{00A15C55-8517-42AA-B614-E9B94910E393}</a:tableStyleId>
              </a:tblPr>
              <a:tblGrid>
                <a:gridCol w="1075774">
                  <a:extLst>
                    <a:ext uri="{9D8B030D-6E8A-4147-A177-3AD203B41FA5}">
                      <a16:colId xmlns:a16="http://schemas.microsoft.com/office/drawing/2014/main" val="20000"/>
                    </a:ext>
                  </a:extLst>
                </a:gridCol>
                <a:gridCol w="1712927">
                  <a:extLst>
                    <a:ext uri="{9D8B030D-6E8A-4147-A177-3AD203B41FA5}">
                      <a16:colId xmlns:a16="http://schemas.microsoft.com/office/drawing/2014/main" val="20001"/>
                    </a:ext>
                  </a:extLst>
                </a:gridCol>
                <a:gridCol w="1874560">
                  <a:extLst>
                    <a:ext uri="{9D8B030D-6E8A-4147-A177-3AD203B41FA5}">
                      <a16:colId xmlns:a16="http://schemas.microsoft.com/office/drawing/2014/main" val="20002"/>
                    </a:ext>
                  </a:extLst>
                </a:gridCol>
                <a:gridCol w="1785719">
                  <a:extLst>
                    <a:ext uri="{9D8B030D-6E8A-4147-A177-3AD203B41FA5}">
                      <a16:colId xmlns:a16="http://schemas.microsoft.com/office/drawing/2014/main" val="20003"/>
                    </a:ext>
                  </a:extLst>
                </a:gridCol>
                <a:gridCol w="1839024">
                  <a:extLst>
                    <a:ext uri="{9D8B030D-6E8A-4147-A177-3AD203B41FA5}">
                      <a16:colId xmlns:a16="http://schemas.microsoft.com/office/drawing/2014/main" val="20004"/>
                    </a:ext>
                  </a:extLst>
                </a:gridCol>
                <a:gridCol w="1864664">
                  <a:extLst>
                    <a:ext uri="{9D8B030D-6E8A-4147-A177-3AD203B41FA5}">
                      <a16:colId xmlns:a16="http://schemas.microsoft.com/office/drawing/2014/main" val="20005"/>
                    </a:ext>
                  </a:extLst>
                </a:gridCol>
              </a:tblGrid>
              <a:tr h="445897">
                <a:tc>
                  <a:txBody>
                    <a:bodyPr/>
                    <a:lstStyle/>
                    <a:p>
                      <a:pPr marL="0" marR="0" algn="ctr">
                        <a:lnSpc>
                          <a:spcPct val="100000"/>
                        </a:lnSpc>
                        <a:spcBef>
                          <a:spcPts val="0"/>
                        </a:spcBef>
                        <a:spcAft>
                          <a:spcPts val="0"/>
                        </a:spcAft>
                      </a:pPr>
                      <a:endParaRPr lang="en-US" sz="1400" dirty="0">
                        <a:latin typeface="Trebuchet MS" panose="020B0603020202020204" pitchFamily="34" charset="0"/>
                      </a:endParaRPr>
                    </a:p>
                    <a:p>
                      <a:pPr marL="0" marR="0" algn="ctr">
                        <a:lnSpc>
                          <a:spcPct val="100000"/>
                        </a:lnSpc>
                        <a:spcBef>
                          <a:spcPts val="0"/>
                        </a:spcBef>
                        <a:spcAft>
                          <a:spcPts val="0"/>
                        </a:spcAft>
                      </a:pPr>
                      <a:r>
                        <a:rPr lang="en-US" sz="1400" dirty="0">
                          <a:latin typeface="Trebuchet MS" panose="020B0603020202020204" pitchFamily="34" charset="0"/>
                        </a:rPr>
                        <a:t>K</a:t>
                      </a:r>
                      <a:r>
                        <a:rPr lang="en-US" sz="1400" baseline="-25000" dirty="0">
                          <a:latin typeface="Trebuchet MS" panose="020B0603020202020204" pitchFamily="34" charset="0"/>
                        </a:rPr>
                        <a:t>p</a:t>
                      </a:r>
                      <a:endParaRPr lang="en-US" sz="1400" b="1" dirty="0">
                        <a:latin typeface="Trebuchet MS" panose="020B0603020202020204" pitchFamily="34" charset="0"/>
                        <a:ea typeface="Times New Roman"/>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=0.2</a:t>
                      </a:r>
                    </a:p>
                    <a:p>
                      <a:pPr marL="0" marR="0" algn="ctr">
                        <a:lnSpc>
                          <a:spcPct val="100000"/>
                        </a:lnSpc>
                        <a:spcBef>
                          <a:spcPts val="0"/>
                        </a:spcBef>
                        <a:spcAft>
                          <a:spcPts val="0"/>
                        </a:spcAft>
                      </a:pPr>
                      <a:endParaRPr lang="en-US" sz="1400" baseline="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=0.4</a:t>
                      </a:r>
                      <a:endParaRPr lang="en-US" sz="14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=0.6</a:t>
                      </a:r>
                      <a:endParaRPr lang="en-US" sz="14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=0.8</a:t>
                      </a:r>
                      <a:endParaRPr lang="en-US" sz="14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=1.0</a:t>
                      </a:r>
                      <a:endParaRPr lang="en-US" sz="1400" dirty="0">
                        <a:latin typeface="Trebuchet MS" panose="020B0603020202020204" pitchFamily="34" charset="0"/>
                        <a:ea typeface="Calibri"/>
                        <a:cs typeface="Times New Roman"/>
                      </a:endParaRPr>
                    </a:p>
                  </a:txBody>
                  <a:tcPr marL="68580" marR="68580" marT="0" marB="0"/>
                </a:tc>
                <a:extLst>
                  <a:ext uri="{0D108BD9-81ED-4DB2-BD59-A6C34878D82A}">
                    <a16:rowId xmlns:a16="http://schemas.microsoft.com/office/drawing/2014/main" val="10000"/>
                  </a:ext>
                </a:extLst>
              </a:tr>
              <a:tr h="363599">
                <a:tc>
                  <a:txBody>
                    <a:bodyPr/>
                    <a:lstStyle/>
                    <a:p>
                      <a:pPr marL="0" marR="0" algn="ctr">
                        <a:lnSpc>
                          <a:spcPct val="107000"/>
                        </a:lnSpc>
                        <a:spcBef>
                          <a:spcPts val="0"/>
                        </a:spcBef>
                        <a:spcAft>
                          <a:spcPts val="0"/>
                        </a:spcAft>
                      </a:pPr>
                      <a:r>
                        <a:rPr lang="en-US" sz="1400" b="1" dirty="0">
                          <a:latin typeface="Trebuchet MS" panose="020B0603020202020204" pitchFamily="34" charset="0"/>
                        </a:rPr>
                        <a:t>0</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1.7866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0.4231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0.0859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-0.0615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-0.1417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1"/>
                  </a:ext>
                </a:extLst>
              </a:tr>
              <a:tr h="319455">
                <a:tc>
                  <a:txBody>
                    <a:bodyPr/>
                    <a:lstStyle/>
                    <a:p>
                      <a:pPr marL="0" marR="0" algn="ctr">
                        <a:lnSpc>
                          <a:spcPct val="107000"/>
                        </a:lnSpc>
                        <a:spcBef>
                          <a:spcPts val="0"/>
                        </a:spcBef>
                        <a:spcAft>
                          <a:spcPts val="0"/>
                        </a:spcAft>
                      </a:pPr>
                      <a:r>
                        <a:rPr lang="en-US" sz="1400" b="1" dirty="0">
                          <a:latin typeface="Trebuchet MS" panose="020B0603020202020204" pitchFamily="34" charset="0"/>
                        </a:rPr>
                        <a:t>0.1</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2.7421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0.8271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0.3496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0.1340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0.0134</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2"/>
                  </a:ext>
                </a:extLst>
              </a:tr>
              <a:tr h="363599">
                <a:tc>
                  <a:txBody>
                    <a:bodyPr/>
                    <a:lstStyle/>
                    <a:p>
                      <a:pPr marL="0" marR="0" algn="ctr">
                        <a:lnSpc>
                          <a:spcPct val="107000"/>
                        </a:lnSpc>
                        <a:spcBef>
                          <a:spcPts val="0"/>
                        </a:spcBef>
                        <a:spcAft>
                          <a:spcPts val="0"/>
                        </a:spcAft>
                      </a:pPr>
                      <a:r>
                        <a:rPr lang="en-US" sz="1400" b="1" dirty="0">
                          <a:latin typeface="Trebuchet MS" panose="020B0603020202020204" pitchFamily="34" charset="0"/>
                        </a:rPr>
                        <a:t>0.2</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3.5861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1.2002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solidFill>
                            <a:srgbClr val="FF0000"/>
                          </a:solidFill>
                          <a:latin typeface="Bookman Old Style" panose="02050604050505020204" pitchFamily="18" charset="0"/>
                        </a:rPr>
                        <a:t>0.6018</a:t>
                      </a:r>
                      <a:endParaRPr lang="en-US" sz="1400" b="1" dirty="0">
                        <a:solidFill>
                          <a:srgbClr val="FF0000"/>
                        </a:solidFill>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0.3242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0.1656</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3"/>
                  </a:ext>
                </a:extLst>
              </a:tr>
              <a:tr h="363599">
                <a:tc>
                  <a:txBody>
                    <a:bodyPr/>
                    <a:lstStyle/>
                    <a:p>
                      <a:pPr marL="0" marR="0" algn="ctr">
                        <a:lnSpc>
                          <a:spcPct val="107000"/>
                        </a:lnSpc>
                        <a:spcBef>
                          <a:spcPts val="0"/>
                        </a:spcBef>
                        <a:spcAft>
                          <a:spcPts val="0"/>
                        </a:spcAft>
                      </a:pPr>
                      <a:r>
                        <a:rPr lang="en-US" sz="1400" b="1" dirty="0">
                          <a:latin typeface="Trebuchet MS" panose="020B0603020202020204" pitchFamily="34" charset="0"/>
                        </a:rPr>
                        <a:t>0.3</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4.2522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1.5214</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0.8327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0.5034</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 0.3115</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4"/>
                  </a:ext>
                </a:extLst>
              </a:tr>
              <a:tr h="363599">
                <a:tc>
                  <a:txBody>
                    <a:bodyPr/>
                    <a:lstStyle/>
                    <a:p>
                      <a:pPr marL="0" marR="0" algn="ctr">
                        <a:lnSpc>
                          <a:spcPct val="107000"/>
                        </a:lnSpc>
                        <a:spcBef>
                          <a:spcPts val="0"/>
                        </a:spcBef>
                        <a:spcAft>
                          <a:spcPts val="0"/>
                        </a:spcAft>
                      </a:pPr>
                      <a:r>
                        <a:rPr lang="en-US" sz="1400" b="1" dirty="0">
                          <a:latin typeface="Trebuchet MS" panose="020B0603020202020204" pitchFamily="34" charset="0"/>
                        </a:rPr>
                        <a:t>0.4</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4.6970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1.7773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1.0346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0.6669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0.4477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5"/>
                  </a:ext>
                </a:extLst>
              </a:tr>
              <a:tr h="363599">
                <a:tc>
                  <a:txBody>
                    <a:bodyPr/>
                    <a:lstStyle/>
                    <a:p>
                      <a:pPr marL="0" marR="0" algn="ctr">
                        <a:lnSpc>
                          <a:spcPct val="107000"/>
                        </a:lnSpc>
                        <a:spcBef>
                          <a:spcPts val="0"/>
                        </a:spcBef>
                        <a:spcAft>
                          <a:spcPts val="0"/>
                        </a:spcAft>
                      </a:pPr>
                      <a:r>
                        <a:rPr lang="en-US" sz="1400" b="1" dirty="0">
                          <a:latin typeface="Trebuchet MS" panose="020B0603020202020204" pitchFamily="34" charset="0"/>
                        </a:rPr>
                        <a:t>0.5</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4.8537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1.9635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 1.2023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0.8108</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 0.5717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6"/>
                  </a:ext>
                </a:extLst>
              </a:tr>
              <a:tr h="363599">
                <a:tc>
                  <a:txBody>
                    <a:bodyPr/>
                    <a:lstStyle/>
                    <a:p>
                      <a:pPr marL="0" marR="0" algn="ctr">
                        <a:lnSpc>
                          <a:spcPct val="107000"/>
                        </a:lnSpc>
                        <a:spcBef>
                          <a:spcPts val="0"/>
                        </a:spcBef>
                        <a:spcAft>
                          <a:spcPts val="0"/>
                        </a:spcAft>
                      </a:pPr>
                      <a:r>
                        <a:rPr lang="en-US" sz="1400" b="1" dirty="0">
                          <a:latin typeface="Trebuchet MS" panose="020B0603020202020204" pitchFamily="34" charset="0"/>
                        </a:rPr>
                        <a:t>0.6</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4.6817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2.0829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1.3339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0.9327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0.6812</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7"/>
                  </a:ext>
                </a:extLst>
              </a:tr>
              <a:tr h="363599">
                <a:tc>
                  <a:txBody>
                    <a:bodyPr/>
                    <a:lstStyle/>
                    <a:p>
                      <a:pPr marL="0" marR="0" algn="ctr">
                        <a:lnSpc>
                          <a:spcPct val="107000"/>
                        </a:lnSpc>
                        <a:spcBef>
                          <a:spcPts val="0"/>
                        </a:spcBef>
                        <a:spcAft>
                          <a:spcPts val="0"/>
                        </a:spcAft>
                      </a:pPr>
                      <a:r>
                        <a:rPr lang="en-US" sz="1400" b="1" dirty="0">
                          <a:latin typeface="Trebuchet MS" panose="020B0603020202020204" pitchFamily="34" charset="0"/>
                        </a:rPr>
                        <a:t>0.7</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4.3135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2.1433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1.4300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1.0317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0.7751</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8"/>
                  </a:ext>
                </a:extLst>
              </a:tr>
              <a:tr h="363599">
                <a:tc>
                  <a:txBody>
                    <a:bodyPr/>
                    <a:lstStyle/>
                    <a:p>
                      <a:pPr marL="0" marR="0" algn="ctr">
                        <a:lnSpc>
                          <a:spcPct val="107000"/>
                        </a:lnSpc>
                        <a:spcBef>
                          <a:spcPts val="0"/>
                        </a:spcBef>
                        <a:spcAft>
                          <a:spcPts val="0"/>
                        </a:spcAft>
                      </a:pPr>
                      <a:r>
                        <a:rPr lang="en-US" sz="1400" b="1" dirty="0">
                          <a:latin typeface="Trebuchet MS" panose="020B0603020202020204" pitchFamily="34" charset="0"/>
                        </a:rPr>
                        <a:t>0.8</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3.9050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2.1545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1.4932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1.1080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0.8527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9"/>
                  </a:ext>
                </a:extLst>
              </a:tr>
              <a:tr h="363599">
                <a:tc>
                  <a:txBody>
                    <a:bodyPr/>
                    <a:lstStyle/>
                    <a:p>
                      <a:pPr marL="0" marR="0" algn="ctr">
                        <a:lnSpc>
                          <a:spcPct val="107000"/>
                        </a:lnSpc>
                        <a:spcBef>
                          <a:spcPts val="0"/>
                        </a:spcBef>
                        <a:spcAft>
                          <a:spcPts val="0"/>
                        </a:spcAft>
                      </a:pPr>
                      <a:r>
                        <a:rPr lang="en-US" sz="1400" b="1" dirty="0">
                          <a:latin typeface="Trebuchet MS" panose="020B0603020202020204" pitchFamily="34" charset="0"/>
                        </a:rPr>
                        <a:t>0.9</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3.5197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2.1273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1.5275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1.1628</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0.9142</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10"/>
                  </a:ext>
                </a:extLst>
              </a:tr>
              <a:tr h="363599">
                <a:tc>
                  <a:txBody>
                    <a:bodyPr/>
                    <a:lstStyle/>
                    <a:p>
                      <a:pPr marL="0" marR="0" algn="ctr">
                        <a:lnSpc>
                          <a:spcPct val="107000"/>
                        </a:lnSpc>
                        <a:spcBef>
                          <a:spcPts val="0"/>
                        </a:spcBef>
                        <a:spcAft>
                          <a:spcPts val="0"/>
                        </a:spcAft>
                      </a:pPr>
                      <a:r>
                        <a:rPr lang="en-US" sz="1400" b="1" dirty="0">
                          <a:latin typeface="Trebuchet MS" panose="020B0603020202020204" pitchFamily="34" charset="0"/>
                        </a:rPr>
                        <a:t>1.0</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3.1740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2.0715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1.5372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1.1982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0.9606</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11"/>
                  </a:ext>
                </a:extLst>
              </a:tr>
            </a:tbl>
          </a:graphicData>
        </a:graphic>
      </p:graphicFrame>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D5CD3F77-67DE-4D41-ACD4-B83156181DDC}"/>
                  </a:ext>
                </a:extLst>
              </p:cNvPr>
              <p:cNvGraphicFramePr>
                <a:graphicFrameLocks noGrp="1"/>
              </p:cNvGraphicFramePr>
              <p:nvPr>
                <p:extLst>
                  <p:ext uri="{D42A27DB-BD31-4B8C-83A1-F6EECF244321}">
                    <p14:modId xmlns:p14="http://schemas.microsoft.com/office/powerpoint/2010/main" val="44486376"/>
                  </p:ext>
                </p:extLst>
              </p:nvPr>
            </p:nvGraphicFramePr>
            <p:xfrm>
              <a:off x="1018095" y="1187777"/>
              <a:ext cx="10162095" cy="537326"/>
            </p:xfrm>
            <a:graphic>
              <a:graphicData uri="http://schemas.openxmlformats.org/drawingml/2006/table">
                <a:tbl>
                  <a:tblPr firstRow="1" bandRow="1">
                    <a:tableStyleId>{00A15C55-8517-42AA-B614-E9B94910E393}</a:tableStyleId>
                  </a:tblPr>
                  <a:tblGrid>
                    <a:gridCol w="10162095">
                      <a:extLst>
                        <a:ext uri="{9D8B030D-6E8A-4147-A177-3AD203B41FA5}">
                          <a16:colId xmlns:a16="http://schemas.microsoft.com/office/drawing/2014/main" val="3006850104"/>
                        </a:ext>
                      </a:extLst>
                    </a:gridCol>
                  </a:tblGrid>
                  <a:tr h="537326">
                    <a:tc>
                      <a:txBody>
                        <a:bodyPr/>
                        <a:lstStyle/>
                        <a:p>
                          <a:r>
                            <a:rPr lang="en-IN" sz="2000" dirty="0"/>
                            <a:t>                                  </a:t>
                          </a:r>
                          <a:r>
                            <a:rPr lang="en-IN" sz="2000" baseline="0" dirty="0"/>
                            <a:t>  </a:t>
                          </a:r>
                          <a:r>
                            <a:rPr lang="en-IN" sz="2000" dirty="0"/>
                            <a:t>          </a:t>
                          </a:r>
                          <a14:m>
                            <m:oMath xmlns:m="http://schemas.openxmlformats.org/officeDocument/2006/math">
                              <m:sSup>
                                <m:sSupPr>
                                  <m:ctrlPr>
                                    <a:rPr lang="en-IN" sz="2000" i="1" smtClean="0">
                                      <a:latin typeface="Cambria Math" panose="02040503050406030204" pitchFamily="18" charset="0"/>
                                    </a:rPr>
                                  </m:ctrlPr>
                                </m:sSupPr>
                                <m:e>
                                  <m:r>
                                    <a:rPr lang="en-IN" sz="2000" smtClean="0">
                                      <a:latin typeface="Cambria Math" panose="02040503050406030204" pitchFamily="18" charset="0"/>
                                    </a:rPr>
                                    <m:t>𝝉</m:t>
                                  </m:r>
                                </m:e>
                                <m:sup>
                                  <m:r>
                                    <a:rPr lang="en-IN" sz="2000" smtClean="0">
                                      <a:latin typeface="Cambria Math" panose="02040503050406030204" pitchFamily="18" charset="0"/>
                                    </a:rPr>
                                    <m:t>∗</m:t>
                                  </m:r>
                                </m:sup>
                              </m:sSup>
                            </m:oMath>
                          </a14:m>
                          <a:r>
                            <a:rPr lang="en-IN" sz="2000" dirty="0"/>
                            <a:t>   -  STABILITY DELAY MARGIN (s)</a:t>
                          </a:r>
                        </a:p>
                      </a:txBody>
                      <a:tcPr/>
                    </a:tc>
                    <a:extLst>
                      <a:ext uri="{0D108BD9-81ED-4DB2-BD59-A6C34878D82A}">
                        <a16:rowId xmlns:a16="http://schemas.microsoft.com/office/drawing/2014/main" val="4056146536"/>
                      </a:ext>
                    </a:extLst>
                  </a:tr>
                </a:tbl>
              </a:graphicData>
            </a:graphic>
          </p:graphicFrame>
        </mc:Choice>
        <mc:Fallback>
          <p:graphicFrame>
            <p:nvGraphicFramePr>
              <p:cNvPr id="3" name="Table 2">
                <a:extLst>
                  <a:ext uri="{FF2B5EF4-FFF2-40B4-BE49-F238E27FC236}">
                    <a16:creationId xmlns:a16="http://schemas.microsoft.com/office/drawing/2014/main" id="{D5CD3F77-67DE-4D41-ACD4-B83156181DDC}"/>
                  </a:ext>
                </a:extLst>
              </p:cNvPr>
              <p:cNvGraphicFramePr>
                <a:graphicFrameLocks noGrp="1"/>
              </p:cNvGraphicFramePr>
              <p:nvPr>
                <p:extLst>
                  <p:ext uri="{D42A27DB-BD31-4B8C-83A1-F6EECF244321}">
                    <p14:modId xmlns:p14="http://schemas.microsoft.com/office/powerpoint/2010/main" val="44486376"/>
                  </p:ext>
                </p:extLst>
              </p:nvPr>
            </p:nvGraphicFramePr>
            <p:xfrm>
              <a:off x="1018095" y="1187777"/>
              <a:ext cx="10162095" cy="537326"/>
            </p:xfrm>
            <a:graphic>
              <a:graphicData uri="http://schemas.openxmlformats.org/drawingml/2006/table">
                <a:tbl>
                  <a:tblPr firstRow="1" bandRow="1">
                    <a:tableStyleId>{00A15C55-8517-42AA-B614-E9B94910E393}</a:tableStyleId>
                  </a:tblPr>
                  <a:tblGrid>
                    <a:gridCol w="10162095">
                      <a:extLst>
                        <a:ext uri="{9D8B030D-6E8A-4147-A177-3AD203B41FA5}">
                          <a16:colId xmlns:a16="http://schemas.microsoft.com/office/drawing/2014/main" val="3006850104"/>
                        </a:ext>
                      </a:extLst>
                    </a:gridCol>
                  </a:tblGrid>
                  <a:tr h="537326">
                    <a:tc>
                      <a:txBody>
                        <a:bodyPr/>
                        <a:lstStyle/>
                        <a:p>
                          <a:endParaRPr lang="en-US"/>
                        </a:p>
                      </a:txBody>
                      <a:tcPr>
                        <a:blipFill>
                          <a:blip r:embed="rId2"/>
                          <a:stretch>
                            <a:fillRect l="-120" t="-4494" r="-240" b="-5618"/>
                          </a:stretch>
                        </a:blipFill>
                      </a:tcPr>
                    </a:tc>
                    <a:extLst>
                      <a:ext uri="{0D108BD9-81ED-4DB2-BD59-A6C34878D82A}">
                        <a16:rowId xmlns:a16="http://schemas.microsoft.com/office/drawing/2014/main" val="4056146536"/>
                      </a:ext>
                    </a:extLst>
                  </a:tr>
                </a:tbl>
              </a:graphicData>
            </a:graphic>
          </p:graphicFrame>
        </mc:Fallback>
      </mc:AlternateContent>
    </p:spTree>
    <p:extLst>
      <p:ext uri="{BB962C8B-B14F-4D97-AF65-F5344CB8AC3E}">
        <p14:creationId xmlns:p14="http://schemas.microsoft.com/office/powerpoint/2010/main" val="20073719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0E86-C66F-4893-8D7B-2C460726FC00}"/>
              </a:ext>
            </a:extLst>
          </p:cNvPr>
          <p:cNvSpPr>
            <a:spLocks noGrp="1"/>
          </p:cNvSpPr>
          <p:nvPr>
            <p:ph type="title"/>
          </p:nvPr>
        </p:nvSpPr>
        <p:spPr>
          <a:xfrm>
            <a:off x="657224" y="499533"/>
            <a:ext cx="10772775" cy="672042"/>
          </a:xfrm>
        </p:spPr>
        <p:txBody>
          <a:bodyPr>
            <a:normAutofit/>
          </a:bodyPr>
          <a:lstStyle/>
          <a:p>
            <a:r>
              <a:rPr lang="en-US" sz="3200" b="1" dirty="0">
                <a:solidFill>
                  <a:srgbClr val="7030A0"/>
                </a:solidFill>
              </a:rPr>
              <a:t>INTRODUCTION:</a:t>
            </a:r>
            <a:endParaRPr lang="en-IN" sz="3200" b="1" dirty="0">
              <a:solidFill>
                <a:srgbClr val="7030A0"/>
              </a:solidFill>
            </a:endParaRPr>
          </a:p>
        </p:txBody>
      </p:sp>
      <p:sp>
        <p:nvSpPr>
          <p:cNvPr id="3" name="Content Placeholder 2">
            <a:extLst>
              <a:ext uri="{FF2B5EF4-FFF2-40B4-BE49-F238E27FC236}">
                <a16:creationId xmlns:a16="http://schemas.microsoft.com/office/drawing/2014/main" id="{46838885-084C-40CC-9818-47AF9E6996A8}"/>
              </a:ext>
            </a:extLst>
          </p:cNvPr>
          <p:cNvSpPr>
            <a:spLocks noGrp="1"/>
          </p:cNvSpPr>
          <p:nvPr>
            <p:ph idx="1"/>
          </p:nvPr>
        </p:nvSpPr>
        <p:spPr>
          <a:xfrm>
            <a:off x="657224" y="1300899"/>
            <a:ext cx="10772775" cy="4524591"/>
          </a:xfrm>
        </p:spPr>
        <p:txBody>
          <a:bodyPr>
            <a:normAutofit fontScale="92500" lnSpcReduction="20000"/>
          </a:bodyPr>
          <a:lstStyle/>
          <a:p>
            <a:pPr algn="just">
              <a:lnSpc>
                <a:spcPct val="200000"/>
              </a:lnSpc>
              <a:buFont typeface="Wingdings" panose="05000000000000000000" pitchFamily="2" charset="2"/>
              <a:buChar char="Ø"/>
            </a:pPr>
            <a:r>
              <a:rPr lang="en-US" sz="2000" dirty="0">
                <a:latin typeface="Trebuchet MS" panose="020B0603020202020204" pitchFamily="34" charset="0"/>
              </a:rPr>
              <a:t>Due to increasing environmental concerns, the gradual depletion of fossil resources and the increased penetration of highly variable renewable energy power generation, frequency control and stability are becoming more and more important.</a:t>
            </a:r>
          </a:p>
          <a:p>
            <a:pPr algn="just">
              <a:lnSpc>
                <a:spcPct val="200000"/>
              </a:lnSpc>
              <a:buFont typeface="Wingdings" panose="05000000000000000000" pitchFamily="2" charset="2"/>
              <a:buChar char="Ø"/>
            </a:pPr>
            <a:r>
              <a:rPr lang="en-US" sz="2000" dirty="0">
                <a:latin typeface="Trebuchet MS" panose="020B0603020202020204" pitchFamily="34" charset="0"/>
              </a:rPr>
              <a:t>Electric Vehicles (EVs) with vehicle to grid (V2G) technology have become a promising tool that  can mitigate the intermittent effects of renewable energy sources and regulate the system frequency.</a:t>
            </a:r>
          </a:p>
          <a:p>
            <a:pPr algn="just">
              <a:lnSpc>
                <a:spcPct val="200000"/>
              </a:lnSpc>
              <a:buFont typeface="Wingdings" panose="05000000000000000000" pitchFamily="2" charset="2"/>
              <a:buChar char="Ø"/>
            </a:pPr>
            <a:r>
              <a:rPr lang="en-US" sz="2000" dirty="0">
                <a:latin typeface="Trebuchet MS" panose="020B0603020202020204" pitchFamily="34" charset="0"/>
              </a:rPr>
              <a:t>EVs can quickly adjust the power output as compared with conventional generators. This quick response characteristics increases the dynamic performance of LFC generators.</a:t>
            </a:r>
          </a:p>
        </p:txBody>
      </p:sp>
    </p:spTree>
    <p:extLst>
      <p:ext uri="{BB962C8B-B14F-4D97-AF65-F5344CB8AC3E}">
        <p14:creationId xmlns:p14="http://schemas.microsoft.com/office/powerpoint/2010/main" val="3614261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A2E0-AA48-4C5F-B439-5AD26AFFCF75}"/>
              </a:ext>
            </a:extLst>
          </p:cNvPr>
          <p:cNvSpPr>
            <a:spLocks noGrp="1"/>
          </p:cNvSpPr>
          <p:nvPr>
            <p:ph type="title"/>
          </p:nvPr>
        </p:nvSpPr>
        <p:spPr>
          <a:xfrm>
            <a:off x="838199" y="794808"/>
            <a:ext cx="10772775" cy="414867"/>
          </a:xfrm>
        </p:spPr>
        <p:txBody>
          <a:bodyPr>
            <a:normAutofit fontScale="90000"/>
          </a:bodyPr>
          <a:lstStyle/>
          <a:p>
            <a:r>
              <a:rPr lang="en-US" sz="3200" b="1" dirty="0">
                <a:solidFill>
                  <a:srgbClr val="7030A0"/>
                </a:solidFill>
              </a:rPr>
              <a:t>PENDING WORKS FOR PHASE 1:</a:t>
            </a:r>
            <a:endParaRPr lang="en-IN" sz="3200" b="1" dirty="0">
              <a:solidFill>
                <a:srgbClr val="7030A0"/>
              </a:solidFill>
            </a:endParaRPr>
          </a:p>
        </p:txBody>
      </p:sp>
      <p:sp>
        <p:nvSpPr>
          <p:cNvPr id="3" name="Content Placeholder 2">
            <a:extLst>
              <a:ext uri="{FF2B5EF4-FFF2-40B4-BE49-F238E27FC236}">
                <a16:creationId xmlns:a16="http://schemas.microsoft.com/office/drawing/2014/main" id="{D65B94C2-3182-4209-8128-916522300052}"/>
              </a:ext>
            </a:extLst>
          </p:cNvPr>
          <p:cNvSpPr>
            <a:spLocks noGrp="1"/>
          </p:cNvSpPr>
          <p:nvPr>
            <p:ph idx="1"/>
          </p:nvPr>
        </p:nvSpPr>
        <p:spPr>
          <a:xfrm>
            <a:off x="695706" y="1619250"/>
            <a:ext cx="10753725" cy="3267075"/>
          </a:xfrm>
        </p:spPr>
        <p:txBody>
          <a:bodyPr>
            <a:normAutofit/>
          </a:bodyPr>
          <a:lstStyle/>
          <a:p>
            <a:pPr algn="just">
              <a:lnSpc>
                <a:spcPct val="200000"/>
              </a:lnSpc>
              <a:buFont typeface="Wingdings" panose="05000000000000000000" pitchFamily="2" charset="2"/>
              <a:buChar char="Ø"/>
            </a:pPr>
            <a:r>
              <a:rPr lang="en-US" sz="2400" dirty="0">
                <a:latin typeface="Trebuchet MS" panose="020B0603020202020204" pitchFamily="34" charset="0"/>
              </a:rPr>
              <a:t>To carry out time-domain simulation studies to validate the stability delay margin obtained in previous table.</a:t>
            </a:r>
          </a:p>
          <a:p>
            <a:pPr algn="just">
              <a:lnSpc>
                <a:spcPct val="200000"/>
              </a:lnSpc>
              <a:buFont typeface="Wingdings" panose="05000000000000000000" pitchFamily="2" charset="2"/>
              <a:buChar char="Ø"/>
            </a:pPr>
            <a:r>
              <a:rPr lang="en-US" sz="2400" dirty="0">
                <a:latin typeface="Trebuchet MS" panose="020B0603020202020204" pitchFamily="34" charset="0"/>
              </a:rPr>
              <a:t>Documentation of the works carried out in this semester.</a:t>
            </a:r>
            <a:endParaRPr lang="en-IN" sz="2400" dirty="0">
              <a:latin typeface="Trebuchet MS" panose="020B0603020202020204" pitchFamily="34" charset="0"/>
            </a:endParaRPr>
          </a:p>
        </p:txBody>
      </p:sp>
    </p:spTree>
    <p:extLst>
      <p:ext uri="{BB962C8B-B14F-4D97-AF65-F5344CB8AC3E}">
        <p14:creationId xmlns:p14="http://schemas.microsoft.com/office/powerpoint/2010/main" val="33244210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4077-82F3-4A6E-8DB5-51492F3A1A9A}"/>
              </a:ext>
            </a:extLst>
          </p:cNvPr>
          <p:cNvSpPr>
            <a:spLocks noGrp="1"/>
          </p:cNvSpPr>
          <p:nvPr>
            <p:ph type="title"/>
          </p:nvPr>
        </p:nvSpPr>
        <p:spPr>
          <a:xfrm>
            <a:off x="628649" y="227118"/>
            <a:ext cx="10772775" cy="853017"/>
          </a:xfrm>
        </p:spPr>
        <p:txBody>
          <a:bodyPr>
            <a:normAutofit/>
          </a:bodyPr>
          <a:lstStyle/>
          <a:p>
            <a:r>
              <a:rPr lang="en-US" sz="3200" b="1" dirty="0">
                <a:solidFill>
                  <a:srgbClr val="7030A0"/>
                </a:solidFill>
              </a:rPr>
              <a:t>CONCLUSION:</a:t>
            </a:r>
            <a:endParaRPr lang="en-IN" sz="3200" b="1" dirty="0">
              <a:solidFill>
                <a:srgbClr val="7030A0"/>
              </a:solidFill>
            </a:endParaRPr>
          </a:p>
        </p:txBody>
      </p:sp>
      <p:sp>
        <p:nvSpPr>
          <p:cNvPr id="3" name="Content Placeholder 2">
            <a:extLst>
              <a:ext uri="{FF2B5EF4-FFF2-40B4-BE49-F238E27FC236}">
                <a16:creationId xmlns:a16="http://schemas.microsoft.com/office/drawing/2014/main" id="{E0C5F7A4-2792-470F-AD18-5B4DF222FABD}"/>
              </a:ext>
            </a:extLst>
          </p:cNvPr>
          <p:cNvSpPr>
            <a:spLocks noGrp="1"/>
          </p:cNvSpPr>
          <p:nvPr>
            <p:ph idx="1"/>
          </p:nvPr>
        </p:nvSpPr>
        <p:spPr>
          <a:xfrm>
            <a:off x="757047" y="952501"/>
            <a:ext cx="10677906" cy="4911090"/>
          </a:xfrm>
        </p:spPr>
        <p:txBody>
          <a:bodyPr>
            <a:normAutofit fontScale="92500" lnSpcReduction="10000"/>
          </a:bodyPr>
          <a:lstStyle/>
          <a:p>
            <a:pPr algn="just">
              <a:lnSpc>
                <a:spcPct val="160000"/>
              </a:lnSpc>
              <a:buFont typeface="Wingdings" panose="05000000000000000000" pitchFamily="2" charset="2"/>
              <a:buChar char="Ø"/>
            </a:pPr>
            <a:r>
              <a:rPr lang="en-US" sz="2000" dirty="0">
                <a:latin typeface="Trebuchet MS" panose="020B0603020202020204" pitchFamily="34" charset="0"/>
              </a:rPr>
              <a:t>In this project a single area LFC system integrated with EV aggregator over a communication network is considered for stability analysis.</a:t>
            </a:r>
          </a:p>
          <a:p>
            <a:pPr algn="just">
              <a:lnSpc>
                <a:spcPct val="160000"/>
              </a:lnSpc>
              <a:buFont typeface="Wingdings" panose="05000000000000000000" pitchFamily="2" charset="2"/>
              <a:buChar char="Ø"/>
            </a:pPr>
            <a:r>
              <a:rPr lang="en-US" sz="2000" dirty="0">
                <a:latin typeface="Trebuchet MS" panose="020B0603020202020204" pitchFamily="34" charset="0"/>
              </a:rPr>
              <a:t>The closed-loop transfer function of the LFC system with EV aggregator and network induced time delay is derived.</a:t>
            </a:r>
          </a:p>
          <a:p>
            <a:pPr algn="just">
              <a:lnSpc>
                <a:spcPct val="160000"/>
              </a:lnSpc>
              <a:buFont typeface="Wingdings" panose="05000000000000000000" pitchFamily="2" charset="2"/>
              <a:buChar char="Ø"/>
            </a:pPr>
            <a:r>
              <a:rPr lang="en-US" sz="2000" dirty="0">
                <a:latin typeface="Trebuchet MS" panose="020B0603020202020204" pitchFamily="34" charset="0"/>
              </a:rPr>
              <a:t>The delay-dependent stability analysis is done to compute the stable delay margin for various sub-set of the PI controller parameters.</a:t>
            </a:r>
          </a:p>
          <a:p>
            <a:pPr algn="just">
              <a:lnSpc>
                <a:spcPct val="160000"/>
              </a:lnSpc>
              <a:buFont typeface="Wingdings" panose="05000000000000000000" pitchFamily="2" charset="2"/>
              <a:buChar char="Ø"/>
            </a:pPr>
            <a:r>
              <a:rPr lang="en-US" sz="2000" dirty="0">
                <a:latin typeface="Trebuchet MS" panose="020B0603020202020204" pitchFamily="34" charset="0"/>
              </a:rPr>
              <a:t>A standard benchmark system was employed in the stability analysis and stable delay margin was obtained.</a:t>
            </a:r>
          </a:p>
          <a:p>
            <a:pPr algn="just">
              <a:lnSpc>
                <a:spcPct val="160000"/>
              </a:lnSpc>
              <a:buFont typeface="Wingdings" panose="05000000000000000000" pitchFamily="2" charset="2"/>
              <a:buChar char="Ø"/>
            </a:pPr>
            <a:r>
              <a:rPr lang="en-US" sz="2000" dirty="0">
                <a:latin typeface="Trebuchet MS" panose="020B0603020202020204" pitchFamily="34" charset="0"/>
              </a:rPr>
              <a:t>It is planned to conduct extensive simulation studies to validate the analytics results in coming days.</a:t>
            </a:r>
            <a:endParaRPr lang="en-IN" sz="2000" dirty="0">
              <a:latin typeface="Trebuchet MS" panose="020B0603020202020204" pitchFamily="34" charset="0"/>
            </a:endParaRPr>
          </a:p>
        </p:txBody>
      </p:sp>
    </p:spTree>
    <p:extLst>
      <p:ext uri="{BB962C8B-B14F-4D97-AF65-F5344CB8AC3E}">
        <p14:creationId xmlns:p14="http://schemas.microsoft.com/office/powerpoint/2010/main" val="29168642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EF03-9E0E-43A6-B2B0-2FE595340033}"/>
              </a:ext>
            </a:extLst>
          </p:cNvPr>
          <p:cNvSpPr>
            <a:spLocks noGrp="1"/>
          </p:cNvSpPr>
          <p:nvPr>
            <p:ph type="title"/>
          </p:nvPr>
        </p:nvSpPr>
        <p:spPr>
          <a:xfrm>
            <a:off x="718457" y="499533"/>
            <a:ext cx="10711542" cy="480181"/>
          </a:xfrm>
        </p:spPr>
        <p:txBody>
          <a:bodyPr>
            <a:normAutofit/>
          </a:bodyPr>
          <a:lstStyle/>
          <a:p>
            <a:r>
              <a:rPr lang="en-US" sz="2400" b="1" dirty="0">
                <a:solidFill>
                  <a:srgbClr val="7030A0"/>
                </a:solidFill>
              </a:rPr>
              <a:t>BASE PAPER AND REFERENCES:</a:t>
            </a:r>
            <a:endParaRPr lang="en-IN" sz="2400" b="1" dirty="0">
              <a:solidFill>
                <a:srgbClr val="7030A0"/>
              </a:solidFill>
            </a:endParaRPr>
          </a:p>
        </p:txBody>
      </p:sp>
      <p:sp>
        <p:nvSpPr>
          <p:cNvPr id="3" name="Content Placeholder 2">
            <a:extLst>
              <a:ext uri="{FF2B5EF4-FFF2-40B4-BE49-F238E27FC236}">
                <a16:creationId xmlns:a16="http://schemas.microsoft.com/office/drawing/2014/main" id="{258BA890-5122-49CB-BF79-E1D746A4F46B}"/>
              </a:ext>
            </a:extLst>
          </p:cNvPr>
          <p:cNvSpPr>
            <a:spLocks noGrp="1"/>
          </p:cNvSpPr>
          <p:nvPr>
            <p:ph idx="1"/>
          </p:nvPr>
        </p:nvSpPr>
        <p:spPr>
          <a:xfrm>
            <a:off x="676656" y="1114426"/>
            <a:ext cx="10753725" cy="4663440"/>
          </a:xfrm>
        </p:spPr>
        <p:txBody>
          <a:bodyPr>
            <a:noAutofit/>
          </a:bodyPr>
          <a:lstStyle/>
          <a:p>
            <a:pPr marL="285750" lvl="0" indent="-285750" algn="just">
              <a:buClr>
                <a:srgbClr val="C00000"/>
              </a:buClr>
              <a:buFont typeface="+mj-lt"/>
              <a:buAutoNum type="arabicParenR"/>
            </a:pPr>
            <a:r>
              <a:rPr lang="en-US" sz="1400" dirty="0">
                <a:latin typeface="Trebuchet MS" panose="020B0603020202020204" pitchFamily="34" charset="0"/>
              </a:rPr>
              <a:t>Ausnain Naveed, Sahin Sonmez and Saffet Ayasun, ‘Impact of Electric Vehicle Aggregator with Communication Time Delay on Stability Regions and Stability Delay Margins in Load Frequency Control System,’ Journal of Modern Power Systems and Clean Energy, In Press. DOI: 10.35833/MPCE.2019.000244, 2020, Springer</a:t>
            </a:r>
            <a:r>
              <a:rPr lang="en-US" sz="1400" b="1" dirty="0">
                <a:latin typeface="Trebuchet MS" panose="020B0603020202020204" pitchFamily="34" charset="0"/>
              </a:rPr>
              <a:t>. (BASE PAPER)</a:t>
            </a:r>
          </a:p>
          <a:p>
            <a:pPr marL="285750" lvl="0" indent="-285750" algn="just">
              <a:buClr>
                <a:srgbClr val="C00000"/>
              </a:buClr>
              <a:buFont typeface="+mj-lt"/>
              <a:buAutoNum type="arabicParenR"/>
            </a:pPr>
            <a:endParaRPr lang="en-IN" sz="1400" dirty="0">
              <a:latin typeface="Trebuchet MS" panose="020B0603020202020204" pitchFamily="34" charset="0"/>
            </a:endParaRPr>
          </a:p>
          <a:p>
            <a:pPr marL="285750" lvl="0" indent="-285750" algn="just">
              <a:buClr>
                <a:srgbClr val="C00000"/>
              </a:buClr>
              <a:buFont typeface="+mj-lt"/>
              <a:buAutoNum type="arabicParenR"/>
            </a:pPr>
            <a:r>
              <a:rPr lang="en-US" sz="1400" dirty="0">
                <a:latin typeface="Trebuchet MS" panose="020B0603020202020204" pitchFamily="34" charset="0"/>
              </a:rPr>
              <a:t>Hakan Gunduz, Sahin Sonmez and Saffet Ayasun, ‘Impact of Electric Vehicles Aggregator on the Stability Region Micro-Grid System with Communication Time Delay,’ 2019 IEEE Milan Power Tech.</a:t>
            </a:r>
          </a:p>
          <a:p>
            <a:pPr marL="285750" lvl="0" indent="-285750" algn="just">
              <a:buClr>
                <a:srgbClr val="C00000"/>
              </a:buClr>
              <a:buFont typeface="+mj-lt"/>
              <a:buAutoNum type="arabicParenR"/>
            </a:pPr>
            <a:endParaRPr lang="en-IN" sz="1400" dirty="0">
              <a:latin typeface="Trebuchet MS" panose="020B0603020202020204" pitchFamily="34" charset="0"/>
            </a:endParaRPr>
          </a:p>
          <a:p>
            <a:pPr marL="285750" indent="-285750" algn="just">
              <a:buClr>
                <a:srgbClr val="C00000"/>
              </a:buClr>
              <a:buFont typeface="+mj-lt"/>
              <a:buAutoNum type="arabicParenR"/>
            </a:pPr>
            <a:r>
              <a:rPr lang="en-US" sz="1400" dirty="0">
                <a:latin typeface="Trebuchet MS" panose="020B0603020202020204" pitchFamily="34" charset="0"/>
              </a:rPr>
              <a:t>Vijay P. Singh, Nand Kishor, and Paulson Samuel, ‘Communication Time Delay Estimation for Load Frequency Control in Two Area Power Systems,’ </a:t>
            </a:r>
            <a:r>
              <a:rPr lang="en-US" sz="1400" i="1" dirty="0">
                <a:latin typeface="Trebuchet MS" panose="020B0603020202020204" pitchFamily="34" charset="0"/>
              </a:rPr>
              <a:t>Ad Hoc Networks</a:t>
            </a:r>
            <a:r>
              <a:rPr lang="en-US" sz="1400" dirty="0">
                <a:latin typeface="Trebuchet MS" panose="020B0603020202020204" pitchFamily="34" charset="0"/>
              </a:rPr>
              <a:t>, Vol. 41, No. 1, pp. 69-85, May 2016.</a:t>
            </a:r>
          </a:p>
          <a:p>
            <a:pPr marL="285750" indent="-285750" algn="just">
              <a:buClr>
                <a:srgbClr val="C00000"/>
              </a:buClr>
              <a:buFont typeface="+mj-lt"/>
              <a:buAutoNum type="arabicParenR"/>
            </a:pPr>
            <a:endParaRPr lang="en-IN" sz="1400" dirty="0">
              <a:latin typeface="Trebuchet MS" panose="020B0603020202020204" pitchFamily="34" charset="0"/>
            </a:endParaRPr>
          </a:p>
          <a:p>
            <a:pPr marL="285750" indent="-285750" algn="just">
              <a:buClr>
                <a:srgbClr val="C00000"/>
              </a:buClr>
              <a:buFont typeface="+mj-lt"/>
              <a:buAutoNum type="arabicParenR"/>
            </a:pPr>
            <a:r>
              <a:rPr lang="en-US" sz="1400" dirty="0">
                <a:latin typeface="Trebuchet MS" panose="020B0603020202020204" pitchFamily="34" charset="0"/>
              </a:rPr>
              <a:t>Ausnain Naveed, Sahin Sonmez and Saffet Ayasun, ‘Stability Regions in the Parameter Space for LFC System with EV Aggregator and Incommensurate Time Delays,’ 1</a:t>
            </a:r>
            <a:r>
              <a:rPr lang="en-US" sz="1400" baseline="30000" dirty="0">
                <a:latin typeface="Trebuchet MS" panose="020B0603020202020204" pitchFamily="34" charset="0"/>
              </a:rPr>
              <a:t>st</a:t>
            </a:r>
            <a:r>
              <a:rPr lang="en-US" sz="1400" dirty="0">
                <a:latin typeface="Trebuchet MS" panose="020B0603020202020204" pitchFamily="34" charset="0"/>
              </a:rPr>
              <a:t> IEEE Global Power Energy and Communication Conference (GPECOM 2019), June 12-15, 2019, Cappadocia, Turkey.</a:t>
            </a:r>
          </a:p>
          <a:p>
            <a:pPr marL="285750" indent="-285750" algn="just">
              <a:buClr>
                <a:srgbClr val="C00000"/>
              </a:buClr>
              <a:buFont typeface="+mj-lt"/>
              <a:buAutoNum type="arabicParenR"/>
            </a:pPr>
            <a:endParaRPr lang="en-IN" sz="1400" dirty="0">
              <a:latin typeface="Trebuchet MS" panose="020B0603020202020204" pitchFamily="34" charset="0"/>
            </a:endParaRPr>
          </a:p>
          <a:p>
            <a:pPr marL="285750" indent="-285750" algn="just">
              <a:buClr>
                <a:srgbClr val="C00000"/>
              </a:buClr>
              <a:buFont typeface="+mj-lt"/>
              <a:buAutoNum type="arabicParenR"/>
            </a:pPr>
            <a:r>
              <a:rPr lang="en-US" sz="1400" dirty="0">
                <a:latin typeface="Trebuchet MS" panose="020B0603020202020204" pitchFamily="34" charset="0"/>
              </a:rPr>
              <a:t>Han, Y., Zhang, K., Hong, L., Coelho, E. A. A., and Guerrero, J. M,  ‘MAS-based Distributed Coordinated Control and Optimization in Microgrid and Microgrid Clusters: A Comprehensive Overview.’ </a:t>
            </a:r>
            <a:r>
              <a:rPr lang="en-US" sz="1400" i="1" dirty="0">
                <a:latin typeface="Trebuchet MS" panose="020B0603020202020204" pitchFamily="34" charset="0"/>
              </a:rPr>
              <a:t>IEEE Transactions on Power Electronics</a:t>
            </a:r>
            <a:r>
              <a:rPr lang="en-US" sz="1400" dirty="0">
                <a:latin typeface="Trebuchet MS" panose="020B0603020202020204" pitchFamily="34" charset="0"/>
              </a:rPr>
              <a:t>, Vol. 33, No. 8, pp. 6488-6508, 2018.</a:t>
            </a:r>
          </a:p>
          <a:p>
            <a:pPr algn="just"/>
            <a:endParaRPr lang="en-IN" sz="1400" dirty="0">
              <a:latin typeface="Trebuchet MS" panose="020B0603020202020204" pitchFamily="34" charset="0"/>
            </a:endParaRPr>
          </a:p>
        </p:txBody>
      </p:sp>
    </p:spTree>
    <p:extLst>
      <p:ext uri="{BB962C8B-B14F-4D97-AF65-F5344CB8AC3E}">
        <p14:creationId xmlns:p14="http://schemas.microsoft.com/office/powerpoint/2010/main" val="24858609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758CF3-8BF8-4864-BF06-129A802C850E}"/>
              </a:ext>
            </a:extLst>
          </p:cNvPr>
          <p:cNvSpPr>
            <a:spLocks noGrp="1"/>
          </p:cNvSpPr>
          <p:nvPr>
            <p:ph idx="1"/>
          </p:nvPr>
        </p:nvSpPr>
        <p:spPr>
          <a:xfrm>
            <a:off x="676656" y="783771"/>
            <a:ext cx="10753725" cy="4994095"/>
          </a:xfrm>
        </p:spPr>
        <p:txBody>
          <a:bodyPr>
            <a:normAutofit/>
          </a:bodyPr>
          <a:lstStyle/>
          <a:p>
            <a:pPr marL="285750" indent="-285750" algn="just">
              <a:lnSpc>
                <a:spcPct val="150000"/>
              </a:lnSpc>
              <a:buClr>
                <a:srgbClr val="C00000"/>
              </a:buClr>
              <a:buNone/>
            </a:pPr>
            <a:endParaRPr lang="en-US" sz="1800" dirty="0">
              <a:latin typeface="Trebuchet MS" panose="020B0603020202020204" pitchFamily="34" charset="0"/>
            </a:endParaRPr>
          </a:p>
          <a:p>
            <a:pPr marL="285750" indent="-285750" algn="just">
              <a:lnSpc>
                <a:spcPct val="150000"/>
              </a:lnSpc>
              <a:buClr>
                <a:srgbClr val="C00000"/>
              </a:buClr>
              <a:buNone/>
            </a:pPr>
            <a:r>
              <a:rPr lang="en-US" sz="1800" dirty="0">
                <a:latin typeface="Trebuchet MS" panose="020B0603020202020204" pitchFamily="34" charset="0"/>
              </a:rPr>
              <a:t>6) H. Luo, I. A. Hiskens and Z. Hu, ‘Stability Analysis of Load Frequency Control Systems With Sampling and Transmission Delay,’ </a:t>
            </a:r>
            <a:r>
              <a:rPr lang="en-US" sz="1800" i="1" dirty="0">
                <a:latin typeface="Trebuchet MS" panose="020B0603020202020204" pitchFamily="34" charset="0"/>
              </a:rPr>
              <a:t>IEEE Transactions on Power Systems</a:t>
            </a:r>
            <a:r>
              <a:rPr lang="en-US" sz="1800" dirty="0">
                <a:latin typeface="Trebuchet MS" panose="020B0603020202020204" pitchFamily="34" charset="0"/>
              </a:rPr>
              <a:t>, Vol. 35, No. 5, pp. 3603-3615, Sept. 2020</a:t>
            </a:r>
          </a:p>
          <a:p>
            <a:pPr marL="285750" indent="-285750" algn="just">
              <a:lnSpc>
                <a:spcPct val="150000"/>
              </a:lnSpc>
              <a:buClr>
                <a:srgbClr val="C00000"/>
              </a:buClr>
              <a:buNone/>
            </a:pPr>
            <a:r>
              <a:rPr lang="en-IN" sz="1800" dirty="0">
                <a:latin typeface="Trebuchet MS" panose="020B0603020202020204" pitchFamily="34" charset="0"/>
              </a:rPr>
              <a:t>7) </a:t>
            </a:r>
            <a:r>
              <a:rPr lang="en-US" sz="1800" dirty="0">
                <a:latin typeface="Trebuchet MS" panose="020B0603020202020204" pitchFamily="34" charset="0"/>
              </a:rPr>
              <a:t>K. S. Ko and D. K. Sung, ‘The Effect of EV Aggregators With Time-Varying Delays on the Stability of a Load Frequency Control System,’ </a:t>
            </a:r>
            <a:r>
              <a:rPr lang="en-US" sz="1800" i="1" dirty="0">
                <a:latin typeface="Trebuchet MS" panose="020B0603020202020204" pitchFamily="34" charset="0"/>
              </a:rPr>
              <a:t>IEEE Transactions on Power Systems</a:t>
            </a:r>
            <a:r>
              <a:rPr lang="en-US" sz="1800" dirty="0">
                <a:latin typeface="Trebuchet MS" panose="020B0603020202020204" pitchFamily="34" charset="0"/>
              </a:rPr>
              <a:t>, Vol. 33, No. 1, pp. 669-680, Jan. 2018</a:t>
            </a:r>
          </a:p>
          <a:p>
            <a:pPr marL="285750" indent="-285750" algn="just">
              <a:lnSpc>
                <a:spcPct val="150000"/>
              </a:lnSpc>
              <a:buClr>
                <a:srgbClr val="C00000"/>
              </a:buClr>
              <a:buNone/>
            </a:pPr>
            <a:r>
              <a:rPr lang="en-IN" sz="1800" dirty="0">
                <a:latin typeface="Trebuchet MS" panose="020B0603020202020204" pitchFamily="34" charset="0"/>
              </a:rPr>
              <a:t>8) </a:t>
            </a:r>
            <a:r>
              <a:rPr lang="en-US" sz="1800" dirty="0">
                <a:latin typeface="Trebuchet MS" panose="020B0603020202020204" pitchFamily="34" charset="0"/>
              </a:rPr>
              <a:t>Deniz Katipoglu, Sahin Sonmez and Saffet Ayasun, ‘Stability Delay Margin Computation of Load Frequency Control System with Demand Response,’ 1</a:t>
            </a:r>
            <a:r>
              <a:rPr lang="en-US" sz="1800" baseline="30000" dirty="0">
                <a:latin typeface="Trebuchet MS" panose="020B0603020202020204" pitchFamily="34" charset="0"/>
              </a:rPr>
              <a:t>st</a:t>
            </a:r>
            <a:r>
              <a:rPr lang="en-US" sz="1800" dirty="0">
                <a:latin typeface="Trebuchet MS" panose="020B0603020202020204" pitchFamily="34" charset="0"/>
              </a:rPr>
              <a:t> IEEE Global Power Energy and Communication Conference (GPECOM 2019), June 12-15, 2019, Cappadocia, Turkey.</a:t>
            </a:r>
            <a:endParaRPr lang="en-IN" sz="1800" dirty="0">
              <a:latin typeface="Trebuchet MS" panose="020B0603020202020204" pitchFamily="34" charset="0"/>
            </a:endParaRPr>
          </a:p>
          <a:p>
            <a:pPr marL="228600" indent="-228600">
              <a:lnSpc>
                <a:spcPct val="150000"/>
              </a:lnSpc>
              <a:buClr>
                <a:srgbClr val="C00000"/>
              </a:buClr>
              <a:buFont typeface="+mj-lt"/>
              <a:buAutoNum type="arabicParenR"/>
            </a:pPr>
            <a:endParaRPr lang="en-IN" sz="1800" dirty="0">
              <a:latin typeface="Trebuchet MS" panose="020B0603020202020204" pitchFamily="34" charset="0"/>
            </a:endParaRPr>
          </a:p>
          <a:p>
            <a:pPr marL="600075" indent="-257175" algn="just">
              <a:lnSpc>
                <a:spcPct val="150000"/>
              </a:lnSpc>
              <a:spcAft>
                <a:spcPts val="750"/>
              </a:spcAft>
              <a:buClr>
                <a:srgbClr val="C00000"/>
              </a:buClr>
              <a:buFont typeface="+mj-lt"/>
              <a:buAutoNum type="arabicParenR"/>
            </a:pPr>
            <a:endParaRPr lang="en-GB" sz="800" dirty="0">
              <a:latin typeface="Trebuchet MS" panose="020B0603020202020204" pitchFamily="34" charset="0"/>
              <a:ea typeface="Calibri" panose="020F0502020204030204" pitchFamily="34" charset="0"/>
              <a:cs typeface="Times New Roman" panose="02020603050405020304" pitchFamily="18" charset="0"/>
            </a:endParaRPr>
          </a:p>
          <a:p>
            <a:pPr>
              <a:lnSpc>
                <a:spcPct val="150000"/>
              </a:lnSpc>
            </a:pPr>
            <a:endParaRPr lang="en-IN" dirty="0">
              <a:latin typeface="Trebuchet MS" panose="020B0603020202020204" pitchFamily="34" charset="0"/>
            </a:endParaRPr>
          </a:p>
        </p:txBody>
      </p:sp>
    </p:spTree>
    <p:extLst>
      <p:ext uri="{BB962C8B-B14F-4D97-AF65-F5344CB8AC3E}">
        <p14:creationId xmlns:p14="http://schemas.microsoft.com/office/powerpoint/2010/main" val="8611467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8C88A5-ED44-4032-B0CF-4FD96F07CBDE}"/>
              </a:ext>
            </a:extLst>
          </p:cNvPr>
          <p:cNvSpPr>
            <a:spLocks noGrp="1"/>
          </p:cNvSpPr>
          <p:nvPr>
            <p:ph idx="1"/>
          </p:nvPr>
        </p:nvSpPr>
        <p:spPr>
          <a:xfrm>
            <a:off x="676656" y="942975"/>
            <a:ext cx="10753725" cy="5124449"/>
          </a:xfrm>
        </p:spPr>
        <p:txBody>
          <a:bodyPr/>
          <a:lstStyle/>
          <a:p>
            <a:r>
              <a:rPr lang="en-US" dirty="0">
                <a:solidFill>
                  <a:srgbClr val="CC00CC"/>
                </a:solidFill>
              </a:rPr>
              <a:t>                                                </a:t>
            </a:r>
          </a:p>
          <a:p>
            <a:endParaRPr lang="en-US" dirty="0">
              <a:solidFill>
                <a:srgbClr val="CC00CC"/>
              </a:solidFill>
            </a:endParaRPr>
          </a:p>
          <a:p>
            <a:endParaRPr lang="en-US" dirty="0">
              <a:solidFill>
                <a:srgbClr val="CC00CC"/>
              </a:solidFill>
            </a:endParaRPr>
          </a:p>
          <a:p>
            <a:endParaRPr lang="en-US" dirty="0">
              <a:solidFill>
                <a:srgbClr val="CC00CC"/>
              </a:solidFill>
            </a:endParaRPr>
          </a:p>
          <a:p>
            <a:pPr marL="0" indent="0">
              <a:buNone/>
            </a:pPr>
            <a:r>
              <a:rPr lang="en-US" sz="2400" dirty="0">
                <a:solidFill>
                  <a:srgbClr val="7030A0"/>
                </a:solidFill>
                <a:latin typeface="Bookman Old Style" panose="02050604050505020204" pitchFamily="18" charset="0"/>
              </a:rPr>
              <a:t>                                </a:t>
            </a:r>
            <a:r>
              <a:rPr lang="en-US" sz="4800" dirty="0">
                <a:solidFill>
                  <a:srgbClr val="7030A0"/>
                </a:solidFill>
                <a:latin typeface="Bookman Old Style" panose="02050604050505020204" pitchFamily="18" charset="0"/>
              </a:rPr>
              <a:t>THANK YOU!!!</a:t>
            </a:r>
          </a:p>
          <a:p>
            <a:pPr marL="0" indent="0">
              <a:buNone/>
            </a:pPr>
            <a:r>
              <a:rPr lang="en-US" sz="4800" dirty="0">
                <a:solidFill>
                  <a:srgbClr val="CC00CC"/>
                </a:solidFill>
              </a:rPr>
              <a:t>                                                                             </a:t>
            </a:r>
            <a:endParaRPr lang="en-IN" sz="4800" dirty="0">
              <a:solidFill>
                <a:srgbClr val="CC00CC"/>
              </a:solidFill>
            </a:endParaRPr>
          </a:p>
        </p:txBody>
      </p:sp>
    </p:spTree>
    <p:extLst>
      <p:ext uri="{BB962C8B-B14F-4D97-AF65-F5344CB8AC3E}">
        <p14:creationId xmlns:p14="http://schemas.microsoft.com/office/powerpoint/2010/main" val="26169289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8902-0FE9-4645-8F36-BE49A3C3F563}"/>
              </a:ext>
            </a:extLst>
          </p:cNvPr>
          <p:cNvSpPr>
            <a:spLocks noGrp="1"/>
          </p:cNvSpPr>
          <p:nvPr>
            <p:ph type="title"/>
          </p:nvPr>
        </p:nvSpPr>
        <p:spPr>
          <a:xfrm>
            <a:off x="657224" y="499534"/>
            <a:ext cx="10772775" cy="580602"/>
          </a:xfrm>
        </p:spPr>
        <p:txBody>
          <a:bodyPr>
            <a:normAutofit fontScale="90000"/>
          </a:bodyPr>
          <a:lstStyle/>
          <a:p>
            <a:r>
              <a:rPr lang="en-US" dirty="0"/>
              <a:t>                                                                    </a:t>
            </a:r>
            <a:endParaRPr lang="en-IN" sz="3100" dirty="0"/>
          </a:p>
        </p:txBody>
      </p:sp>
      <p:sp>
        <p:nvSpPr>
          <p:cNvPr id="3" name="Content Placeholder 2">
            <a:extLst>
              <a:ext uri="{FF2B5EF4-FFF2-40B4-BE49-F238E27FC236}">
                <a16:creationId xmlns:a16="http://schemas.microsoft.com/office/drawing/2014/main" id="{59C41C73-67B1-4218-B223-D33BD569BD1E}"/>
              </a:ext>
            </a:extLst>
          </p:cNvPr>
          <p:cNvSpPr>
            <a:spLocks noGrp="1"/>
          </p:cNvSpPr>
          <p:nvPr>
            <p:ph idx="1"/>
          </p:nvPr>
        </p:nvSpPr>
        <p:spPr>
          <a:xfrm>
            <a:off x="657224" y="961534"/>
            <a:ext cx="10772775" cy="5044933"/>
          </a:xfrm>
        </p:spPr>
        <p:txBody>
          <a:bodyPr>
            <a:normAutofit lnSpcReduction="10000"/>
          </a:bodyPr>
          <a:lstStyle/>
          <a:p>
            <a:pPr algn="just">
              <a:lnSpc>
                <a:spcPct val="150000"/>
              </a:lnSpc>
              <a:buFont typeface="Wingdings" panose="05000000000000000000" pitchFamily="2" charset="2"/>
              <a:buChar char="Ø"/>
            </a:pPr>
            <a:r>
              <a:rPr lang="en-US" sz="2000" dirty="0">
                <a:latin typeface="Trebuchet MS" panose="020B0603020202020204" pitchFamily="34" charset="0"/>
              </a:rPr>
              <a:t>For practical participation of EVs  in frequency regulation market, entity called EV aggregator is required to aggregate and control a large number of EVs to satisfy frequency regulation.</a:t>
            </a:r>
            <a:endParaRPr lang="en-IN" sz="2000" dirty="0">
              <a:latin typeface="Trebuchet MS" panose="020B0603020202020204" pitchFamily="34" charset="0"/>
            </a:endParaRPr>
          </a:p>
          <a:p>
            <a:pPr marL="0" indent="0" algn="just">
              <a:buNone/>
            </a:pPr>
            <a:r>
              <a:rPr lang="en-US" sz="2000" dirty="0">
                <a:latin typeface="Trebuchet MS" panose="020B0603020202020204" pitchFamily="34" charset="0"/>
              </a:rPr>
              <a:t> </a:t>
            </a:r>
          </a:p>
          <a:p>
            <a:pPr algn="just">
              <a:lnSpc>
                <a:spcPct val="150000"/>
              </a:lnSpc>
              <a:buFont typeface="Wingdings" panose="05000000000000000000" pitchFamily="2" charset="2"/>
              <a:buChar char="Ø"/>
            </a:pPr>
            <a:r>
              <a:rPr lang="en-US" sz="2000" dirty="0">
                <a:latin typeface="Trebuchet MS" panose="020B0603020202020204" pitchFamily="34" charset="0"/>
              </a:rPr>
              <a:t>Electric Vehicle Aggregator’s main function is to send and receive information regarding the charging status of EV’s  in order to adjust their power output using an automatic generation control.</a:t>
            </a:r>
          </a:p>
          <a:p>
            <a:pPr algn="just">
              <a:buFont typeface="Wingdings" panose="05000000000000000000" pitchFamily="2" charset="2"/>
              <a:buChar char="Ø"/>
            </a:pPr>
            <a:endParaRPr lang="en-US" sz="2000" dirty="0">
              <a:latin typeface="Trebuchet MS" panose="020B0603020202020204" pitchFamily="34" charset="0"/>
            </a:endParaRPr>
          </a:p>
          <a:p>
            <a:pPr algn="just">
              <a:lnSpc>
                <a:spcPct val="160000"/>
              </a:lnSpc>
              <a:buFont typeface="Wingdings" panose="05000000000000000000" pitchFamily="2" charset="2"/>
              <a:buChar char="Ø"/>
            </a:pPr>
            <a:r>
              <a:rPr lang="en-US" sz="2000" dirty="0">
                <a:latin typeface="Trebuchet MS" panose="020B0603020202020204" pitchFamily="34" charset="0"/>
              </a:rPr>
              <a:t>Load Frequency control (LFC) systems aim to regulate the frequency and to keep the scheduled tie-line power exchange in an interconnected power system with independently controlled multiple areas.</a:t>
            </a:r>
          </a:p>
          <a:p>
            <a:pPr marL="0" indent="0">
              <a:buNone/>
            </a:pPr>
            <a:endParaRPr lang="en-IN" sz="2000" dirty="0">
              <a:latin typeface="Trebuchet MS" panose="020B0603020202020204" pitchFamily="34" charset="0"/>
            </a:endParaRPr>
          </a:p>
        </p:txBody>
      </p:sp>
    </p:spTree>
    <p:extLst>
      <p:ext uri="{BB962C8B-B14F-4D97-AF65-F5344CB8AC3E}">
        <p14:creationId xmlns:p14="http://schemas.microsoft.com/office/powerpoint/2010/main" val="14524208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5F49E0-800D-41E9-B5B5-F0D883F10D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496" y="832946"/>
            <a:ext cx="10001839" cy="4493198"/>
          </a:xfrm>
        </p:spPr>
      </p:pic>
      <p:sp>
        <p:nvSpPr>
          <p:cNvPr id="6" name="TextBox 5">
            <a:extLst>
              <a:ext uri="{FF2B5EF4-FFF2-40B4-BE49-F238E27FC236}">
                <a16:creationId xmlns:a16="http://schemas.microsoft.com/office/drawing/2014/main" id="{506611E5-9760-4BB2-AE61-1E70B7485CE8}"/>
              </a:ext>
            </a:extLst>
          </p:cNvPr>
          <p:cNvSpPr txBox="1"/>
          <p:nvPr/>
        </p:nvSpPr>
        <p:spPr>
          <a:xfrm>
            <a:off x="2262433" y="5665509"/>
            <a:ext cx="6919667" cy="400110"/>
          </a:xfrm>
          <a:prstGeom prst="rect">
            <a:avLst/>
          </a:prstGeom>
          <a:noFill/>
        </p:spPr>
        <p:txBody>
          <a:bodyPr wrap="square" rtlCol="0">
            <a:spAutoFit/>
          </a:bodyPr>
          <a:lstStyle/>
          <a:p>
            <a:r>
              <a:rPr lang="en-US" sz="2000" b="1" dirty="0"/>
              <a:t>Fig 1.  Integration of Electric Vehicle Aggregator to grid.</a:t>
            </a:r>
            <a:endParaRPr lang="en-IN" sz="2000" b="1" dirty="0"/>
          </a:p>
        </p:txBody>
      </p:sp>
    </p:spTree>
    <p:extLst>
      <p:ext uri="{BB962C8B-B14F-4D97-AF65-F5344CB8AC3E}">
        <p14:creationId xmlns:p14="http://schemas.microsoft.com/office/powerpoint/2010/main" val="37755276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5CF6-279F-4C81-A951-56384A838BBD}"/>
              </a:ext>
            </a:extLst>
          </p:cNvPr>
          <p:cNvSpPr>
            <a:spLocks noGrp="1"/>
          </p:cNvSpPr>
          <p:nvPr>
            <p:ph type="title"/>
          </p:nvPr>
        </p:nvSpPr>
        <p:spPr>
          <a:xfrm>
            <a:off x="742569" y="902442"/>
            <a:ext cx="9686926" cy="443441"/>
          </a:xfrm>
        </p:spPr>
        <p:txBody>
          <a:bodyPr>
            <a:normAutofit fontScale="90000"/>
          </a:bodyPr>
          <a:lstStyle/>
          <a:p>
            <a:r>
              <a:rPr lang="en-US" sz="3200" b="1" dirty="0">
                <a:solidFill>
                  <a:srgbClr val="7030A0"/>
                </a:solidFill>
              </a:rPr>
              <a:t>AN OVERALL GLANCE:</a:t>
            </a:r>
            <a:endParaRPr lang="en-IN" sz="3200" b="1" dirty="0">
              <a:solidFill>
                <a:srgbClr val="7030A0"/>
              </a:solidFill>
            </a:endParaRPr>
          </a:p>
        </p:txBody>
      </p:sp>
      <p:sp>
        <p:nvSpPr>
          <p:cNvPr id="3" name="Content Placeholder 2">
            <a:extLst>
              <a:ext uri="{FF2B5EF4-FFF2-40B4-BE49-F238E27FC236}">
                <a16:creationId xmlns:a16="http://schemas.microsoft.com/office/drawing/2014/main" id="{89AB6CEB-5D48-438B-A734-4459A583AF1D}"/>
              </a:ext>
            </a:extLst>
          </p:cNvPr>
          <p:cNvSpPr>
            <a:spLocks noGrp="1"/>
          </p:cNvSpPr>
          <p:nvPr>
            <p:ph idx="1"/>
          </p:nvPr>
        </p:nvSpPr>
        <p:spPr>
          <a:xfrm>
            <a:off x="593889" y="1659118"/>
            <a:ext cx="10807917" cy="4176074"/>
          </a:xfrm>
        </p:spPr>
        <p:txBody>
          <a:bodyPr>
            <a:normAutofit lnSpcReduction="10000"/>
          </a:bodyPr>
          <a:lstStyle/>
          <a:p>
            <a:pPr algn="just">
              <a:lnSpc>
                <a:spcPct val="160000"/>
              </a:lnSpc>
              <a:buFont typeface="Wingdings" panose="05000000000000000000" pitchFamily="2" charset="2"/>
              <a:buChar char="Ø"/>
            </a:pPr>
            <a:r>
              <a:rPr lang="en-US" sz="2000" dirty="0">
                <a:latin typeface="Trebuchet MS" panose="020B0603020202020204" pitchFamily="34" charset="0"/>
              </a:rPr>
              <a:t> Whenever there is heavy power demand or power shortage the frequency of the voltage between the tie lines connecting Electric vehicle aggregator and smart grid reduces.</a:t>
            </a:r>
          </a:p>
          <a:p>
            <a:pPr algn="just">
              <a:lnSpc>
                <a:spcPct val="160000"/>
              </a:lnSpc>
              <a:buFont typeface="Wingdings" panose="05000000000000000000" pitchFamily="2" charset="2"/>
              <a:buChar char="Ø"/>
            </a:pPr>
            <a:r>
              <a:rPr lang="en-US" sz="2000" dirty="0">
                <a:latin typeface="Trebuchet MS" panose="020B0603020202020204" pitchFamily="34" charset="0"/>
              </a:rPr>
              <a:t>This reduction in frequency is sensed through sensor and the information is sent to information center by PI controller.</a:t>
            </a:r>
          </a:p>
          <a:p>
            <a:pPr algn="just">
              <a:lnSpc>
                <a:spcPct val="160000"/>
              </a:lnSpc>
              <a:buFont typeface="Wingdings" panose="05000000000000000000" pitchFamily="2" charset="2"/>
              <a:buChar char="Ø"/>
            </a:pPr>
            <a:r>
              <a:rPr lang="en-US" sz="2000" dirty="0">
                <a:latin typeface="Trebuchet MS" panose="020B0603020202020204" pitchFamily="34" charset="0"/>
              </a:rPr>
              <a:t>According to the level of reduction in frequency, the PI controller decides how much input of power to be extracted from the Electric Vehicle Aggregator.</a:t>
            </a:r>
          </a:p>
          <a:p>
            <a:pPr algn="just">
              <a:lnSpc>
                <a:spcPct val="160000"/>
              </a:lnSpc>
              <a:buFont typeface="Wingdings" panose="05000000000000000000" pitchFamily="2" charset="2"/>
              <a:buChar char="Ø"/>
            </a:pPr>
            <a:r>
              <a:rPr lang="en-US" sz="2000" dirty="0">
                <a:latin typeface="Trebuchet MS" panose="020B0603020202020204" pitchFamily="34" charset="0"/>
              </a:rPr>
              <a:t>Here, the Electric Vehicle Aggregator acts as source of power to compensate the demand of power along with the Smart Grid.</a:t>
            </a:r>
          </a:p>
          <a:p>
            <a:pPr marL="0" indent="0">
              <a:lnSpc>
                <a:spcPct val="160000"/>
              </a:lnSpc>
              <a:buNone/>
            </a:pPr>
            <a:endParaRPr lang="en-US" sz="2000" dirty="0">
              <a:latin typeface="Trebuchet MS" panose="020B0603020202020204" pitchFamily="34" charset="0"/>
            </a:endParaRPr>
          </a:p>
        </p:txBody>
      </p:sp>
    </p:spTree>
    <p:extLst>
      <p:ext uri="{BB962C8B-B14F-4D97-AF65-F5344CB8AC3E}">
        <p14:creationId xmlns:p14="http://schemas.microsoft.com/office/powerpoint/2010/main" val="4467772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44AC-E386-4BDF-BD57-759D91096507}"/>
              </a:ext>
            </a:extLst>
          </p:cNvPr>
          <p:cNvSpPr>
            <a:spLocks noGrp="1"/>
          </p:cNvSpPr>
          <p:nvPr>
            <p:ph type="title"/>
          </p:nvPr>
        </p:nvSpPr>
        <p:spPr>
          <a:xfrm>
            <a:off x="405354" y="94268"/>
            <a:ext cx="11077034" cy="1406449"/>
          </a:xfrm>
        </p:spPr>
        <p:txBody>
          <a:bodyPr>
            <a:normAutofit/>
          </a:bodyPr>
          <a:lstStyle/>
          <a:p>
            <a:r>
              <a:rPr lang="en-US" sz="3200" b="1" dirty="0">
                <a:solidFill>
                  <a:srgbClr val="7030A0"/>
                </a:solidFill>
              </a:rPr>
              <a:t>LITERATURE SURVEY:</a:t>
            </a:r>
            <a:endParaRPr lang="en-IN" sz="3200" b="1" dirty="0">
              <a:solidFill>
                <a:srgbClr val="7030A0"/>
              </a:solidFill>
            </a:endParaRPr>
          </a:p>
        </p:txBody>
      </p:sp>
      <p:sp>
        <p:nvSpPr>
          <p:cNvPr id="3" name="Content Placeholder 2">
            <a:extLst>
              <a:ext uri="{FF2B5EF4-FFF2-40B4-BE49-F238E27FC236}">
                <a16:creationId xmlns:a16="http://schemas.microsoft.com/office/drawing/2014/main" id="{43074833-114D-4104-B9B6-27680D76765E}"/>
              </a:ext>
            </a:extLst>
          </p:cNvPr>
          <p:cNvSpPr>
            <a:spLocks noGrp="1"/>
          </p:cNvSpPr>
          <p:nvPr>
            <p:ph idx="1"/>
          </p:nvPr>
        </p:nvSpPr>
        <p:spPr>
          <a:xfrm>
            <a:off x="546756" y="1225485"/>
            <a:ext cx="10883626" cy="4727095"/>
          </a:xfrm>
        </p:spPr>
        <p:txBody>
          <a:bodyPr>
            <a:normAutofit fontScale="92500" lnSpcReduction="10000"/>
          </a:bodyPr>
          <a:lstStyle/>
          <a:p>
            <a:pPr algn="just">
              <a:lnSpc>
                <a:spcPct val="150000"/>
              </a:lnSpc>
              <a:buFont typeface="Wingdings" panose="05000000000000000000" pitchFamily="2" charset="2"/>
              <a:buChar char="Ø"/>
            </a:pPr>
            <a:r>
              <a:rPr lang="en-US" sz="2000" dirty="0">
                <a:latin typeface="Trebuchet MS" panose="020B0603020202020204" pitchFamily="34" charset="0"/>
              </a:rPr>
              <a:t>This project deals with computation of communication time delays on stability regions and stability delay margins of the PI controller between the Electric Vehicle Aggregator and the smart grid of a single area load frequency control(LFC) system.</a:t>
            </a:r>
          </a:p>
          <a:p>
            <a:pPr algn="just">
              <a:lnSpc>
                <a:spcPct val="150000"/>
              </a:lnSpc>
              <a:buFont typeface="Wingdings" panose="05000000000000000000" pitchFamily="2" charset="2"/>
              <a:buChar char="Ø"/>
            </a:pPr>
            <a:r>
              <a:rPr lang="en-US" sz="2000" dirty="0">
                <a:latin typeface="Trebuchet MS" panose="020B0603020202020204" pitchFamily="34" charset="0"/>
              </a:rPr>
              <a:t>A graphical method of characterizing stability boundary locus is implemented.</a:t>
            </a:r>
          </a:p>
          <a:p>
            <a:pPr algn="just">
              <a:lnSpc>
                <a:spcPct val="150000"/>
              </a:lnSpc>
              <a:buFont typeface="Wingdings" panose="05000000000000000000" pitchFamily="2" charset="2"/>
              <a:buChar char="Ø"/>
            </a:pPr>
            <a:r>
              <a:rPr lang="en-US" sz="2000" dirty="0">
                <a:latin typeface="Trebuchet MS" panose="020B0603020202020204" pitchFamily="34" charset="0"/>
              </a:rPr>
              <a:t>For a given time delay, the method computes all the stability gains of PI controller, which constitutes a stability regions in parameters of space of PI controller.</a:t>
            </a:r>
          </a:p>
          <a:p>
            <a:pPr algn="just">
              <a:lnSpc>
                <a:spcPct val="150000"/>
              </a:lnSpc>
              <a:buFont typeface="Wingdings" panose="05000000000000000000" pitchFamily="2" charset="2"/>
              <a:buChar char="Ø"/>
            </a:pPr>
            <a:r>
              <a:rPr lang="en-US" sz="2000" dirty="0">
                <a:latin typeface="Trebuchet MS" panose="020B0603020202020204" pitchFamily="34" charset="0"/>
              </a:rPr>
              <a:t>Later a frequency domain exact method is used to calculate stability delay margins for various values of PI controller gains.</a:t>
            </a:r>
          </a:p>
          <a:p>
            <a:pPr algn="just">
              <a:lnSpc>
                <a:spcPct val="150000"/>
              </a:lnSpc>
              <a:buFont typeface="Wingdings" panose="05000000000000000000" pitchFamily="2" charset="2"/>
              <a:buChar char="Ø"/>
            </a:pPr>
            <a:r>
              <a:rPr lang="en-US" sz="2000" dirty="0">
                <a:latin typeface="Trebuchet MS" panose="020B0603020202020204" pitchFamily="34" charset="0"/>
              </a:rPr>
              <a:t>The complete analysis is made in order to pass the information of error in the system within the stability margin delay to bring the system to equilibrium point.</a:t>
            </a:r>
            <a:endParaRPr lang="en-IN" sz="2000" dirty="0">
              <a:latin typeface="Trebuchet MS" panose="020B0603020202020204" pitchFamily="34" charset="0"/>
            </a:endParaRPr>
          </a:p>
        </p:txBody>
      </p:sp>
    </p:spTree>
    <p:extLst>
      <p:ext uri="{BB962C8B-B14F-4D97-AF65-F5344CB8AC3E}">
        <p14:creationId xmlns:p14="http://schemas.microsoft.com/office/powerpoint/2010/main" val="10623866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897E-83AC-4327-BFC8-A67545D62D38}"/>
              </a:ext>
            </a:extLst>
          </p:cNvPr>
          <p:cNvSpPr>
            <a:spLocks noGrp="1"/>
          </p:cNvSpPr>
          <p:nvPr>
            <p:ph type="title"/>
          </p:nvPr>
        </p:nvSpPr>
        <p:spPr>
          <a:xfrm>
            <a:off x="499622" y="706756"/>
            <a:ext cx="10930378" cy="45719"/>
          </a:xfrm>
        </p:spPr>
        <p:txBody>
          <a:bodyPr>
            <a:normAutofit fontScale="90000"/>
          </a:bodyPr>
          <a:lstStyle/>
          <a:p>
            <a:r>
              <a:rPr lang="en-US" sz="3600" b="1" dirty="0">
                <a:solidFill>
                  <a:srgbClr val="7030A0"/>
                </a:solidFill>
              </a:rPr>
              <a:t>OBJECTIVES OF PROJECT:</a:t>
            </a:r>
            <a:endParaRPr lang="en-IN" sz="3600" b="1" dirty="0">
              <a:solidFill>
                <a:srgbClr val="7030A0"/>
              </a:solidFill>
            </a:endParaRPr>
          </a:p>
        </p:txBody>
      </p:sp>
      <p:sp>
        <p:nvSpPr>
          <p:cNvPr id="3" name="Content Placeholder 2">
            <a:extLst>
              <a:ext uri="{FF2B5EF4-FFF2-40B4-BE49-F238E27FC236}">
                <a16:creationId xmlns:a16="http://schemas.microsoft.com/office/drawing/2014/main" id="{5C51EBBB-1C0E-49DD-BDA2-5237B011F0A5}"/>
              </a:ext>
            </a:extLst>
          </p:cNvPr>
          <p:cNvSpPr>
            <a:spLocks noGrp="1"/>
          </p:cNvSpPr>
          <p:nvPr>
            <p:ph idx="1"/>
          </p:nvPr>
        </p:nvSpPr>
        <p:spPr>
          <a:xfrm>
            <a:off x="695706" y="1383030"/>
            <a:ext cx="10753725" cy="4474845"/>
          </a:xfrm>
        </p:spPr>
        <p:txBody>
          <a:bodyPr>
            <a:normAutofit/>
          </a:bodyPr>
          <a:lstStyle/>
          <a:p>
            <a:pPr algn="just">
              <a:lnSpc>
                <a:spcPct val="160000"/>
              </a:lnSpc>
              <a:buFont typeface="Wingdings" panose="05000000000000000000" pitchFamily="2" charset="2"/>
              <a:buChar char="Ø"/>
            </a:pPr>
            <a:r>
              <a:rPr lang="en-US" sz="2000" dirty="0">
                <a:latin typeface="Trebuchet MS" panose="020B0603020202020204" pitchFamily="34" charset="0"/>
              </a:rPr>
              <a:t>To access the impact of integrating electrical vehicle aggregator on stability of single area load frequency control system.</a:t>
            </a:r>
          </a:p>
          <a:p>
            <a:pPr algn="just">
              <a:lnSpc>
                <a:spcPct val="160000"/>
              </a:lnSpc>
              <a:buFont typeface="Wingdings" panose="05000000000000000000" pitchFamily="2" charset="2"/>
              <a:buChar char="Ø"/>
            </a:pPr>
            <a:r>
              <a:rPr lang="en-US" sz="2000" dirty="0">
                <a:latin typeface="Trebuchet MS" panose="020B0603020202020204" pitchFamily="34" charset="0"/>
              </a:rPr>
              <a:t>The integration of geographically dispersed electric vehicle aggregator through communication network introduces time delay in closed loop control system.</a:t>
            </a:r>
          </a:p>
          <a:p>
            <a:pPr algn="just">
              <a:lnSpc>
                <a:spcPct val="160000"/>
              </a:lnSpc>
              <a:buFont typeface="Wingdings" panose="05000000000000000000" pitchFamily="2" charset="2"/>
              <a:buChar char="Ø"/>
            </a:pPr>
            <a:r>
              <a:rPr lang="en-US" sz="2000" dirty="0">
                <a:latin typeface="Trebuchet MS" panose="020B0603020202020204" pitchFamily="34" charset="0"/>
              </a:rPr>
              <a:t>The presence of time delay in feedback loop of the closed loop load frequency control system affects performance and stability of the system.</a:t>
            </a:r>
          </a:p>
          <a:p>
            <a:pPr algn="just">
              <a:lnSpc>
                <a:spcPct val="160000"/>
              </a:lnSpc>
              <a:buFont typeface="Wingdings" panose="05000000000000000000" pitchFamily="2" charset="2"/>
              <a:buChar char="Ø"/>
            </a:pPr>
            <a:r>
              <a:rPr lang="en-US" sz="2000" dirty="0">
                <a:latin typeface="Trebuchet MS" panose="020B0603020202020204" pitchFamily="34" charset="0"/>
              </a:rPr>
              <a:t>In this presentation, a methodology is presented to assess the  maximum allowable bound of time delay within which the networked load frequency control system stays stable.</a:t>
            </a:r>
            <a:endParaRPr lang="en-IN" sz="2000" dirty="0">
              <a:latin typeface="Trebuchet MS" panose="020B0603020202020204" pitchFamily="34" charset="0"/>
            </a:endParaRPr>
          </a:p>
        </p:txBody>
      </p:sp>
    </p:spTree>
    <p:extLst>
      <p:ext uri="{BB962C8B-B14F-4D97-AF65-F5344CB8AC3E}">
        <p14:creationId xmlns:p14="http://schemas.microsoft.com/office/powerpoint/2010/main" val="22543074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CBD7-0958-4FF5-8A9A-1FDC8A783731}"/>
              </a:ext>
            </a:extLst>
          </p:cNvPr>
          <p:cNvSpPr>
            <a:spLocks noGrp="1"/>
          </p:cNvSpPr>
          <p:nvPr>
            <p:ph type="title"/>
          </p:nvPr>
        </p:nvSpPr>
        <p:spPr>
          <a:xfrm>
            <a:off x="895546" y="763906"/>
            <a:ext cx="10586841" cy="45719"/>
          </a:xfrm>
        </p:spPr>
        <p:txBody>
          <a:bodyPr>
            <a:normAutofit fontScale="90000"/>
          </a:bodyPr>
          <a:lstStyle/>
          <a:p>
            <a:r>
              <a:rPr lang="en-US" sz="3200" b="1" dirty="0">
                <a:solidFill>
                  <a:srgbClr val="7030A0"/>
                </a:solidFill>
              </a:rPr>
              <a:t>LFC SYSTEM MODEL WITH EV AGGREGATOR:</a:t>
            </a:r>
            <a:endParaRPr lang="en-IN" sz="3200" b="1" dirty="0">
              <a:solidFill>
                <a:srgbClr val="7030A0"/>
              </a:solidFill>
            </a:endParaRPr>
          </a:p>
        </p:txBody>
      </p:sp>
      <p:pic>
        <p:nvPicPr>
          <p:cNvPr id="4" name="Content Placeholder 3">
            <a:extLst>
              <a:ext uri="{FF2B5EF4-FFF2-40B4-BE49-F238E27FC236}">
                <a16:creationId xmlns:a16="http://schemas.microsoft.com/office/drawing/2014/main" id="{C82D31E0-C7C6-471A-9809-CF097E9DD890}"/>
              </a:ext>
            </a:extLst>
          </p:cNvPr>
          <p:cNvPicPr>
            <a:picLocks noGrp="1" noChangeAspect="1"/>
          </p:cNvPicPr>
          <p:nvPr>
            <p:ph idx="1"/>
          </p:nvPr>
        </p:nvPicPr>
        <p:blipFill>
          <a:blip r:embed="rId2"/>
          <a:stretch>
            <a:fillRect/>
          </a:stretch>
        </p:blipFill>
        <p:spPr>
          <a:xfrm>
            <a:off x="1508288" y="1469165"/>
            <a:ext cx="9068585" cy="3741197"/>
          </a:xfrm>
          <a:prstGeom prst="rect">
            <a:avLst/>
          </a:prstGeom>
        </p:spPr>
      </p:pic>
      <p:sp>
        <p:nvSpPr>
          <p:cNvPr id="6" name="TextBox 5">
            <a:extLst>
              <a:ext uri="{FF2B5EF4-FFF2-40B4-BE49-F238E27FC236}">
                <a16:creationId xmlns:a16="http://schemas.microsoft.com/office/drawing/2014/main" id="{A308F42F-C26E-4D52-BC1F-7D7A9EF32627}"/>
              </a:ext>
            </a:extLst>
          </p:cNvPr>
          <p:cNvSpPr txBox="1"/>
          <p:nvPr/>
        </p:nvSpPr>
        <p:spPr>
          <a:xfrm>
            <a:off x="1772238" y="5492561"/>
            <a:ext cx="8446417" cy="461665"/>
          </a:xfrm>
          <a:prstGeom prst="rect">
            <a:avLst/>
          </a:prstGeom>
          <a:noFill/>
        </p:spPr>
        <p:txBody>
          <a:bodyPr wrap="square" rtlCol="0">
            <a:spAutoFit/>
          </a:bodyPr>
          <a:lstStyle/>
          <a:p>
            <a:r>
              <a:rPr lang="en-US" sz="2400" b="1" dirty="0"/>
              <a:t>Fig. 1. System model of single-area  LFC with EV aggregator.</a:t>
            </a:r>
            <a:endParaRPr lang="en-IN" sz="2400" b="1" dirty="0"/>
          </a:p>
        </p:txBody>
      </p:sp>
    </p:spTree>
    <p:extLst>
      <p:ext uri="{BB962C8B-B14F-4D97-AF65-F5344CB8AC3E}">
        <p14:creationId xmlns:p14="http://schemas.microsoft.com/office/powerpoint/2010/main" val="1812764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EFA1-B715-4F83-A521-17365B3E93E2}"/>
              </a:ext>
            </a:extLst>
          </p:cNvPr>
          <p:cNvSpPr>
            <a:spLocks noGrp="1"/>
          </p:cNvSpPr>
          <p:nvPr>
            <p:ph type="title"/>
          </p:nvPr>
        </p:nvSpPr>
        <p:spPr>
          <a:xfrm>
            <a:off x="952107" y="763571"/>
            <a:ext cx="10676237" cy="84252"/>
          </a:xfrm>
        </p:spPr>
        <p:txBody>
          <a:bodyPr>
            <a:normAutofit fontScale="90000"/>
          </a:bodyPr>
          <a:lstStyle/>
          <a:p>
            <a:r>
              <a:rPr lang="en-US" sz="3200" b="1" dirty="0">
                <a:solidFill>
                  <a:srgbClr val="7030A0"/>
                </a:solidFill>
              </a:rPr>
              <a:t>SYSTEM DESCRIPTION:</a:t>
            </a:r>
            <a:endParaRPr lang="en-IN" sz="3200" b="1" dirty="0">
              <a:solidFill>
                <a:srgbClr val="7030A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7328F9-6F11-43B4-AB5D-A215B4891FF1}"/>
                  </a:ext>
                </a:extLst>
              </p:cNvPr>
              <p:cNvSpPr>
                <a:spLocks noGrp="1"/>
              </p:cNvSpPr>
              <p:nvPr>
                <p:ph idx="1"/>
              </p:nvPr>
            </p:nvSpPr>
            <p:spPr>
              <a:xfrm>
                <a:off x="676656" y="1181100"/>
                <a:ext cx="10753725" cy="5076825"/>
              </a:xfrm>
            </p:spPr>
            <p:txBody>
              <a:bodyPr>
                <a:normAutofit lnSpcReduction="10000"/>
              </a:bodyPr>
              <a:lstStyle/>
              <a:p>
                <a:pPr algn="just">
                  <a:lnSpc>
                    <a:spcPct val="150000"/>
                  </a:lnSpc>
                  <a:buFont typeface="Wingdings" panose="05000000000000000000" pitchFamily="2" charset="2"/>
                  <a:buChar char="Ø"/>
                </a:pPr>
                <a:r>
                  <a:rPr lang="en-US" dirty="0">
                    <a:latin typeface="Trebuchet MS" panose="020B0603020202020204" pitchFamily="34" charset="0"/>
                  </a:rPr>
                  <a:t>The imbalance between demand and generation is measured in terms of incremental frequency variable ∆f.</a:t>
                </a:r>
              </a:p>
              <a:p>
                <a:pPr algn="just">
                  <a:lnSpc>
                    <a:spcPct val="150000"/>
                  </a:lnSpc>
                  <a:buFont typeface="Wingdings" panose="05000000000000000000" pitchFamily="2" charset="2"/>
                  <a:buChar char="Ø"/>
                </a:pPr>
                <a:r>
                  <a:rPr lang="en-US" dirty="0">
                    <a:latin typeface="Trebuchet MS" panose="020B0603020202020204" pitchFamily="34" charset="0"/>
                  </a:rPr>
                  <a:t>The incremental variable is fed back to PI controller which sends appropriate control effort to the governor.</a:t>
                </a:r>
              </a:p>
              <a:p>
                <a:pPr algn="just">
                  <a:lnSpc>
                    <a:spcPct val="150000"/>
                  </a:lnSpc>
                  <a:buFont typeface="Wingdings" panose="05000000000000000000" pitchFamily="2" charset="2"/>
                  <a:buChar char="Ø"/>
                </a:pPr>
                <a:r>
                  <a:rPr lang="en-US" dirty="0">
                    <a:latin typeface="Trebuchet MS" panose="020B0603020202020204" pitchFamily="34" charset="0"/>
                  </a:rPr>
                  <a:t>The governor decides the valve opening of the turbine for increasing input to the synchronous generator.</a:t>
                </a:r>
              </a:p>
              <a:p>
                <a:pPr algn="just">
                  <a:lnSpc>
                    <a:spcPct val="150000"/>
                  </a:lnSpc>
                  <a:buFont typeface="Wingdings" panose="05000000000000000000" pitchFamily="2" charset="2"/>
                  <a:buChar char="Ø"/>
                </a:pPr>
                <a:r>
                  <a:rPr lang="en-US" dirty="0">
                    <a:latin typeface="Trebuchet MS" panose="020B0603020202020204" pitchFamily="34" charset="0"/>
                  </a:rPr>
                  <a:t>The constant action restores the imbalance between generator and demand.</a:t>
                </a:r>
              </a:p>
              <a:p>
                <a:pPr algn="just">
                  <a:lnSpc>
                    <a:spcPct val="150000"/>
                  </a:lnSpc>
                  <a:buFont typeface="Wingdings" panose="05000000000000000000" pitchFamily="2" charset="2"/>
                  <a:buChar char="Ø"/>
                </a:pPr>
                <a:r>
                  <a:rPr lang="en-US" dirty="0">
                    <a:latin typeface="Trebuchet MS" panose="020B0603020202020204" pitchFamily="34" charset="0"/>
                  </a:rPr>
                  <a:t>The fleet of electric vehicle called EV aggregator connected through communication network and  the conventional power system restores the frequency imbalance brought about by load variation.</a:t>
                </a:r>
              </a:p>
              <a:p>
                <a:pPr algn="just">
                  <a:lnSpc>
                    <a:spcPct val="150000"/>
                  </a:lnSpc>
                  <a:buFont typeface="Wingdings" panose="05000000000000000000" pitchFamily="2" charset="2"/>
                  <a:buChar char="Ø"/>
                </a:pPr>
                <a:r>
                  <a:rPr lang="en-US" dirty="0">
                    <a:latin typeface="Trebuchet MS" panose="020B0603020202020204" pitchFamily="34" charset="0"/>
                  </a:rPr>
                  <a:t>The load sharing between the conventional power system and EV aggregator is taken care using participation factors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IN" b="0" i="1" smtClean="0">
                            <a:latin typeface="Cambria Math" panose="02040503050406030204" pitchFamily="18" charset="0"/>
                          </a:rPr>
                          <m:t>0</m:t>
                        </m:r>
                      </m:sub>
                    </m:sSub>
                    <m:r>
                      <a:rPr lang="en-IN" b="0" i="0" smtClean="0">
                        <a:latin typeface="Cambria Math" panose="02040503050406030204" pitchFamily="18" charset="0"/>
                      </a:rPr>
                      <m:t> </m:t>
                    </m:r>
                    <m:r>
                      <m:rPr>
                        <m:sty m:val="p"/>
                      </m:rPr>
                      <a:rPr lang="en-IN" b="0" i="0" smtClean="0">
                        <a:latin typeface="Cambria Math" panose="02040503050406030204" pitchFamily="18" charset="0"/>
                      </a:rPr>
                      <m:t>and</m:t>
                    </m:r>
                    <m:r>
                      <a:rPr lang="en-IN"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rPr>
                      <m:t>.</m:t>
                    </m:r>
                  </m:oMath>
                </a14:m>
                <a:endParaRPr lang="en-IN" dirty="0">
                  <a:latin typeface="Trebuchet MS" panose="020B0603020202020204" pitchFamily="34" charset="0"/>
                </a:endParaRPr>
              </a:p>
            </p:txBody>
          </p:sp>
        </mc:Choice>
        <mc:Fallback>
          <p:sp>
            <p:nvSpPr>
              <p:cNvPr id="3" name="Content Placeholder 2">
                <a:extLst>
                  <a:ext uri="{FF2B5EF4-FFF2-40B4-BE49-F238E27FC236}">
                    <a16:creationId xmlns:a16="http://schemas.microsoft.com/office/drawing/2014/main" id="{7E7328F9-6F11-43B4-AB5D-A215B4891FF1}"/>
                  </a:ext>
                </a:extLst>
              </p:cNvPr>
              <p:cNvSpPr>
                <a:spLocks noGrp="1" noRot="1" noChangeAspect="1" noMove="1" noResize="1" noEditPoints="1" noAdjustHandles="1" noChangeArrowheads="1" noChangeShapeType="1" noTextEdit="1"/>
              </p:cNvSpPr>
              <p:nvPr>
                <p:ph idx="1"/>
              </p:nvPr>
            </p:nvSpPr>
            <p:spPr>
              <a:xfrm>
                <a:off x="676656" y="1181100"/>
                <a:ext cx="10753725" cy="5076825"/>
              </a:xfrm>
              <a:blipFill>
                <a:blip r:embed="rId2"/>
                <a:stretch>
                  <a:fillRect l="-340" r="-454"/>
                </a:stretch>
              </a:blipFill>
            </p:spPr>
            <p:txBody>
              <a:bodyPr/>
              <a:lstStyle/>
              <a:p>
                <a:r>
                  <a:rPr lang="en-IN">
                    <a:noFill/>
                  </a:rPr>
                  <a:t> </a:t>
                </a:r>
              </a:p>
            </p:txBody>
          </p:sp>
        </mc:Fallback>
      </mc:AlternateContent>
    </p:spTree>
    <p:extLst>
      <p:ext uri="{BB962C8B-B14F-4D97-AF65-F5344CB8AC3E}">
        <p14:creationId xmlns:p14="http://schemas.microsoft.com/office/powerpoint/2010/main" val="18784765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2389</TotalTime>
  <Words>1888</Words>
  <Application>Microsoft Office PowerPoint</Application>
  <PresentationFormat>Widescreen</PresentationFormat>
  <Paragraphs>330</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Bahnschrift Light</vt:lpstr>
      <vt:lpstr>Bookman Old Style</vt:lpstr>
      <vt:lpstr>Calibri</vt:lpstr>
      <vt:lpstr>Cambria Math</vt:lpstr>
      <vt:lpstr>Garamond</vt:lpstr>
      <vt:lpstr>Times New Roman</vt:lpstr>
      <vt:lpstr>Trebuchet MS</vt:lpstr>
      <vt:lpstr>Wingdings</vt:lpstr>
      <vt:lpstr>Savon</vt:lpstr>
      <vt:lpstr>PowerPoint Presentation</vt:lpstr>
      <vt:lpstr>INTRODUCTION:</vt:lpstr>
      <vt:lpstr>                                                                    </vt:lpstr>
      <vt:lpstr>PowerPoint Presentation</vt:lpstr>
      <vt:lpstr>AN OVERALL GLANCE:</vt:lpstr>
      <vt:lpstr>LITERATURE SURVEY:</vt:lpstr>
      <vt:lpstr>OBJECTIVES OF PROJECT:</vt:lpstr>
      <vt:lpstr>LFC SYSTEM MODEL WITH EV AGGREGATOR:</vt:lpstr>
      <vt:lpstr>SYSTEM DESCRIPTION:</vt:lpstr>
      <vt:lpstr>DESCRIPTION OF VARIABLES :</vt:lpstr>
      <vt:lpstr>PowerPoint Presentation</vt:lpstr>
      <vt:lpstr>CONTROLLER  PARAMETERS AND PARTICIPATION FACTORS:</vt:lpstr>
      <vt:lpstr>DELAY DEPENDANCY STABILITY:</vt:lpstr>
      <vt:lpstr>PowerPoint Presentation</vt:lpstr>
      <vt:lpstr>PowerPoint Presentation</vt:lpstr>
      <vt:lpstr>PowerPoint Presentation</vt:lpstr>
      <vt:lpstr>PowerPoint Presentation</vt:lpstr>
      <vt:lpstr>BENCHMARK SYSTEM PARAMETERS:</vt:lpstr>
      <vt:lpstr>DELAY DEPENDANT STABILITY MARGIN:</vt:lpstr>
      <vt:lpstr>PENDING WORKS FOR PHASE 1:</vt:lpstr>
      <vt:lpstr>CONCLUSION:</vt:lpstr>
      <vt:lpstr>BASE PAPER AND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Ajith</dc:creator>
  <cp:lastModifiedBy>Vamshi</cp:lastModifiedBy>
  <cp:revision>145</cp:revision>
  <dcterms:created xsi:type="dcterms:W3CDTF">2020-11-04T06:48:16Z</dcterms:created>
  <dcterms:modified xsi:type="dcterms:W3CDTF">2020-11-16T09:13:51Z</dcterms:modified>
</cp:coreProperties>
</file>