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84" r:id="rId2"/>
    <p:sldId id="257" r:id="rId3"/>
    <p:sldId id="283" r:id="rId4"/>
    <p:sldId id="258" r:id="rId5"/>
    <p:sldId id="261" r:id="rId6"/>
    <p:sldId id="262" r:id="rId7"/>
    <p:sldId id="263" r:id="rId8"/>
    <p:sldId id="264" r:id="rId9"/>
    <p:sldId id="265" r:id="rId10"/>
    <p:sldId id="266" r:id="rId11"/>
    <p:sldId id="269" r:id="rId12"/>
    <p:sldId id="285" r:id="rId13"/>
    <p:sldId id="300" r:id="rId14"/>
    <p:sldId id="275" r:id="rId15"/>
    <p:sldId id="276" r:id="rId16"/>
    <p:sldId id="294" r:id="rId17"/>
    <p:sldId id="295" r:id="rId18"/>
    <p:sldId id="296" r:id="rId19"/>
    <p:sldId id="308" r:id="rId20"/>
    <p:sldId id="312" r:id="rId21"/>
    <p:sldId id="313" r:id="rId22"/>
    <p:sldId id="287" r:id="rId23"/>
    <p:sldId id="286" r:id="rId24"/>
    <p:sldId id="325" r:id="rId25"/>
    <p:sldId id="289" r:id="rId26"/>
    <p:sldId id="288" r:id="rId27"/>
    <p:sldId id="290" r:id="rId28"/>
    <p:sldId id="297" r:id="rId29"/>
    <p:sldId id="299" r:id="rId30"/>
    <p:sldId id="298" r:id="rId31"/>
    <p:sldId id="322" r:id="rId32"/>
    <p:sldId id="320" r:id="rId33"/>
    <p:sldId id="326" r:id="rId34"/>
    <p:sldId id="327" r:id="rId35"/>
    <p:sldId id="328" r:id="rId36"/>
    <p:sldId id="278" r:id="rId37"/>
    <p:sldId id="279" r:id="rId38"/>
    <p:sldId id="280" r:id="rId39"/>
    <p:sldId id="28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2FA1"/>
    <a:srgbClr val="FF99FF"/>
    <a:srgbClr val="CC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FF09725-757C-44DA-B123-B3BD46D633E1}" type="datetimeFigureOut">
              <a:rPr lang="en-IN" smtClean="0"/>
              <a:pPr/>
              <a:t>03-07-2021</a:t>
            </a:fld>
            <a:endParaRPr lang="en-IN"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77552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26412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7126535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29921366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FF09725-757C-44DA-B123-B3BD46D633E1}" type="datetimeFigureOut">
              <a:rPr lang="en-IN" smtClean="0"/>
              <a:pPr/>
              <a:t>03-07-2021</a:t>
            </a:fld>
            <a:endParaRPr lang="en-IN"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2080"/>
            <a:ext cx="2112264" cy="228600"/>
          </a:xfrm>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6718585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3034523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7555535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8489121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544746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FF09725-757C-44DA-B123-B3BD46D633E1}" type="datetimeFigureOut">
              <a:rPr lang="en-IN" smtClean="0"/>
              <a:pPr/>
              <a:t>03-07-2021</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6728" y="6227064"/>
            <a:ext cx="1463040" cy="256032"/>
          </a:xfrm>
        </p:spPr>
        <p:txBody>
          <a:bodyPr/>
          <a:lstStyle/>
          <a:p>
            <a:fld id="{AAEE4D6A-4297-488C-86B0-D787764EE400}" type="slidenum">
              <a:rPr lang="en-IN" smtClean="0"/>
              <a:pPr/>
              <a:t>‹#›</a:t>
            </a:fld>
            <a:endParaRPr lang="en-IN"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32139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8FF09725-757C-44DA-B123-B3BD46D633E1}" type="datetimeFigureOut">
              <a:rPr lang="en-IN" smtClean="0"/>
              <a:pPr/>
              <a:t>03-07-2021</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dirty="0"/>
          </a:p>
        </p:txBody>
      </p:sp>
      <p:sp>
        <p:nvSpPr>
          <p:cNvPr id="7" name="Slide Number Placeholder 6"/>
          <p:cNvSpPr>
            <a:spLocks noGrp="1"/>
          </p:cNvSpPr>
          <p:nvPr>
            <p:ph type="sldNum" sz="quarter" idx="12"/>
          </p:nvPr>
        </p:nvSpPr>
        <p:spPr>
          <a:xfrm>
            <a:off x="10396728" y="6227064"/>
            <a:ext cx="1463040" cy="256032"/>
          </a:xfrm>
        </p:spPr>
        <p:txBody>
          <a:bodyPr/>
          <a:lstStyle/>
          <a:p>
            <a:fld id="{AAEE4D6A-4297-488C-86B0-D787764EE400}" type="slidenum">
              <a:rPr lang="en-IN" smtClean="0"/>
              <a:pPr/>
              <a:t>‹#›</a:t>
            </a:fld>
            <a:endParaRPr lang="en-IN"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7719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lum/>
            <a:extLst>
              <a:ext uri="{BEBA8EAE-BF5A-486C-A8C5-ECC9F3942E4B}">
                <a14:imgProps xmlns:a14="http://schemas.microsoft.com/office/drawing/2010/main">
                  <a14:imgLayer r:embed="rId14">
                    <a14:imgEffect>
                      <a14:artisticCement crackSpacing="30"/>
                    </a14:imgEffect>
                    <a14:imgEffect>
                      <a14:sharpenSoften amount="100000"/>
                    </a14:imgEffect>
                  </a14:imgLayer>
                </a14:imgProps>
              </a:ext>
            </a:extLst>
          </a:blip>
          <a:srcRect/>
          <a:tile tx="0" ty="0" sx="100000" sy="100000" flip="x" algn="bl"/>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FF09725-757C-44DA-B123-B3BD46D633E1}" type="datetimeFigureOut">
              <a:rPr lang="en-IN" smtClean="0"/>
              <a:pPr/>
              <a:t>03-07-2021</a:t>
            </a:fld>
            <a:endParaRPr lang="en-IN"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AEE4D6A-4297-488C-86B0-D787764EE400}" type="slidenum">
              <a:rPr lang="en-IN" smtClean="0"/>
              <a:pPr/>
              <a:t>‹#›</a:t>
            </a:fld>
            <a:endParaRPr lang="en-IN"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26180424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4D042-93D9-450C-ACA8-7F67BC47E0CF}"/>
              </a:ext>
            </a:extLst>
          </p:cNvPr>
          <p:cNvSpPr txBox="1"/>
          <p:nvPr/>
        </p:nvSpPr>
        <p:spPr>
          <a:xfrm>
            <a:off x="801277" y="659876"/>
            <a:ext cx="10458905" cy="2256195"/>
          </a:xfrm>
          <a:prstGeom prst="rect">
            <a:avLst/>
          </a:prstGeom>
          <a:noFill/>
        </p:spPr>
        <p:txBody>
          <a:bodyPr wrap="square" rtlCol="0">
            <a:spAutoFit/>
          </a:bodyPr>
          <a:lstStyle/>
          <a:p>
            <a:pPr algn="ctr">
              <a:lnSpc>
                <a:spcPct val="150000"/>
              </a:lnSpc>
            </a:pPr>
            <a:r>
              <a:rPr lang="en-US" sz="2400" b="1" dirty="0">
                <a:solidFill>
                  <a:srgbClr val="CC3300"/>
                </a:solidFill>
              </a:rPr>
              <a:t>STABILITY AND STABILIZATION OF NETWORKED LOAD FREQUENCY CONTROL SYSTEMS INTEGRATED WITH ELECTRIC VEHICLE AGGREGATORS.</a:t>
            </a:r>
            <a:br>
              <a:rPr lang="en-GB" sz="2400" b="1" dirty="0">
                <a:solidFill>
                  <a:srgbClr val="CC3300"/>
                </a:solidFill>
              </a:rPr>
            </a:br>
            <a:r>
              <a:rPr lang="en-GB" sz="2400" b="1" dirty="0">
                <a:solidFill>
                  <a:srgbClr val="CC3300"/>
                </a:solidFill>
              </a:rPr>
              <a:t> </a:t>
            </a:r>
            <a:endParaRPr lang="en-IN" sz="2400" b="1" dirty="0"/>
          </a:p>
        </p:txBody>
      </p:sp>
      <p:pic>
        <p:nvPicPr>
          <p:cNvPr id="4" name="Picture 3">
            <a:extLst>
              <a:ext uri="{FF2B5EF4-FFF2-40B4-BE49-F238E27FC236}">
                <a16:creationId xmlns:a16="http://schemas.microsoft.com/office/drawing/2014/main" id="{5297145E-87CC-4DF8-9168-2A5837A89627}"/>
              </a:ext>
            </a:extLst>
          </p:cNvPr>
          <p:cNvPicPr>
            <a:picLocks noChangeAspect="1"/>
          </p:cNvPicPr>
          <p:nvPr/>
        </p:nvPicPr>
        <p:blipFill>
          <a:blip r:embed="rId2"/>
          <a:stretch>
            <a:fillRect/>
          </a:stretch>
        </p:blipFill>
        <p:spPr>
          <a:xfrm>
            <a:off x="5401640" y="2533792"/>
            <a:ext cx="1410573" cy="1442271"/>
          </a:xfrm>
          <a:prstGeom prst="rect">
            <a:avLst/>
          </a:prstGeom>
        </p:spPr>
      </p:pic>
      <p:sp>
        <p:nvSpPr>
          <p:cNvPr id="5" name="TextBox 4">
            <a:extLst>
              <a:ext uri="{FF2B5EF4-FFF2-40B4-BE49-F238E27FC236}">
                <a16:creationId xmlns:a16="http://schemas.microsoft.com/office/drawing/2014/main" id="{05636EC8-D747-47C4-A43B-F08E98112625}"/>
              </a:ext>
            </a:extLst>
          </p:cNvPr>
          <p:cNvSpPr txBox="1"/>
          <p:nvPr/>
        </p:nvSpPr>
        <p:spPr>
          <a:xfrm>
            <a:off x="801278" y="4100660"/>
            <a:ext cx="4188949" cy="1938992"/>
          </a:xfrm>
          <a:prstGeom prst="rect">
            <a:avLst/>
          </a:prstGeom>
          <a:noFill/>
        </p:spPr>
        <p:txBody>
          <a:bodyPr wrap="square" rtlCol="0">
            <a:spAutoFit/>
          </a:bodyPr>
          <a:lstStyle/>
          <a:p>
            <a:r>
              <a:rPr lang="en-US" sz="2000" b="1" dirty="0">
                <a:solidFill>
                  <a:srgbClr val="CC3300"/>
                </a:solidFill>
              </a:rPr>
              <a:t>Presented By:</a:t>
            </a:r>
          </a:p>
          <a:p>
            <a:pPr marL="457200" indent="-457200">
              <a:buFont typeface="+mj-lt"/>
              <a:buAutoNum type="arabicParenR"/>
            </a:pPr>
            <a:r>
              <a:rPr lang="en-US" sz="2000" b="1" dirty="0"/>
              <a:t>Sharini Rithigaa B S   (17CE153).</a:t>
            </a:r>
          </a:p>
          <a:p>
            <a:pPr marL="457200" indent="-457200">
              <a:buFont typeface="+mj-lt"/>
              <a:buAutoNum type="arabicParenR"/>
            </a:pPr>
            <a:r>
              <a:rPr lang="en-US" sz="2000" b="1" dirty="0"/>
              <a:t>Gokulnath M               (17EE111).</a:t>
            </a:r>
          </a:p>
          <a:p>
            <a:pPr marL="457200" indent="-457200">
              <a:buFont typeface="+mj-lt"/>
              <a:buAutoNum type="arabicParenR"/>
            </a:pPr>
            <a:r>
              <a:rPr lang="en-US" sz="2000" b="1" dirty="0"/>
              <a:t>Kalavagunta Vamshi   (17EE118).</a:t>
            </a:r>
          </a:p>
          <a:p>
            <a:pPr marL="457200" indent="-457200">
              <a:buFont typeface="+mj-lt"/>
              <a:buAutoNum type="arabicParenR"/>
            </a:pPr>
            <a:r>
              <a:rPr lang="en-US" sz="2000" b="1" dirty="0"/>
              <a:t>Kalla Anil Sai Kumar  (17EE119).</a:t>
            </a:r>
          </a:p>
          <a:p>
            <a:endParaRPr lang="en-IN" sz="2000" dirty="0"/>
          </a:p>
        </p:txBody>
      </p:sp>
      <p:sp>
        <p:nvSpPr>
          <p:cNvPr id="6" name="TextBox 5">
            <a:extLst>
              <a:ext uri="{FF2B5EF4-FFF2-40B4-BE49-F238E27FC236}">
                <a16:creationId xmlns:a16="http://schemas.microsoft.com/office/drawing/2014/main" id="{45CAD375-E69C-4414-B1E9-A371E4CA5D70}"/>
              </a:ext>
            </a:extLst>
          </p:cNvPr>
          <p:cNvSpPr txBox="1"/>
          <p:nvPr/>
        </p:nvSpPr>
        <p:spPr>
          <a:xfrm>
            <a:off x="6325386" y="4194928"/>
            <a:ext cx="5279009" cy="1938992"/>
          </a:xfrm>
          <a:prstGeom prst="rect">
            <a:avLst/>
          </a:prstGeom>
          <a:noFill/>
        </p:spPr>
        <p:txBody>
          <a:bodyPr wrap="square" rtlCol="0">
            <a:spAutoFit/>
          </a:bodyPr>
          <a:lstStyle/>
          <a:p>
            <a:pPr algn="ctr"/>
            <a:r>
              <a:rPr lang="en-IN" sz="2000" b="1" dirty="0">
                <a:solidFill>
                  <a:srgbClr val="CC3300"/>
                </a:solidFill>
                <a:latin typeface="Times New Roman" panose="02020603050405020304" pitchFamily="18" charset="0"/>
                <a:cs typeface="Times New Roman" panose="02020603050405020304" pitchFamily="18" charset="0"/>
              </a:rPr>
              <a:t>Under the guidance of,</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Dr. K.Ramakrishnan, M.E., Ph.D.,</a:t>
            </a:r>
          </a:p>
          <a:p>
            <a:pPr algn="ctr"/>
            <a:r>
              <a:rPr lang="en-IN" sz="2000" b="1" dirty="0">
                <a:latin typeface="Times New Roman" panose="02020603050405020304" pitchFamily="18" charset="0"/>
                <a:cs typeface="Times New Roman" panose="02020603050405020304" pitchFamily="18" charset="0"/>
              </a:rPr>
              <a:t>Associate Professor,</a:t>
            </a:r>
          </a:p>
          <a:p>
            <a:pPr algn="ctr"/>
            <a:r>
              <a:rPr lang="en-IN" sz="2000" b="1" dirty="0">
                <a:latin typeface="Times New Roman" panose="02020603050405020304" pitchFamily="18" charset="0"/>
                <a:cs typeface="Times New Roman" panose="02020603050405020304" pitchFamily="18" charset="0"/>
              </a:rPr>
              <a:t>Department of EEE.</a:t>
            </a:r>
            <a:endParaRPr lang="en-IN" sz="2000" b="1" dirty="0"/>
          </a:p>
          <a:p>
            <a:endParaRPr lang="en-IN" sz="2000" dirty="0"/>
          </a:p>
          <a:p>
            <a:endParaRPr lang="en-IN" sz="2000" dirty="0"/>
          </a:p>
        </p:txBody>
      </p:sp>
    </p:spTree>
    <p:extLst>
      <p:ext uri="{BB962C8B-B14F-4D97-AF65-F5344CB8AC3E}">
        <p14:creationId xmlns:p14="http://schemas.microsoft.com/office/powerpoint/2010/main" val="18286269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EB7B-D620-42AE-BDB0-660BE8FFC88A}"/>
              </a:ext>
            </a:extLst>
          </p:cNvPr>
          <p:cNvSpPr>
            <a:spLocks noGrp="1"/>
          </p:cNvSpPr>
          <p:nvPr>
            <p:ph type="title"/>
          </p:nvPr>
        </p:nvSpPr>
        <p:spPr>
          <a:xfrm>
            <a:off x="657224" y="499533"/>
            <a:ext cx="10772775" cy="506308"/>
          </a:xfrm>
        </p:spPr>
        <p:txBody>
          <a:bodyPr>
            <a:noAutofit/>
          </a:bodyPr>
          <a:lstStyle/>
          <a:p>
            <a:r>
              <a:rPr lang="en-US" sz="2400" b="1" dirty="0">
                <a:solidFill>
                  <a:srgbClr val="7030A0"/>
                </a:solidFill>
              </a:rPr>
              <a:t>CONTROLLER  PARAMETERS AND PARTICIPATION FACTORS:</a:t>
            </a:r>
            <a:endParaRPr lang="en-IN" sz="2400" b="1" dirty="0">
              <a:solidFill>
                <a:srgbClr val="7030A0"/>
              </a:solidFill>
            </a:endParaRP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7A3EDA21-FE27-40BC-83CC-3921D82953BB}"/>
                  </a:ext>
                </a:extLst>
              </p:cNvPr>
              <p:cNvGraphicFramePr>
                <a:graphicFrameLocks noGrp="1"/>
              </p:cNvGraphicFramePr>
              <p:nvPr>
                <p:ph idx="1"/>
                <p:extLst>
                  <p:ext uri="{D42A27DB-BD31-4B8C-83A1-F6EECF244321}">
                    <p14:modId xmlns:p14="http://schemas.microsoft.com/office/powerpoint/2010/main" val="138999606"/>
                  </p:ext>
                </p:extLst>
              </p:nvPr>
            </p:nvGraphicFramePr>
            <p:xfrm>
              <a:off x="538480" y="1087120"/>
              <a:ext cx="10891519" cy="2670686"/>
            </p:xfrm>
            <a:graphic>
              <a:graphicData uri="http://schemas.openxmlformats.org/drawingml/2006/table">
                <a:tbl>
                  <a:tblPr firstRow="1" bandRow="1">
                    <a:tableStyleId>{00A15C55-8517-42AA-B614-E9B94910E393}</a:tableStyleId>
                  </a:tblPr>
                  <a:tblGrid>
                    <a:gridCol w="795153">
                      <a:extLst>
                        <a:ext uri="{9D8B030D-6E8A-4147-A177-3AD203B41FA5}">
                          <a16:colId xmlns:a16="http://schemas.microsoft.com/office/drawing/2014/main" val="2416713860"/>
                        </a:ext>
                      </a:extLst>
                    </a:gridCol>
                    <a:gridCol w="3222467">
                      <a:extLst>
                        <a:ext uri="{9D8B030D-6E8A-4147-A177-3AD203B41FA5}">
                          <a16:colId xmlns:a16="http://schemas.microsoft.com/office/drawing/2014/main" val="1819834079"/>
                        </a:ext>
                      </a:extLst>
                    </a:gridCol>
                    <a:gridCol w="6873899">
                      <a:extLst>
                        <a:ext uri="{9D8B030D-6E8A-4147-A177-3AD203B41FA5}">
                          <a16:colId xmlns:a16="http://schemas.microsoft.com/office/drawing/2014/main" val="1695520743"/>
                        </a:ext>
                      </a:extLst>
                    </a:gridCol>
                  </a:tblGrid>
                  <a:tr h="509396">
                    <a:tc>
                      <a:txBody>
                        <a:bodyPr/>
                        <a:lstStyle/>
                        <a:p>
                          <a:pPr algn="ctr"/>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170803551"/>
                      </a:ext>
                    </a:extLst>
                  </a:tr>
                  <a:tr h="509396">
                    <a:tc>
                      <a:txBody>
                        <a:bodyPr/>
                        <a:lstStyle/>
                        <a:p>
                          <a:pPr algn="ctr"/>
                          <a:r>
                            <a:rPr lang="en-US" b="1" dirty="0"/>
                            <a:t>1.</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𝐏</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Proportional gain</a:t>
                          </a:r>
                          <a:endParaRPr lang="en-IN" b="1" dirty="0">
                            <a:latin typeface="Bahnschrift Light" panose="020B0502040204020203" pitchFamily="34" charset="0"/>
                          </a:endParaRPr>
                        </a:p>
                      </a:txBody>
                      <a:tcPr/>
                    </a:tc>
                    <a:extLst>
                      <a:ext uri="{0D108BD9-81ED-4DB2-BD59-A6C34878D82A}">
                        <a16:rowId xmlns:a16="http://schemas.microsoft.com/office/drawing/2014/main" val="1460097816"/>
                      </a:ext>
                    </a:extLst>
                  </a:tr>
                  <a:tr h="509396">
                    <a:tc>
                      <a:txBody>
                        <a:bodyPr/>
                        <a:lstStyle/>
                        <a:p>
                          <a:pPr algn="ctr"/>
                          <a:r>
                            <a:rPr lang="en-US" b="1" dirty="0"/>
                            <a:t>2.</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𝐈</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Integral gain</a:t>
                          </a:r>
                          <a:endParaRPr lang="en-IN" b="1" dirty="0">
                            <a:latin typeface="Bahnschrift Light" panose="020B0502040204020203" pitchFamily="34" charset="0"/>
                          </a:endParaRPr>
                        </a:p>
                      </a:txBody>
                      <a:tcPr/>
                    </a:tc>
                    <a:extLst>
                      <a:ext uri="{0D108BD9-81ED-4DB2-BD59-A6C34878D82A}">
                        <a16:rowId xmlns:a16="http://schemas.microsoft.com/office/drawing/2014/main" val="3051667463"/>
                      </a:ext>
                    </a:extLst>
                  </a:tr>
                  <a:tr h="502418">
                    <a:tc>
                      <a:txBody>
                        <a:bodyPr/>
                        <a:lstStyle/>
                        <a:p>
                          <a:pPr algn="ctr"/>
                          <a:r>
                            <a:rPr lang="en-US" b="1" baseline="0" dirty="0"/>
                            <a:t>3.</a:t>
                          </a:r>
                          <a:endParaRPr lang="en-IN" b="1" baseline="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𝛂</m:t>
                                    </m:r>
                                  </m:e>
                                  <m:sub>
                                    <m:r>
                                      <a:rPr lang="en-IN" b="1" i="1" baseline="0" smtClean="0">
                                        <a:latin typeface="Cambria Math" panose="02040503050406030204" pitchFamily="18" charset="0"/>
                                      </a:rPr>
                                      <m:t>𝟎</m:t>
                                    </m:r>
                                  </m:sub>
                                </m:sSub>
                              </m:oMath>
                            </m:oMathPara>
                          </a14:m>
                          <a:endParaRPr lang="en-IN" b="1" baseline="0"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Participation Factor</a:t>
                          </a:r>
                          <a:endParaRPr lang="en-IN" b="1" dirty="0">
                            <a:latin typeface="Bahnschrift Light" panose="020B0502040204020203" pitchFamily="34" charset="0"/>
                          </a:endParaRPr>
                        </a:p>
                      </a:txBody>
                      <a:tcPr/>
                    </a:tc>
                    <a:extLst>
                      <a:ext uri="{0D108BD9-81ED-4DB2-BD59-A6C34878D82A}">
                        <a16:rowId xmlns:a16="http://schemas.microsoft.com/office/drawing/2014/main" val="3367536300"/>
                      </a:ext>
                    </a:extLst>
                  </a:tr>
                  <a:tr h="509396">
                    <a:tc>
                      <a:txBody>
                        <a:bodyPr/>
                        <a:lstStyle/>
                        <a:p>
                          <a:pPr algn="ctr"/>
                          <a:r>
                            <a:rPr lang="en-US" b="1" dirty="0"/>
                            <a:t>4.</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𝛂</m:t>
                                    </m:r>
                                  </m:e>
                                  <m:sub>
                                    <m:r>
                                      <a:rPr lang="en-IN" b="1" i="1" baseline="0" smtClean="0">
                                        <a:latin typeface="Cambria Math" panose="02040503050406030204" pitchFamily="18" charset="0"/>
                                      </a:rPr>
                                      <m:t>𝟏</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Participation factor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2890299030"/>
                      </a:ext>
                    </a:extLst>
                  </a:tr>
                </a:tbl>
              </a:graphicData>
            </a:graphic>
          </p:graphicFrame>
        </mc:Choice>
        <mc:Fallback xmlns="">
          <p:graphicFrame>
            <p:nvGraphicFramePr>
              <p:cNvPr id="7" name="Table 7">
                <a:extLst>
                  <a:ext uri="{FF2B5EF4-FFF2-40B4-BE49-F238E27FC236}">
                    <a16:creationId xmlns:a16="http://schemas.microsoft.com/office/drawing/2014/main" xmlns="" xmlns:a14="http://schemas.microsoft.com/office/drawing/2010/main" id="{7A3EDA21-FE27-40BC-83CC-3921D82953BB}"/>
                  </a:ext>
                </a:extLst>
              </p:cNvPr>
              <p:cNvGraphicFramePr>
                <a:graphicFrameLocks noGrp="1"/>
              </p:cNvGraphicFramePr>
              <p:nvPr>
                <p:ph idx="1"/>
                <p:extLst>
                  <p:ext uri="{D42A27DB-BD31-4B8C-83A1-F6EECF244321}">
                    <p14:modId xmlns:p14="http://schemas.microsoft.com/office/powerpoint/2010/main" xmlns="" xmlns:a14="http://schemas.microsoft.com/office/drawing/2010/main" val="138999606"/>
                  </p:ext>
                </p:extLst>
              </p:nvPr>
            </p:nvGraphicFramePr>
            <p:xfrm>
              <a:off x="538480" y="1087120"/>
              <a:ext cx="10891519" cy="2670686"/>
            </p:xfrm>
            <a:graphic>
              <a:graphicData uri="http://schemas.openxmlformats.org/drawingml/2006/table">
                <a:tbl>
                  <a:tblPr firstRow="1" bandRow="1">
                    <a:tableStyleId>{00A15C55-8517-42AA-B614-E9B94910E393}</a:tableStyleId>
                  </a:tblPr>
                  <a:tblGrid>
                    <a:gridCol w="795153">
                      <a:extLst>
                        <a:ext uri="{9D8B030D-6E8A-4147-A177-3AD203B41FA5}">
                          <a16:colId xmlns:a16="http://schemas.microsoft.com/office/drawing/2014/main" xmlns="" xmlns:a14="http://schemas.microsoft.com/office/drawing/2010/main" val="2416713860"/>
                        </a:ext>
                      </a:extLst>
                    </a:gridCol>
                    <a:gridCol w="3222467">
                      <a:extLst>
                        <a:ext uri="{9D8B030D-6E8A-4147-A177-3AD203B41FA5}">
                          <a16:colId xmlns:a16="http://schemas.microsoft.com/office/drawing/2014/main" xmlns="" xmlns:a14="http://schemas.microsoft.com/office/drawing/2010/main" val="1819834079"/>
                        </a:ext>
                      </a:extLst>
                    </a:gridCol>
                    <a:gridCol w="6873899">
                      <a:extLst>
                        <a:ext uri="{9D8B030D-6E8A-4147-A177-3AD203B41FA5}">
                          <a16:colId xmlns:a16="http://schemas.microsoft.com/office/drawing/2014/main" xmlns="" xmlns:a14="http://schemas.microsoft.com/office/drawing/2010/main" val="1695520743"/>
                        </a:ext>
                      </a:extLst>
                    </a:gridCol>
                  </a:tblGrid>
                  <a:tr h="640080">
                    <a:tc>
                      <a:txBody>
                        <a:bodyPr/>
                        <a:lstStyle/>
                        <a:p>
                          <a:pPr algn="ctr"/>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xmlns="" xmlns:a14="http://schemas.microsoft.com/office/drawing/2010/main" val="3170803551"/>
                      </a:ext>
                    </a:extLst>
                  </a:tr>
                  <a:tr h="509396">
                    <a:tc>
                      <a:txBody>
                        <a:bodyPr/>
                        <a:lstStyle/>
                        <a:p>
                          <a:pPr algn="ctr"/>
                          <a:r>
                            <a:rPr lang="en-US" b="1" dirty="0"/>
                            <a:t>1.</a:t>
                          </a:r>
                          <a:endParaRPr lang="en-IN" b="1" dirty="0"/>
                        </a:p>
                      </a:txBody>
                      <a:tcPr/>
                    </a:tc>
                    <a:tc>
                      <a:txBody>
                        <a:bodyPr/>
                        <a:lstStyle/>
                        <a:p>
                          <a:endParaRPr lang="en-US"/>
                        </a:p>
                      </a:txBody>
                      <a:tcPr>
                        <a:blipFill>
                          <a:blip r:embed="rId2"/>
                          <a:stretch>
                            <a:fillRect l="-24764" t="-130952" r="-214178" b="-300000"/>
                          </a:stretch>
                        </a:blipFill>
                      </a:tcPr>
                    </a:tc>
                    <a:tc>
                      <a:txBody>
                        <a:bodyPr/>
                        <a:lstStyle/>
                        <a:p>
                          <a:pPr algn="ctr"/>
                          <a:r>
                            <a:rPr lang="en-US" b="1" dirty="0">
                              <a:latin typeface="Bahnschrift Light" panose="020B0502040204020203" pitchFamily="34" charset="0"/>
                            </a:rPr>
                            <a:t>Proportional gain</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460097816"/>
                      </a:ext>
                    </a:extLst>
                  </a:tr>
                  <a:tr h="509396">
                    <a:tc>
                      <a:txBody>
                        <a:bodyPr/>
                        <a:lstStyle/>
                        <a:p>
                          <a:pPr algn="ctr"/>
                          <a:r>
                            <a:rPr lang="en-US" b="1" dirty="0"/>
                            <a:t>2.</a:t>
                          </a:r>
                          <a:endParaRPr lang="en-IN" b="1" dirty="0"/>
                        </a:p>
                      </a:txBody>
                      <a:tcPr/>
                    </a:tc>
                    <a:tc>
                      <a:txBody>
                        <a:bodyPr/>
                        <a:lstStyle/>
                        <a:p>
                          <a:endParaRPr lang="en-US"/>
                        </a:p>
                      </a:txBody>
                      <a:tcPr>
                        <a:blipFill>
                          <a:blip r:embed="rId2"/>
                          <a:stretch>
                            <a:fillRect l="-24764" t="-230952" r="-214178" b="-200000"/>
                          </a:stretch>
                        </a:blipFill>
                      </a:tcPr>
                    </a:tc>
                    <a:tc>
                      <a:txBody>
                        <a:bodyPr/>
                        <a:lstStyle/>
                        <a:p>
                          <a:pPr algn="ctr"/>
                          <a:r>
                            <a:rPr lang="en-US" b="1" dirty="0">
                              <a:latin typeface="Bahnschrift Light" panose="020B0502040204020203" pitchFamily="34" charset="0"/>
                            </a:rPr>
                            <a:t>Integral gain</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051667463"/>
                      </a:ext>
                    </a:extLst>
                  </a:tr>
                  <a:tr h="502418">
                    <a:tc>
                      <a:txBody>
                        <a:bodyPr/>
                        <a:lstStyle/>
                        <a:p>
                          <a:pPr algn="ctr"/>
                          <a:r>
                            <a:rPr lang="en-US" b="1" baseline="0" dirty="0"/>
                            <a:t>3.</a:t>
                          </a:r>
                          <a:endParaRPr lang="en-IN" b="1" baseline="0" dirty="0"/>
                        </a:p>
                      </a:txBody>
                      <a:tcPr/>
                    </a:tc>
                    <a:tc>
                      <a:txBody>
                        <a:bodyPr/>
                        <a:lstStyle/>
                        <a:p>
                          <a:endParaRPr lang="en-US"/>
                        </a:p>
                      </a:txBody>
                      <a:tcPr>
                        <a:blipFill>
                          <a:blip r:embed="rId2"/>
                          <a:stretch>
                            <a:fillRect l="-24764" t="-339024" r="-214178" b="-104878"/>
                          </a:stretch>
                        </a:blipFill>
                      </a:tcPr>
                    </a:tc>
                    <a:tc>
                      <a:txBody>
                        <a:bodyPr/>
                        <a:lstStyle/>
                        <a:p>
                          <a:pPr algn="ctr"/>
                          <a:r>
                            <a:rPr lang="en-US" b="1" dirty="0">
                              <a:latin typeface="Bahnschrift Light" panose="020B0502040204020203" pitchFamily="34" charset="0"/>
                            </a:rPr>
                            <a:t>Participation Factor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367536300"/>
                      </a:ext>
                    </a:extLst>
                  </a:tr>
                  <a:tr h="509396">
                    <a:tc>
                      <a:txBody>
                        <a:bodyPr/>
                        <a:lstStyle/>
                        <a:p>
                          <a:pPr algn="ctr"/>
                          <a:r>
                            <a:rPr lang="en-US" b="1" dirty="0"/>
                            <a:t>4.</a:t>
                          </a:r>
                          <a:endParaRPr lang="en-IN" b="1" dirty="0"/>
                        </a:p>
                      </a:txBody>
                      <a:tcPr/>
                    </a:tc>
                    <a:tc>
                      <a:txBody>
                        <a:bodyPr/>
                        <a:lstStyle/>
                        <a:p>
                          <a:endParaRPr lang="en-US"/>
                        </a:p>
                      </a:txBody>
                      <a:tcPr>
                        <a:blipFill>
                          <a:blip r:embed="rId2"/>
                          <a:stretch>
                            <a:fillRect l="-24764" t="-428571" r="-214178" b="-2381"/>
                          </a:stretch>
                        </a:blipFill>
                      </a:tcPr>
                    </a:tc>
                    <a:tc>
                      <a:txBody>
                        <a:bodyPr/>
                        <a:lstStyle/>
                        <a:p>
                          <a:pPr algn="ctr"/>
                          <a:r>
                            <a:rPr lang="en-US" b="1" dirty="0">
                              <a:latin typeface="Bahnschrift Light" panose="020B0502040204020203" pitchFamily="34" charset="0"/>
                            </a:rPr>
                            <a:t>Participation factor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8902990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7E4A9207-2D02-46B5-9EDE-1F6C9BD44A57}"/>
                  </a:ext>
                </a:extLst>
              </p:cNvPr>
              <p:cNvGraphicFramePr>
                <a:graphicFrameLocks noGrp="1"/>
              </p:cNvGraphicFramePr>
              <p:nvPr>
                <p:extLst>
                  <p:ext uri="{D42A27DB-BD31-4B8C-83A1-F6EECF244321}">
                    <p14:modId xmlns:p14="http://schemas.microsoft.com/office/powerpoint/2010/main" val="3916235650"/>
                  </p:ext>
                </p:extLst>
              </p:nvPr>
            </p:nvGraphicFramePr>
            <p:xfrm>
              <a:off x="538480" y="4312305"/>
              <a:ext cx="10891519" cy="1255899"/>
            </p:xfrm>
            <a:graphic>
              <a:graphicData uri="http://schemas.openxmlformats.org/drawingml/2006/table">
                <a:tbl>
                  <a:tblPr firstRow="1" bandRow="1">
                    <a:tableStyleId>{00A15C55-8517-42AA-B614-E9B94910E393}</a:tableStyleId>
                  </a:tblPr>
                  <a:tblGrid>
                    <a:gridCol w="1016943">
                      <a:extLst>
                        <a:ext uri="{9D8B030D-6E8A-4147-A177-3AD203B41FA5}">
                          <a16:colId xmlns:a16="http://schemas.microsoft.com/office/drawing/2014/main" val="3615115345"/>
                        </a:ext>
                      </a:extLst>
                    </a:gridCol>
                    <a:gridCol w="2955617">
                      <a:extLst>
                        <a:ext uri="{9D8B030D-6E8A-4147-A177-3AD203B41FA5}">
                          <a16:colId xmlns:a16="http://schemas.microsoft.com/office/drawing/2014/main" val="4026720878"/>
                        </a:ext>
                      </a:extLst>
                    </a:gridCol>
                    <a:gridCol w="6918959">
                      <a:extLst>
                        <a:ext uri="{9D8B030D-6E8A-4147-A177-3AD203B41FA5}">
                          <a16:colId xmlns:a16="http://schemas.microsoft.com/office/drawing/2014/main" val="1608717857"/>
                        </a:ext>
                      </a:extLst>
                    </a:gridCol>
                  </a:tblGrid>
                  <a:tr h="514219">
                    <a:tc>
                      <a:txBody>
                        <a:bodyPr/>
                        <a:lstStyle/>
                        <a:p>
                          <a:pPr algn="ctr"/>
                          <a:r>
                            <a:rPr lang="en-US" dirty="0"/>
                            <a:t>SL.NO:</a:t>
                          </a:r>
                          <a:endParaRPr lang="en-IN" dirty="0"/>
                        </a:p>
                      </a:txBody>
                      <a:tcPr/>
                    </a:tc>
                    <a:tc>
                      <a:txBody>
                        <a:bodyPr/>
                        <a:lstStyle/>
                        <a:p>
                          <a:pPr algn="ctr"/>
                          <a:r>
                            <a:rPr lang="en-US" dirty="0"/>
                            <a:t>PARAMETERS </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1711555086"/>
                      </a:ext>
                    </a:extLst>
                  </a:tr>
                  <a:tr h="370840">
                    <a:tc>
                      <a:txBody>
                        <a:bodyPr/>
                        <a:lstStyle/>
                        <a:p>
                          <a:pPr algn="ctr"/>
                          <a:r>
                            <a:rPr lang="en-US" b="1" dirty="0"/>
                            <a:t>1.</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𝐄𝐕</m:t>
                                    </m:r>
                                  </m:sub>
                                </m:sSub>
                              </m:oMath>
                            </m:oMathPara>
                          </a14:m>
                          <a:endParaRPr lang="en-IN" b="1" dirty="0">
                            <a:latin typeface="Bahnschrift Light" panose="020B0502040204020203" pitchFamily="34" charset="0"/>
                          </a:endParaRPr>
                        </a:p>
                      </a:txBody>
                      <a:tcPr/>
                    </a:tc>
                    <a:tc>
                      <a:txBody>
                        <a:bodyPr/>
                        <a:lstStyle/>
                        <a:p>
                          <a:pPr algn="ct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3087139156"/>
                      </a:ext>
                    </a:extLst>
                  </a:tr>
                  <a:tr h="370840">
                    <a:tc>
                      <a:txBody>
                        <a:bodyPr/>
                        <a:lstStyle/>
                        <a:p>
                          <a:pPr algn="ctr"/>
                          <a:r>
                            <a:rPr lang="en-US" b="1" dirty="0"/>
                            <a:t>2.</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𝐓</m:t>
                                    </m:r>
                                  </m:e>
                                  <m:sub>
                                    <m:r>
                                      <a:rPr lang="en-IN" b="1" i="1" baseline="0" smtClean="0">
                                        <a:latin typeface="Cambria Math" panose="02040503050406030204" pitchFamily="18" charset="0"/>
                                      </a:rPr>
                                      <m:t>𝐄𝐕</m:t>
                                    </m:r>
                                  </m:sub>
                                </m:sSub>
                              </m:oMath>
                            </m:oMathPara>
                          </a14:m>
                          <a:endParaRPr lang="en-IN" b="1" dirty="0">
                            <a:latin typeface="Bahnschrift Light" panose="020B0502040204020203" pitchFamily="34" charset="0"/>
                          </a:endParaRPr>
                        </a:p>
                      </a:txBody>
                      <a:tcPr/>
                    </a:tc>
                    <a:tc>
                      <a:txBody>
                        <a:bodyPr/>
                        <a:lstStyle/>
                        <a:p>
                          <a:pPr algn="ct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extLst>
                      <a:ext uri="{0D108BD9-81ED-4DB2-BD59-A6C34878D82A}">
                        <a16:rowId xmlns:a16="http://schemas.microsoft.com/office/drawing/2014/main" val="572058484"/>
                      </a:ext>
                    </a:extLst>
                  </a:tr>
                </a:tbl>
              </a:graphicData>
            </a:graphic>
          </p:graphicFrame>
        </mc:Choice>
        <mc:Fallback xmlns="">
          <p:graphicFrame>
            <p:nvGraphicFramePr>
              <p:cNvPr id="8" name="Table 8">
                <a:extLst>
                  <a:ext uri="{FF2B5EF4-FFF2-40B4-BE49-F238E27FC236}">
                    <a16:creationId xmlns:a16="http://schemas.microsoft.com/office/drawing/2014/main" xmlns="" xmlns:a14="http://schemas.microsoft.com/office/drawing/2010/main" id="{7E4A9207-2D02-46B5-9EDE-1F6C9BD44A57}"/>
                  </a:ext>
                </a:extLst>
              </p:cNvPr>
              <p:cNvGraphicFramePr>
                <a:graphicFrameLocks noGrp="1"/>
              </p:cNvGraphicFramePr>
              <p:nvPr>
                <p:extLst>
                  <p:ext uri="{D42A27DB-BD31-4B8C-83A1-F6EECF244321}">
                    <p14:modId xmlns:p14="http://schemas.microsoft.com/office/powerpoint/2010/main" xmlns="" xmlns:a14="http://schemas.microsoft.com/office/drawing/2010/main" val="3916235650"/>
                  </p:ext>
                </p:extLst>
              </p:nvPr>
            </p:nvGraphicFramePr>
            <p:xfrm>
              <a:off x="538480" y="4312305"/>
              <a:ext cx="10891519" cy="1255899"/>
            </p:xfrm>
            <a:graphic>
              <a:graphicData uri="http://schemas.openxmlformats.org/drawingml/2006/table">
                <a:tbl>
                  <a:tblPr firstRow="1" bandRow="1">
                    <a:tableStyleId>{00A15C55-8517-42AA-B614-E9B94910E393}</a:tableStyleId>
                  </a:tblPr>
                  <a:tblGrid>
                    <a:gridCol w="1016943">
                      <a:extLst>
                        <a:ext uri="{9D8B030D-6E8A-4147-A177-3AD203B41FA5}">
                          <a16:colId xmlns:a16="http://schemas.microsoft.com/office/drawing/2014/main" xmlns="" xmlns:a14="http://schemas.microsoft.com/office/drawing/2010/main" val="3615115345"/>
                        </a:ext>
                      </a:extLst>
                    </a:gridCol>
                    <a:gridCol w="2955617">
                      <a:extLst>
                        <a:ext uri="{9D8B030D-6E8A-4147-A177-3AD203B41FA5}">
                          <a16:colId xmlns:a16="http://schemas.microsoft.com/office/drawing/2014/main" xmlns="" xmlns:a14="http://schemas.microsoft.com/office/drawing/2010/main" val="4026720878"/>
                        </a:ext>
                      </a:extLst>
                    </a:gridCol>
                    <a:gridCol w="6918959">
                      <a:extLst>
                        <a:ext uri="{9D8B030D-6E8A-4147-A177-3AD203B41FA5}">
                          <a16:colId xmlns:a16="http://schemas.microsoft.com/office/drawing/2014/main" xmlns="" xmlns:a14="http://schemas.microsoft.com/office/drawing/2010/main" val="1608717857"/>
                        </a:ext>
                      </a:extLst>
                    </a:gridCol>
                  </a:tblGrid>
                  <a:tr h="514219">
                    <a:tc>
                      <a:txBody>
                        <a:bodyPr/>
                        <a:lstStyle/>
                        <a:p>
                          <a:pPr algn="ctr"/>
                          <a:r>
                            <a:rPr lang="en-US" dirty="0"/>
                            <a:t>SL.NO:</a:t>
                          </a:r>
                          <a:endParaRPr lang="en-IN" dirty="0"/>
                        </a:p>
                      </a:txBody>
                      <a:tcPr/>
                    </a:tc>
                    <a:tc>
                      <a:txBody>
                        <a:bodyPr/>
                        <a:lstStyle/>
                        <a:p>
                          <a:pPr algn="ctr"/>
                          <a:r>
                            <a:rPr lang="en-US" dirty="0"/>
                            <a:t>PARAMETERS </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xmlns="" xmlns:a14="http://schemas.microsoft.com/office/drawing/2010/main" val="1711555086"/>
                      </a:ext>
                    </a:extLst>
                  </a:tr>
                  <a:tr h="370840">
                    <a:tc>
                      <a:txBody>
                        <a:bodyPr/>
                        <a:lstStyle/>
                        <a:p>
                          <a:pPr algn="ctr"/>
                          <a:r>
                            <a:rPr lang="en-US" b="1" dirty="0"/>
                            <a:t>1.</a:t>
                          </a:r>
                          <a:endParaRPr lang="en-IN" b="1" dirty="0"/>
                        </a:p>
                      </a:txBody>
                      <a:tcPr/>
                    </a:tc>
                    <a:tc>
                      <a:txBody>
                        <a:bodyPr/>
                        <a:lstStyle/>
                        <a:p>
                          <a:endParaRPr lang="en-US"/>
                        </a:p>
                      </a:txBody>
                      <a:tcPr>
                        <a:blipFill>
                          <a:blip r:embed="rId3"/>
                          <a:stretch>
                            <a:fillRect l="-34639" t="-147541" r="-235052" b="-124590"/>
                          </a:stretch>
                        </a:blipFill>
                      </a:tcPr>
                    </a:tc>
                    <a:tc>
                      <a:txBody>
                        <a:bodyPr/>
                        <a:lstStyle/>
                        <a:p>
                          <a:pPr algn="ct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087139156"/>
                      </a:ext>
                    </a:extLst>
                  </a:tr>
                  <a:tr h="370840">
                    <a:tc>
                      <a:txBody>
                        <a:bodyPr/>
                        <a:lstStyle/>
                        <a:p>
                          <a:pPr algn="ctr"/>
                          <a:r>
                            <a:rPr lang="en-US" b="1" dirty="0"/>
                            <a:t>2.</a:t>
                          </a:r>
                          <a:endParaRPr lang="en-IN" b="1" dirty="0"/>
                        </a:p>
                      </a:txBody>
                      <a:tcPr/>
                    </a:tc>
                    <a:tc>
                      <a:txBody>
                        <a:bodyPr/>
                        <a:lstStyle/>
                        <a:p>
                          <a:endParaRPr lang="en-US"/>
                        </a:p>
                      </a:txBody>
                      <a:tcPr>
                        <a:blipFill>
                          <a:blip r:embed="rId3"/>
                          <a:stretch>
                            <a:fillRect l="-34639" t="-247541" r="-235052" b="-24590"/>
                          </a:stretch>
                        </a:blipFill>
                      </a:tcPr>
                    </a:tc>
                    <a:tc>
                      <a:txBody>
                        <a:bodyPr/>
                        <a:lstStyle/>
                        <a:p>
                          <a:pPr algn="ct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572058484"/>
                      </a:ext>
                    </a:extLst>
                  </a:tr>
                </a:tbl>
              </a:graphicData>
            </a:graphic>
          </p:graphicFrame>
        </mc:Fallback>
      </mc:AlternateContent>
      <p:sp>
        <p:nvSpPr>
          <p:cNvPr id="9" name="TextBox 8">
            <a:extLst>
              <a:ext uri="{FF2B5EF4-FFF2-40B4-BE49-F238E27FC236}">
                <a16:creationId xmlns:a16="http://schemas.microsoft.com/office/drawing/2014/main" id="{A67FBDC6-1EB6-452C-90EF-CE150C33D928}"/>
              </a:ext>
            </a:extLst>
          </p:cNvPr>
          <p:cNvSpPr txBox="1"/>
          <p:nvPr/>
        </p:nvSpPr>
        <p:spPr>
          <a:xfrm>
            <a:off x="538480" y="3850640"/>
            <a:ext cx="8006080" cy="461665"/>
          </a:xfrm>
          <a:prstGeom prst="rect">
            <a:avLst/>
          </a:prstGeom>
          <a:noFill/>
        </p:spPr>
        <p:txBody>
          <a:bodyPr wrap="square" rtlCol="0">
            <a:spAutoFit/>
          </a:bodyPr>
          <a:lstStyle/>
          <a:p>
            <a:r>
              <a:rPr lang="en-US" sz="2400" b="1" dirty="0">
                <a:solidFill>
                  <a:srgbClr val="7030A0"/>
                </a:solidFill>
              </a:rPr>
              <a:t>PARAMETERS OF ELCTRIC VEHICLE AGGREGATOR:</a:t>
            </a:r>
            <a:endParaRPr lang="en-IN" sz="2400" b="1" dirty="0">
              <a:solidFill>
                <a:srgbClr val="7030A0"/>
              </a:solidFill>
            </a:endParaRPr>
          </a:p>
        </p:txBody>
      </p:sp>
      <p:sp>
        <p:nvSpPr>
          <p:cNvPr id="10" name="TextBox 9">
            <a:extLst>
              <a:ext uri="{FF2B5EF4-FFF2-40B4-BE49-F238E27FC236}">
                <a16:creationId xmlns:a16="http://schemas.microsoft.com/office/drawing/2014/main" id="{348BAF09-7913-48CE-B13A-BB039532342A}"/>
              </a:ext>
            </a:extLst>
          </p:cNvPr>
          <p:cNvSpPr txBox="1"/>
          <p:nvPr/>
        </p:nvSpPr>
        <p:spPr>
          <a:xfrm>
            <a:off x="538479" y="5740676"/>
            <a:ext cx="10891519" cy="523220"/>
          </a:xfrm>
          <a:prstGeom prst="rect">
            <a:avLst/>
          </a:prstGeom>
          <a:noFill/>
        </p:spPr>
        <p:txBody>
          <a:bodyPr wrap="square" rtlCol="0">
            <a:spAutoFit/>
          </a:bodyPr>
          <a:lstStyle/>
          <a:p>
            <a:r>
              <a:rPr lang="en-US" sz="2800" dirty="0">
                <a:solidFill>
                  <a:srgbClr val="C00000"/>
                </a:solidFill>
              </a:rPr>
              <a:t> </a:t>
            </a:r>
            <a:r>
              <a:rPr lang="en-US" sz="2800" dirty="0"/>
              <a:t>Communication Delay is given by </a:t>
            </a:r>
            <a:r>
              <a:rPr lang="en-US" sz="2800" b="1" dirty="0">
                <a:solidFill>
                  <a:srgbClr val="7030A0"/>
                </a:solidFill>
              </a:rPr>
              <a:t>e</a:t>
            </a:r>
            <a:r>
              <a:rPr lang="en-US" sz="2800" b="1" baseline="30000" dirty="0">
                <a:solidFill>
                  <a:srgbClr val="7030A0"/>
                </a:solidFill>
              </a:rPr>
              <a:t>-s</a:t>
            </a:r>
            <a:r>
              <a:rPr lang="el-GR" sz="2800" b="1" baseline="30000" dirty="0">
                <a:solidFill>
                  <a:srgbClr val="7030A0"/>
                </a:solidFill>
              </a:rPr>
              <a:t>τ</a:t>
            </a:r>
            <a:r>
              <a:rPr lang="en-US" sz="2800" b="1" baseline="30000" dirty="0">
                <a:solidFill>
                  <a:srgbClr val="7030A0"/>
                </a:solidFill>
              </a:rPr>
              <a:t> </a:t>
            </a:r>
            <a:endParaRPr lang="en-IN" sz="2800" b="1" dirty="0">
              <a:solidFill>
                <a:srgbClr val="7030A0"/>
              </a:solidFill>
            </a:endParaRPr>
          </a:p>
        </p:txBody>
      </p:sp>
    </p:spTree>
    <p:extLst>
      <p:ext uri="{BB962C8B-B14F-4D97-AF65-F5344CB8AC3E}">
        <p14:creationId xmlns:p14="http://schemas.microsoft.com/office/powerpoint/2010/main" val="42851287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5E7A-F909-4C74-8B28-40186469AA4C}"/>
              </a:ext>
            </a:extLst>
          </p:cNvPr>
          <p:cNvSpPr>
            <a:spLocks noGrp="1"/>
          </p:cNvSpPr>
          <p:nvPr>
            <p:ph type="title"/>
          </p:nvPr>
        </p:nvSpPr>
        <p:spPr>
          <a:xfrm>
            <a:off x="657224" y="499533"/>
            <a:ext cx="10772775" cy="414867"/>
          </a:xfrm>
        </p:spPr>
        <p:txBody>
          <a:bodyPr>
            <a:normAutofit fontScale="90000"/>
          </a:bodyPr>
          <a:lstStyle/>
          <a:p>
            <a:r>
              <a:rPr lang="en-US" sz="3200" b="1" dirty="0">
                <a:solidFill>
                  <a:srgbClr val="7030A0"/>
                </a:solidFill>
              </a:rPr>
              <a:t>DELAY DEPENDANCY STABILITY: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06A5BE40-4470-4AFD-B010-B96D0AC246C2}"/>
              </a:ext>
            </a:extLst>
          </p:cNvPr>
          <p:cNvSpPr>
            <a:spLocks noGrp="1"/>
          </p:cNvSpPr>
          <p:nvPr>
            <p:ph idx="1"/>
          </p:nvPr>
        </p:nvSpPr>
        <p:spPr>
          <a:xfrm>
            <a:off x="676656" y="1239520"/>
            <a:ext cx="10918313" cy="5001024"/>
          </a:xfrm>
        </p:spPr>
        <p:txBody>
          <a:bodyPr>
            <a:normAutofit/>
          </a:bodyPr>
          <a:lstStyle/>
          <a:p>
            <a:pPr algn="just">
              <a:lnSpc>
                <a:spcPct val="150000"/>
              </a:lnSpc>
              <a:buFont typeface="Wingdings" panose="05000000000000000000" pitchFamily="2" charset="2"/>
              <a:buChar char="Ø"/>
            </a:pPr>
            <a:r>
              <a:rPr lang="en-US" dirty="0">
                <a:latin typeface="Trebuchet MS" panose="020B0603020202020204" pitchFamily="34" charset="0"/>
              </a:rPr>
              <a:t>The characteristic equation has delay term </a:t>
            </a:r>
            <a:r>
              <a:rPr lang="en-US" b="1" dirty="0">
                <a:latin typeface="Trebuchet MS" panose="020B0603020202020204" pitchFamily="34" charset="0"/>
              </a:rPr>
              <a:t>e</a:t>
            </a:r>
            <a:r>
              <a:rPr lang="en-US" b="1" baseline="30000" dirty="0">
                <a:latin typeface="Trebuchet MS" panose="020B0603020202020204" pitchFamily="34" charset="0"/>
              </a:rPr>
              <a:t>-s</a:t>
            </a:r>
            <a:r>
              <a:rPr lang="el-GR" b="1" baseline="30000" dirty="0">
                <a:latin typeface="Trebuchet MS" panose="020B0603020202020204" pitchFamily="34" charset="0"/>
              </a:rPr>
              <a:t>τ</a:t>
            </a:r>
            <a:r>
              <a:rPr lang="en-US" b="1" baseline="30000" dirty="0">
                <a:latin typeface="Trebuchet MS" panose="020B0603020202020204" pitchFamily="34" charset="0"/>
              </a:rPr>
              <a:t>  </a:t>
            </a:r>
            <a:r>
              <a:rPr lang="en-US" dirty="0">
                <a:latin typeface="Trebuchet MS" panose="020B0603020202020204" pitchFamily="34" charset="0"/>
              </a:rPr>
              <a:t>in it. Hence, system stability depends on time delay </a:t>
            </a:r>
            <a:r>
              <a:rPr lang="el-GR" dirty="0">
                <a:latin typeface="Trebuchet MS" panose="020B0603020202020204" pitchFamily="34" charset="0"/>
              </a:rPr>
              <a:t>τ</a:t>
            </a:r>
            <a:r>
              <a:rPr lang="en-US" dirty="0">
                <a:latin typeface="Trebuchet MS" panose="020B0603020202020204" pitchFamily="34" charset="0"/>
              </a:rPr>
              <a:t>.</a:t>
            </a:r>
          </a:p>
          <a:p>
            <a:pPr algn="just">
              <a:lnSpc>
                <a:spcPct val="150000"/>
              </a:lnSpc>
              <a:buFont typeface="Wingdings" panose="05000000000000000000" pitchFamily="2" charset="2"/>
              <a:buChar char="Ø"/>
            </a:pPr>
            <a:r>
              <a:rPr lang="en-US" dirty="0">
                <a:latin typeface="Trebuchet MS" panose="020B0603020202020204" pitchFamily="34" charset="0"/>
              </a:rPr>
              <a:t>For a satisfactorily designed PI controller, with </a:t>
            </a:r>
            <a:r>
              <a:rPr lang="el-GR" b="1" dirty="0">
                <a:latin typeface="Trebuchet MS" panose="020B0603020202020204" pitchFamily="34" charset="0"/>
              </a:rPr>
              <a:t>τ</a:t>
            </a:r>
            <a:r>
              <a:rPr lang="en-US" b="1" dirty="0">
                <a:latin typeface="Trebuchet MS" panose="020B0603020202020204" pitchFamily="34" charset="0"/>
              </a:rPr>
              <a:t> = 0</a:t>
            </a:r>
            <a:r>
              <a:rPr lang="en-US" dirty="0">
                <a:latin typeface="Trebuchet MS" panose="020B0603020202020204" pitchFamily="34" charset="0"/>
              </a:rPr>
              <a:t>, all the closed-loop poles are in the LHS of S plane.</a:t>
            </a:r>
          </a:p>
          <a:p>
            <a:pPr algn="just">
              <a:lnSpc>
                <a:spcPct val="150000"/>
              </a:lnSpc>
              <a:buFont typeface="Wingdings" panose="05000000000000000000" pitchFamily="2" charset="2"/>
              <a:buChar char="Ø"/>
            </a:pPr>
            <a:r>
              <a:rPr lang="en-US" dirty="0">
                <a:latin typeface="Trebuchet MS" panose="020B0603020202020204" pitchFamily="34" charset="0"/>
              </a:rPr>
              <a:t>With increase in network </a:t>
            </a:r>
            <a:r>
              <a:rPr lang="en-US" b="1" dirty="0">
                <a:latin typeface="Trebuchet MS" panose="020B0603020202020204" pitchFamily="34" charset="0"/>
              </a:rPr>
              <a:t>τ</a:t>
            </a:r>
            <a:r>
              <a:rPr lang="en-US" dirty="0">
                <a:latin typeface="Trebuchet MS" panose="020B0603020202020204" pitchFamily="34" charset="0"/>
              </a:rPr>
              <a:t>, a pair of complex conjugate poles exhibits a tendency to move towards j</a:t>
            </a:r>
            <a:r>
              <a:rPr lang="el-GR" dirty="0">
                <a:latin typeface="Trebuchet MS" panose="020B0603020202020204" pitchFamily="34" charset="0"/>
              </a:rPr>
              <a:t>ω</a:t>
            </a:r>
            <a:r>
              <a:rPr lang="en-US" dirty="0">
                <a:latin typeface="Trebuchet MS" panose="020B0603020202020204" pitchFamily="34" charset="0"/>
              </a:rPr>
              <a:t> axis.</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When time delay τ equals a critical delay value called stable delay margin </a:t>
            </a:r>
            <a:r>
              <a:rPr lang="el-GR" b="1" dirty="0">
                <a:latin typeface="Trebuchet MS" panose="020B0603020202020204" pitchFamily="34" charset="0"/>
              </a:rPr>
              <a:t>τ</a:t>
            </a:r>
            <a:r>
              <a:rPr lang="en-US" b="1" baseline="30000" dirty="0">
                <a:latin typeface="Trebuchet MS" panose="020B0603020202020204" pitchFamily="34" charset="0"/>
              </a:rPr>
              <a:t>*  </a:t>
            </a:r>
            <a:r>
              <a:rPr lang="en-US" dirty="0">
                <a:latin typeface="Trebuchet MS" panose="020B0603020202020204" pitchFamily="34" charset="0"/>
              </a:rPr>
              <a:t>the closed loop system has one pair of purely imaginary poles on </a:t>
            </a:r>
            <a:r>
              <a:rPr lang="en-US" b="1" dirty="0">
                <a:latin typeface="Trebuchet MS" panose="020B0603020202020204" pitchFamily="34" charset="0"/>
              </a:rPr>
              <a:t>jω</a:t>
            </a:r>
            <a:r>
              <a:rPr lang="en-US" dirty="0">
                <a:latin typeface="Trebuchet MS" panose="020B0603020202020204" pitchFamily="34" charset="0"/>
              </a:rPr>
              <a:t> axis. At this condition, the system is at the verge of instability.</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The objective of the stability analysis to compute </a:t>
            </a:r>
            <a:r>
              <a:rPr lang="el-GR" b="1" dirty="0">
                <a:latin typeface="Trebuchet MS" panose="020B0603020202020204" pitchFamily="34" charset="0"/>
              </a:rPr>
              <a:t>τ</a:t>
            </a:r>
            <a:r>
              <a:rPr lang="en-US" b="1" baseline="30000" dirty="0">
                <a:latin typeface="Trebuchet MS" panose="020B0603020202020204" pitchFamily="34" charset="0"/>
              </a:rPr>
              <a:t>*</a:t>
            </a:r>
            <a:r>
              <a:rPr lang="en-US" dirty="0">
                <a:latin typeface="Trebuchet MS" panose="020B0603020202020204" pitchFamily="34" charset="0"/>
              </a:rPr>
              <a:t>, the maximum allowable delay bound that guarantees marginal stability.</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For  </a:t>
            </a:r>
            <a:r>
              <a:rPr lang="en-US" b="1" dirty="0">
                <a:latin typeface="Trebuchet MS" panose="020B0603020202020204" pitchFamily="34" charset="0"/>
              </a:rPr>
              <a:t>τ &gt; </a:t>
            </a:r>
            <a:r>
              <a:rPr lang="el-GR" b="1" dirty="0">
                <a:latin typeface="Trebuchet MS" panose="020B0603020202020204" pitchFamily="34" charset="0"/>
              </a:rPr>
              <a:t>τ</a:t>
            </a:r>
            <a:r>
              <a:rPr lang="en-US" b="1" baseline="30000" dirty="0">
                <a:latin typeface="Trebuchet MS" panose="020B0603020202020204" pitchFamily="34" charset="0"/>
              </a:rPr>
              <a:t>*</a:t>
            </a:r>
            <a:r>
              <a:rPr lang="en-US" b="1" dirty="0">
                <a:latin typeface="Trebuchet MS" panose="020B0603020202020204" pitchFamily="34" charset="0"/>
              </a:rPr>
              <a:t>, </a:t>
            </a:r>
            <a:r>
              <a:rPr lang="en-US" dirty="0">
                <a:latin typeface="Trebuchet MS" panose="020B0603020202020204" pitchFamily="34" charset="0"/>
              </a:rPr>
              <a:t>the closed loop system becomes unstable.</a:t>
            </a:r>
          </a:p>
        </p:txBody>
      </p:sp>
    </p:spTree>
    <p:extLst>
      <p:ext uri="{BB962C8B-B14F-4D97-AF65-F5344CB8AC3E}">
        <p14:creationId xmlns:p14="http://schemas.microsoft.com/office/powerpoint/2010/main" val="26788662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47C4BF-0531-4857-B234-3A2A4D0B61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56" t="20345" r="35225" b="19002"/>
          <a:stretch/>
        </p:blipFill>
        <p:spPr>
          <a:xfrm>
            <a:off x="2599508" y="1444051"/>
            <a:ext cx="6091646" cy="4656841"/>
          </a:xfrm>
        </p:spPr>
      </p:pic>
      <p:sp>
        <p:nvSpPr>
          <p:cNvPr id="6" name="TextBox 5">
            <a:extLst>
              <a:ext uri="{FF2B5EF4-FFF2-40B4-BE49-F238E27FC236}">
                <a16:creationId xmlns:a16="http://schemas.microsoft.com/office/drawing/2014/main" id="{D16B1065-DA3B-4A33-9082-5086ED6AEEEE}"/>
              </a:ext>
            </a:extLst>
          </p:cNvPr>
          <p:cNvSpPr txBox="1"/>
          <p:nvPr/>
        </p:nvSpPr>
        <p:spPr>
          <a:xfrm>
            <a:off x="556181" y="678731"/>
            <a:ext cx="9982987" cy="523220"/>
          </a:xfrm>
          <a:prstGeom prst="rect">
            <a:avLst/>
          </a:prstGeom>
          <a:noFill/>
        </p:spPr>
        <p:txBody>
          <a:bodyPr wrap="square" rtlCol="0">
            <a:spAutoFit/>
          </a:bodyPr>
          <a:lstStyle/>
          <a:p>
            <a:r>
              <a:rPr lang="en-US" sz="2800" b="1" dirty="0">
                <a:solidFill>
                  <a:srgbClr val="7030A0"/>
                </a:solidFill>
              </a:rPr>
              <a:t>DELAY DEPENDANCY STABILITY:</a:t>
            </a:r>
            <a:endParaRPr lang="en-IN" sz="2800" b="1" dirty="0">
              <a:solidFill>
                <a:srgbClr val="7030A0"/>
              </a:solidFill>
            </a:endParaRPr>
          </a:p>
        </p:txBody>
      </p:sp>
    </p:spTree>
    <p:extLst>
      <p:ext uri="{BB962C8B-B14F-4D97-AF65-F5344CB8AC3E}">
        <p14:creationId xmlns:p14="http://schemas.microsoft.com/office/powerpoint/2010/main" val="12630602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684B-511C-4A55-B0AC-98E85DDA7111}"/>
              </a:ext>
            </a:extLst>
          </p:cNvPr>
          <p:cNvSpPr>
            <a:spLocks noGrp="1"/>
          </p:cNvSpPr>
          <p:nvPr>
            <p:ph type="title"/>
          </p:nvPr>
        </p:nvSpPr>
        <p:spPr>
          <a:xfrm>
            <a:off x="570412" y="686137"/>
            <a:ext cx="9061269" cy="594023"/>
          </a:xfrm>
        </p:spPr>
        <p:txBody>
          <a:bodyPr>
            <a:normAutofit/>
          </a:bodyPr>
          <a:lstStyle/>
          <a:p>
            <a:r>
              <a:rPr lang="en-US" sz="2800" dirty="0">
                <a:solidFill>
                  <a:srgbClr val="C00000"/>
                </a:solidFill>
                <a:latin typeface="+mn-lt"/>
              </a:rPr>
              <a:t>CLOSED LOOP TRANSFER FUNCTION:</a:t>
            </a:r>
            <a:endParaRPr lang="en-IN" sz="28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B31BD1-804D-4F3F-AD14-179BA5DC3864}"/>
                  </a:ext>
                </a:extLst>
              </p:cNvPr>
              <p:cNvSpPr>
                <a:spLocks noGrp="1"/>
              </p:cNvSpPr>
              <p:nvPr>
                <p:ph idx="1"/>
              </p:nvPr>
            </p:nvSpPr>
            <p:spPr>
              <a:xfrm>
                <a:off x="570412" y="1384663"/>
                <a:ext cx="10524308" cy="4334691"/>
              </a:xfrm>
            </p:spPr>
            <p:txBody>
              <a:bodyPr>
                <a:noAutofit/>
              </a:bodyPr>
              <a:lstStyle/>
              <a:p>
                <a:pPr algn="just">
                  <a:lnSpc>
                    <a:spcPct val="150000"/>
                  </a:lnSpc>
                  <a:buClr>
                    <a:srgbClr val="C00000"/>
                  </a:buClr>
                  <a:buSzPct val="123000"/>
                  <a:buFont typeface="Arial" panose="020B0604020202020204" pitchFamily="34" charset="0"/>
                  <a:buChar char="•"/>
                </a:pPr>
                <a:r>
                  <a:rPr lang="en-US" sz="1600" dirty="0">
                    <a:latin typeface="Trebuchet MS" panose="020B0603020202020204" pitchFamily="34" charset="0"/>
                  </a:rPr>
                  <a:t>The closed loop transfer function of the time-delayed load frequency control system relates </a:t>
                </a:r>
                <a:r>
                  <a:rPr lang="el-GR" sz="1600" b="1" dirty="0">
                    <a:latin typeface="Trebuchet MS" panose="020B0603020202020204" pitchFamily="34" charset="0"/>
                  </a:rPr>
                  <a:t>Δ</a:t>
                </a:r>
                <a:r>
                  <a:rPr lang="en-US" sz="1600" b="1" dirty="0">
                    <a:latin typeface="Trebuchet MS" panose="020B0603020202020204" pitchFamily="34" charset="0"/>
                  </a:rPr>
                  <a:t>f(s)</a:t>
                </a:r>
                <a:r>
                  <a:rPr lang="en-US" sz="1600" dirty="0">
                    <a:latin typeface="Trebuchet MS" panose="020B0603020202020204" pitchFamily="34" charset="0"/>
                  </a:rPr>
                  <a:t>, the incremental frequency variable (output variable) to load disturbance variable </a:t>
                </a:r>
                <a:r>
                  <a:rPr lang="el-GR" sz="1600" b="1" dirty="0">
                    <a:latin typeface="Trebuchet MS" panose="020B0603020202020204" pitchFamily="34" charset="0"/>
                  </a:rPr>
                  <a:t>Δ</a:t>
                </a:r>
                <a14:m>
                  <m:oMath xmlns:m="http://schemas.openxmlformats.org/officeDocument/2006/math">
                    <m:sSub>
                      <m:sSubPr>
                        <m:ctrlPr>
                          <a:rPr lang="en-US" sz="1600" b="1" i="1" dirty="0">
                            <a:latin typeface="Cambria Math" panose="02040503050406030204" pitchFamily="18" charset="0"/>
                          </a:rPr>
                        </m:ctrlPr>
                      </m:sSubPr>
                      <m:e>
                        <m:r>
                          <a:rPr lang="en-US" sz="1600" b="1" i="1" dirty="0">
                            <a:latin typeface="Cambria Math" panose="02040503050406030204" pitchFamily="18" charset="0"/>
                          </a:rPr>
                          <m:t>𝑷</m:t>
                        </m:r>
                      </m:e>
                      <m:sub>
                        <m:r>
                          <a:rPr lang="en-US" sz="1600" b="1" i="1" dirty="0">
                            <a:latin typeface="Cambria Math" panose="02040503050406030204" pitchFamily="18" charset="0"/>
                          </a:rPr>
                          <m:t>𝒅</m:t>
                        </m:r>
                      </m:sub>
                    </m:sSub>
                  </m:oMath>
                </a14:m>
                <a:r>
                  <a:rPr lang="en-US" sz="1600" b="1" dirty="0">
                    <a:latin typeface="Trebuchet MS" panose="020B0603020202020204" pitchFamily="34" charset="0"/>
                  </a:rPr>
                  <a:t>(s) </a:t>
                </a:r>
                <a:r>
                  <a:rPr lang="en-US" sz="1600" dirty="0">
                    <a:latin typeface="Trebuchet MS" panose="020B0603020202020204" pitchFamily="34" charset="0"/>
                  </a:rPr>
                  <a:t>(input variable).</a:t>
                </a:r>
              </a:p>
              <a:p>
                <a:pPr algn="just">
                  <a:lnSpc>
                    <a:spcPct val="150000"/>
                  </a:lnSpc>
                  <a:buClr>
                    <a:srgbClr val="C00000"/>
                  </a:buClr>
                  <a:buSzPct val="123000"/>
                  <a:buFont typeface="Arial" panose="020B0604020202020204" pitchFamily="34" charset="0"/>
                  <a:buChar char="•"/>
                </a:pPr>
                <a:r>
                  <a:rPr lang="en-US" sz="1600" dirty="0">
                    <a:latin typeface="Trebuchet MS" panose="020B0603020202020204" pitchFamily="34" charset="0"/>
                  </a:rPr>
                  <a:t>The closed loop transfer function is derived as follows:</a:t>
                </a:r>
              </a:p>
              <a:p>
                <a:pPr marL="0" indent="0" algn="just">
                  <a:buClr>
                    <a:srgbClr val="C00000"/>
                  </a:buClr>
                  <a:buSzPct val="123000"/>
                  <a:buNone/>
                </a:pPr>
                <a:r>
                  <a:rPr lang="en-IN" sz="2400" b="1" dirty="0"/>
                  <a:t>                                       G</a:t>
                </a:r>
                <a14:m>
                  <m:oMath xmlns:m="http://schemas.openxmlformats.org/officeDocument/2006/math">
                    <m:d>
                      <m:dPr>
                        <m:ctrlPr>
                          <a:rPr lang="en-IN" sz="2400" b="1" i="1">
                            <a:latin typeface="Cambria Math" panose="02040503050406030204" pitchFamily="18" charset="0"/>
                          </a:rPr>
                        </m:ctrlPr>
                      </m:dPr>
                      <m:e>
                        <m:r>
                          <a:rPr lang="en-IN" sz="2400" b="1" i="1">
                            <a:latin typeface="Cambria Math" panose="02040503050406030204" pitchFamily="18" charset="0"/>
                          </a:rPr>
                          <m:t>𝒔</m:t>
                        </m:r>
                      </m:e>
                    </m:d>
                    <m:r>
                      <a:rPr lang="en-IN" sz="2400" b="1" i="1">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𝒇</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num>
                      <m:den>
                        <m:r>
                          <a:rPr lang="en-IN" sz="2400" b="1" i="1">
                            <a:latin typeface="Cambria Math" panose="02040503050406030204" pitchFamily="18" charset="0"/>
                            <a:ea typeface="Cambria Math" panose="02040503050406030204" pitchFamily="18" charset="0"/>
                          </a:rPr>
                          <m:t>∆</m:t>
                        </m:r>
                        <m:sSub>
                          <m:sSubPr>
                            <m:ctrlPr>
                              <a:rPr lang="en-IN" sz="2400" b="1" i="1">
                                <a:latin typeface="Cambria Math" panose="02040503050406030204" pitchFamily="18" charset="0"/>
                                <a:ea typeface="Cambria Math" panose="02040503050406030204" pitchFamily="18" charset="0"/>
                              </a:rPr>
                            </m:ctrlPr>
                          </m:sSubPr>
                          <m:e>
                            <m:r>
                              <a:rPr lang="en-IN" sz="2400" b="1" i="1">
                                <a:latin typeface="Cambria Math" panose="02040503050406030204" pitchFamily="18" charset="0"/>
                                <a:ea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𝒅</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sub>
                        </m:sSub>
                      </m:den>
                    </m:f>
                    <m:r>
                      <a:rPr lang="en-IN" sz="2400" b="1" i="1">
                        <a:latin typeface="Cambria Math" panose="02040503050406030204" pitchFamily="18" charset="0"/>
                        <a:ea typeface="Cambria Math" panose="02040503050406030204" pitchFamily="18" charset="0"/>
                      </a:rPr>
                      <m:t>=</m:t>
                    </m:r>
                    <m:f>
                      <m:fPr>
                        <m:ctrlPr>
                          <a:rPr lang="en-IN" sz="2400" b="1" i="1">
                            <a:latin typeface="Cambria Math" panose="02040503050406030204" pitchFamily="18" charset="0"/>
                            <a:ea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𝑵</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num>
                      <m:den>
                        <m:r>
                          <a:rPr lang="en-IN" sz="2400" b="1" i="1">
                            <a:latin typeface="Cambria Math" panose="02040503050406030204" pitchFamily="18" charset="0"/>
                            <a:ea typeface="Cambria Math" panose="02040503050406030204" pitchFamily="18" charset="0"/>
                          </a:rPr>
                          <m:t>𝑷</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𝑸</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sSup>
                          <m:sSupPr>
                            <m:ctrlPr>
                              <a:rPr lang="en-IN" sz="2400" b="1" i="1">
                                <a:latin typeface="Cambria Math" panose="02040503050406030204" pitchFamily="18" charset="0"/>
                                <a:ea typeface="Cambria Math" panose="02040503050406030204" pitchFamily="18" charset="0"/>
                              </a:rPr>
                            </m:ctrlPr>
                          </m:sSupPr>
                          <m:e>
                            <m:r>
                              <a:rPr lang="en-IN" sz="2400" b="1" i="1">
                                <a:latin typeface="Cambria Math" panose="02040503050406030204" pitchFamily="18" charset="0"/>
                                <a:ea typeface="Cambria Math" panose="02040503050406030204" pitchFamily="18" charset="0"/>
                              </a:rPr>
                              <m:t>𝒆</m:t>
                            </m:r>
                          </m:e>
                          <m:sup>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𝒔</m:t>
                            </m:r>
                            <m:r>
                              <a:rPr lang="en-IN" sz="2400" b="1" i="1">
                                <a:latin typeface="Cambria Math" panose="02040503050406030204" pitchFamily="18" charset="0"/>
                                <a:ea typeface="Cambria Math" panose="02040503050406030204" pitchFamily="18" charset="0"/>
                              </a:rPr>
                              <m:t>𝝉</m:t>
                            </m:r>
                          </m:sup>
                        </m:sSup>
                      </m:den>
                    </m:f>
                  </m:oMath>
                </a14:m>
                <a:endParaRPr lang="en-IN" sz="2400" b="1" dirty="0"/>
              </a:p>
              <a:p>
                <a:pPr marL="0" indent="0" algn="just">
                  <a:spcBef>
                    <a:spcPts val="0"/>
                  </a:spcBef>
                  <a:buClr>
                    <a:srgbClr val="C00000"/>
                  </a:buClr>
                  <a:buSzPct val="123000"/>
                  <a:buNone/>
                </a:pPr>
                <a:r>
                  <a:rPr lang="en-US" sz="1600" b="1" dirty="0">
                    <a:latin typeface="Trebuchet MS" panose="020B0603020202020204" pitchFamily="34" charset="0"/>
                  </a:rPr>
                  <a:t>Where,</a:t>
                </a:r>
                <a:endParaRPr lang="en-US" sz="2400" b="1" dirty="0">
                  <a:latin typeface="Trebuchet MS" panose="020B0603020202020204" pitchFamily="34" charset="0"/>
                </a:endParaRPr>
              </a:p>
              <a:p>
                <a:pPr marL="0" indent="0" algn="just">
                  <a:buClr>
                    <a:srgbClr val="C00000"/>
                  </a:buClr>
                  <a:buSzPct val="123000"/>
                  <a:buNone/>
                </a:pPr>
                <a:r>
                  <a:rPr lang="en-US" sz="2400" dirty="0">
                    <a:latin typeface="Trebuchet MS" panose="020B0603020202020204" pitchFamily="34" charset="0"/>
                  </a:rPr>
                  <a:t>                     N(s)= </a:t>
                </a:r>
                <a14:m>
                  <m:oMath xmlns:m="http://schemas.openxmlformats.org/officeDocument/2006/math">
                    <m:r>
                      <a:rPr lang="en-US" sz="2400" i="1" dirty="0">
                        <a:latin typeface="Cambria Math" panose="02040503050406030204" pitchFamily="18" charset="0"/>
                      </a:rPr>
                      <m:t>𝑛</m:t>
                    </m:r>
                    <m:r>
                      <a:rPr lang="en-US" sz="2400" i="1" baseline="-25000" dirty="0">
                        <a:latin typeface="Cambria Math" panose="02040503050406030204" pitchFamily="18" charset="0"/>
                      </a:rPr>
                      <m:t>5</m:t>
                    </m:r>
                  </m:oMath>
                </a14:m>
                <a:r>
                  <a:rPr lang="en-US" sz="2400" dirty="0">
                    <a:latin typeface="Trebuchet MS" panose="020B0603020202020204" pitchFamily="34" charset="0"/>
                  </a:rPr>
                  <a:t>s</a:t>
                </a:r>
                <a:r>
                  <a:rPr lang="en-US" sz="2400" baseline="30000" dirty="0">
                    <a:latin typeface="Trebuchet MS" panose="020B0603020202020204" pitchFamily="34" charset="0"/>
                  </a:rPr>
                  <a:t>5</a:t>
                </a:r>
                <a:r>
                  <a:rPr lang="en-US" sz="2400" dirty="0">
                    <a:latin typeface="Trebuchet MS" panose="020B0603020202020204" pitchFamily="34" charset="0"/>
                  </a:rPr>
                  <a:t> + n</a:t>
                </a:r>
                <a:r>
                  <a:rPr lang="en-US" sz="2400" baseline="-25000" dirty="0">
                    <a:latin typeface="Trebuchet MS" panose="020B0603020202020204" pitchFamily="34" charset="0"/>
                  </a:rPr>
                  <a:t>4</a:t>
                </a:r>
                <a:r>
                  <a:rPr lang="en-US" sz="2400" dirty="0">
                    <a:latin typeface="Trebuchet MS" panose="020B0603020202020204" pitchFamily="34" charset="0"/>
                  </a:rPr>
                  <a:t>s</a:t>
                </a:r>
                <a:r>
                  <a:rPr lang="en-US" sz="2400" baseline="30000" dirty="0">
                    <a:latin typeface="Trebuchet MS" panose="020B0603020202020204" pitchFamily="34" charset="0"/>
                  </a:rPr>
                  <a:t>4</a:t>
                </a:r>
                <a:r>
                  <a:rPr lang="en-US" sz="2400" dirty="0">
                    <a:latin typeface="Trebuchet MS" panose="020B0603020202020204" pitchFamily="34" charset="0"/>
                  </a:rPr>
                  <a:t> + n</a:t>
                </a:r>
                <a:r>
                  <a:rPr lang="en-US" sz="2400" baseline="-25000" dirty="0">
                    <a:latin typeface="Trebuchet MS" panose="020B0603020202020204" pitchFamily="34" charset="0"/>
                  </a:rPr>
                  <a:t>3</a:t>
                </a:r>
                <a:r>
                  <a:rPr lang="en-US" sz="2400" dirty="0">
                    <a:latin typeface="Trebuchet MS" panose="020B0603020202020204" pitchFamily="34" charset="0"/>
                  </a:rPr>
                  <a:t>s</a:t>
                </a:r>
                <a:r>
                  <a:rPr lang="en-US" sz="2400" baseline="30000" dirty="0">
                    <a:latin typeface="Trebuchet MS" panose="020B0603020202020204" pitchFamily="34" charset="0"/>
                  </a:rPr>
                  <a:t>3</a:t>
                </a:r>
                <a:r>
                  <a:rPr lang="en-US" sz="2400" dirty="0">
                    <a:latin typeface="Trebuchet MS" panose="020B0603020202020204" pitchFamily="34" charset="0"/>
                  </a:rPr>
                  <a:t> + n</a:t>
                </a:r>
                <a:r>
                  <a:rPr lang="en-US" sz="2400" baseline="-25000" dirty="0">
                    <a:latin typeface="Trebuchet MS" panose="020B0603020202020204" pitchFamily="34" charset="0"/>
                  </a:rPr>
                  <a:t>2</a:t>
                </a:r>
                <a:r>
                  <a:rPr lang="en-US" sz="2400" dirty="0">
                    <a:latin typeface="Trebuchet MS" panose="020B0603020202020204" pitchFamily="34" charset="0"/>
                  </a:rPr>
                  <a:t>s</a:t>
                </a:r>
                <a:r>
                  <a:rPr lang="en-US" sz="2400" baseline="30000" dirty="0">
                    <a:latin typeface="Trebuchet MS" panose="020B0603020202020204" pitchFamily="34" charset="0"/>
                  </a:rPr>
                  <a:t>2</a:t>
                </a:r>
                <a:r>
                  <a:rPr lang="en-US" sz="2400" dirty="0">
                    <a:latin typeface="Trebuchet MS" panose="020B0603020202020204" pitchFamily="34" charset="0"/>
                  </a:rPr>
                  <a:t> + n</a:t>
                </a:r>
                <a:r>
                  <a:rPr lang="en-US" sz="2400" baseline="-25000" dirty="0">
                    <a:latin typeface="Trebuchet MS" panose="020B0603020202020204" pitchFamily="34" charset="0"/>
                  </a:rPr>
                  <a:t>1</a:t>
                </a:r>
                <a:r>
                  <a:rPr lang="en-US" sz="2400" dirty="0">
                    <a:latin typeface="Trebuchet MS" panose="020B0603020202020204" pitchFamily="34" charset="0"/>
                  </a:rPr>
                  <a:t>s</a:t>
                </a:r>
                <a:r>
                  <a:rPr lang="en-US" sz="2400" baseline="30000" dirty="0">
                    <a:latin typeface="Trebuchet MS" panose="020B0603020202020204" pitchFamily="34" charset="0"/>
                  </a:rPr>
                  <a:t>1</a:t>
                </a:r>
                <a:r>
                  <a:rPr lang="en-US" sz="2400" dirty="0">
                    <a:latin typeface="Trebuchet MS" panose="020B0603020202020204" pitchFamily="34" charset="0"/>
                  </a:rPr>
                  <a:t> +n</a:t>
                </a:r>
                <a:r>
                  <a:rPr lang="en-US" sz="2400" baseline="-25000" dirty="0">
                    <a:latin typeface="Trebuchet MS" panose="020B0603020202020204" pitchFamily="34" charset="0"/>
                  </a:rPr>
                  <a:t>0.</a:t>
                </a:r>
              </a:p>
              <a:p>
                <a:pPr marL="0" indent="0" algn="just">
                  <a:buClr>
                    <a:srgbClr val="C00000"/>
                  </a:buClr>
                  <a:buSzPct val="123000"/>
                  <a:buNone/>
                </a:pPr>
                <a:r>
                  <a:rPr lang="en-US" sz="2400" dirty="0">
                    <a:latin typeface="Trebuchet MS" panose="020B0603020202020204" pitchFamily="34" charset="0"/>
                  </a:rPr>
                  <a:t>                     P(s) = p</a:t>
                </a:r>
                <a:r>
                  <a:rPr lang="en-US" sz="2400" baseline="-25000" dirty="0">
                    <a:latin typeface="Trebuchet MS" panose="020B0603020202020204" pitchFamily="34" charset="0"/>
                  </a:rPr>
                  <a:t>6</a:t>
                </a:r>
                <a:r>
                  <a:rPr lang="en-US" sz="2400" dirty="0">
                    <a:latin typeface="Trebuchet MS" panose="020B0603020202020204" pitchFamily="34" charset="0"/>
                  </a:rPr>
                  <a:t>s</a:t>
                </a:r>
                <a:r>
                  <a:rPr lang="en-US" sz="2400" baseline="30000" dirty="0">
                    <a:latin typeface="Trebuchet MS" panose="020B0603020202020204" pitchFamily="34" charset="0"/>
                  </a:rPr>
                  <a:t>6 </a:t>
                </a:r>
                <a:r>
                  <a:rPr lang="en-US" sz="2400" dirty="0">
                    <a:latin typeface="Trebuchet MS" panose="020B0603020202020204" pitchFamily="34" charset="0"/>
                  </a:rPr>
                  <a:t>+ p</a:t>
                </a:r>
                <a:r>
                  <a:rPr lang="en-US" sz="2400" baseline="-25000" dirty="0">
                    <a:latin typeface="Trebuchet MS" panose="020B0603020202020204" pitchFamily="34" charset="0"/>
                  </a:rPr>
                  <a:t>5</a:t>
                </a:r>
                <a:r>
                  <a:rPr lang="en-US" sz="2400" dirty="0">
                    <a:latin typeface="Trebuchet MS" panose="020B0603020202020204" pitchFamily="34" charset="0"/>
                  </a:rPr>
                  <a:t>s</a:t>
                </a:r>
                <a:r>
                  <a:rPr lang="en-US" sz="2400" baseline="30000" dirty="0">
                    <a:latin typeface="Trebuchet MS" panose="020B0603020202020204" pitchFamily="34" charset="0"/>
                  </a:rPr>
                  <a:t>5 </a:t>
                </a:r>
                <a:r>
                  <a:rPr lang="en-US" sz="2400" dirty="0">
                    <a:latin typeface="Trebuchet MS" panose="020B0603020202020204" pitchFamily="34" charset="0"/>
                  </a:rPr>
                  <a:t>+ p</a:t>
                </a:r>
                <a:r>
                  <a:rPr lang="en-US" sz="2400" baseline="-25000" dirty="0">
                    <a:latin typeface="Trebuchet MS" panose="020B0603020202020204" pitchFamily="34" charset="0"/>
                  </a:rPr>
                  <a:t>4</a:t>
                </a:r>
                <a:r>
                  <a:rPr lang="en-US" sz="2400" dirty="0">
                    <a:latin typeface="Trebuchet MS" panose="020B0603020202020204" pitchFamily="34" charset="0"/>
                  </a:rPr>
                  <a:t>s</a:t>
                </a:r>
                <a:r>
                  <a:rPr lang="en-US" sz="2400" baseline="30000" dirty="0">
                    <a:latin typeface="Trebuchet MS" panose="020B0603020202020204" pitchFamily="34" charset="0"/>
                  </a:rPr>
                  <a:t>4</a:t>
                </a:r>
                <a:r>
                  <a:rPr lang="en-US" sz="2400" dirty="0">
                    <a:latin typeface="Trebuchet MS" panose="020B0603020202020204" pitchFamily="34" charset="0"/>
                  </a:rPr>
                  <a:t> + p</a:t>
                </a:r>
                <a:r>
                  <a:rPr lang="en-US" sz="2400" baseline="-25000" dirty="0">
                    <a:latin typeface="Trebuchet MS" panose="020B0603020202020204" pitchFamily="34" charset="0"/>
                  </a:rPr>
                  <a:t>3</a:t>
                </a:r>
                <a:r>
                  <a:rPr lang="en-US" sz="2400" dirty="0">
                    <a:latin typeface="Trebuchet MS" panose="020B0603020202020204" pitchFamily="34" charset="0"/>
                  </a:rPr>
                  <a:t>s</a:t>
                </a:r>
                <a:r>
                  <a:rPr lang="en-US" sz="2400" baseline="30000" dirty="0">
                    <a:latin typeface="Trebuchet MS" panose="020B0603020202020204" pitchFamily="34" charset="0"/>
                  </a:rPr>
                  <a:t>3</a:t>
                </a:r>
                <a:r>
                  <a:rPr lang="en-US" sz="2400" dirty="0">
                    <a:latin typeface="Trebuchet MS" panose="020B0603020202020204" pitchFamily="34" charset="0"/>
                  </a:rPr>
                  <a:t> + p</a:t>
                </a:r>
                <a:r>
                  <a:rPr lang="en-US" sz="2400" baseline="-25000" dirty="0">
                    <a:latin typeface="Trebuchet MS" panose="020B0603020202020204" pitchFamily="34" charset="0"/>
                  </a:rPr>
                  <a:t>2</a:t>
                </a:r>
                <a:r>
                  <a:rPr lang="en-US" sz="2400" dirty="0">
                    <a:latin typeface="Trebuchet MS" panose="020B0603020202020204" pitchFamily="34" charset="0"/>
                  </a:rPr>
                  <a:t>s</a:t>
                </a:r>
                <a:r>
                  <a:rPr lang="en-US" sz="2400" baseline="30000" dirty="0">
                    <a:latin typeface="Trebuchet MS" panose="020B0603020202020204" pitchFamily="34" charset="0"/>
                  </a:rPr>
                  <a:t>2</a:t>
                </a:r>
                <a:r>
                  <a:rPr lang="en-US" sz="2400" dirty="0">
                    <a:latin typeface="Trebuchet MS" panose="020B0603020202020204" pitchFamily="34" charset="0"/>
                  </a:rPr>
                  <a:t> +p</a:t>
                </a:r>
                <a:r>
                  <a:rPr lang="en-US" sz="2400" baseline="-25000" dirty="0">
                    <a:latin typeface="Trebuchet MS" panose="020B0603020202020204" pitchFamily="34" charset="0"/>
                  </a:rPr>
                  <a:t>1</a:t>
                </a:r>
                <a:r>
                  <a:rPr lang="en-US" sz="2400" dirty="0">
                    <a:latin typeface="Trebuchet MS" panose="020B0603020202020204" pitchFamily="34" charset="0"/>
                  </a:rPr>
                  <a:t>s + p</a:t>
                </a:r>
                <a:r>
                  <a:rPr lang="en-US" sz="2400" baseline="-25000" dirty="0">
                    <a:latin typeface="Trebuchet MS" panose="020B0603020202020204" pitchFamily="34" charset="0"/>
                  </a:rPr>
                  <a:t>0.</a:t>
                </a:r>
              </a:p>
              <a:p>
                <a:pPr marL="0" indent="0" algn="just">
                  <a:buClr>
                    <a:srgbClr val="C00000"/>
                  </a:buClr>
                  <a:buSzPct val="123000"/>
                  <a:buNone/>
                </a:pPr>
                <a:r>
                  <a:rPr lang="en-US" sz="2400" dirty="0">
                    <a:latin typeface="Trebuchet MS" panose="020B0603020202020204" pitchFamily="34" charset="0"/>
                  </a:rPr>
                  <a:t>                     Q(s)= q</a:t>
                </a:r>
                <a:r>
                  <a:rPr lang="en-US" sz="2400" baseline="-25000" dirty="0">
                    <a:latin typeface="Trebuchet MS" panose="020B0603020202020204" pitchFamily="34" charset="0"/>
                  </a:rPr>
                  <a:t>4</a:t>
                </a:r>
                <a:r>
                  <a:rPr lang="en-US" sz="2400" dirty="0">
                    <a:latin typeface="Trebuchet MS" panose="020B0603020202020204" pitchFamily="34" charset="0"/>
                  </a:rPr>
                  <a:t>s</a:t>
                </a:r>
                <a:r>
                  <a:rPr lang="en-US" sz="2400" baseline="30000" dirty="0">
                    <a:latin typeface="Trebuchet MS" panose="020B0603020202020204" pitchFamily="34" charset="0"/>
                  </a:rPr>
                  <a:t>4</a:t>
                </a:r>
                <a:r>
                  <a:rPr lang="en-US" sz="2400" dirty="0">
                    <a:latin typeface="Trebuchet MS" panose="020B0603020202020204" pitchFamily="34" charset="0"/>
                  </a:rPr>
                  <a:t> + q</a:t>
                </a:r>
                <a:r>
                  <a:rPr lang="en-US" sz="2400" baseline="-25000" dirty="0">
                    <a:latin typeface="Trebuchet MS" panose="020B0603020202020204" pitchFamily="34" charset="0"/>
                  </a:rPr>
                  <a:t>3</a:t>
                </a:r>
                <a:r>
                  <a:rPr lang="en-US" sz="2400" dirty="0">
                    <a:latin typeface="Trebuchet MS" panose="020B0603020202020204" pitchFamily="34" charset="0"/>
                  </a:rPr>
                  <a:t>s</a:t>
                </a:r>
                <a:r>
                  <a:rPr lang="en-US" sz="2400" baseline="30000" dirty="0">
                    <a:latin typeface="Trebuchet MS" panose="020B0603020202020204" pitchFamily="34" charset="0"/>
                  </a:rPr>
                  <a:t>3</a:t>
                </a:r>
                <a:r>
                  <a:rPr lang="en-US" sz="2400" dirty="0">
                    <a:latin typeface="Trebuchet MS" panose="020B0603020202020204" pitchFamily="34" charset="0"/>
                  </a:rPr>
                  <a:t> + q</a:t>
                </a:r>
                <a:r>
                  <a:rPr lang="en-US" sz="2400" baseline="-25000" dirty="0">
                    <a:latin typeface="Trebuchet MS" panose="020B0603020202020204" pitchFamily="34" charset="0"/>
                  </a:rPr>
                  <a:t>2</a:t>
                </a:r>
                <a:r>
                  <a:rPr lang="en-US" sz="2400" dirty="0">
                    <a:latin typeface="Trebuchet MS" panose="020B0603020202020204" pitchFamily="34" charset="0"/>
                  </a:rPr>
                  <a:t>s</a:t>
                </a:r>
                <a:r>
                  <a:rPr lang="en-US" sz="2400" baseline="30000" dirty="0">
                    <a:latin typeface="Trebuchet MS" panose="020B0603020202020204" pitchFamily="34" charset="0"/>
                  </a:rPr>
                  <a:t>2</a:t>
                </a:r>
                <a:r>
                  <a:rPr lang="en-US" sz="2400" dirty="0">
                    <a:latin typeface="Trebuchet MS" panose="020B0603020202020204" pitchFamily="34" charset="0"/>
                  </a:rPr>
                  <a:t> +q</a:t>
                </a:r>
                <a:r>
                  <a:rPr lang="en-US" sz="2400" baseline="-25000" dirty="0">
                    <a:latin typeface="Trebuchet MS" panose="020B0603020202020204" pitchFamily="34" charset="0"/>
                  </a:rPr>
                  <a:t>1</a:t>
                </a:r>
                <a:r>
                  <a:rPr lang="en-US" sz="2400" dirty="0">
                    <a:latin typeface="Trebuchet MS" panose="020B0603020202020204" pitchFamily="34" charset="0"/>
                  </a:rPr>
                  <a:t>s +q</a:t>
                </a:r>
                <a:r>
                  <a:rPr lang="en-US" sz="2400" baseline="-25000" dirty="0">
                    <a:latin typeface="Trebuchet MS" panose="020B0603020202020204" pitchFamily="34" charset="0"/>
                  </a:rPr>
                  <a:t>0.</a:t>
                </a:r>
                <a:endParaRPr lang="en-US" sz="1600" baseline="-25000" dirty="0">
                  <a:latin typeface="Trebuchet MS" panose="020B0603020202020204" pitchFamily="34" charset="0"/>
                </a:endParaRPr>
              </a:p>
              <a:p>
                <a:pPr algn="just">
                  <a:lnSpc>
                    <a:spcPct val="150000"/>
                  </a:lnSpc>
                  <a:buClr>
                    <a:srgbClr val="C00000"/>
                  </a:buClr>
                  <a:buSzPct val="123000"/>
                  <a:buFont typeface="Arial" panose="020B0604020202020204" pitchFamily="34" charset="0"/>
                  <a:buChar char="•"/>
                </a:pPr>
                <a:r>
                  <a:rPr lang="en-US" sz="1600" dirty="0">
                    <a:latin typeface="Trebuchet MS" panose="020B0603020202020204" pitchFamily="34" charset="0"/>
                  </a:rPr>
                  <a:t>The characteristic polynomial involves time-delay term </a:t>
                </a:r>
                <a:r>
                  <a:rPr lang="en-US" sz="2000" b="1" dirty="0">
                    <a:latin typeface="Trebuchet MS" panose="020B0603020202020204" pitchFamily="34" charset="0"/>
                  </a:rPr>
                  <a:t>e</a:t>
                </a:r>
                <a:r>
                  <a:rPr lang="en-US" sz="2000" b="1" baseline="30000" dirty="0">
                    <a:latin typeface="Trebuchet MS" panose="020B0603020202020204" pitchFamily="34" charset="0"/>
                  </a:rPr>
                  <a:t>-s</a:t>
                </a:r>
                <a14:m>
                  <m:oMath xmlns:m="http://schemas.openxmlformats.org/officeDocument/2006/math">
                    <m:r>
                      <a:rPr lang="en-US" sz="2000" b="1" i="1" baseline="30000" smtClean="0">
                        <a:latin typeface="Cambria Math" panose="02040503050406030204" pitchFamily="18" charset="0"/>
                        <a:ea typeface="Cambria Math" panose="02040503050406030204" pitchFamily="18" charset="0"/>
                      </a:rPr>
                      <m:t>𝝉</m:t>
                    </m:r>
                  </m:oMath>
                </a14:m>
                <a:r>
                  <a:rPr lang="en-US" sz="2000" b="1" baseline="30000" dirty="0">
                    <a:latin typeface="Trebuchet MS" panose="020B0603020202020204" pitchFamily="34" charset="0"/>
                  </a:rPr>
                  <a:t>  </a:t>
                </a:r>
                <a:r>
                  <a:rPr lang="en-US" sz="1600" dirty="0">
                    <a:latin typeface="Trebuchet MS" panose="020B0603020202020204" pitchFamily="34" charset="0"/>
                  </a:rPr>
                  <a:t>Hence, time-delay affects the stability of the closed loop LFC system.</a:t>
                </a:r>
              </a:p>
              <a:p>
                <a:pPr>
                  <a:buClr>
                    <a:srgbClr val="C00000"/>
                  </a:buClr>
                  <a:buSzPct val="100000"/>
                  <a:buFont typeface="+mj-lt"/>
                  <a:buAutoNum type="arabicParenR"/>
                </a:pPr>
                <a:endParaRPr lang="en-GB" sz="1600" dirty="0">
                  <a:latin typeface="Trebuchet MS" panose="020B0603020202020204" pitchFamily="34" charset="0"/>
                </a:endParaRPr>
              </a:p>
              <a:p>
                <a:endParaRPr lang="en-IN" sz="1600" dirty="0">
                  <a:latin typeface="Trebuchet MS" panose="020B0603020202020204" pitchFamily="34" charset="0"/>
                </a:endParaRPr>
              </a:p>
            </p:txBody>
          </p:sp>
        </mc:Choice>
        <mc:Fallback>
          <p:sp>
            <p:nvSpPr>
              <p:cNvPr id="3" name="Content Placeholder 2">
                <a:extLst>
                  <a:ext uri="{FF2B5EF4-FFF2-40B4-BE49-F238E27FC236}">
                    <a16:creationId xmlns:a16="http://schemas.microsoft.com/office/drawing/2014/main" id="{7AB31BD1-804D-4F3F-AD14-179BA5DC3864}"/>
                  </a:ext>
                </a:extLst>
              </p:cNvPr>
              <p:cNvSpPr>
                <a:spLocks noGrp="1" noRot="1" noChangeAspect="1" noMove="1" noResize="1" noEditPoints="1" noAdjustHandles="1" noChangeArrowheads="1" noChangeShapeType="1" noTextEdit="1"/>
              </p:cNvSpPr>
              <p:nvPr>
                <p:ph idx="1"/>
              </p:nvPr>
            </p:nvSpPr>
            <p:spPr>
              <a:xfrm>
                <a:off x="570412" y="1384663"/>
                <a:ext cx="10524308" cy="4334691"/>
              </a:xfrm>
              <a:blipFill>
                <a:blip r:embed="rId2"/>
                <a:stretch>
                  <a:fillRect l="-521" r="-290" b="-8439"/>
                </a:stretch>
              </a:blipFill>
            </p:spPr>
            <p:txBody>
              <a:bodyPr/>
              <a:lstStyle/>
              <a:p>
                <a:r>
                  <a:rPr lang="en-IN">
                    <a:noFill/>
                  </a:rPr>
                  <a:t> </a:t>
                </a:r>
              </a:p>
            </p:txBody>
          </p:sp>
        </mc:Fallback>
      </mc:AlternateContent>
    </p:spTree>
    <p:extLst>
      <p:ext uri="{BB962C8B-B14F-4D97-AF65-F5344CB8AC3E}">
        <p14:creationId xmlns:p14="http://schemas.microsoft.com/office/powerpoint/2010/main" val="21169789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FFF1-72F0-46E0-B1AC-1BCE6DAB2960}"/>
              </a:ext>
            </a:extLst>
          </p:cNvPr>
          <p:cNvSpPr>
            <a:spLocks noGrp="1"/>
          </p:cNvSpPr>
          <p:nvPr>
            <p:ph type="title"/>
          </p:nvPr>
        </p:nvSpPr>
        <p:spPr>
          <a:xfrm>
            <a:off x="670287" y="316653"/>
            <a:ext cx="10772775" cy="819816"/>
          </a:xfrm>
        </p:spPr>
        <p:txBody>
          <a:bodyPr>
            <a:normAutofit/>
          </a:bodyPr>
          <a:lstStyle/>
          <a:p>
            <a:r>
              <a:rPr lang="en-US" sz="3200" b="1" dirty="0">
                <a:solidFill>
                  <a:srgbClr val="7030A0"/>
                </a:solidFill>
              </a:rPr>
              <a:t>BENCHMARK SYSTEM PARAMETERS:</a:t>
            </a:r>
            <a:endParaRPr lang="en-IN" sz="3200" b="1" dirty="0">
              <a:solidFill>
                <a:srgbClr val="7030A0"/>
              </a:solidFill>
            </a:endParaRP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78667678"/>
                  </p:ext>
                </p:extLst>
              </p:nvPr>
            </p:nvGraphicFramePr>
            <p:xfrm>
              <a:off x="657223" y="1385740"/>
              <a:ext cx="10772775" cy="4717053"/>
            </p:xfrm>
            <a:graphic>
              <a:graphicData uri="http://schemas.openxmlformats.org/drawingml/2006/table">
                <a:tbl>
                  <a:tblPr firstRow="1" bandRow="1">
                    <a:tableStyleId>{00A15C55-8517-42AA-B614-E9B94910E393}</a:tableStyleId>
                  </a:tblPr>
                  <a:tblGrid>
                    <a:gridCol w="814331">
                      <a:extLst>
                        <a:ext uri="{9D8B030D-6E8A-4147-A177-3AD203B41FA5}">
                          <a16:colId xmlns:a16="http://schemas.microsoft.com/office/drawing/2014/main" val="20000"/>
                        </a:ext>
                      </a:extLst>
                    </a:gridCol>
                    <a:gridCol w="1675007">
                      <a:extLst>
                        <a:ext uri="{9D8B030D-6E8A-4147-A177-3AD203B41FA5}">
                          <a16:colId xmlns:a16="http://schemas.microsoft.com/office/drawing/2014/main" val="20001"/>
                        </a:ext>
                      </a:extLst>
                    </a:gridCol>
                    <a:gridCol w="6765463">
                      <a:extLst>
                        <a:ext uri="{9D8B030D-6E8A-4147-A177-3AD203B41FA5}">
                          <a16:colId xmlns:a16="http://schemas.microsoft.com/office/drawing/2014/main" val="20002"/>
                        </a:ext>
                      </a:extLst>
                    </a:gridCol>
                    <a:gridCol w="1517974">
                      <a:extLst>
                        <a:ext uri="{9D8B030D-6E8A-4147-A177-3AD203B41FA5}">
                          <a16:colId xmlns:a16="http://schemas.microsoft.com/office/drawing/2014/main" val="20003"/>
                        </a:ext>
                      </a:extLst>
                    </a:gridCol>
                  </a:tblGrid>
                  <a:tr h="427545">
                    <a:tc>
                      <a:txBody>
                        <a:bodyPr/>
                        <a:lstStyle/>
                        <a:p>
                          <a:pPr algn="ctr"/>
                          <a:r>
                            <a:rPr lang="en-US" sz="1600" dirty="0"/>
                            <a:t>SL.NO</a:t>
                          </a:r>
                        </a:p>
                      </a:txBody>
                      <a:tcPr/>
                    </a:tc>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a:t>
                          </a:r>
                        </a:p>
                      </a:txBody>
                      <a:tcPr/>
                    </a:tc>
                    <a:extLst>
                      <a:ext uri="{0D108BD9-81ED-4DB2-BD59-A6C34878D82A}">
                        <a16:rowId xmlns:a16="http://schemas.microsoft.com/office/drawing/2014/main" val="10000"/>
                      </a:ext>
                    </a:extLst>
                  </a:tr>
                  <a:tr h="427545">
                    <a:tc>
                      <a:txBody>
                        <a:bodyPr/>
                        <a:lstStyle/>
                        <a:p>
                          <a:pPr marL="342900" indent="-342900" algn="ctr">
                            <a:buFont typeface="+mj-lt"/>
                            <a:buNone/>
                          </a:pPr>
                          <a:r>
                            <a:rPr lang="en-US" b="1" dirty="0"/>
                            <a:t>1.</a:t>
                          </a:r>
                        </a:p>
                      </a:txBody>
                      <a:tcPr/>
                    </a:tc>
                    <a:tc>
                      <a:txBody>
                        <a:bodyPr/>
                        <a:lstStyle/>
                        <a:p>
                          <a:pPr algn="ctr"/>
                          <a:r>
                            <a:rPr lang="en-US" b="1" dirty="0"/>
                            <a:t>M</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tc>
                      <a:txBody>
                        <a:bodyPr/>
                        <a:lstStyle/>
                        <a:p>
                          <a:pPr algn="ctr"/>
                          <a:r>
                            <a:rPr lang="en-US" b="1" dirty="0"/>
                            <a:t>8.8</a:t>
                          </a:r>
                        </a:p>
                      </a:txBody>
                      <a:tcPr/>
                    </a:tc>
                    <a:extLst>
                      <a:ext uri="{0D108BD9-81ED-4DB2-BD59-A6C34878D82A}">
                        <a16:rowId xmlns:a16="http://schemas.microsoft.com/office/drawing/2014/main" val="10001"/>
                      </a:ext>
                    </a:extLst>
                  </a:tr>
                  <a:tr h="427545">
                    <a:tc>
                      <a:txBody>
                        <a:bodyPr/>
                        <a:lstStyle/>
                        <a:p>
                          <a:pPr marL="342900" indent="-342900" algn="ctr">
                            <a:buFont typeface="+mj-lt"/>
                            <a:buNone/>
                          </a:pPr>
                          <a:r>
                            <a:rPr lang="en-US" b="1" dirty="0"/>
                            <a:t>2.</a:t>
                          </a:r>
                        </a:p>
                      </a:txBody>
                      <a:tcPr/>
                    </a:tc>
                    <a:tc>
                      <a:txBody>
                        <a:bodyPr/>
                        <a:lstStyle/>
                        <a:p>
                          <a:pPr algn="ctr"/>
                          <a:r>
                            <a:rPr lang="en-US" b="1" dirty="0"/>
                            <a:t>D</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2"/>
                      </a:ext>
                    </a:extLst>
                  </a:tr>
                  <a:tr h="447459">
                    <a:tc>
                      <a:txBody>
                        <a:bodyPr/>
                        <a:lstStyle/>
                        <a:p>
                          <a:pPr marL="342900" indent="-342900" algn="ctr">
                            <a:buFont typeface="+mj-lt"/>
                            <a:buNone/>
                          </a:pPr>
                          <a:r>
                            <a:rPr lang="en-US" b="1" dirty="0"/>
                            <a:t>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𝐠</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tc>
                      <a:txBody>
                        <a:bodyPr/>
                        <a:lstStyle/>
                        <a:p>
                          <a:pPr algn="ctr"/>
                          <a:r>
                            <a:rPr lang="en-US" b="1" dirty="0"/>
                            <a:t>0.2</a:t>
                          </a:r>
                        </a:p>
                      </a:txBody>
                      <a:tcPr/>
                    </a:tc>
                    <a:extLst>
                      <a:ext uri="{0D108BD9-81ED-4DB2-BD59-A6C34878D82A}">
                        <a16:rowId xmlns:a16="http://schemas.microsoft.com/office/drawing/2014/main" val="10003"/>
                      </a:ext>
                    </a:extLst>
                  </a:tr>
                  <a:tr h="421689">
                    <a:tc>
                      <a:txBody>
                        <a:bodyPr/>
                        <a:lstStyle/>
                        <a:p>
                          <a:pPr marL="342900" indent="-342900" algn="ctr">
                            <a:buFont typeface="+mj-lt"/>
                            <a:buNone/>
                          </a:pPr>
                          <a:r>
                            <a:rPr lang="en-US" b="1"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𝐂</m:t>
                                    </m:r>
                                  </m:sub>
                                </m:sSub>
                              </m:oMath>
                            </m:oMathPara>
                          </a14:m>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tc>
                      <a:txBody>
                        <a:bodyPr/>
                        <a:lstStyle/>
                        <a:p>
                          <a:pPr algn="ctr"/>
                          <a:r>
                            <a:rPr lang="en-US" b="1" dirty="0"/>
                            <a:t>0.3</a:t>
                          </a:r>
                        </a:p>
                      </a:txBody>
                      <a:tcPr/>
                    </a:tc>
                    <a:extLst>
                      <a:ext uri="{0D108BD9-81ED-4DB2-BD59-A6C34878D82A}">
                        <a16:rowId xmlns:a16="http://schemas.microsoft.com/office/drawing/2014/main" val="10004"/>
                      </a:ext>
                    </a:extLst>
                  </a:tr>
                  <a:tr h="427545">
                    <a:tc>
                      <a:txBody>
                        <a:bodyPr/>
                        <a:lstStyle/>
                        <a:p>
                          <a:pPr marL="342900" indent="-342900" algn="ctr">
                            <a:buFont typeface="+mj-lt"/>
                            <a:buNone/>
                          </a:pPr>
                          <a:r>
                            <a:rPr lang="en-US" b="1" dirty="0"/>
                            <a:t>5.</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𝐫</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tc>
                      <a:txBody>
                        <a:bodyPr/>
                        <a:lstStyle/>
                        <a:p>
                          <a:pPr algn="ctr"/>
                          <a:r>
                            <a:rPr lang="en-US" b="1" dirty="0"/>
                            <a:t>12</a:t>
                          </a:r>
                        </a:p>
                      </a:txBody>
                      <a:tcPr/>
                    </a:tc>
                    <a:extLst>
                      <a:ext uri="{0D108BD9-81ED-4DB2-BD59-A6C34878D82A}">
                        <a16:rowId xmlns:a16="http://schemas.microsoft.com/office/drawing/2014/main" val="10005"/>
                      </a:ext>
                    </a:extLst>
                  </a:tr>
                  <a:tr h="427545">
                    <a:tc>
                      <a:txBody>
                        <a:bodyPr/>
                        <a:lstStyle/>
                        <a:p>
                          <a:pPr marL="342900" indent="-342900" algn="ctr">
                            <a:buFont typeface="+mj-lt"/>
                            <a:buNone/>
                          </a:pPr>
                          <a:r>
                            <a:rPr lang="en-US" b="1" dirty="0"/>
                            <a:t>6.</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𝐅</m:t>
                                    </m:r>
                                  </m:e>
                                  <m:sub>
                                    <m:r>
                                      <a:rPr lang="en-IN" b="1" i="1" smtClean="0">
                                        <a:latin typeface="Cambria Math" panose="02040503050406030204" pitchFamily="18" charset="0"/>
                                      </a:rPr>
                                      <m:t>𝐏</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tc>
                      <a:txBody>
                        <a:bodyPr/>
                        <a:lstStyle/>
                        <a:p>
                          <a:pPr algn="ctr"/>
                          <a:r>
                            <a:rPr lang="en-US" b="1" dirty="0"/>
                            <a:t>1/6</a:t>
                          </a:r>
                        </a:p>
                      </a:txBody>
                      <a:tcPr/>
                    </a:tc>
                    <a:extLst>
                      <a:ext uri="{0D108BD9-81ED-4DB2-BD59-A6C34878D82A}">
                        <a16:rowId xmlns:a16="http://schemas.microsoft.com/office/drawing/2014/main" val="10006"/>
                      </a:ext>
                    </a:extLst>
                  </a:tr>
                  <a:tr h="427545">
                    <a:tc>
                      <a:txBody>
                        <a:bodyPr/>
                        <a:lstStyle/>
                        <a:p>
                          <a:pPr marL="342900" indent="-342900" algn="ctr">
                            <a:buFont typeface="+mj-lt"/>
                            <a:buNone/>
                          </a:pPr>
                          <a:r>
                            <a:rPr lang="en-US" b="1" dirty="0"/>
                            <a:t>7.</a:t>
                          </a:r>
                        </a:p>
                      </a:txBody>
                      <a:tcPr/>
                    </a:tc>
                    <a:tc>
                      <a:txBody>
                        <a:bodyPr/>
                        <a:lstStyle/>
                        <a:p>
                          <a:pPr algn="ctr"/>
                          <a:r>
                            <a:rPr lang="en-US" b="1" dirty="0"/>
                            <a:t>R</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tc>
                      <a:txBody>
                        <a:bodyPr/>
                        <a:lstStyle/>
                        <a:p>
                          <a:pPr algn="ctr"/>
                          <a:r>
                            <a:rPr lang="en-US" b="1" dirty="0"/>
                            <a:t>1/11</a:t>
                          </a:r>
                        </a:p>
                      </a:txBody>
                      <a:tcPr/>
                    </a:tc>
                    <a:extLst>
                      <a:ext uri="{0D108BD9-81ED-4DB2-BD59-A6C34878D82A}">
                        <a16:rowId xmlns:a16="http://schemas.microsoft.com/office/drawing/2014/main" val="10007"/>
                      </a:ext>
                    </a:extLst>
                  </a:tr>
                  <a:tr h="427545">
                    <a:tc>
                      <a:txBody>
                        <a:bodyPr/>
                        <a:lstStyle/>
                        <a:p>
                          <a:pPr marL="342900" indent="-342900" algn="ctr">
                            <a:buFont typeface="+mj-lt"/>
                            <a:buNone/>
                          </a:pPr>
                          <a:r>
                            <a:rPr lang="en-US" b="1" dirty="0"/>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𝜷</m:t>
                                </m:r>
                              </m:oMath>
                            </m:oMathPara>
                          </a14:m>
                          <a:endParaRPr lang="en-IN" b="1" i="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tc>
                      <a:txBody>
                        <a:bodyPr/>
                        <a:lstStyle/>
                        <a:p>
                          <a:pPr algn="ctr"/>
                          <a:r>
                            <a:rPr lang="en-US" b="1" dirty="0"/>
                            <a:t>21</a:t>
                          </a:r>
                        </a:p>
                      </a:txBody>
                      <a:tcPr/>
                    </a:tc>
                    <a:extLst>
                      <a:ext uri="{0D108BD9-81ED-4DB2-BD59-A6C34878D82A}">
                        <a16:rowId xmlns:a16="http://schemas.microsoft.com/office/drawing/2014/main" val="10008"/>
                      </a:ext>
                    </a:extLst>
                  </a:tr>
                  <a:tr h="427545">
                    <a:tc>
                      <a:txBody>
                        <a:bodyPr/>
                        <a:lstStyle/>
                        <a:p>
                          <a:pPr marL="342900" indent="-342900" algn="ctr">
                            <a:buFont typeface="+mj-lt"/>
                            <a:buNone/>
                          </a:pPr>
                          <a:r>
                            <a:rPr lang="en-US" b="1" dirty="0"/>
                            <a:t>9.</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𝐄𝐕</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9"/>
                      </a:ext>
                    </a:extLst>
                  </a:tr>
                  <a:tr h="427545">
                    <a:tc>
                      <a:txBody>
                        <a:bodyPr/>
                        <a:lstStyle/>
                        <a:p>
                          <a:pPr marL="342900" indent="-342900" algn="ctr">
                            <a:buFont typeface="+mj-lt"/>
                            <a:buNone/>
                          </a:pPr>
                          <a:r>
                            <a:rPr lang="en-US" b="1" dirty="0"/>
                            <a:t>10.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𝐓</m:t>
                                    </m:r>
                                  </m:e>
                                  <m:sub>
                                    <m:r>
                                      <a:rPr lang="en-IN" b="1" i="1" baseline="0" smtClean="0">
                                        <a:latin typeface="Cambria Math" panose="02040503050406030204" pitchFamily="18" charset="0"/>
                                      </a:rPr>
                                      <m:t>𝐄𝐕</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tc>
                      <a:txBody>
                        <a:bodyPr/>
                        <a:lstStyle/>
                        <a:p>
                          <a:pPr algn="ctr"/>
                          <a:r>
                            <a:rPr lang="en-US" b="1" dirty="0"/>
                            <a:t>0.1</a:t>
                          </a:r>
                        </a:p>
                      </a:txBody>
                      <a:tcPr/>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xmlns="" xmlns:a14="http://schemas.microsoft.com/office/drawing/2010/main" val="3878667678"/>
                  </p:ext>
                </p:extLst>
              </p:nvPr>
            </p:nvGraphicFramePr>
            <p:xfrm>
              <a:off x="657223" y="1385740"/>
              <a:ext cx="10772775" cy="4717053"/>
            </p:xfrm>
            <a:graphic>
              <a:graphicData uri="http://schemas.openxmlformats.org/drawingml/2006/table">
                <a:tbl>
                  <a:tblPr firstRow="1" bandRow="1">
                    <a:tableStyleId>{00A15C55-8517-42AA-B614-E9B94910E393}</a:tableStyleId>
                  </a:tblPr>
                  <a:tblGrid>
                    <a:gridCol w="814331">
                      <a:extLst>
                        <a:ext uri="{9D8B030D-6E8A-4147-A177-3AD203B41FA5}">
                          <a16:colId xmlns:a16="http://schemas.microsoft.com/office/drawing/2014/main" xmlns="" xmlns:a14="http://schemas.microsoft.com/office/drawing/2010/main" val="20000"/>
                        </a:ext>
                      </a:extLst>
                    </a:gridCol>
                    <a:gridCol w="1675007">
                      <a:extLst>
                        <a:ext uri="{9D8B030D-6E8A-4147-A177-3AD203B41FA5}">
                          <a16:colId xmlns:a16="http://schemas.microsoft.com/office/drawing/2014/main" xmlns="" xmlns:a14="http://schemas.microsoft.com/office/drawing/2010/main" val="20001"/>
                        </a:ext>
                      </a:extLst>
                    </a:gridCol>
                    <a:gridCol w="6765463">
                      <a:extLst>
                        <a:ext uri="{9D8B030D-6E8A-4147-A177-3AD203B41FA5}">
                          <a16:colId xmlns:a16="http://schemas.microsoft.com/office/drawing/2014/main" xmlns="" xmlns:a14="http://schemas.microsoft.com/office/drawing/2010/main" val="20002"/>
                        </a:ext>
                      </a:extLst>
                    </a:gridCol>
                    <a:gridCol w="1517974">
                      <a:extLst>
                        <a:ext uri="{9D8B030D-6E8A-4147-A177-3AD203B41FA5}">
                          <a16:colId xmlns:a16="http://schemas.microsoft.com/office/drawing/2014/main" xmlns="" xmlns:a14="http://schemas.microsoft.com/office/drawing/2010/main" val="20003"/>
                        </a:ext>
                      </a:extLst>
                    </a:gridCol>
                  </a:tblGrid>
                  <a:tr h="427545">
                    <a:tc>
                      <a:txBody>
                        <a:bodyPr/>
                        <a:lstStyle/>
                        <a:p>
                          <a:pPr algn="ctr"/>
                          <a:r>
                            <a:rPr lang="en-US" sz="1600" dirty="0"/>
                            <a:t>SL.NO</a:t>
                          </a:r>
                        </a:p>
                      </a:txBody>
                      <a:tcPr/>
                    </a:tc>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a:t>
                          </a:r>
                        </a:p>
                      </a:txBody>
                      <a:tcPr/>
                    </a:tc>
                    <a:extLst>
                      <a:ext uri="{0D108BD9-81ED-4DB2-BD59-A6C34878D82A}">
                        <a16:rowId xmlns:a16="http://schemas.microsoft.com/office/drawing/2014/main" xmlns="" xmlns:a14="http://schemas.microsoft.com/office/drawing/2010/main" val="10000"/>
                      </a:ext>
                    </a:extLst>
                  </a:tr>
                  <a:tr h="427545">
                    <a:tc>
                      <a:txBody>
                        <a:bodyPr/>
                        <a:lstStyle/>
                        <a:p>
                          <a:pPr marL="342900" indent="-342900" algn="ctr">
                            <a:buFont typeface="+mj-lt"/>
                            <a:buNone/>
                          </a:pPr>
                          <a:r>
                            <a:rPr lang="en-US" b="1" dirty="0"/>
                            <a:t>1.</a:t>
                          </a:r>
                        </a:p>
                      </a:txBody>
                      <a:tcPr/>
                    </a:tc>
                    <a:tc>
                      <a:txBody>
                        <a:bodyPr/>
                        <a:lstStyle/>
                        <a:p>
                          <a:pPr algn="ctr"/>
                          <a:r>
                            <a:rPr lang="en-US" b="1" dirty="0"/>
                            <a:t>M</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tc>
                      <a:txBody>
                        <a:bodyPr/>
                        <a:lstStyle/>
                        <a:p>
                          <a:pPr algn="ctr"/>
                          <a:r>
                            <a:rPr lang="en-US" b="1" dirty="0"/>
                            <a:t>8.8</a:t>
                          </a:r>
                        </a:p>
                      </a:txBody>
                      <a:tcPr/>
                    </a:tc>
                    <a:extLst>
                      <a:ext uri="{0D108BD9-81ED-4DB2-BD59-A6C34878D82A}">
                        <a16:rowId xmlns:a16="http://schemas.microsoft.com/office/drawing/2014/main" xmlns="" xmlns:a14="http://schemas.microsoft.com/office/drawing/2010/main" val="10001"/>
                      </a:ext>
                    </a:extLst>
                  </a:tr>
                  <a:tr h="427545">
                    <a:tc>
                      <a:txBody>
                        <a:bodyPr/>
                        <a:lstStyle/>
                        <a:p>
                          <a:pPr marL="342900" indent="-342900" algn="ctr">
                            <a:buFont typeface="+mj-lt"/>
                            <a:buNone/>
                          </a:pPr>
                          <a:r>
                            <a:rPr lang="en-US" b="1" dirty="0"/>
                            <a:t>2.</a:t>
                          </a:r>
                        </a:p>
                      </a:txBody>
                      <a:tcPr/>
                    </a:tc>
                    <a:tc>
                      <a:txBody>
                        <a:bodyPr/>
                        <a:lstStyle/>
                        <a:p>
                          <a:pPr algn="ctr"/>
                          <a:r>
                            <a:rPr lang="en-US" b="1" dirty="0"/>
                            <a:t>D</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xmlns="" xmlns:a14="http://schemas.microsoft.com/office/drawing/2010/main" val="10002"/>
                      </a:ext>
                    </a:extLst>
                  </a:tr>
                  <a:tr h="447459">
                    <a:tc>
                      <a:txBody>
                        <a:bodyPr/>
                        <a:lstStyle/>
                        <a:p>
                          <a:pPr marL="342900" indent="-342900" algn="ctr">
                            <a:buFont typeface="+mj-lt"/>
                            <a:buNone/>
                          </a:pPr>
                          <a:r>
                            <a:rPr lang="en-US" b="1" dirty="0"/>
                            <a:t>3.</a:t>
                          </a:r>
                        </a:p>
                      </a:txBody>
                      <a:tcPr/>
                    </a:tc>
                    <a:tc>
                      <a:txBody>
                        <a:bodyPr/>
                        <a:lstStyle/>
                        <a:p>
                          <a:endParaRPr lang="en-US"/>
                        </a:p>
                      </a:txBody>
                      <a:tcPr>
                        <a:blipFill>
                          <a:blip r:embed="rId2"/>
                          <a:stretch>
                            <a:fillRect l="-49091" t="-291781" r="-496000" b="-679452"/>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tc>
                      <a:txBody>
                        <a:bodyPr/>
                        <a:lstStyle/>
                        <a:p>
                          <a:pPr algn="ctr"/>
                          <a:r>
                            <a:rPr lang="en-US" b="1" dirty="0"/>
                            <a:t>0.2</a:t>
                          </a:r>
                        </a:p>
                      </a:txBody>
                      <a:tcPr/>
                    </a:tc>
                    <a:extLst>
                      <a:ext uri="{0D108BD9-81ED-4DB2-BD59-A6C34878D82A}">
                        <a16:rowId xmlns:a16="http://schemas.microsoft.com/office/drawing/2014/main" xmlns="" xmlns:a14="http://schemas.microsoft.com/office/drawing/2010/main" val="10003"/>
                      </a:ext>
                    </a:extLst>
                  </a:tr>
                  <a:tr h="421689">
                    <a:tc>
                      <a:txBody>
                        <a:bodyPr/>
                        <a:lstStyle/>
                        <a:p>
                          <a:pPr marL="342900" indent="-342900" algn="ctr">
                            <a:buFont typeface="+mj-lt"/>
                            <a:buNone/>
                          </a:pPr>
                          <a:r>
                            <a:rPr lang="en-US" b="1" dirty="0"/>
                            <a:t>4.</a:t>
                          </a:r>
                        </a:p>
                      </a:txBody>
                      <a:tcPr/>
                    </a:tc>
                    <a:tc>
                      <a:txBody>
                        <a:bodyPr/>
                        <a:lstStyle/>
                        <a:p>
                          <a:endParaRPr lang="en-US"/>
                        </a:p>
                      </a:txBody>
                      <a:tcPr>
                        <a:blipFill>
                          <a:blip r:embed="rId2"/>
                          <a:stretch>
                            <a:fillRect l="-49091" t="-408571" r="-496000" b="-6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tc>
                      <a:txBody>
                        <a:bodyPr/>
                        <a:lstStyle/>
                        <a:p>
                          <a:pPr algn="ctr"/>
                          <a:r>
                            <a:rPr lang="en-US" b="1" dirty="0"/>
                            <a:t>0.3</a:t>
                          </a:r>
                        </a:p>
                      </a:txBody>
                      <a:tcPr/>
                    </a:tc>
                    <a:extLst>
                      <a:ext uri="{0D108BD9-81ED-4DB2-BD59-A6C34878D82A}">
                        <a16:rowId xmlns:a16="http://schemas.microsoft.com/office/drawing/2014/main" xmlns="" xmlns:a14="http://schemas.microsoft.com/office/drawing/2010/main" val="10004"/>
                      </a:ext>
                    </a:extLst>
                  </a:tr>
                  <a:tr h="427545">
                    <a:tc>
                      <a:txBody>
                        <a:bodyPr/>
                        <a:lstStyle/>
                        <a:p>
                          <a:pPr marL="342900" indent="-342900" algn="ctr">
                            <a:buFont typeface="+mj-lt"/>
                            <a:buNone/>
                          </a:pPr>
                          <a:r>
                            <a:rPr lang="en-US" b="1" dirty="0"/>
                            <a:t>5.</a:t>
                          </a:r>
                        </a:p>
                      </a:txBody>
                      <a:tcPr/>
                    </a:tc>
                    <a:tc>
                      <a:txBody>
                        <a:bodyPr/>
                        <a:lstStyle/>
                        <a:p>
                          <a:endParaRPr lang="en-US"/>
                        </a:p>
                      </a:txBody>
                      <a:tcPr>
                        <a:blipFill>
                          <a:blip r:embed="rId2"/>
                          <a:stretch>
                            <a:fillRect l="-49091" t="-508571" r="-496000" b="-5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tc>
                      <a:txBody>
                        <a:bodyPr/>
                        <a:lstStyle/>
                        <a:p>
                          <a:pPr algn="ctr"/>
                          <a:r>
                            <a:rPr lang="en-US" b="1" dirty="0"/>
                            <a:t>12</a:t>
                          </a:r>
                        </a:p>
                      </a:txBody>
                      <a:tcPr/>
                    </a:tc>
                    <a:extLst>
                      <a:ext uri="{0D108BD9-81ED-4DB2-BD59-A6C34878D82A}">
                        <a16:rowId xmlns:a16="http://schemas.microsoft.com/office/drawing/2014/main" xmlns="" xmlns:a14="http://schemas.microsoft.com/office/drawing/2010/main" val="10005"/>
                      </a:ext>
                    </a:extLst>
                  </a:tr>
                  <a:tr h="427545">
                    <a:tc>
                      <a:txBody>
                        <a:bodyPr/>
                        <a:lstStyle/>
                        <a:p>
                          <a:pPr marL="342900" indent="-342900" algn="ctr">
                            <a:buFont typeface="+mj-lt"/>
                            <a:buNone/>
                          </a:pPr>
                          <a:r>
                            <a:rPr lang="en-US" b="1" dirty="0"/>
                            <a:t>6.</a:t>
                          </a:r>
                        </a:p>
                      </a:txBody>
                      <a:tcPr/>
                    </a:tc>
                    <a:tc>
                      <a:txBody>
                        <a:bodyPr/>
                        <a:lstStyle/>
                        <a:p>
                          <a:endParaRPr lang="en-US"/>
                        </a:p>
                      </a:txBody>
                      <a:tcPr>
                        <a:blipFill>
                          <a:blip r:embed="rId2"/>
                          <a:stretch>
                            <a:fillRect l="-49091" t="-608571" r="-496000" b="-4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tc>
                      <a:txBody>
                        <a:bodyPr/>
                        <a:lstStyle/>
                        <a:p>
                          <a:pPr algn="ctr"/>
                          <a:r>
                            <a:rPr lang="en-US" b="1" dirty="0"/>
                            <a:t>1/6</a:t>
                          </a:r>
                        </a:p>
                      </a:txBody>
                      <a:tcPr/>
                    </a:tc>
                    <a:extLst>
                      <a:ext uri="{0D108BD9-81ED-4DB2-BD59-A6C34878D82A}">
                        <a16:rowId xmlns:a16="http://schemas.microsoft.com/office/drawing/2014/main" xmlns="" xmlns:a14="http://schemas.microsoft.com/office/drawing/2010/main" val="10006"/>
                      </a:ext>
                    </a:extLst>
                  </a:tr>
                  <a:tr h="427545">
                    <a:tc>
                      <a:txBody>
                        <a:bodyPr/>
                        <a:lstStyle/>
                        <a:p>
                          <a:pPr marL="342900" indent="-342900" algn="ctr">
                            <a:buFont typeface="+mj-lt"/>
                            <a:buNone/>
                          </a:pPr>
                          <a:r>
                            <a:rPr lang="en-US" b="1" dirty="0"/>
                            <a:t>7.</a:t>
                          </a:r>
                        </a:p>
                      </a:txBody>
                      <a:tcPr/>
                    </a:tc>
                    <a:tc>
                      <a:txBody>
                        <a:bodyPr/>
                        <a:lstStyle/>
                        <a:p>
                          <a:pPr algn="ctr"/>
                          <a:r>
                            <a:rPr lang="en-US" b="1" dirty="0"/>
                            <a:t>R</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tc>
                      <a:txBody>
                        <a:bodyPr/>
                        <a:lstStyle/>
                        <a:p>
                          <a:pPr algn="ctr"/>
                          <a:r>
                            <a:rPr lang="en-US" b="1" dirty="0"/>
                            <a:t>1/11</a:t>
                          </a:r>
                        </a:p>
                      </a:txBody>
                      <a:tcPr/>
                    </a:tc>
                    <a:extLst>
                      <a:ext uri="{0D108BD9-81ED-4DB2-BD59-A6C34878D82A}">
                        <a16:rowId xmlns:a16="http://schemas.microsoft.com/office/drawing/2014/main" xmlns="" xmlns:a14="http://schemas.microsoft.com/office/drawing/2010/main" val="10007"/>
                      </a:ext>
                    </a:extLst>
                  </a:tr>
                  <a:tr h="427545">
                    <a:tc>
                      <a:txBody>
                        <a:bodyPr/>
                        <a:lstStyle/>
                        <a:p>
                          <a:pPr marL="342900" indent="-342900" algn="ctr">
                            <a:buFont typeface="+mj-lt"/>
                            <a:buNone/>
                          </a:pPr>
                          <a:r>
                            <a:rPr lang="en-US" b="1" dirty="0"/>
                            <a:t>8.</a:t>
                          </a:r>
                        </a:p>
                      </a:txBody>
                      <a:tcPr/>
                    </a:tc>
                    <a:tc>
                      <a:txBody>
                        <a:bodyPr/>
                        <a:lstStyle/>
                        <a:p>
                          <a:endParaRPr lang="en-US"/>
                        </a:p>
                      </a:txBody>
                      <a:tcPr>
                        <a:blipFill>
                          <a:blip r:embed="rId2"/>
                          <a:stretch>
                            <a:fillRect l="-49091" t="-797183" r="-496000" b="-204225"/>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tc>
                      <a:txBody>
                        <a:bodyPr/>
                        <a:lstStyle/>
                        <a:p>
                          <a:pPr algn="ctr"/>
                          <a:r>
                            <a:rPr lang="en-US" b="1" dirty="0"/>
                            <a:t>21</a:t>
                          </a:r>
                        </a:p>
                      </a:txBody>
                      <a:tcPr/>
                    </a:tc>
                    <a:extLst>
                      <a:ext uri="{0D108BD9-81ED-4DB2-BD59-A6C34878D82A}">
                        <a16:rowId xmlns:a16="http://schemas.microsoft.com/office/drawing/2014/main" xmlns="" xmlns:a14="http://schemas.microsoft.com/office/drawing/2010/main" val="10008"/>
                      </a:ext>
                    </a:extLst>
                  </a:tr>
                  <a:tr h="427545">
                    <a:tc>
                      <a:txBody>
                        <a:bodyPr/>
                        <a:lstStyle/>
                        <a:p>
                          <a:pPr marL="342900" indent="-342900" algn="ctr">
                            <a:buFont typeface="+mj-lt"/>
                            <a:buNone/>
                          </a:pPr>
                          <a:r>
                            <a:rPr lang="en-US" b="1" dirty="0"/>
                            <a:t>9.</a:t>
                          </a:r>
                        </a:p>
                      </a:txBody>
                      <a:tcPr/>
                    </a:tc>
                    <a:tc>
                      <a:txBody>
                        <a:bodyPr/>
                        <a:lstStyle/>
                        <a:p>
                          <a:endParaRPr lang="en-US"/>
                        </a:p>
                      </a:txBody>
                      <a:tcPr>
                        <a:blipFill>
                          <a:blip r:embed="rId2"/>
                          <a:stretch>
                            <a:fillRect l="-49091" t="-910000" r="-496000" b="-10714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xmlns="" xmlns:a14="http://schemas.microsoft.com/office/drawing/2010/main" val="10009"/>
                      </a:ext>
                    </a:extLst>
                  </a:tr>
                  <a:tr h="427545">
                    <a:tc>
                      <a:txBody>
                        <a:bodyPr/>
                        <a:lstStyle/>
                        <a:p>
                          <a:pPr marL="342900" indent="-342900" algn="ctr">
                            <a:buFont typeface="+mj-lt"/>
                            <a:buNone/>
                          </a:pPr>
                          <a:r>
                            <a:rPr lang="en-US" b="1" dirty="0"/>
                            <a:t>10.</a:t>
                          </a:r>
                        </a:p>
                      </a:txBody>
                      <a:tcPr/>
                    </a:tc>
                    <a:tc>
                      <a:txBody>
                        <a:bodyPr/>
                        <a:lstStyle/>
                        <a:p>
                          <a:endParaRPr lang="en-US"/>
                        </a:p>
                      </a:txBody>
                      <a:tcPr>
                        <a:blipFill>
                          <a:blip r:embed="rId2"/>
                          <a:stretch>
                            <a:fillRect l="-49091" t="-1010000" r="-496000" b="-714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tc>
                      <a:txBody>
                        <a:bodyPr/>
                        <a:lstStyle/>
                        <a:p>
                          <a:pPr algn="ctr"/>
                          <a:r>
                            <a:rPr lang="en-US" b="1" dirty="0"/>
                            <a:t>0.1</a:t>
                          </a:r>
                        </a:p>
                      </a:txBody>
                      <a:tcPr/>
                    </a:tc>
                    <a:extLst>
                      <a:ext uri="{0D108BD9-81ED-4DB2-BD59-A6C34878D82A}">
                        <a16:rowId xmlns:a16="http://schemas.microsoft.com/office/drawing/2014/main" xmlns="" xmlns:a14="http://schemas.microsoft.com/office/drawing/2010/main" val="10010"/>
                      </a:ext>
                    </a:extLst>
                  </a:tr>
                </a:tbl>
              </a:graphicData>
            </a:graphic>
          </p:graphicFrame>
        </mc:Fallback>
      </mc:AlternateContent>
    </p:spTree>
    <p:extLst>
      <p:ext uri="{BB962C8B-B14F-4D97-AF65-F5344CB8AC3E}">
        <p14:creationId xmlns:p14="http://schemas.microsoft.com/office/powerpoint/2010/main" val="37269009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BC29-DE81-4988-A044-B8C42AB33B14}"/>
              </a:ext>
            </a:extLst>
          </p:cNvPr>
          <p:cNvSpPr>
            <a:spLocks noGrp="1"/>
          </p:cNvSpPr>
          <p:nvPr>
            <p:ph type="title"/>
          </p:nvPr>
        </p:nvSpPr>
        <p:spPr>
          <a:xfrm>
            <a:off x="659876" y="523190"/>
            <a:ext cx="10770123" cy="537326"/>
          </a:xfrm>
        </p:spPr>
        <p:txBody>
          <a:bodyPr>
            <a:normAutofit/>
          </a:bodyPr>
          <a:lstStyle/>
          <a:p>
            <a:r>
              <a:rPr lang="en-US" sz="3200" b="1" dirty="0">
                <a:solidFill>
                  <a:srgbClr val="7030A0"/>
                </a:solidFill>
              </a:rPr>
              <a:t>MATLAB OUTPUT :</a:t>
            </a:r>
            <a:endParaRPr lang="en-IN" sz="3200" b="1"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1524952"/>
              </p:ext>
            </p:extLst>
          </p:nvPr>
        </p:nvGraphicFramePr>
        <p:xfrm>
          <a:off x="574766" y="1725104"/>
          <a:ext cx="11068593" cy="4613249"/>
        </p:xfrm>
        <a:graphic>
          <a:graphicData uri="http://schemas.openxmlformats.org/drawingml/2006/table">
            <a:tbl>
              <a:tblPr firstRow="1" bandRow="1">
                <a:tableStyleId>{00A15C55-8517-42AA-B614-E9B94910E393}</a:tableStyleId>
              </a:tblPr>
              <a:tblGrid>
                <a:gridCol w="1172825">
                  <a:extLst>
                    <a:ext uri="{9D8B030D-6E8A-4147-A177-3AD203B41FA5}">
                      <a16:colId xmlns:a16="http://schemas.microsoft.com/office/drawing/2014/main" val="20000"/>
                    </a:ext>
                  </a:extLst>
                </a:gridCol>
                <a:gridCol w="1867459">
                  <a:extLst>
                    <a:ext uri="{9D8B030D-6E8A-4147-A177-3AD203B41FA5}">
                      <a16:colId xmlns:a16="http://schemas.microsoft.com/office/drawing/2014/main" val="20001"/>
                    </a:ext>
                  </a:extLst>
                </a:gridCol>
                <a:gridCol w="2043674">
                  <a:extLst>
                    <a:ext uri="{9D8B030D-6E8A-4147-A177-3AD203B41FA5}">
                      <a16:colId xmlns:a16="http://schemas.microsoft.com/office/drawing/2014/main" val="20002"/>
                    </a:ext>
                  </a:extLst>
                </a:gridCol>
                <a:gridCol w="1946818">
                  <a:extLst>
                    <a:ext uri="{9D8B030D-6E8A-4147-A177-3AD203B41FA5}">
                      <a16:colId xmlns:a16="http://schemas.microsoft.com/office/drawing/2014/main" val="20003"/>
                    </a:ext>
                  </a:extLst>
                </a:gridCol>
                <a:gridCol w="2004932">
                  <a:extLst>
                    <a:ext uri="{9D8B030D-6E8A-4147-A177-3AD203B41FA5}">
                      <a16:colId xmlns:a16="http://schemas.microsoft.com/office/drawing/2014/main" val="20004"/>
                    </a:ext>
                  </a:extLst>
                </a:gridCol>
                <a:gridCol w="2032885">
                  <a:extLst>
                    <a:ext uri="{9D8B030D-6E8A-4147-A177-3AD203B41FA5}">
                      <a16:colId xmlns:a16="http://schemas.microsoft.com/office/drawing/2014/main" val="20005"/>
                    </a:ext>
                  </a:extLst>
                </a:gridCol>
              </a:tblGrid>
              <a:tr h="658238">
                <a:tc>
                  <a:txBody>
                    <a:bodyPr/>
                    <a:lstStyle/>
                    <a:p>
                      <a:pPr marL="0" marR="0" algn="ctr">
                        <a:lnSpc>
                          <a:spcPct val="100000"/>
                        </a:lnSpc>
                        <a:spcBef>
                          <a:spcPts val="0"/>
                        </a:spcBef>
                        <a:spcAft>
                          <a:spcPts val="0"/>
                        </a:spcAft>
                      </a:pPr>
                      <a:endParaRPr lang="en-US" sz="1400" dirty="0">
                        <a:latin typeface="Trebuchet MS" panose="020B0603020202020204" pitchFamily="34" charset="0"/>
                      </a:endParaRPr>
                    </a:p>
                    <a:p>
                      <a:pPr marL="0" marR="0" algn="ctr">
                        <a:lnSpc>
                          <a:spcPct val="100000"/>
                        </a:lnSpc>
                        <a:spcBef>
                          <a:spcPts val="0"/>
                        </a:spcBef>
                        <a:spcAft>
                          <a:spcPts val="0"/>
                        </a:spcAft>
                      </a:pPr>
                      <a:r>
                        <a:rPr lang="en-US" sz="1400" dirty="0">
                          <a:latin typeface="Trebuchet MS" panose="020B0603020202020204" pitchFamily="34" charset="0"/>
                        </a:rPr>
                        <a:t>K</a:t>
                      </a:r>
                      <a:r>
                        <a:rPr lang="en-US" sz="1400" baseline="-25000" dirty="0">
                          <a:latin typeface="Trebuchet MS" panose="020B0603020202020204" pitchFamily="34" charset="0"/>
                        </a:rPr>
                        <a:t>p</a:t>
                      </a:r>
                      <a:endParaRPr lang="en-US" sz="1400" b="1" dirty="0">
                        <a:latin typeface="Trebuchet MS" panose="020B0603020202020204" pitchFamily="34" charset="0"/>
                        <a:ea typeface="Times New Roman"/>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=0.2</a:t>
                      </a:r>
                    </a:p>
                    <a:p>
                      <a:pPr marL="0" marR="0" algn="ctr">
                        <a:lnSpc>
                          <a:spcPct val="100000"/>
                        </a:lnSpc>
                        <a:spcBef>
                          <a:spcPts val="0"/>
                        </a:spcBef>
                        <a:spcAft>
                          <a:spcPts val="0"/>
                        </a:spcAft>
                      </a:pPr>
                      <a:endParaRPr lang="en-US" sz="1400" baseline="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=0.4</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=0.6</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=0.8</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=1.0</a:t>
                      </a:r>
                      <a:endParaRPr lang="en-US" sz="1400" dirty="0">
                        <a:latin typeface="Trebuchet MS" panose="020B0603020202020204" pitchFamily="34" charset="0"/>
                        <a:ea typeface="Calibri"/>
                        <a:cs typeface="Times New Roman"/>
                      </a:endParaRPr>
                    </a:p>
                  </a:txBody>
                  <a:tcPr marL="68580" marR="68580" marT="0" marB="0"/>
                </a:tc>
                <a:extLst>
                  <a:ext uri="{0D108BD9-81ED-4DB2-BD59-A6C34878D82A}">
                    <a16:rowId xmlns:a16="http://schemas.microsoft.com/office/drawing/2014/main" val="10000"/>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1.7866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0.4231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0.0859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-0.0615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-0.1417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1"/>
                  </a:ext>
                </a:extLst>
              </a:tr>
              <a:tr h="319421">
                <a:tc>
                  <a:txBody>
                    <a:bodyPr/>
                    <a:lstStyle/>
                    <a:p>
                      <a:pPr marL="0" marR="0" algn="ctr">
                        <a:lnSpc>
                          <a:spcPct val="107000"/>
                        </a:lnSpc>
                        <a:spcBef>
                          <a:spcPts val="0"/>
                        </a:spcBef>
                        <a:spcAft>
                          <a:spcPts val="0"/>
                        </a:spcAft>
                      </a:pPr>
                      <a:r>
                        <a:rPr lang="en-US" sz="1400" b="1" dirty="0">
                          <a:latin typeface="Trebuchet MS" panose="020B0603020202020204" pitchFamily="34" charset="0"/>
                        </a:rPr>
                        <a:t>0.1</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2.7421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0.8271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0.3496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0.1340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0.0134</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2"/>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0.2</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3.5861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1.2002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solidFill>
                            <a:srgbClr val="C00000"/>
                          </a:solidFill>
                          <a:latin typeface="Bookman Old Style" panose="02050604050505020204" pitchFamily="18" charset="0"/>
                        </a:rPr>
                        <a:t>0.6018</a:t>
                      </a:r>
                      <a:endParaRPr lang="en-US" sz="1400" b="1" dirty="0">
                        <a:solidFill>
                          <a:srgbClr val="C00000"/>
                        </a:solidFill>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0.3242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0.1656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3"/>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0.3</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4.2522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1.5214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0.5034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0.3115</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4"/>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0.4</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4.6970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1.7773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1.0346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0.6669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0.4477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5"/>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0.5</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4.8537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1.9635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1.2023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0.8108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0.5717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6"/>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0.6</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4.6817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2.0829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1.3339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0.6812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7"/>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0.7</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4.3135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2.1433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1.4300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0.7751</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8"/>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0.8</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3.9050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2.1545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1.4932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1.1080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0.8527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9"/>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0.9</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3.5197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2.1273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1.5275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1.1628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0.9142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0"/>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1.0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3.1740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2.0715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1.5372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1.1982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0.9606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2429051532"/>
                  </p:ext>
                </p:extLst>
              </p:nvPr>
            </p:nvGraphicFramePr>
            <p:xfrm>
              <a:off x="574767" y="1187777"/>
              <a:ext cx="11068592" cy="537326"/>
            </p:xfrm>
            <a:graphic>
              <a:graphicData uri="http://schemas.openxmlformats.org/drawingml/2006/table">
                <a:tbl>
                  <a:tblPr firstRow="1" bandRow="1">
                    <a:tableStyleId>{00A15C55-8517-42AA-B614-E9B94910E393}</a:tableStyleId>
                  </a:tblPr>
                  <a:tblGrid>
                    <a:gridCol w="11068592">
                      <a:extLst>
                        <a:ext uri="{9D8B030D-6E8A-4147-A177-3AD203B41FA5}">
                          <a16:colId xmlns:a16="http://schemas.microsoft.com/office/drawing/2014/main" val="3006850104"/>
                        </a:ext>
                      </a:extLst>
                    </a:gridCol>
                  </a:tblGrid>
                  <a:tr h="537326">
                    <a:tc>
                      <a:txBody>
                        <a:bodyPr/>
                        <a:lstStyle/>
                        <a:p>
                          <a14:m>
                            <m:oMath xmlns:m="http://schemas.openxmlformats.org/officeDocument/2006/math">
                              <m:r>
                                <a:rPr lang="en-IN" sz="2000" b="1" i="1" smtClean="0">
                                  <a:latin typeface="Cambria Math" panose="02040503050406030204" pitchFamily="18" charset="0"/>
                                </a:rPr>
                                <m:t>                                       </m:t>
                              </m:r>
                              <m:sSup>
                                <m:sSupPr>
                                  <m:ctrlPr>
                                    <a:rPr lang="en-IN" sz="2000" i="1" smtClean="0">
                                      <a:latin typeface="Cambria Math" panose="02040503050406030204" pitchFamily="18" charset="0"/>
                                    </a:rPr>
                                  </m:ctrlPr>
                                </m:sSupPr>
                                <m:e>
                                  <m:r>
                                    <a:rPr lang="en-IN" sz="2000" smtClean="0">
                                      <a:latin typeface="Cambria Math" panose="02040503050406030204" pitchFamily="18" charset="0"/>
                                    </a:rPr>
                                    <m:t>𝝉</m:t>
                                  </m:r>
                                </m:e>
                                <m:sup>
                                  <m:r>
                                    <a:rPr lang="en-IN" sz="2000" smtClean="0">
                                      <a:latin typeface="Cambria Math" panose="02040503050406030204" pitchFamily="18" charset="0"/>
                                    </a:rPr>
                                    <m:t>∗</m:t>
                                  </m:r>
                                </m:sup>
                              </m:sSup>
                            </m:oMath>
                          </a14:m>
                          <a:r>
                            <a:rPr lang="en-IN" sz="2000" dirty="0"/>
                            <a:t>   -  STABILITY DELAY MARGIN (s)</a:t>
                          </a:r>
                        </a:p>
                      </a:txBody>
                      <a:tcPr/>
                    </a:tc>
                    <a:extLst>
                      <a:ext uri="{0D108BD9-81ED-4DB2-BD59-A6C34878D82A}">
                        <a16:rowId xmlns:a16="http://schemas.microsoft.com/office/drawing/2014/main" val="4056146536"/>
                      </a:ext>
                    </a:extLst>
                  </a:tr>
                </a:tbl>
              </a:graphicData>
            </a:graphic>
          </p:graphicFrame>
        </mc:Choice>
        <mc:Fallback xmlns="">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2429051532"/>
                  </p:ext>
                </p:extLst>
              </p:nvPr>
            </p:nvGraphicFramePr>
            <p:xfrm>
              <a:off x="574767" y="1187777"/>
              <a:ext cx="11068592" cy="537326"/>
            </p:xfrm>
            <a:graphic>
              <a:graphicData uri="http://schemas.openxmlformats.org/drawingml/2006/table">
                <a:tbl>
                  <a:tblPr firstRow="1" bandRow="1">
                    <a:tableStyleId>{00A15C55-8517-42AA-B614-E9B94910E393}</a:tableStyleId>
                  </a:tblPr>
                  <a:tblGrid>
                    <a:gridCol w="11068592">
                      <a:extLst>
                        <a:ext uri="{9D8B030D-6E8A-4147-A177-3AD203B41FA5}">
                          <a16:colId xmlns:a16="http://schemas.microsoft.com/office/drawing/2014/main" val="3006850104"/>
                        </a:ext>
                      </a:extLst>
                    </a:gridCol>
                  </a:tblGrid>
                  <a:tr h="537326">
                    <a:tc>
                      <a:txBody>
                        <a:bodyPr/>
                        <a:lstStyle/>
                        <a:p>
                          <a:endParaRPr lang="en-US"/>
                        </a:p>
                      </a:txBody>
                      <a:tcPr>
                        <a:blipFill>
                          <a:blip r:embed="rId2"/>
                          <a:stretch>
                            <a:fillRect l="-55" t="-4494" r="-275" b="-5618"/>
                          </a:stretch>
                        </a:blipFill>
                      </a:tcPr>
                    </a:tc>
                    <a:extLst>
                      <a:ext uri="{0D108BD9-81ED-4DB2-BD59-A6C34878D82A}">
                        <a16:rowId xmlns:a16="http://schemas.microsoft.com/office/drawing/2014/main" val="4056146536"/>
                      </a:ext>
                    </a:extLst>
                  </a:tr>
                </a:tbl>
              </a:graphicData>
            </a:graphic>
          </p:graphicFrame>
        </mc:Fallback>
      </mc:AlternateContent>
    </p:spTree>
    <p:extLst>
      <p:ext uri="{BB962C8B-B14F-4D97-AF65-F5344CB8AC3E}">
        <p14:creationId xmlns:p14="http://schemas.microsoft.com/office/powerpoint/2010/main" val="20073719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3074" y="762000"/>
            <a:ext cx="9065622" cy="523220"/>
          </a:xfrm>
          <a:prstGeom prst="rect">
            <a:avLst/>
          </a:prstGeom>
          <a:noFill/>
        </p:spPr>
        <p:txBody>
          <a:bodyPr wrap="square" rtlCol="0">
            <a:spAutoFit/>
          </a:bodyPr>
          <a:lstStyle/>
          <a:p>
            <a:r>
              <a:rPr lang="en-US" sz="2800" b="1" dirty="0">
                <a:solidFill>
                  <a:srgbClr val="C00000"/>
                </a:solidFill>
              </a:rPr>
              <a:t>COMPUTATION OF STABILITY DELAY MARGINS:</a:t>
            </a:r>
          </a:p>
        </p:txBody>
      </p:sp>
      <p:sp>
        <p:nvSpPr>
          <p:cNvPr id="3" name="TextBox 2"/>
          <p:cNvSpPr txBox="1"/>
          <p:nvPr/>
        </p:nvSpPr>
        <p:spPr>
          <a:xfrm>
            <a:off x="1193074" y="1589315"/>
            <a:ext cx="9535886" cy="46524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rebuchet MS" panose="020B0603020202020204" pitchFamily="34" charset="0"/>
              </a:rPr>
              <a:t> </a:t>
            </a:r>
            <a:r>
              <a:rPr lang="en-US" sz="2000" dirty="0">
                <a:latin typeface="Trebuchet MS" panose="020B0603020202020204" pitchFamily="34" charset="0"/>
              </a:rPr>
              <a:t>In last phase, for various values of the proportional gain constant K</a:t>
            </a:r>
            <a:r>
              <a:rPr lang="en-US" sz="2000" baseline="-25000" dirty="0">
                <a:latin typeface="Trebuchet MS" panose="020B0603020202020204" pitchFamily="34" charset="0"/>
              </a:rPr>
              <a:t>p</a:t>
            </a:r>
            <a:r>
              <a:rPr lang="en-US" sz="2000" dirty="0">
                <a:latin typeface="Trebuchet MS" panose="020B0603020202020204" pitchFamily="34" charset="0"/>
              </a:rPr>
              <a:t> and integral gain constant K</a:t>
            </a:r>
            <a:r>
              <a:rPr lang="en-US" sz="2000" baseline="-25000" dirty="0">
                <a:latin typeface="Trebuchet MS" panose="020B0603020202020204" pitchFamily="34" charset="0"/>
              </a:rPr>
              <a:t>I</a:t>
            </a:r>
            <a:r>
              <a:rPr lang="en-US" sz="2000" dirty="0">
                <a:latin typeface="Trebuchet MS" panose="020B0603020202020204" pitchFamily="34" charset="0"/>
              </a:rPr>
              <a:t>, the stability time delay margin  was validated while keeping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values as constant in each individual case(for different sets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values).</a:t>
            </a:r>
          </a:p>
          <a:p>
            <a:pPr marL="342900" indent="-342900">
              <a:lnSpc>
                <a:spcPct val="150000"/>
              </a:lnSpc>
              <a:buFont typeface="Wingdings" panose="05000000000000000000" pitchFamily="2" charset="2"/>
              <a:buChar char="Ø"/>
            </a:pPr>
            <a:r>
              <a:rPr lang="en-US" sz="2000" dirty="0">
                <a:latin typeface="Trebuchet MS" panose="020B0603020202020204" pitchFamily="34" charset="0"/>
              </a:rPr>
              <a:t> In this phase, by keeping time delay as constant, and for various values of time delay, we determine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at which the system lies stable.</a:t>
            </a:r>
          </a:p>
          <a:p>
            <a:pPr marL="342900" indent="-342900">
              <a:lnSpc>
                <a:spcPct val="150000"/>
              </a:lnSpc>
              <a:buFont typeface="Wingdings" panose="05000000000000000000" pitchFamily="2" charset="2"/>
              <a:buChar char="Ø"/>
            </a:pPr>
            <a:r>
              <a:rPr lang="en-US" sz="2000" dirty="0">
                <a:latin typeface="Trebuchet MS" panose="020B0603020202020204" pitchFamily="34" charset="0"/>
              </a:rPr>
              <a:t>Also, the impact of EV aggregator participation factor </a:t>
            </a:r>
            <a:r>
              <a:rPr lang="el-GR" sz="2000" dirty="0">
                <a:latin typeface="Trebuchet MS" panose="020B0603020202020204" pitchFamily="34" charset="0"/>
              </a:rPr>
              <a:t>α</a:t>
            </a:r>
            <a:r>
              <a:rPr lang="en-US" sz="2000" baseline="-25000" dirty="0">
                <a:latin typeface="Trebuchet MS" panose="020B0603020202020204" pitchFamily="34" charset="0"/>
              </a:rPr>
              <a:t>1</a:t>
            </a:r>
            <a:r>
              <a:rPr lang="en-US" sz="2000" dirty="0">
                <a:latin typeface="Trebuchet MS" panose="020B0603020202020204" pitchFamily="34" charset="0"/>
              </a:rPr>
              <a:t> and the communication time delay </a:t>
            </a:r>
            <a:r>
              <a:rPr lang="el-GR" sz="2000" dirty="0">
                <a:latin typeface="Trebuchet MS" panose="020B0603020202020204" pitchFamily="34" charset="0"/>
              </a:rPr>
              <a:t>τ</a:t>
            </a:r>
            <a:r>
              <a:rPr lang="en-US" sz="2000" dirty="0">
                <a:latin typeface="Trebuchet MS" panose="020B0603020202020204" pitchFamily="34" charset="0"/>
              </a:rPr>
              <a:t> on the stability region is investigated.</a:t>
            </a:r>
          </a:p>
          <a:p>
            <a:pPr marL="342900" indent="-342900">
              <a:lnSpc>
                <a:spcPct val="150000"/>
              </a:lnSpc>
              <a:buFont typeface="Wingdings" panose="05000000000000000000" pitchFamily="2" charset="2"/>
              <a:buChar char="Ø"/>
            </a:pPr>
            <a:endParaRPr lang="en-US" sz="2000" dirty="0">
              <a:latin typeface="Trebuchet MS" panose="020B06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611" y="866021"/>
            <a:ext cx="9901646" cy="523220"/>
          </a:xfrm>
          <a:prstGeom prst="rect">
            <a:avLst/>
          </a:prstGeom>
          <a:noFill/>
        </p:spPr>
        <p:txBody>
          <a:bodyPr wrap="square" rtlCol="0">
            <a:spAutoFit/>
          </a:bodyPr>
          <a:lstStyle/>
          <a:p>
            <a:r>
              <a:rPr lang="en-US" sz="2800" b="1" dirty="0">
                <a:solidFill>
                  <a:schemeClr val="accent4"/>
                </a:solidFill>
              </a:rPr>
              <a:t>COMPUTATION OF STABILITY REGIONS:</a:t>
            </a:r>
          </a:p>
        </p:txBody>
      </p:sp>
      <p:sp>
        <p:nvSpPr>
          <p:cNvPr id="3" name="TextBox 2"/>
          <p:cNvSpPr txBox="1"/>
          <p:nvPr/>
        </p:nvSpPr>
        <p:spPr>
          <a:xfrm>
            <a:off x="1027611" y="1573254"/>
            <a:ext cx="10006148" cy="95917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For stability analysis, the characteristic equation given below of LFC system with      time delay is required.</a:t>
            </a:r>
          </a:p>
        </p:txBody>
      </p:sp>
      <mc:AlternateContent xmlns:mc="http://schemas.openxmlformats.org/markup-compatibility/2006" xmlns:a14="http://schemas.microsoft.com/office/drawing/2010/main">
        <mc:Choice Requires="a14">
          <p:sp>
            <p:nvSpPr>
              <p:cNvPr id="4" name="Object 3"/>
              <p:cNvSpPr txBox="1"/>
              <p:nvPr/>
            </p:nvSpPr>
            <p:spPr bwMode="auto">
              <a:xfrm>
                <a:off x="3653403" y="3095899"/>
                <a:ext cx="4754563" cy="6588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400" b="1" i="0">
                          <a:solidFill>
                            <a:srgbClr val="000000"/>
                          </a:solidFill>
                          <a:latin typeface="Cambria Math" panose="02040503050406030204" pitchFamily="18" charset="0"/>
                        </a:rPr>
                        <m:t>𝚫</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𝛕</m:t>
                          </m:r>
                        </m:e>
                      </m:d>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𝐏</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e>
                      </m:d>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𝐐</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e>
                      </m:d>
                      <m:sSup>
                        <m:sSupPr>
                          <m:ctrlPr>
                            <a:rPr lang="en-IN" sz="2400" b="1" i="1">
                              <a:solidFill>
                                <a:srgbClr val="000000"/>
                              </a:solidFill>
                              <a:latin typeface="Cambria Math" panose="02040503050406030204" pitchFamily="18" charset="0"/>
                            </a:rPr>
                          </m:ctrlPr>
                        </m:sSupPr>
                        <m:e>
                          <m:r>
                            <a:rPr lang="en-IN" sz="2400" b="1" i="0">
                              <a:solidFill>
                                <a:srgbClr val="000000"/>
                              </a:solidFill>
                              <a:latin typeface="Cambria Math" panose="02040503050406030204" pitchFamily="18" charset="0"/>
                            </a:rPr>
                            <m:t>𝐞</m:t>
                          </m:r>
                        </m:e>
                        <m:sup>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𝐬</m:t>
                          </m:r>
                          <m:r>
                            <a:rPr lang="en-IN" sz="2400" b="1" i="0">
                              <a:solidFill>
                                <a:srgbClr val="000000"/>
                              </a:solidFill>
                              <a:latin typeface="Cambria Math" panose="02040503050406030204" pitchFamily="18" charset="0"/>
                            </a:rPr>
                            <m:t>𝛕</m:t>
                          </m:r>
                        </m:sup>
                      </m:sSup>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𝟎</m:t>
                      </m:r>
                    </m:oMath>
                  </m:oMathPara>
                </a14:m>
                <a:endParaRPr lang="en-IN" sz="2400" b="1"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3653403" y="3095899"/>
                <a:ext cx="4754563" cy="658813"/>
              </a:xfrm>
              <a:prstGeom prst="rect">
                <a:avLst/>
              </a:prstGeom>
              <a:blipFill>
                <a:blip r:embed="rId2"/>
                <a:stretch>
                  <a:fillRect l="-256"/>
                </a:stretch>
              </a:blipFill>
            </p:spPr>
            <p:txBody>
              <a:bodyPr/>
              <a:lstStyle/>
              <a:p>
                <a:r>
                  <a:rPr lang="en-IN">
                    <a:noFill/>
                  </a:rPr>
                  <a:t> </a:t>
                </a:r>
              </a:p>
            </p:txBody>
          </p:sp>
        </mc:Fallback>
      </mc:AlternateContent>
      <p:sp>
        <p:nvSpPr>
          <p:cNvPr id="6" name="TextBox 5"/>
          <p:cNvSpPr txBox="1"/>
          <p:nvPr/>
        </p:nvSpPr>
        <p:spPr>
          <a:xfrm>
            <a:off x="1397726" y="3631474"/>
            <a:ext cx="1854925" cy="461665"/>
          </a:xfrm>
          <a:prstGeom prst="rect">
            <a:avLst/>
          </a:prstGeom>
          <a:noFill/>
        </p:spPr>
        <p:txBody>
          <a:bodyPr wrap="square" rtlCol="0">
            <a:spAutoFit/>
          </a:bodyPr>
          <a:lstStyle/>
          <a:p>
            <a:r>
              <a:rPr lang="en-US" sz="2400" dirty="0">
                <a:latin typeface="Trebuchet MS" panose="020B0603020202020204" pitchFamily="34" charset="0"/>
              </a:rPr>
              <a:t>Where</a:t>
            </a:r>
            <a:r>
              <a:rPr lang="en-US" sz="2400" dirty="0"/>
              <a:t>,</a:t>
            </a:r>
          </a:p>
        </p:txBody>
      </p:sp>
      <mc:AlternateContent xmlns:mc="http://schemas.openxmlformats.org/markup-compatibility/2006" xmlns:a14="http://schemas.microsoft.com/office/drawing/2010/main">
        <mc:Choice Requires="a14">
          <p:sp>
            <p:nvSpPr>
              <p:cNvPr id="7" name="Object 6"/>
              <p:cNvSpPr txBox="1"/>
              <p:nvPr/>
            </p:nvSpPr>
            <p:spPr bwMode="auto">
              <a:xfrm>
                <a:off x="2941638" y="4011613"/>
                <a:ext cx="5692775" cy="54768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b="1" i="0" smtClean="0">
                          <a:solidFill>
                            <a:srgbClr val="000000"/>
                          </a:solidFill>
                          <a:latin typeface="Cambria Math" panose="02040503050406030204" pitchFamily="18" charset="0"/>
                        </a:rPr>
                        <m:t>𝐏</m:t>
                      </m:r>
                      <m:d>
                        <m:dPr>
                          <m:ctrlPr>
                            <a:rPr lang="en-IN" sz="2000" b="1" i="1">
                              <a:solidFill>
                                <a:srgbClr val="000000"/>
                              </a:solidFill>
                              <a:latin typeface="Cambria Math" panose="02040503050406030204" pitchFamily="18" charset="0"/>
                            </a:rPr>
                          </m:ctrlPr>
                        </m:dPr>
                        <m:e>
                          <m:r>
                            <a:rPr lang="en-IN" sz="2000" b="1" i="0">
                              <a:solidFill>
                                <a:srgbClr val="000000"/>
                              </a:solidFill>
                              <a:latin typeface="Cambria Math" panose="02040503050406030204" pitchFamily="18" charset="0"/>
                            </a:rPr>
                            <m:t>𝐬</m:t>
                          </m:r>
                        </m:e>
                      </m:d>
                      <m:r>
                        <a:rPr lang="en-IN" sz="2000" b="1" i="0">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𝟔</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𝟔</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𝟓</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𝟓</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𝟒</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𝟒</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𝟑</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𝟑</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𝟐</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𝟐</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𝟏</m:t>
                          </m:r>
                        </m:sub>
                      </m:sSub>
                      <m:r>
                        <a:rPr lang="en-IN" sz="2000" b="1" i="1">
                          <a:solidFill>
                            <a:srgbClr val="000000"/>
                          </a:solidFill>
                          <a:latin typeface="Cambria Math" panose="02040503050406030204" pitchFamily="18" charset="0"/>
                        </a:rPr>
                        <m:t>𝒔</m:t>
                      </m:r>
                      <m:r>
                        <a:rPr lang="en-US" sz="2000" b="1" i="1" smtClean="0">
                          <a:solidFill>
                            <a:srgbClr val="000000"/>
                          </a:solidFill>
                          <a:latin typeface="Cambria Math" panose="02040503050406030204" pitchFamily="18" charset="0"/>
                        </a:rPr>
                        <m:t>.</m:t>
                      </m:r>
                    </m:oMath>
                  </m:oMathPara>
                </a14:m>
                <a:endParaRPr lang="en-IN" sz="2000" b="1" dirty="0"/>
              </a:p>
            </p:txBody>
          </p:sp>
        </mc:Choice>
        <mc:Fallback xmlns="">
          <p:sp>
            <p:nvSpPr>
              <p:cNvPr id="7" name="Object 6"/>
              <p:cNvSpPr txBox="1">
                <a:spLocks noRot="1" noChangeAspect="1" noMove="1" noResize="1" noEditPoints="1" noAdjustHandles="1" noChangeArrowheads="1" noChangeShapeType="1" noTextEdit="1"/>
              </p:cNvSpPr>
              <p:nvPr/>
            </p:nvSpPr>
            <p:spPr bwMode="auto">
              <a:xfrm>
                <a:off x="2941638" y="4011613"/>
                <a:ext cx="5692775" cy="5476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bject 7"/>
              <p:cNvSpPr txBox="1"/>
              <p:nvPr/>
            </p:nvSpPr>
            <p:spPr bwMode="auto">
              <a:xfrm>
                <a:off x="2926080" y="4756739"/>
                <a:ext cx="5146765" cy="62515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b="1" i="0" smtClean="0">
                          <a:solidFill>
                            <a:srgbClr val="000000"/>
                          </a:solidFill>
                          <a:latin typeface="Cambria Math" panose="02040503050406030204" pitchFamily="18" charset="0"/>
                        </a:rPr>
                        <m:t>𝐐</m:t>
                      </m:r>
                      <m:d>
                        <m:dPr>
                          <m:ctrlPr>
                            <a:rPr lang="en-IN" sz="2000" b="1" i="1">
                              <a:solidFill>
                                <a:srgbClr val="000000"/>
                              </a:solidFill>
                              <a:latin typeface="Cambria Math" panose="02040503050406030204" pitchFamily="18" charset="0"/>
                            </a:rPr>
                          </m:ctrlPr>
                        </m:dPr>
                        <m:e>
                          <m:r>
                            <a:rPr lang="en-IN" sz="2000" b="1" i="0">
                              <a:solidFill>
                                <a:srgbClr val="000000"/>
                              </a:solidFill>
                              <a:latin typeface="Cambria Math" panose="02040503050406030204" pitchFamily="18" charset="0"/>
                            </a:rPr>
                            <m:t>𝐬</m:t>
                          </m:r>
                        </m:e>
                      </m:d>
                      <m:r>
                        <a:rPr lang="en-IN" sz="2000" b="1" i="0">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𝟒</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𝟒</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𝟑</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𝟑</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𝟐</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𝟐</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𝟏</m:t>
                          </m:r>
                        </m:sub>
                      </m:sSub>
                      <m:r>
                        <a:rPr lang="en-IN" sz="2000" b="1" i="1">
                          <a:solidFill>
                            <a:srgbClr val="000000"/>
                          </a:solidFill>
                          <a:latin typeface="Cambria Math" panose="02040503050406030204" pitchFamily="18" charset="0"/>
                        </a:rPr>
                        <m:t>𝒔</m:t>
                      </m:r>
                      <m:r>
                        <a:rPr lang="en-US" sz="2000" b="1" i="1" smtClean="0">
                          <a:solidFill>
                            <a:srgbClr val="000000"/>
                          </a:solidFill>
                          <a:latin typeface="Cambria Math" panose="02040503050406030204" pitchFamily="18" charset="0"/>
                        </a:rPr>
                        <m:t>.</m:t>
                      </m:r>
                    </m:oMath>
                  </m:oMathPara>
                </a14:m>
                <a:endParaRPr lang="en-IN" sz="2000" b="1" dirty="0"/>
              </a:p>
            </p:txBody>
          </p:sp>
        </mc:Choice>
        <mc:Fallback xmlns="">
          <p:sp>
            <p:nvSpPr>
              <p:cNvPr id="8" name="Object 7"/>
              <p:cNvSpPr txBox="1">
                <a:spLocks noRot="1" noChangeAspect="1" noMove="1" noResize="1" noEditPoints="1" noAdjustHandles="1" noChangeArrowheads="1" noChangeShapeType="1" noTextEdit="1"/>
              </p:cNvSpPr>
              <p:nvPr/>
            </p:nvSpPr>
            <p:spPr bwMode="auto">
              <a:xfrm>
                <a:off x="2926080" y="4756739"/>
                <a:ext cx="5146765" cy="625157"/>
              </a:xfrm>
              <a:prstGeom prst="rect">
                <a:avLst/>
              </a:prstGeom>
              <a:blipFill>
                <a:blip r:embed="rId4"/>
                <a:stretch>
                  <a:fillRect l="-355"/>
                </a:stretch>
              </a:blipFill>
            </p:spPr>
            <p:txBody>
              <a:bodyPr/>
              <a:lstStyle/>
              <a:p>
                <a:r>
                  <a:rPr lang="en-IN">
                    <a:noFill/>
                  </a:rPr>
                  <a:t> </a:t>
                </a:r>
              </a:p>
            </p:txBody>
          </p:sp>
        </mc:Fallback>
      </mc:AlternateContent>
      <p:cxnSp>
        <p:nvCxnSpPr>
          <p:cNvPr id="10" name="Straight Arrow Connector 9"/>
          <p:cNvCxnSpPr/>
          <p:nvPr/>
        </p:nvCxnSpPr>
        <p:spPr>
          <a:xfrm flipV="1">
            <a:off x="0" y="0"/>
            <a:ext cx="69233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16983" y="3317966"/>
            <a:ext cx="5747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96251" y="3095899"/>
            <a:ext cx="849085" cy="369332"/>
          </a:xfrm>
          <a:prstGeom prst="rect">
            <a:avLst/>
          </a:prstGeom>
          <a:noFill/>
        </p:spPr>
        <p:txBody>
          <a:bodyPr wrap="square" rtlCol="0">
            <a:spAutoFit/>
          </a:bodyPr>
          <a:lstStyle/>
          <a:p>
            <a:r>
              <a:rPr lang="en-US" dirty="0"/>
              <a:t>(1)</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3588" y="940526"/>
            <a:ext cx="9679577" cy="461665"/>
          </a:xfrm>
          <a:prstGeom prst="rect">
            <a:avLst/>
          </a:prstGeom>
          <a:noFill/>
        </p:spPr>
        <p:txBody>
          <a:bodyPr wrap="square" rtlCol="0">
            <a:spAutoFit/>
          </a:bodyPr>
          <a:lstStyle/>
          <a:p>
            <a:r>
              <a:rPr lang="en-US" sz="2400" b="1" dirty="0">
                <a:solidFill>
                  <a:schemeClr val="accent4"/>
                </a:solidFill>
              </a:rPr>
              <a:t>COMPUTATION OF STABILITY REGIONS:</a:t>
            </a:r>
          </a:p>
        </p:txBody>
      </p:sp>
      <p:sp>
        <p:nvSpPr>
          <p:cNvPr id="6" name="Object 5"/>
          <p:cNvSpPr txBox="1"/>
          <p:nvPr/>
        </p:nvSpPr>
        <p:spPr bwMode="auto">
          <a:xfrm>
            <a:off x="4029346" y="1850073"/>
            <a:ext cx="3494860" cy="383675"/>
          </a:xfrm>
          <a:prstGeom prst="rect">
            <a:avLst/>
          </a:prstGeom>
          <a:noFill/>
        </p:spPr>
        <p:txBody>
          <a:bodyPr>
            <a:normAutofit/>
          </a:bodyPr>
          <a:lstStyle/>
          <a:p>
            <a:pPr/>
            <a:endParaRPr lang="en-IN" sz="1600" dirty="0">
              <a:latin typeface="Trebuchet MS" panose="020B0603020202020204" pitchFamily="34" charset="0"/>
            </a:endParaRPr>
          </a:p>
        </p:txBody>
      </p:sp>
      <p:sp>
        <p:nvSpPr>
          <p:cNvPr id="8" name="TextBox 7"/>
          <p:cNvSpPr txBox="1"/>
          <p:nvPr/>
        </p:nvSpPr>
        <p:spPr>
          <a:xfrm>
            <a:off x="1358536" y="1973572"/>
            <a:ext cx="2769327" cy="369332"/>
          </a:xfrm>
          <a:prstGeom prst="rect">
            <a:avLst/>
          </a:prstGeom>
          <a:noFill/>
        </p:spPr>
        <p:txBody>
          <a:bodyPr wrap="square" rtlCol="0">
            <a:spAutoFit/>
          </a:bodyPr>
          <a:lstStyle/>
          <a:p>
            <a:r>
              <a:rPr lang="en-US" dirty="0">
                <a:latin typeface="Trebuchet MS" panose="020B0603020202020204" pitchFamily="34" charset="0"/>
              </a:rPr>
              <a:t>On solving, We get,</a:t>
            </a:r>
          </a:p>
        </p:txBody>
      </p:sp>
      <mc:AlternateContent xmlns:mc="http://schemas.openxmlformats.org/markup-compatibility/2006">
        <mc:Choice xmlns:a14="http://schemas.microsoft.com/office/drawing/2010/main" Requires="a14">
          <p:sp>
            <p:nvSpPr>
              <p:cNvPr id="9" name="Object 8"/>
              <p:cNvSpPr txBox="1"/>
              <p:nvPr/>
            </p:nvSpPr>
            <p:spPr bwMode="auto">
              <a:xfrm>
                <a:off x="2495006" y="2832689"/>
                <a:ext cx="6126480" cy="9294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𝐾</m:t>
                          </m:r>
                        </m:e>
                        <m:sub>
                          <m:r>
                            <a:rPr lang="en-IN" sz="2000" i="1">
                              <a:solidFill>
                                <a:srgbClr val="000000"/>
                              </a:solidFill>
                              <a:latin typeface="Cambria Math" panose="02040503050406030204" pitchFamily="18" charset="0"/>
                            </a:rPr>
                            <m:t>𝑝</m:t>
                          </m:r>
                        </m:sub>
                      </m:sSub>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𝐵</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𝐶</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r>
                            <a:rPr lang="en-IN" sz="2000" i="1">
                              <a:solidFill>
                                <a:srgbClr val="000000"/>
                              </a:solidFill>
                              <a:latin typeface="Cambria Math" panose="02040503050406030204" pitchFamily="18" charset="0"/>
                            </a:rPr>
                            <m:t>−</m:t>
                          </m:r>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𝐵</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𝐶</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num>
                        <m:den>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𝐴</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𝐵</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r>
                            <a:rPr lang="en-IN" sz="2000" i="1">
                              <a:solidFill>
                                <a:srgbClr val="000000"/>
                              </a:solidFill>
                              <a:latin typeface="Cambria Math" panose="02040503050406030204" pitchFamily="18" charset="0"/>
                            </a:rPr>
                            <m:t>−</m:t>
                          </m:r>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𝐴</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𝐵</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den>
                      </m:f>
                      <m:groupChr>
                        <m:groupChrPr>
                          <m:chr m:val="→"/>
                          <m:vertJc m:val="bot"/>
                          <m:ctrlPr>
                            <a:rPr lang="en-IN" sz="2000" i="1">
                              <a:solidFill>
                                <a:srgbClr val="000000"/>
                              </a:solidFill>
                              <a:latin typeface="Cambria Math" panose="02040503050406030204" pitchFamily="18" charset="0"/>
                            </a:rPr>
                          </m:ctrlPr>
                        </m:groupChrPr>
                        <m:e>
                          <m:r>
                            <a:rPr lang="en-IN" sz="2000" i="1">
                              <a:solidFill>
                                <a:srgbClr val="000000"/>
                              </a:solidFill>
                              <a:latin typeface="Cambria Math" panose="02040503050406030204" pitchFamily="18" charset="0"/>
                            </a:rPr>
                            <m:t>  </m:t>
                          </m:r>
                        </m:e>
                      </m:groupChr>
                      <m:r>
                        <a:rPr lang="en-IN"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4</m:t>
                      </m:r>
                      <m:r>
                        <a:rPr lang="en-IN" sz="2000" i="1">
                          <a:solidFill>
                            <a:srgbClr val="000000"/>
                          </a:solidFill>
                          <a:latin typeface="Cambria Math" panose="02040503050406030204" pitchFamily="18" charset="0"/>
                        </a:rPr>
                        <m:t>)</m:t>
                      </m:r>
                    </m:oMath>
                  </m:oMathPara>
                </a14:m>
                <a:endParaRPr lang="en-IN" sz="2000" dirty="0"/>
              </a:p>
            </p:txBody>
          </p:sp>
        </mc:Choice>
        <mc:Fallback>
          <p:sp>
            <p:nvSpPr>
              <p:cNvPr id="9" name="Object 8"/>
              <p:cNvSpPr txBox="1">
                <a:spLocks noRot="1" noChangeAspect="1" noMove="1" noResize="1" noEditPoints="1" noAdjustHandles="1" noChangeArrowheads="1" noChangeShapeType="1" noTextEdit="1"/>
              </p:cNvSpPr>
              <p:nvPr/>
            </p:nvSpPr>
            <p:spPr bwMode="auto">
              <a:xfrm>
                <a:off x="2495006" y="2832689"/>
                <a:ext cx="6126480" cy="92941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bject 9"/>
              <p:cNvSpPr txBox="1"/>
              <p:nvPr/>
            </p:nvSpPr>
            <p:spPr bwMode="auto">
              <a:xfrm>
                <a:off x="6013450" y="3344863"/>
                <a:ext cx="165100" cy="165100"/>
              </a:xfrm>
              <a:prstGeom prst="rect">
                <a:avLst/>
              </a:prstGeom>
              <a:noFill/>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𝐾</m:t>
                      </m:r>
                    </m:oMath>
                  </m:oMathPara>
                </a14:m>
                <a:endParaRPr lang="en-IN" dirty="0"/>
              </a:p>
            </p:txBody>
          </p:sp>
        </mc:Choice>
        <mc:Fallback xmlns="">
          <p:sp>
            <p:nvSpPr>
              <p:cNvPr id="10" name="Object 9"/>
              <p:cNvSpPr txBox="1">
                <a:spLocks noRot="1" noChangeAspect="1" noMove="1" noResize="1" noEditPoints="1" noAdjustHandles="1" noChangeArrowheads="1" noChangeShapeType="1" noTextEdit="1"/>
              </p:cNvSpPr>
              <p:nvPr/>
            </p:nvSpPr>
            <p:spPr bwMode="auto">
              <a:xfrm>
                <a:off x="6013450" y="3344863"/>
                <a:ext cx="165100" cy="1651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Object 11"/>
              <p:cNvSpPr txBox="1"/>
              <p:nvPr/>
            </p:nvSpPr>
            <p:spPr bwMode="auto">
              <a:xfrm>
                <a:off x="2403565" y="3918857"/>
                <a:ext cx="6204857" cy="8739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𝐾</m:t>
                          </m:r>
                        </m:e>
                        <m:sub>
                          <m:r>
                            <a:rPr lang="en-IN" sz="2000" i="1">
                              <a:solidFill>
                                <a:srgbClr val="000000"/>
                              </a:solidFill>
                              <a:latin typeface="Cambria Math" panose="02040503050406030204" pitchFamily="18" charset="0"/>
                            </a:rPr>
                            <m:t>𝑖</m:t>
                          </m:r>
                        </m:sub>
                      </m:sSub>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𝐴</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𝐶</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r>
                            <a:rPr lang="en-IN" sz="2000" i="1">
                              <a:solidFill>
                                <a:srgbClr val="000000"/>
                              </a:solidFill>
                              <a:latin typeface="Cambria Math" panose="02040503050406030204" pitchFamily="18" charset="0"/>
                            </a:rPr>
                            <m:t>−</m:t>
                          </m:r>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𝐴</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𝐶</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num>
                        <m:den>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𝐴</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𝐵</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r>
                            <a:rPr lang="en-IN" sz="2000" i="1">
                              <a:solidFill>
                                <a:srgbClr val="000000"/>
                              </a:solidFill>
                              <a:latin typeface="Cambria Math" panose="02040503050406030204" pitchFamily="18" charset="0"/>
                            </a:rPr>
                            <m:t>−</m:t>
                          </m:r>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𝐴</m:t>
                              </m:r>
                            </m:e>
                            <m:sub>
                              <m:r>
                                <a:rPr lang="en-IN" sz="2000" i="1">
                                  <a:solidFill>
                                    <a:srgbClr val="000000"/>
                                  </a:solidFill>
                                  <a:latin typeface="Cambria Math" panose="02040503050406030204" pitchFamily="18" charset="0"/>
                                </a:rPr>
                                <m:t>2</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𝐵</m:t>
                              </m:r>
                            </m:e>
                            <m:sub>
                              <m:r>
                                <a:rPr lang="en-IN" sz="2000" i="1">
                                  <a:solidFill>
                                    <a:srgbClr val="000000"/>
                                  </a:solidFill>
                                  <a:latin typeface="Cambria Math" panose="02040503050406030204" pitchFamily="18" charset="0"/>
                                </a:rPr>
                                <m:t>1</m:t>
                              </m:r>
                            </m:sub>
                          </m:sSub>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𝜔</m:t>
                                  </m:r>
                                </m:e>
                                <m:sub>
                                  <m:r>
                                    <a:rPr lang="en-IN" sz="2000" i="1">
                                      <a:solidFill>
                                        <a:srgbClr val="000000"/>
                                      </a:solidFill>
                                      <a:latin typeface="Cambria Math" panose="02040503050406030204" pitchFamily="18" charset="0"/>
                                    </a:rPr>
                                    <m:t>𝑐</m:t>
                                  </m:r>
                                </m:sub>
                              </m:sSub>
                            </m:e>
                          </m:d>
                        </m:den>
                      </m:f>
                      <m:groupChr>
                        <m:groupChrPr>
                          <m:chr m:val="→"/>
                          <m:vertJc m:val="bot"/>
                          <m:ctrlPr>
                            <a:rPr lang="en-IN" sz="2000" i="1">
                              <a:solidFill>
                                <a:srgbClr val="000000"/>
                              </a:solidFill>
                              <a:latin typeface="Cambria Math" panose="02040503050406030204" pitchFamily="18" charset="0"/>
                            </a:rPr>
                          </m:ctrlPr>
                        </m:groupChrPr>
                        <m:e>
                          <m:r>
                            <a:rPr lang="en-IN" sz="2000" i="1">
                              <a:solidFill>
                                <a:srgbClr val="000000"/>
                              </a:solidFill>
                              <a:latin typeface="Cambria Math" panose="02040503050406030204" pitchFamily="18" charset="0"/>
                            </a:rPr>
                            <m:t>  </m:t>
                          </m:r>
                        </m:e>
                      </m:groupChr>
                      <m:r>
                        <a:rPr lang="en-IN"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5</m:t>
                      </m:r>
                      <m:r>
                        <a:rPr lang="en-IN" sz="2000" i="1">
                          <a:solidFill>
                            <a:srgbClr val="000000"/>
                          </a:solidFill>
                          <a:latin typeface="Cambria Math" panose="02040503050406030204" pitchFamily="18" charset="0"/>
                        </a:rPr>
                        <m:t>)</m:t>
                      </m:r>
                    </m:oMath>
                  </m:oMathPara>
                </a14:m>
                <a:endParaRPr lang="en-IN" sz="2000" dirty="0"/>
              </a:p>
            </p:txBody>
          </p:sp>
        </mc:Choice>
        <mc:Fallback>
          <p:sp>
            <p:nvSpPr>
              <p:cNvPr id="12" name="Object 11"/>
              <p:cNvSpPr txBox="1">
                <a:spLocks noRot="1" noChangeAspect="1" noMove="1" noResize="1" noEditPoints="1" noAdjustHandles="1" noChangeArrowheads="1" noChangeShapeType="1" noTextEdit="1"/>
              </p:cNvSpPr>
              <p:nvPr/>
            </p:nvSpPr>
            <p:spPr bwMode="auto">
              <a:xfrm>
                <a:off x="2403565" y="3918857"/>
                <a:ext cx="6204857" cy="873988"/>
              </a:xfrm>
              <a:prstGeom prst="rect">
                <a:avLst/>
              </a:prstGeom>
              <a:blipFill>
                <a:blip r:embed="rId5"/>
                <a:stretch>
                  <a:fillRect/>
                </a:stretch>
              </a:blipFill>
            </p:spPr>
            <p:txBody>
              <a:bodyPr/>
              <a:lstStyle/>
              <a:p>
                <a:r>
                  <a:rPr lang="en-IN">
                    <a:noFill/>
                  </a:rPr>
                  <a:t> </a:t>
                </a:r>
              </a:p>
            </p:txBody>
          </p:sp>
        </mc:Fallback>
      </mc:AlternateContent>
      <p:sp>
        <p:nvSpPr>
          <p:cNvPr id="14" name="TextBox 13"/>
          <p:cNvSpPr txBox="1"/>
          <p:nvPr/>
        </p:nvSpPr>
        <p:spPr>
          <a:xfrm>
            <a:off x="1789611" y="5133703"/>
            <a:ext cx="6544492" cy="369332"/>
          </a:xfrm>
          <a:prstGeom prst="rect">
            <a:avLst/>
          </a:prstGeom>
          <a:noFill/>
        </p:spPr>
        <p:txBody>
          <a:bodyPr wrap="square" rtlCol="0">
            <a:spAutoFit/>
          </a:bodyPr>
          <a:lstStyle/>
          <a:p>
            <a:r>
              <a:rPr lang="en-US" dirty="0">
                <a:latin typeface="Trebuchet MS" panose="020B0603020202020204" pitchFamily="34" charset="0"/>
              </a:rPr>
              <a:t>Where, A1,B1,C1,A2,B2,C2 are coefficients.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93B886-9C8E-4128-A95B-70F8BF30E6F6}"/>
                  </a:ext>
                </a:extLst>
              </p:cNvPr>
              <p:cNvSpPr txBox="1"/>
              <p:nvPr/>
            </p:nvSpPr>
            <p:spPr>
              <a:xfrm>
                <a:off x="1040674" y="687976"/>
                <a:ext cx="10110652" cy="5673348"/>
              </a:xfrm>
              <a:prstGeom prst="rect">
                <a:avLst/>
              </a:prstGeom>
              <a:noFill/>
            </p:spPr>
            <p:txBody>
              <a:bodyPr wrap="square">
                <a:spAutoFit/>
              </a:bodyPr>
              <a:lstStyle/>
              <a:p>
                <a:pPr>
                  <a:lnSpc>
                    <a:spcPct val="150000"/>
                  </a:lnSpc>
                  <a:spcAft>
                    <a:spcPts val="800"/>
                  </a:spcAft>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                            </a:t>
                </a:r>
              </a:p>
              <a:p>
                <a:pPr>
                  <a:lnSpc>
                    <a:spcPct val="150000"/>
                  </a:lnSpc>
                  <a:spcAft>
                    <a:spcPts val="800"/>
                  </a:spcAft>
                </a:pP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p>
              <a:p>
                <a:pPr>
                  <a:lnSpc>
                    <a:spcPct val="106000"/>
                  </a:lnSpc>
                  <a:spcAft>
                    <a:spcPts val="800"/>
                  </a:spcAft>
                </a:pPr>
                <a:endParaRPr lang="en-IN" sz="2000" dirty="0">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dirty="0">
                    <a:effectLst/>
                    <a:latin typeface="Trebuchet MS" panose="020B0603020202020204" pitchFamily="34" charset="0"/>
                    <a:ea typeface="Calibri" panose="020F0502020204030204" pitchFamily="34" charset="0"/>
                    <a:cs typeface="Times New Roman" panose="02020603050405020304" pitchFamily="18" charset="0"/>
                  </a:rPr>
                  <a:t>The coefficients are</a:t>
                </a:r>
              </a:p>
              <a:p>
                <a:pPr>
                  <a:lnSpc>
                    <a:spcPct val="106000"/>
                  </a:lnSpc>
                  <a:spcAft>
                    <a:spcPts val="800"/>
                  </a:spcAft>
                </a:pP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B</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 </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Calibri" panose="020F0502020204030204" pitchFamily="34" charset="0"/>
                  </a:rPr>
                  <a:t>) </a:t>
                </a:r>
                <a:r>
                  <a:rPr lang="en-IN" sz="2000" dirty="0">
                    <a:effectLst/>
                    <a:latin typeface="Trebuchet MS" panose="020B0603020202020204" pitchFamily="34" charset="0"/>
                    <a:ea typeface="Calibri" panose="020F0502020204030204" pitchFamily="34" charset="0"/>
                    <a:cs typeface="Calibri" panose="020F0502020204030204" pitchFamily="34" charset="0"/>
                  </a:rPr>
                  <a:t>= -p</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6</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p>
              <a:p>
                <a:pPr>
                  <a:lnSpc>
                    <a:spcPct val="106000"/>
                  </a:lnSpc>
                  <a:spcAft>
                    <a:spcPts val="800"/>
                  </a:spcAft>
                </a:pP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B</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Calibri" panose="020F0502020204030204" pitchFamily="34" charset="0"/>
                  </a:rPr>
                  <a:t>t</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5</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Calibri" panose="020F0502020204030204" pitchFamily="34" charset="0"/>
                  </a:rPr>
                  <a:t>5</a:t>
                </a:r>
                <a:r>
                  <a:rPr lang="en-IN" sz="2000" dirty="0">
                    <a:effectLst/>
                    <a:latin typeface="Trebuchet MS" panose="020B0603020202020204" pitchFamily="34" charset="0"/>
                    <a:ea typeface="Calibri" panose="020F0502020204030204" pitchFamily="34" charset="0"/>
                    <a:cs typeface="Calibri" panose="020F0502020204030204" pitchFamily="34" charset="0"/>
                  </a:rPr>
                  <a:t> – p</a:t>
                </a:r>
                <a:r>
                  <a:rPr lang="en-IN" sz="2000" baseline="-25000" dirty="0">
                    <a:effectLst/>
                    <a:latin typeface="Trebuchet MS" panose="020B0603020202020204" pitchFamily="34" charset="0"/>
                    <a:ea typeface="Calibri" panose="020F0502020204030204" pitchFamily="34" charset="0"/>
                    <a:cs typeface="Calibri" panose="020F0502020204030204" pitchFamily="34"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Calibri" panose="020F0502020204030204" pitchFamily="34"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 + p</a:t>
                </a:r>
                <a:r>
                  <a:rPr lang="en-IN" sz="2000" baseline="-25000" dirty="0">
                    <a:effectLst/>
                    <a:latin typeface="Trebuchet MS" panose="020B0603020202020204" pitchFamily="34" charset="0"/>
                    <a:ea typeface="Calibri" panose="020F0502020204030204" pitchFamily="34" charset="0"/>
                    <a:cs typeface="Calibri" panose="020F0502020204030204" pitchFamily="34"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600" dirty="0">
                    <a:effectLst/>
                    <a:latin typeface="Trebuchet MS" panose="020B0603020202020204" pitchFamily="34" charset="0"/>
                    <a:ea typeface="Calibri" panose="020F0502020204030204" pitchFamily="34" charset="0"/>
                    <a:cs typeface="Times New Roman" panose="02020603050405020304" pitchFamily="18" charset="0"/>
                  </a:rPr>
                  <a:t>.</a:t>
                </a:r>
              </a:p>
              <a:p>
                <a:pPr>
                  <a:lnSpc>
                    <a:spcPct val="106000"/>
                  </a:lnSpc>
                  <a:spcAft>
                    <a:spcPts val="800"/>
                  </a:spcAft>
                  <a:tabLst>
                    <a:tab pos="179705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xmlns="" xmlns:a14="http://schemas.microsoft.com/office/drawing/2010/main" id="{0293B886-9C8E-4128-A95B-70F8BF30E6F6}"/>
                  </a:ext>
                </a:extLst>
              </p:cNvPr>
              <p:cNvSpPr txBox="1">
                <a:spLocks noRot="1" noChangeAspect="1" noMove="1" noResize="1" noEditPoints="1" noAdjustHandles="1" noChangeArrowheads="1" noChangeShapeType="1" noTextEdit="1"/>
              </p:cNvSpPr>
              <p:nvPr/>
            </p:nvSpPr>
            <p:spPr>
              <a:xfrm>
                <a:off x="1040674" y="687976"/>
                <a:ext cx="10110652" cy="5673348"/>
              </a:xfrm>
              <a:prstGeom prst="rect">
                <a:avLst/>
              </a:prstGeom>
              <a:blipFill>
                <a:blip r:embed="rId2"/>
                <a:stretch>
                  <a:fillRect l="-663" r="-483"/>
                </a:stretch>
              </a:blipFill>
            </p:spPr>
            <p:txBody>
              <a:bodyPr/>
              <a:lstStyle/>
              <a:p>
                <a:r>
                  <a:rPr lang="en-IN">
                    <a:noFill/>
                  </a:rPr>
                  <a:t> </a:t>
                </a:r>
              </a:p>
            </p:txBody>
          </p:sp>
        </mc:Fallback>
      </mc:AlternateContent>
    </p:spTree>
    <p:extLst>
      <p:ext uri="{BB962C8B-B14F-4D97-AF65-F5344CB8AC3E}">
        <p14:creationId xmlns:p14="http://schemas.microsoft.com/office/powerpoint/2010/main" val="21479261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5CF6-279F-4C81-A951-56384A838BBD}"/>
              </a:ext>
            </a:extLst>
          </p:cNvPr>
          <p:cNvSpPr>
            <a:spLocks noGrp="1"/>
          </p:cNvSpPr>
          <p:nvPr>
            <p:ph type="title"/>
          </p:nvPr>
        </p:nvSpPr>
        <p:spPr>
          <a:xfrm>
            <a:off x="742569" y="902442"/>
            <a:ext cx="9686926" cy="443441"/>
          </a:xfrm>
        </p:spPr>
        <p:txBody>
          <a:bodyPr>
            <a:normAutofit fontScale="90000"/>
          </a:bodyPr>
          <a:lstStyle/>
          <a:p>
            <a:r>
              <a:rPr lang="en-US" sz="3200" b="1" dirty="0">
                <a:solidFill>
                  <a:srgbClr val="7030A0"/>
                </a:solidFill>
              </a:rPr>
              <a:t>INTRODUCTION:</a:t>
            </a:r>
            <a:endParaRPr lang="en-IN" sz="3200" b="1" dirty="0">
              <a:solidFill>
                <a:srgbClr val="7030A0"/>
              </a:solidFill>
            </a:endParaRPr>
          </a:p>
        </p:txBody>
      </p:sp>
      <p:sp>
        <p:nvSpPr>
          <p:cNvPr id="3" name="Content Placeholder 2">
            <a:extLst>
              <a:ext uri="{FF2B5EF4-FFF2-40B4-BE49-F238E27FC236}">
                <a16:creationId xmlns:a16="http://schemas.microsoft.com/office/drawing/2014/main" id="{89AB6CEB-5D48-438B-A734-4459A583AF1D}"/>
              </a:ext>
            </a:extLst>
          </p:cNvPr>
          <p:cNvSpPr>
            <a:spLocks noGrp="1"/>
          </p:cNvSpPr>
          <p:nvPr>
            <p:ph idx="1"/>
          </p:nvPr>
        </p:nvSpPr>
        <p:spPr>
          <a:xfrm>
            <a:off x="593889" y="1659118"/>
            <a:ext cx="10807917" cy="4176074"/>
          </a:xfrm>
        </p:spPr>
        <p:txBody>
          <a:bodyPr>
            <a:normAutofit lnSpcReduction="10000"/>
          </a:bodyPr>
          <a:lstStyle/>
          <a:p>
            <a:pPr algn="just">
              <a:lnSpc>
                <a:spcPct val="160000"/>
              </a:lnSpc>
              <a:buFont typeface="Wingdings" panose="05000000000000000000" pitchFamily="2" charset="2"/>
              <a:buChar char="Ø"/>
            </a:pPr>
            <a:r>
              <a:rPr lang="en-US" sz="2000" dirty="0">
                <a:latin typeface="Trebuchet MS" panose="020B0603020202020204" pitchFamily="34" charset="0"/>
              </a:rPr>
              <a:t> Whenever there is heavy power demand or power shortage the frequency of the voltage between the tie lines connecting Electric vehicle aggregator and smart grid reduces.</a:t>
            </a:r>
          </a:p>
          <a:p>
            <a:pPr algn="just">
              <a:lnSpc>
                <a:spcPct val="160000"/>
              </a:lnSpc>
              <a:buFont typeface="Wingdings" panose="05000000000000000000" pitchFamily="2" charset="2"/>
              <a:buChar char="Ø"/>
            </a:pPr>
            <a:r>
              <a:rPr lang="en-US" sz="2000" dirty="0">
                <a:latin typeface="Trebuchet MS" panose="020B0603020202020204" pitchFamily="34" charset="0"/>
              </a:rPr>
              <a:t>This reduction in frequency is sensed through sensor and the information is sent to information center by PI controller.</a:t>
            </a:r>
          </a:p>
          <a:p>
            <a:pPr algn="just">
              <a:lnSpc>
                <a:spcPct val="160000"/>
              </a:lnSpc>
              <a:buFont typeface="Wingdings" panose="05000000000000000000" pitchFamily="2" charset="2"/>
              <a:buChar char="Ø"/>
            </a:pPr>
            <a:r>
              <a:rPr lang="en-US" sz="2000" dirty="0">
                <a:latin typeface="Trebuchet MS" panose="020B0603020202020204" pitchFamily="34" charset="0"/>
              </a:rPr>
              <a:t>According to the level of reduction in frequency, the PI controller decides how much input of power to be extracted from the Electric Vehicle Aggregator.</a:t>
            </a:r>
          </a:p>
          <a:p>
            <a:pPr algn="just">
              <a:lnSpc>
                <a:spcPct val="160000"/>
              </a:lnSpc>
              <a:buFont typeface="Wingdings" panose="05000000000000000000" pitchFamily="2" charset="2"/>
              <a:buChar char="Ø"/>
            </a:pPr>
            <a:r>
              <a:rPr lang="en-US" sz="2000" dirty="0">
                <a:latin typeface="Trebuchet MS" panose="020B0603020202020204" pitchFamily="34" charset="0"/>
              </a:rPr>
              <a:t>Here, the Electric Vehicle Aggregator acts as source of power to compensate the demand of power along with the Smart Grid.</a:t>
            </a:r>
          </a:p>
          <a:p>
            <a:pPr marL="0" indent="0">
              <a:lnSpc>
                <a:spcPct val="160000"/>
              </a:lnSpc>
              <a:buNone/>
            </a:pPr>
            <a:endParaRPr lang="en-US" sz="2000" dirty="0">
              <a:latin typeface="Trebuchet MS" panose="020B0603020202020204" pitchFamily="34" charset="0"/>
            </a:endParaRPr>
          </a:p>
        </p:txBody>
      </p:sp>
    </p:spTree>
    <p:extLst>
      <p:ext uri="{BB962C8B-B14F-4D97-AF65-F5344CB8AC3E}">
        <p14:creationId xmlns:p14="http://schemas.microsoft.com/office/powerpoint/2010/main" val="4467772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405" y="679270"/>
            <a:ext cx="9353007" cy="646331"/>
          </a:xfrm>
          <a:prstGeom prst="rect">
            <a:avLst/>
          </a:prstGeom>
          <a:noFill/>
        </p:spPr>
        <p:txBody>
          <a:bodyPr wrap="square" rtlCol="0">
            <a:spAutoFit/>
          </a:bodyPr>
          <a:lstStyle/>
          <a:p>
            <a:r>
              <a:rPr lang="en-US" dirty="0">
                <a:solidFill>
                  <a:srgbClr val="00B050"/>
                </a:solidFill>
              </a:rPr>
              <a:t>STABILITY REGION CURVE FOR TIME DELAY=0.5s FOR VARIOUS PARTICIPATION FACTORS:</a:t>
            </a:r>
          </a:p>
        </p:txBody>
      </p:sp>
      <p:pic>
        <p:nvPicPr>
          <p:cNvPr id="4" name="Picture 3" descr="m0.3.png"/>
          <p:cNvPicPr>
            <a:picLocks noChangeAspect="1"/>
          </p:cNvPicPr>
          <p:nvPr/>
        </p:nvPicPr>
        <p:blipFill>
          <a:blip r:embed="rId2"/>
          <a:stretch>
            <a:fillRect/>
          </a:stretch>
        </p:blipFill>
        <p:spPr>
          <a:xfrm>
            <a:off x="1123405" y="1619794"/>
            <a:ext cx="9940834" cy="4284617"/>
          </a:xfrm>
          <a:prstGeom prst="rect">
            <a:avLst/>
          </a:prstGeom>
        </p:spPr>
      </p:pic>
      <p:sp>
        <p:nvSpPr>
          <p:cNvPr id="6" name="Rectangle 5"/>
          <p:cNvSpPr/>
          <p:nvPr/>
        </p:nvSpPr>
        <p:spPr>
          <a:xfrm>
            <a:off x="7576458" y="2090055"/>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004" y="740228"/>
            <a:ext cx="10541727" cy="461665"/>
          </a:xfrm>
          <a:prstGeom prst="rect">
            <a:avLst/>
          </a:prstGeom>
          <a:noFill/>
        </p:spPr>
        <p:txBody>
          <a:bodyPr wrap="square" rtlCol="0">
            <a:spAutoFit/>
          </a:bodyPr>
          <a:lstStyle/>
          <a:p>
            <a:r>
              <a:rPr lang="en-US" sz="2400" b="1" dirty="0">
                <a:solidFill>
                  <a:schemeClr val="accent4"/>
                </a:solidFill>
              </a:rPr>
              <a:t>VALUES OF KP AND KI FOR SYSTEM STABILITY(For time delay=0.5s):</a:t>
            </a:r>
          </a:p>
        </p:txBody>
      </p:sp>
      <p:sp>
        <p:nvSpPr>
          <p:cNvPr id="3" name="TextBox 2"/>
          <p:cNvSpPr txBox="1"/>
          <p:nvPr/>
        </p:nvSpPr>
        <p:spPr>
          <a:xfrm>
            <a:off x="971004" y="1465280"/>
            <a:ext cx="10358847" cy="4190827"/>
          </a:xfrm>
          <a:prstGeom prst="rect">
            <a:avLst/>
          </a:prstGeom>
          <a:noFill/>
        </p:spPr>
        <p:txBody>
          <a:bodyPr wrap="square" rtlCol="0">
            <a:spAutoFit/>
          </a:bodyPr>
          <a:lstStyle/>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 The values of K</a:t>
            </a:r>
            <a:r>
              <a:rPr lang="en-US" sz="2000" baseline="-25000" dirty="0">
                <a:latin typeface="Trebuchet MS" panose="020B0603020202020204" pitchFamily="34" charset="0"/>
                <a:ea typeface="NSimSun" panose="02010609030101010101" pitchFamily="49" charset="-122"/>
              </a:rPr>
              <a:t>p</a:t>
            </a:r>
            <a:r>
              <a:rPr lang="en-US" sz="2000" dirty="0">
                <a:latin typeface="Trebuchet MS" panose="020B0603020202020204" pitchFamily="34" charset="0"/>
                <a:ea typeface="NSimSun" panose="02010609030101010101" pitchFamily="49" charset="-122"/>
              </a:rPr>
              <a:t> 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within the curve boundary for that participation factors. </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=1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=0.5</a:t>
            </a:r>
          </a:p>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unstable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 The values of K</a:t>
            </a:r>
            <a:r>
              <a:rPr lang="en-US" sz="2000" baseline="-25000" dirty="0">
                <a:latin typeface="Trebuchet MS" panose="020B0603020202020204" pitchFamily="34" charset="0"/>
                <a:ea typeface="NSimSun" panose="02010609030101010101" pitchFamily="49" charset="-122"/>
              </a:rPr>
              <a:t>p</a:t>
            </a:r>
            <a:r>
              <a:rPr lang="en-US" sz="2000" dirty="0">
                <a:latin typeface="Trebuchet MS" panose="020B0603020202020204" pitchFamily="34" charset="0"/>
                <a:ea typeface="NSimSun" panose="02010609030101010101" pitchFamily="49" charset="-122"/>
              </a:rPr>
              <a:t> 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anywhere out of curve boundary for that particular participation factors.</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=3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=2</a:t>
            </a:r>
          </a:p>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marginally 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The values of K</a:t>
            </a:r>
            <a:r>
              <a:rPr lang="en-US" sz="2000" baseline="-25000" dirty="0">
                <a:latin typeface="Trebuchet MS" panose="020B0603020202020204" pitchFamily="34" charset="0"/>
                <a:ea typeface="NSimSun" panose="02010609030101010101" pitchFamily="49" charset="-122"/>
              </a:rPr>
              <a:t>p </a:t>
            </a:r>
            <a:r>
              <a:rPr lang="en-US" sz="2000" dirty="0">
                <a:latin typeface="Trebuchet MS" panose="020B0603020202020204" pitchFamily="34" charset="0"/>
                <a:ea typeface="NSimSun" panose="02010609030101010101" pitchFamily="49" charset="-122"/>
              </a:rPr>
              <a:t>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on or near to the curve boundary for that particular participation factors.</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=1.8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=1.4</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4778492"/>
          </a:xfrm>
        </p:spPr>
        <p:txBody>
          <a:bodyPr/>
          <a:lstStyle/>
          <a:p>
            <a:pPr algn="ctr"/>
            <a:r>
              <a:rPr b="1" dirty="0">
                <a:solidFill>
                  <a:srgbClr val="7030A0"/>
                </a:solidFill>
              </a:rPr>
              <a:t>SIMULATION</a:t>
            </a:r>
            <a:r>
              <a:rPr b="1" dirty="0">
                <a:solidFill>
                  <a:srgbClr val="602FA1"/>
                </a:solidFill>
              </a:rPr>
              <a:t> RESULTS:</a:t>
            </a:r>
            <a:br>
              <a:rPr dirty="0">
                <a:solidFill>
                  <a:srgbClr val="602FA1"/>
                </a:solidFill>
              </a:rPr>
            </a:br>
            <a:r>
              <a:rPr dirty="0">
                <a:solidFill>
                  <a:srgbClr val="602FA1"/>
                </a:solidFill>
              </a:rPr>
              <a:t> </a:t>
            </a:r>
            <a:br>
              <a:rPr dirty="0">
                <a:solidFill>
                  <a:srgbClr val="602FA1"/>
                </a:solidFill>
              </a:rPr>
            </a:br>
            <a:r>
              <a:rPr sz="4000" dirty="0">
                <a:solidFill>
                  <a:srgbClr val="C00000"/>
                </a:solidFill>
              </a:rPr>
              <a:t>STABILITY ANALYSIS FOR VARIOUS COMMUNICATION DELAYS.</a:t>
            </a:r>
            <a:endParaRPr lang="en-US" sz="400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297933"/>
          </a:xfrm>
        </p:spPr>
        <p:txBody>
          <a:bodyPr>
            <a:noAutofit/>
          </a:bodyPr>
          <a:lstStyle/>
          <a:p>
            <a:r>
              <a:rPr sz="3200" b="1" dirty="0">
                <a:solidFill>
                  <a:srgbClr val="602FA1"/>
                </a:solidFill>
              </a:rPr>
              <a:t>SIMULATION:</a:t>
            </a:r>
            <a:endParaRPr lang="en-US" sz="3200" b="1" dirty="0">
              <a:solidFill>
                <a:srgbClr val="602FA1"/>
              </a:solidFill>
            </a:endParaRPr>
          </a:p>
        </p:txBody>
      </p:sp>
      <p:pic>
        <p:nvPicPr>
          <p:cNvPr id="4" name="Content Placeholder 3" descr="LFCS.png"/>
          <p:cNvPicPr>
            <a:picLocks noGrp="1" noChangeAspect="1"/>
          </p:cNvPicPr>
          <p:nvPr>
            <p:ph idx="1"/>
          </p:nvPr>
        </p:nvPicPr>
        <p:blipFill>
          <a:blip r:embed="rId2"/>
          <a:stretch>
            <a:fillRect/>
          </a:stretch>
        </p:blipFill>
        <p:spPr>
          <a:xfrm>
            <a:off x="844731" y="1176440"/>
            <a:ext cx="10593978" cy="4283834"/>
          </a:xfrm>
        </p:spPr>
      </p:pic>
      <p:sp>
        <p:nvSpPr>
          <p:cNvPr id="5" name="TextBox 4"/>
          <p:cNvSpPr txBox="1"/>
          <p:nvPr/>
        </p:nvSpPr>
        <p:spPr>
          <a:xfrm>
            <a:off x="2168434" y="5686696"/>
            <a:ext cx="7733212" cy="369332"/>
          </a:xfrm>
          <a:prstGeom prst="rect">
            <a:avLst/>
          </a:prstGeom>
          <a:noFill/>
        </p:spPr>
        <p:txBody>
          <a:bodyPr wrap="square" rtlCol="0">
            <a:spAutoFit/>
          </a:bodyPr>
          <a:lstStyle/>
          <a:p>
            <a:r>
              <a:rPr lang="en-US" b="1" dirty="0"/>
              <a:t>Fig.2 : System Model of Single Area LFC control system with EV aggregator.</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BC29-DE81-4988-A044-B8C42AB33B14}"/>
              </a:ext>
            </a:extLst>
          </p:cNvPr>
          <p:cNvSpPr>
            <a:spLocks noGrp="1"/>
          </p:cNvSpPr>
          <p:nvPr>
            <p:ph type="title"/>
          </p:nvPr>
        </p:nvSpPr>
        <p:spPr>
          <a:xfrm>
            <a:off x="659876" y="523190"/>
            <a:ext cx="10770123" cy="537326"/>
          </a:xfrm>
        </p:spPr>
        <p:txBody>
          <a:bodyPr>
            <a:normAutofit/>
          </a:bodyPr>
          <a:lstStyle/>
          <a:p>
            <a:r>
              <a:rPr lang="en-US" sz="3200" b="1" dirty="0">
                <a:solidFill>
                  <a:srgbClr val="7030A0"/>
                </a:solidFill>
              </a:rPr>
              <a:t>MATLAB OUTPUT :</a:t>
            </a:r>
            <a:endParaRPr lang="en-IN" sz="3200" b="1"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1589714"/>
              </p:ext>
            </p:extLst>
          </p:nvPr>
        </p:nvGraphicFramePr>
        <p:xfrm>
          <a:off x="574766" y="1725104"/>
          <a:ext cx="11068593" cy="4613249"/>
        </p:xfrm>
        <a:graphic>
          <a:graphicData uri="http://schemas.openxmlformats.org/drawingml/2006/table">
            <a:tbl>
              <a:tblPr firstRow="1" bandRow="1">
                <a:tableStyleId>{00A15C55-8517-42AA-B614-E9B94910E393}</a:tableStyleId>
              </a:tblPr>
              <a:tblGrid>
                <a:gridCol w="1172825">
                  <a:extLst>
                    <a:ext uri="{9D8B030D-6E8A-4147-A177-3AD203B41FA5}">
                      <a16:colId xmlns:a16="http://schemas.microsoft.com/office/drawing/2014/main" val="20000"/>
                    </a:ext>
                  </a:extLst>
                </a:gridCol>
                <a:gridCol w="1867459">
                  <a:extLst>
                    <a:ext uri="{9D8B030D-6E8A-4147-A177-3AD203B41FA5}">
                      <a16:colId xmlns:a16="http://schemas.microsoft.com/office/drawing/2014/main" val="20001"/>
                    </a:ext>
                  </a:extLst>
                </a:gridCol>
                <a:gridCol w="2043674">
                  <a:extLst>
                    <a:ext uri="{9D8B030D-6E8A-4147-A177-3AD203B41FA5}">
                      <a16:colId xmlns:a16="http://schemas.microsoft.com/office/drawing/2014/main" val="20002"/>
                    </a:ext>
                  </a:extLst>
                </a:gridCol>
                <a:gridCol w="1946818">
                  <a:extLst>
                    <a:ext uri="{9D8B030D-6E8A-4147-A177-3AD203B41FA5}">
                      <a16:colId xmlns:a16="http://schemas.microsoft.com/office/drawing/2014/main" val="20003"/>
                    </a:ext>
                  </a:extLst>
                </a:gridCol>
                <a:gridCol w="2004932">
                  <a:extLst>
                    <a:ext uri="{9D8B030D-6E8A-4147-A177-3AD203B41FA5}">
                      <a16:colId xmlns:a16="http://schemas.microsoft.com/office/drawing/2014/main" val="20004"/>
                    </a:ext>
                  </a:extLst>
                </a:gridCol>
                <a:gridCol w="2032885">
                  <a:extLst>
                    <a:ext uri="{9D8B030D-6E8A-4147-A177-3AD203B41FA5}">
                      <a16:colId xmlns:a16="http://schemas.microsoft.com/office/drawing/2014/main" val="20005"/>
                    </a:ext>
                  </a:extLst>
                </a:gridCol>
              </a:tblGrid>
              <a:tr h="658238">
                <a:tc>
                  <a:txBody>
                    <a:bodyPr/>
                    <a:lstStyle/>
                    <a:p>
                      <a:pPr marL="0" marR="0" algn="ctr">
                        <a:lnSpc>
                          <a:spcPct val="100000"/>
                        </a:lnSpc>
                        <a:spcBef>
                          <a:spcPts val="0"/>
                        </a:spcBef>
                        <a:spcAft>
                          <a:spcPts val="0"/>
                        </a:spcAft>
                      </a:pPr>
                      <a:endParaRPr lang="en-US" sz="1400" dirty="0">
                        <a:latin typeface="Trebuchet MS" panose="020B0603020202020204" pitchFamily="34" charset="0"/>
                      </a:endParaRPr>
                    </a:p>
                    <a:p>
                      <a:pPr marL="0" marR="0" algn="ctr">
                        <a:lnSpc>
                          <a:spcPct val="100000"/>
                        </a:lnSpc>
                        <a:spcBef>
                          <a:spcPts val="0"/>
                        </a:spcBef>
                        <a:spcAft>
                          <a:spcPts val="0"/>
                        </a:spcAft>
                      </a:pPr>
                      <a:r>
                        <a:rPr lang="en-US" sz="1400" dirty="0">
                          <a:latin typeface="Trebuchet MS" panose="020B0603020202020204" pitchFamily="34" charset="0"/>
                        </a:rPr>
                        <a:t>K</a:t>
                      </a:r>
                      <a:r>
                        <a:rPr lang="en-US" sz="1400" baseline="-25000" dirty="0">
                          <a:latin typeface="Trebuchet MS" panose="020B0603020202020204" pitchFamily="34" charset="0"/>
                        </a:rPr>
                        <a:t>p</a:t>
                      </a:r>
                      <a:endParaRPr lang="en-US" sz="1400" b="1" dirty="0">
                        <a:latin typeface="Trebuchet MS" panose="020B0603020202020204" pitchFamily="34" charset="0"/>
                        <a:ea typeface="Times New Roman"/>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=0.2</a:t>
                      </a:r>
                    </a:p>
                    <a:p>
                      <a:pPr marL="0" marR="0" algn="ctr">
                        <a:lnSpc>
                          <a:spcPct val="100000"/>
                        </a:lnSpc>
                        <a:spcBef>
                          <a:spcPts val="0"/>
                        </a:spcBef>
                        <a:spcAft>
                          <a:spcPts val="0"/>
                        </a:spcAft>
                      </a:pPr>
                      <a:endParaRPr lang="en-US" sz="1400" baseline="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=0.4</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rgbClr val="C00000"/>
                          </a:solidFill>
                          <a:latin typeface="Trebuchet MS" panose="020B0603020202020204" pitchFamily="34" charset="0"/>
                        </a:rPr>
                        <a:t>K</a:t>
                      </a:r>
                      <a:r>
                        <a:rPr lang="en-US" sz="1400" baseline="-25000" dirty="0">
                          <a:solidFill>
                            <a:srgbClr val="C00000"/>
                          </a:solidFill>
                          <a:latin typeface="Trebuchet MS" panose="020B0603020202020204" pitchFamily="34" charset="0"/>
                        </a:rPr>
                        <a:t>I</a:t>
                      </a:r>
                      <a:r>
                        <a:rPr lang="en-US" sz="1400" dirty="0">
                          <a:solidFill>
                            <a:srgbClr val="C00000"/>
                          </a:solidFill>
                          <a:latin typeface="Trebuchet MS" panose="020B0603020202020204" pitchFamily="34" charset="0"/>
                        </a:rPr>
                        <a:t>=0.6</a:t>
                      </a:r>
                      <a:endParaRPr lang="en-US" sz="1400" dirty="0">
                        <a:solidFill>
                          <a:srgbClr val="C00000"/>
                        </a:solidFill>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=0.8</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=1.0</a:t>
                      </a:r>
                      <a:endParaRPr lang="en-US" sz="1400" dirty="0">
                        <a:latin typeface="Trebuchet MS" panose="020B0603020202020204" pitchFamily="34" charset="0"/>
                        <a:ea typeface="Calibri"/>
                        <a:cs typeface="Times New Roman"/>
                      </a:endParaRPr>
                    </a:p>
                  </a:txBody>
                  <a:tcPr marL="68580" marR="68580" marT="0" marB="0"/>
                </a:tc>
                <a:extLst>
                  <a:ext uri="{0D108BD9-81ED-4DB2-BD59-A6C34878D82A}">
                    <a16:rowId xmlns:a16="http://schemas.microsoft.com/office/drawing/2014/main" val="10000"/>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1.7866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0.4231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0.0859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-0.0615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-0.1417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1"/>
                  </a:ext>
                </a:extLst>
              </a:tr>
              <a:tr h="319421">
                <a:tc>
                  <a:txBody>
                    <a:bodyPr/>
                    <a:lstStyle/>
                    <a:p>
                      <a:pPr marL="0" marR="0" algn="ctr">
                        <a:lnSpc>
                          <a:spcPct val="107000"/>
                        </a:lnSpc>
                        <a:spcBef>
                          <a:spcPts val="0"/>
                        </a:spcBef>
                        <a:spcAft>
                          <a:spcPts val="0"/>
                        </a:spcAft>
                      </a:pPr>
                      <a:r>
                        <a:rPr lang="en-US" sz="1400" b="1" dirty="0">
                          <a:latin typeface="Trebuchet MS" panose="020B0603020202020204" pitchFamily="34" charset="0"/>
                        </a:rPr>
                        <a:t>0.1</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2.7421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0.8271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0.3496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0.1340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0.0134</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2"/>
                  </a:ext>
                </a:extLst>
              </a:tr>
              <a:tr h="363559">
                <a:tc>
                  <a:txBody>
                    <a:bodyPr/>
                    <a:lstStyle/>
                    <a:p>
                      <a:pPr marL="0" marR="0" algn="ctr">
                        <a:lnSpc>
                          <a:spcPct val="107000"/>
                        </a:lnSpc>
                        <a:spcBef>
                          <a:spcPts val="0"/>
                        </a:spcBef>
                        <a:spcAft>
                          <a:spcPts val="0"/>
                        </a:spcAft>
                      </a:pPr>
                      <a:r>
                        <a:rPr lang="en-US" sz="1400" b="1" dirty="0">
                          <a:solidFill>
                            <a:srgbClr val="C00000"/>
                          </a:solidFill>
                          <a:latin typeface="Trebuchet MS" panose="020B0603020202020204" pitchFamily="34" charset="0"/>
                        </a:rPr>
                        <a:t>0.2</a:t>
                      </a:r>
                      <a:endParaRPr lang="en-US" sz="1400" b="1" dirty="0">
                        <a:solidFill>
                          <a:srgbClr val="C00000"/>
                        </a:solidFill>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3.5861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1.2002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solidFill>
                            <a:srgbClr val="C00000"/>
                          </a:solidFill>
                          <a:latin typeface="Bookman Old Style" panose="02050604050505020204" pitchFamily="18" charset="0"/>
                        </a:rPr>
                        <a:t>0.6018</a:t>
                      </a:r>
                      <a:endParaRPr lang="en-US" sz="1400" b="1" dirty="0">
                        <a:solidFill>
                          <a:srgbClr val="C00000"/>
                        </a:solidFill>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0.3242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0.1656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3"/>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0.3</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4.2522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1.5214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0.5034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0.3115</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4"/>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0.4</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4.6970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1.7773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1.0346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0.6669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0.4477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5"/>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0.5</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4.8537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1.9635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1.2023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0.8108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0.5717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6"/>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0.6</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4.6817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2.0829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1.3339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0.6812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7"/>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0.7</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4.3135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2.1433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1.4300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0.7751</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8"/>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0.8</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3.9050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2.1545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1.4932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1.1080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0.8527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9"/>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0.9</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3.5197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2.1273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1.5275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1.1628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0.9142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0"/>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1.0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3.1740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2.0715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1.5372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1.1982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0.9606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nvGraphicFramePr>
            <p:xfrm>
              <a:off x="574767" y="1187777"/>
              <a:ext cx="11068592" cy="537326"/>
            </p:xfrm>
            <a:graphic>
              <a:graphicData uri="http://schemas.openxmlformats.org/drawingml/2006/table">
                <a:tbl>
                  <a:tblPr firstRow="1" bandRow="1">
                    <a:tableStyleId>{00A15C55-8517-42AA-B614-E9B94910E393}</a:tableStyleId>
                  </a:tblPr>
                  <a:tblGrid>
                    <a:gridCol w="11068592">
                      <a:extLst>
                        <a:ext uri="{9D8B030D-6E8A-4147-A177-3AD203B41FA5}">
                          <a16:colId xmlns:a16="http://schemas.microsoft.com/office/drawing/2014/main" val="3006850104"/>
                        </a:ext>
                      </a:extLst>
                    </a:gridCol>
                  </a:tblGrid>
                  <a:tr h="537326">
                    <a:tc>
                      <a:txBody>
                        <a:bodyPr/>
                        <a:lstStyle/>
                        <a:p>
                          <a14:m>
                            <m:oMath xmlns:m="http://schemas.openxmlformats.org/officeDocument/2006/math">
                              <m:r>
                                <a:rPr lang="en-IN" sz="2000" b="1" i="1" smtClean="0">
                                  <a:latin typeface="Cambria Math" panose="02040503050406030204" pitchFamily="18" charset="0"/>
                                </a:rPr>
                                <m:t>                                       </m:t>
                              </m:r>
                              <m:sSup>
                                <m:sSupPr>
                                  <m:ctrlPr>
                                    <a:rPr lang="en-IN" sz="2000" i="1" smtClean="0">
                                      <a:latin typeface="Cambria Math" panose="02040503050406030204" pitchFamily="18" charset="0"/>
                                    </a:rPr>
                                  </m:ctrlPr>
                                </m:sSupPr>
                                <m:e>
                                  <m:r>
                                    <a:rPr lang="en-IN" sz="2000" smtClean="0">
                                      <a:latin typeface="Cambria Math" panose="02040503050406030204" pitchFamily="18" charset="0"/>
                                    </a:rPr>
                                    <m:t>𝝉</m:t>
                                  </m:r>
                                </m:e>
                                <m:sup>
                                  <m:r>
                                    <a:rPr lang="en-IN" sz="2000" smtClean="0">
                                      <a:latin typeface="Cambria Math" panose="02040503050406030204" pitchFamily="18" charset="0"/>
                                    </a:rPr>
                                    <m:t>∗</m:t>
                                  </m:r>
                                </m:sup>
                              </m:sSup>
                            </m:oMath>
                          </a14:m>
                          <a:r>
                            <a:rPr lang="en-IN" sz="2000" dirty="0"/>
                            <a:t>   -  STABILITY DELAY MARGIN (s)</a:t>
                          </a:r>
                        </a:p>
                      </a:txBody>
                      <a:tcPr/>
                    </a:tc>
                    <a:extLst>
                      <a:ext uri="{0D108BD9-81ED-4DB2-BD59-A6C34878D82A}">
                        <a16:rowId xmlns:a16="http://schemas.microsoft.com/office/drawing/2014/main" val="4056146536"/>
                      </a:ext>
                    </a:extLst>
                  </a:tr>
                </a:tbl>
              </a:graphicData>
            </a:graphic>
          </p:graphicFrame>
        </mc:Choice>
        <mc:Fallback xmlns="">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2429051532"/>
                  </p:ext>
                </p:extLst>
              </p:nvPr>
            </p:nvGraphicFramePr>
            <p:xfrm>
              <a:off x="574767" y="1187777"/>
              <a:ext cx="11068592" cy="537326"/>
            </p:xfrm>
            <a:graphic>
              <a:graphicData uri="http://schemas.openxmlformats.org/drawingml/2006/table">
                <a:tbl>
                  <a:tblPr firstRow="1" bandRow="1">
                    <a:tableStyleId>{00A15C55-8517-42AA-B614-E9B94910E393}</a:tableStyleId>
                  </a:tblPr>
                  <a:tblGrid>
                    <a:gridCol w="11068592">
                      <a:extLst>
                        <a:ext uri="{9D8B030D-6E8A-4147-A177-3AD203B41FA5}">
                          <a16:colId xmlns:a16="http://schemas.microsoft.com/office/drawing/2014/main" val="3006850104"/>
                        </a:ext>
                      </a:extLst>
                    </a:gridCol>
                  </a:tblGrid>
                  <a:tr h="537326">
                    <a:tc>
                      <a:txBody>
                        <a:bodyPr/>
                        <a:lstStyle/>
                        <a:p>
                          <a:endParaRPr lang="en-US"/>
                        </a:p>
                      </a:txBody>
                      <a:tcPr>
                        <a:blipFill>
                          <a:blip r:embed="rId2"/>
                          <a:stretch>
                            <a:fillRect l="-55" t="-4494" r="-275" b="-5618"/>
                          </a:stretch>
                        </a:blipFill>
                      </a:tcPr>
                    </a:tc>
                    <a:extLst>
                      <a:ext uri="{0D108BD9-81ED-4DB2-BD59-A6C34878D82A}">
                        <a16:rowId xmlns:a16="http://schemas.microsoft.com/office/drawing/2014/main" val="4056146536"/>
                      </a:ext>
                    </a:extLst>
                  </a:tr>
                </a:tbl>
              </a:graphicData>
            </a:graphic>
          </p:graphicFrame>
        </mc:Fallback>
      </mc:AlternateContent>
    </p:spTree>
    <p:extLst>
      <p:ext uri="{BB962C8B-B14F-4D97-AF65-F5344CB8AC3E}">
        <p14:creationId xmlns:p14="http://schemas.microsoft.com/office/powerpoint/2010/main" val="15209332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642594"/>
            <a:ext cx="11138263" cy="1543257"/>
          </a:xfrm>
        </p:spPr>
        <p:txBody>
          <a:bodyPr>
            <a:normAutofit/>
          </a:bodyPr>
          <a:lstStyle/>
          <a:p>
            <a:r>
              <a:rPr sz="2800" b="1" dirty="0">
                <a:solidFill>
                  <a:srgbClr val="7030A0"/>
                </a:solidFill>
              </a:rPr>
              <a:t>     For</a:t>
            </a:r>
            <a:r>
              <a:rPr sz="2800" b="1" dirty="0">
                <a:solidFill>
                  <a:srgbClr val="7030A0"/>
                </a:solidFill>
                <a:latin typeface="Trebuchet MS" panose="020B0603020202020204" pitchFamily="34" charset="0"/>
              </a:rPr>
              <a:t> </a:t>
            </a:r>
            <a:r>
              <a:rPr sz="2800" b="1" dirty="0">
                <a:solidFill>
                  <a:srgbClr val="7030A0"/>
                </a:solidFill>
              </a:rPr>
              <a:t>K</a:t>
            </a:r>
            <a:r>
              <a:rPr sz="2800" b="1" baseline="-25000" dirty="0">
                <a:solidFill>
                  <a:srgbClr val="7030A0"/>
                </a:solidFill>
              </a:rPr>
              <a:t>p</a:t>
            </a:r>
            <a:r>
              <a:rPr sz="2800" b="1" dirty="0">
                <a:solidFill>
                  <a:srgbClr val="7030A0"/>
                </a:solidFill>
              </a:rPr>
              <a:t>=0.</a:t>
            </a:r>
            <a:r>
              <a:rPr lang="en-IN" sz="2800" b="1" dirty="0">
                <a:solidFill>
                  <a:srgbClr val="7030A0"/>
                </a:solidFill>
              </a:rPr>
              <a:t>2</a:t>
            </a:r>
            <a:r>
              <a:rPr sz="2800" b="1" dirty="0">
                <a:solidFill>
                  <a:srgbClr val="7030A0"/>
                </a:solidFill>
              </a:rPr>
              <a:t>, K</a:t>
            </a:r>
            <a:r>
              <a:rPr sz="2800" b="1" baseline="-25000" dirty="0">
                <a:solidFill>
                  <a:srgbClr val="7030A0"/>
                </a:solidFill>
              </a:rPr>
              <a:t>i</a:t>
            </a:r>
            <a:r>
              <a:rPr sz="2800" b="1" dirty="0">
                <a:solidFill>
                  <a:srgbClr val="7030A0"/>
                </a:solidFill>
              </a:rPr>
              <a:t> =0.6  and Communication Delay , τ</a:t>
            </a:r>
            <a:r>
              <a:rPr sz="2800" b="1" baseline="30000" dirty="0">
                <a:solidFill>
                  <a:srgbClr val="7030A0"/>
                </a:solidFill>
              </a:rPr>
              <a:t>*</a:t>
            </a:r>
            <a:r>
              <a:rPr sz="2800" b="1" dirty="0">
                <a:solidFill>
                  <a:srgbClr val="7030A0"/>
                </a:solidFill>
              </a:rPr>
              <a:t>= 0</a:t>
            </a:r>
            <a:r>
              <a:rPr lang="en-IN" sz="2800" b="1" dirty="0">
                <a:solidFill>
                  <a:srgbClr val="7030A0"/>
                </a:solidFill>
              </a:rPr>
              <a:t>.6018</a:t>
            </a:r>
            <a:r>
              <a:rPr sz="2800" b="1" dirty="0">
                <a:solidFill>
                  <a:srgbClr val="7030A0"/>
                </a:solidFill>
              </a:rPr>
              <a:t> sec</a:t>
            </a:r>
            <a:br>
              <a:rPr sz="2800" b="1" dirty="0">
                <a:solidFill>
                  <a:srgbClr val="7030A0"/>
                </a:solidFill>
              </a:rPr>
            </a:br>
            <a:br>
              <a:rPr sz="2800" b="1" dirty="0">
                <a:solidFill>
                  <a:srgbClr val="7030A0"/>
                </a:solidFill>
              </a:rPr>
            </a:br>
            <a:r>
              <a:rPr sz="2800" b="1" dirty="0">
                <a:solidFill>
                  <a:srgbClr val="7030A0"/>
                </a:solidFill>
              </a:rPr>
              <a:t>                                 </a:t>
            </a:r>
            <a:r>
              <a:rPr lang="en-IN" sz="2800" b="1" dirty="0">
                <a:solidFill>
                  <a:schemeClr val="tx1"/>
                </a:solidFill>
              </a:rPr>
              <a:t>(Marginal stable response)</a:t>
            </a:r>
            <a:endParaRPr lang="en-US" sz="2800" dirty="0">
              <a:solidFill>
                <a:schemeClr val="tx1"/>
              </a:solidFill>
            </a:endParaRPr>
          </a:p>
        </p:txBody>
      </p:sp>
      <p:pic>
        <p:nvPicPr>
          <p:cNvPr id="5" name="Content Placeholder 4">
            <a:extLst>
              <a:ext uri="{FF2B5EF4-FFF2-40B4-BE49-F238E27FC236}">
                <a16:creationId xmlns:a16="http://schemas.microsoft.com/office/drawing/2014/main" id="{3548846E-DC86-438C-B9EB-F656803957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737" b="2519"/>
          <a:stretch/>
        </p:blipFill>
        <p:spPr>
          <a:xfrm>
            <a:off x="735874" y="2340090"/>
            <a:ext cx="10720252" cy="3875316"/>
          </a:xfr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6" y="444137"/>
            <a:ext cx="10302238" cy="1436914"/>
          </a:xfrm>
        </p:spPr>
        <p:txBody>
          <a:bodyPr>
            <a:normAutofit/>
          </a:bodyPr>
          <a:lstStyle/>
          <a:p>
            <a:r>
              <a:rPr lang="en-IN" sz="2700" b="1" dirty="0">
                <a:solidFill>
                  <a:srgbClr val="7030A0"/>
                </a:solidFill>
              </a:rPr>
              <a:t>     For</a:t>
            </a:r>
            <a:r>
              <a:rPr lang="en-IN" sz="2700" b="1" dirty="0">
                <a:solidFill>
                  <a:srgbClr val="7030A0"/>
                </a:solidFill>
                <a:latin typeface="Trebuchet MS" panose="020B0603020202020204" pitchFamily="34" charset="0"/>
              </a:rPr>
              <a:t> </a:t>
            </a:r>
            <a:r>
              <a:rPr lang="en-IN" sz="2700" b="1" dirty="0" err="1">
                <a:solidFill>
                  <a:srgbClr val="7030A0"/>
                </a:solidFill>
              </a:rPr>
              <a:t>K</a:t>
            </a:r>
            <a:r>
              <a:rPr lang="en-IN" sz="2700" b="1" baseline="-25000" dirty="0" err="1">
                <a:solidFill>
                  <a:srgbClr val="7030A0"/>
                </a:solidFill>
              </a:rPr>
              <a:t>p</a:t>
            </a:r>
            <a:r>
              <a:rPr lang="en-IN" sz="2700" b="1" dirty="0">
                <a:solidFill>
                  <a:srgbClr val="7030A0"/>
                </a:solidFill>
              </a:rPr>
              <a:t>=0.2, K</a:t>
            </a:r>
            <a:r>
              <a:rPr lang="en-IN" sz="2700" b="1" baseline="-25000" dirty="0">
                <a:solidFill>
                  <a:srgbClr val="7030A0"/>
                </a:solidFill>
              </a:rPr>
              <a:t>i</a:t>
            </a:r>
            <a:r>
              <a:rPr lang="en-IN" sz="2700" b="1" dirty="0">
                <a:solidFill>
                  <a:srgbClr val="7030A0"/>
                </a:solidFill>
              </a:rPr>
              <a:t> =0.6  and Communication Delay , </a:t>
            </a:r>
            <a:r>
              <a:rPr lang="el-GR" sz="2700" b="1" dirty="0">
                <a:solidFill>
                  <a:srgbClr val="7030A0"/>
                </a:solidFill>
              </a:rPr>
              <a:t>τ</a:t>
            </a:r>
            <a:r>
              <a:rPr lang="el-GR" sz="2700" b="1" baseline="30000" dirty="0">
                <a:solidFill>
                  <a:srgbClr val="7030A0"/>
                </a:solidFill>
              </a:rPr>
              <a:t>*</a:t>
            </a:r>
            <a:r>
              <a:rPr lang="el-GR" sz="2700" b="1" dirty="0">
                <a:solidFill>
                  <a:srgbClr val="7030A0"/>
                </a:solidFill>
              </a:rPr>
              <a:t>= 0.</a:t>
            </a:r>
            <a:r>
              <a:rPr lang="en-IN" sz="2700" b="1" dirty="0">
                <a:solidFill>
                  <a:srgbClr val="7030A0"/>
                </a:solidFill>
              </a:rPr>
              <a:t>5156</a:t>
            </a:r>
            <a:r>
              <a:rPr lang="el-GR" sz="2700" b="1" dirty="0">
                <a:solidFill>
                  <a:srgbClr val="7030A0"/>
                </a:solidFill>
              </a:rPr>
              <a:t> </a:t>
            </a:r>
            <a:r>
              <a:rPr lang="en-IN" sz="2700" b="1" dirty="0">
                <a:solidFill>
                  <a:srgbClr val="7030A0"/>
                </a:solidFill>
              </a:rPr>
              <a:t>sec</a:t>
            </a:r>
            <a:r>
              <a:rPr lang="en-IN" sz="2700" b="0" i="0" dirty="0">
                <a:solidFill>
                  <a:schemeClr val="tx1"/>
                </a:solidFill>
                <a:effectLst/>
                <a:latin typeface="Trebuchet MS" panose="020B0603020202020204" pitchFamily="34" charset="0"/>
              </a:rPr>
              <a:t> </a:t>
            </a:r>
            <a:br>
              <a:rPr lang="en-IN" sz="2700" b="0" i="0" dirty="0">
                <a:solidFill>
                  <a:schemeClr val="tx1"/>
                </a:solidFill>
                <a:effectLst/>
                <a:latin typeface="Trebuchet MS" panose="020B0603020202020204" pitchFamily="34" charset="0"/>
              </a:rPr>
            </a:br>
            <a:br>
              <a:rPr lang="en-IN" sz="2700" b="0" i="0" dirty="0">
                <a:solidFill>
                  <a:schemeClr val="tx1"/>
                </a:solidFill>
                <a:effectLst/>
                <a:latin typeface="Trebuchet MS" panose="020B0603020202020204" pitchFamily="34" charset="0"/>
              </a:rPr>
            </a:br>
            <a:r>
              <a:rPr lang="en-IN" sz="2700" b="1" i="0" dirty="0">
                <a:solidFill>
                  <a:schemeClr val="tx1"/>
                </a:solidFill>
                <a:effectLst/>
              </a:rPr>
              <a:t>                                    (Stable response)</a:t>
            </a:r>
            <a:endParaRPr lang="en-IN" sz="2700" b="1" dirty="0">
              <a:solidFill>
                <a:schemeClr val="tx1"/>
              </a:solidFill>
            </a:endParaRPr>
          </a:p>
        </p:txBody>
      </p:sp>
      <p:pic>
        <p:nvPicPr>
          <p:cNvPr id="11" name="Content Placeholder 10">
            <a:extLst>
              <a:ext uri="{FF2B5EF4-FFF2-40B4-BE49-F238E27FC236}">
                <a16:creationId xmlns:a16="http://schemas.microsoft.com/office/drawing/2014/main" id="{14B14AA1-9C6C-420E-94FF-DD8F640DB5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619" b="2230"/>
          <a:stretch/>
        </p:blipFill>
        <p:spPr>
          <a:xfrm>
            <a:off x="744583" y="2116182"/>
            <a:ext cx="10702833" cy="4032069"/>
          </a:xfr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37" y="418012"/>
            <a:ext cx="10990217" cy="1811382"/>
          </a:xfrm>
        </p:spPr>
        <p:txBody>
          <a:bodyPr>
            <a:normAutofit/>
          </a:bodyPr>
          <a:lstStyle/>
          <a:p>
            <a:r>
              <a:rPr sz="2800" b="1" dirty="0">
                <a:solidFill>
                  <a:srgbClr val="7030A0"/>
                </a:solidFill>
              </a:rPr>
              <a:t>For</a:t>
            </a:r>
            <a:r>
              <a:rPr sz="2800" b="1" dirty="0">
                <a:solidFill>
                  <a:srgbClr val="7030A0"/>
                </a:solidFill>
                <a:latin typeface="Trebuchet MS" panose="020B0603020202020204" pitchFamily="34" charset="0"/>
              </a:rPr>
              <a:t> </a:t>
            </a:r>
            <a:r>
              <a:rPr sz="2800" b="1" dirty="0">
                <a:solidFill>
                  <a:srgbClr val="7030A0"/>
                </a:solidFill>
              </a:rPr>
              <a:t>K</a:t>
            </a:r>
            <a:r>
              <a:rPr sz="2800" b="1" baseline="-25000" dirty="0">
                <a:solidFill>
                  <a:srgbClr val="7030A0"/>
                </a:solidFill>
              </a:rPr>
              <a:t>p</a:t>
            </a:r>
            <a:r>
              <a:rPr sz="2800" b="1" dirty="0">
                <a:solidFill>
                  <a:srgbClr val="7030A0"/>
                </a:solidFill>
              </a:rPr>
              <a:t>=0.</a:t>
            </a:r>
            <a:r>
              <a:rPr lang="en-IN" sz="2800" b="1" dirty="0">
                <a:solidFill>
                  <a:srgbClr val="7030A0"/>
                </a:solidFill>
              </a:rPr>
              <a:t>2</a:t>
            </a:r>
            <a:r>
              <a:rPr sz="2800" b="1" dirty="0">
                <a:solidFill>
                  <a:srgbClr val="7030A0"/>
                </a:solidFill>
              </a:rPr>
              <a:t>, K</a:t>
            </a:r>
            <a:r>
              <a:rPr sz="2800" b="1" baseline="-25000" dirty="0">
                <a:solidFill>
                  <a:srgbClr val="7030A0"/>
                </a:solidFill>
              </a:rPr>
              <a:t>i</a:t>
            </a:r>
            <a:r>
              <a:rPr sz="2800" b="1" dirty="0">
                <a:solidFill>
                  <a:srgbClr val="7030A0"/>
                </a:solidFill>
              </a:rPr>
              <a:t> =0.6  and Communication Delay , τ</a:t>
            </a:r>
            <a:r>
              <a:rPr sz="2800" b="1" baseline="30000" dirty="0">
                <a:solidFill>
                  <a:srgbClr val="7030A0"/>
                </a:solidFill>
              </a:rPr>
              <a:t>*</a:t>
            </a:r>
            <a:r>
              <a:rPr sz="2800" b="1" dirty="0">
                <a:solidFill>
                  <a:srgbClr val="7030A0"/>
                </a:solidFill>
              </a:rPr>
              <a:t>= 0.</a:t>
            </a:r>
            <a:r>
              <a:rPr lang="en-IN" sz="2800" b="1" dirty="0">
                <a:solidFill>
                  <a:srgbClr val="7030A0"/>
                </a:solidFill>
              </a:rPr>
              <a:t>7125</a:t>
            </a:r>
            <a:r>
              <a:rPr sz="2800" b="1" dirty="0">
                <a:solidFill>
                  <a:srgbClr val="7030A0"/>
                </a:solidFill>
              </a:rPr>
              <a:t> sec</a:t>
            </a:r>
            <a:br>
              <a:rPr sz="2800" b="1" dirty="0">
                <a:solidFill>
                  <a:srgbClr val="7030A0"/>
                </a:solidFill>
              </a:rPr>
            </a:br>
            <a:br>
              <a:rPr lang="en-US" sz="2800" b="1" dirty="0">
                <a:solidFill>
                  <a:srgbClr val="7030A0"/>
                </a:solidFill>
              </a:rPr>
            </a:br>
            <a:r>
              <a:rPr lang="en-US" sz="2800" b="1" dirty="0">
                <a:solidFill>
                  <a:srgbClr val="7030A0"/>
                </a:solidFill>
              </a:rPr>
              <a:t>                                     </a:t>
            </a:r>
            <a:r>
              <a:rPr lang="en-IN" sz="2800" b="1" dirty="0">
                <a:solidFill>
                  <a:schemeClr val="tx1"/>
                </a:solidFill>
              </a:rPr>
              <a:t>(Unstable response)</a:t>
            </a:r>
            <a:endParaRPr lang="en-US" sz="2800" dirty="0">
              <a:solidFill>
                <a:schemeClr val="tx1"/>
              </a:solidFill>
            </a:endParaRPr>
          </a:p>
        </p:txBody>
      </p:sp>
      <p:pic>
        <p:nvPicPr>
          <p:cNvPr id="5" name="Content Placeholder 4">
            <a:extLst>
              <a:ext uri="{FF2B5EF4-FFF2-40B4-BE49-F238E27FC236}">
                <a16:creationId xmlns:a16="http://schemas.microsoft.com/office/drawing/2014/main" id="{2EBDE03D-DE31-41A2-ABD5-CAFCF81FF4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181" b="2347"/>
          <a:stretch/>
        </p:blipFill>
        <p:spPr>
          <a:xfrm>
            <a:off x="709748" y="2285999"/>
            <a:ext cx="10772503" cy="3875314"/>
          </a:xfr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7D95-D90A-4AA4-8A45-F288CC9F8AC1}"/>
              </a:ext>
            </a:extLst>
          </p:cNvPr>
          <p:cNvSpPr>
            <a:spLocks noGrp="1"/>
          </p:cNvSpPr>
          <p:nvPr>
            <p:ph type="title"/>
          </p:nvPr>
        </p:nvSpPr>
        <p:spPr>
          <a:xfrm>
            <a:off x="418011" y="418012"/>
            <a:ext cx="11512731" cy="862148"/>
          </a:xfrm>
        </p:spPr>
        <p:txBody>
          <a:bodyPr>
            <a:normAutofit fontScale="90000"/>
          </a:bodyPr>
          <a:lstStyle/>
          <a:p>
            <a:r>
              <a:rPr lang="en-IN" sz="2800" b="1" dirty="0">
                <a:solidFill>
                  <a:srgbClr val="7030A0"/>
                </a:solidFill>
                <a:latin typeface="+mn-lt"/>
              </a:rPr>
              <a:t>COMPARISON OF FREQUENCY RESPONSE OF LFC-EV SYSTEM FOR DIFFERENT TIME DELAYS:       </a:t>
            </a:r>
            <a:r>
              <a:rPr lang="en-IN" sz="2800" b="1" dirty="0">
                <a:solidFill>
                  <a:srgbClr val="7030A0"/>
                </a:solidFill>
              </a:rPr>
              <a:t>For </a:t>
            </a:r>
            <a:r>
              <a:rPr lang="en-IN" sz="2800" b="1" dirty="0">
                <a:solidFill>
                  <a:schemeClr val="tx1"/>
                </a:solidFill>
              </a:rPr>
              <a:t>K</a:t>
            </a:r>
            <a:r>
              <a:rPr lang="en-IN" sz="2800" b="1" baseline="-25000" dirty="0">
                <a:solidFill>
                  <a:schemeClr val="tx1"/>
                </a:solidFill>
              </a:rPr>
              <a:t>p</a:t>
            </a:r>
            <a:r>
              <a:rPr lang="en-IN" sz="2800" b="1" dirty="0">
                <a:solidFill>
                  <a:schemeClr val="tx1"/>
                </a:solidFill>
              </a:rPr>
              <a:t>=0.1 </a:t>
            </a:r>
            <a:r>
              <a:rPr lang="en-IN" sz="2800" b="1" dirty="0">
                <a:solidFill>
                  <a:srgbClr val="7030A0"/>
                </a:solidFill>
              </a:rPr>
              <a:t>, </a:t>
            </a:r>
            <a:r>
              <a:rPr lang="en-IN" sz="2800" b="1" dirty="0">
                <a:solidFill>
                  <a:schemeClr val="tx1"/>
                </a:solidFill>
              </a:rPr>
              <a:t>K</a:t>
            </a:r>
            <a:r>
              <a:rPr lang="en-IN" sz="2800" b="1" baseline="-25000" dirty="0">
                <a:solidFill>
                  <a:schemeClr val="tx1"/>
                </a:solidFill>
              </a:rPr>
              <a:t>i</a:t>
            </a:r>
            <a:r>
              <a:rPr lang="en-IN" sz="2800" b="1" dirty="0">
                <a:solidFill>
                  <a:schemeClr val="tx1"/>
                </a:solidFill>
              </a:rPr>
              <a:t> =0.6</a:t>
            </a:r>
            <a:r>
              <a:rPr lang="en-IN" sz="2800" b="1" dirty="0">
                <a:solidFill>
                  <a:srgbClr val="602FA1"/>
                </a:solidFill>
              </a:rPr>
              <a:t>.</a:t>
            </a:r>
            <a:endParaRPr lang="en-IN" sz="2800" dirty="0">
              <a:solidFill>
                <a:srgbClr val="602FA1"/>
              </a:solidFill>
            </a:endParaRPr>
          </a:p>
        </p:txBody>
      </p:sp>
      <p:pic>
        <p:nvPicPr>
          <p:cNvPr id="5" name="Picture 4">
            <a:extLst>
              <a:ext uri="{FF2B5EF4-FFF2-40B4-BE49-F238E27FC236}">
                <a16:creationId xmlns:a16="http://schemas.microsoft.com/office/drawing/2014/main" id="{E5FD569E-6692-4C15-BDE2-BBE466249F39}"/>
              </a:ext>
            </a:extLst>
          </p:cNvPr>
          <p:cNvPicPr>
            <a:picLocks noChangeAspect="1"/>
          </p:cNvPicPr>
          <p:nvPr/>
        </p:nvPicPr>
        <p:blipFill rotWithShape="1">
          <a:blip r:embed="rId2">
            <a:extLst>
              <a:ext uri="{28A0092B-C50C-407E-A947-70E740481C1C}">
                <a14:useLocalDpi xmlns:a14="http://schemas.microsoft.com/office/drawing/2010/main" val="0"/>
              </a:ext>
            </a:extLst>
          </a:blip>
          <a:srcRect t="11302" b="2603"/>
          <a:stretch/>
        </p:blipFill>
        <p:spPr>
          <a:xfrm>
            <a:off x="648789" y="1408613"/>
            <a:ext cx="4275907" cy="2020388"/>
          </a:xfrm>
          <a:prstGeom prst="rect">
            <a:avLst/>
          </a:prstGeom>
        </p:spPr>
      </p:pic>
      <p:pic>
        <p:nvPicPr>
          <p:cNvPr id="7" name="Picture 6">
            <a:extLst>
              <a:ext uri="{FF2B5EF4-FFF2-40B4-BE49-F238E27FC236}">
                <a16:creationId xmlns:a16="http://schemas.microsoft.com/office/drawing/2014/main" id="{8CF0EDA6-ABBE-44D8-B72E-E3C790687839}"/>
              </a:ext>
            </a:extLst>
          </p:cNvPr>
          <p:cNvPicPr>
            <a:picLocks noChangeAspect="1"/>
          </p:cNvPicPr>
          <p:nvPr/>
        </p:nvPicPr>
        <p:blipFill rotWithShape="1">
          <a:blip r:embed="rId3">
            <a:extLst>
              <a:ext uri="{28A0092B-C50C-407E-A947-70E740481C1C}">
                <a14:useLocalDpi xmlns:a14="http://schemas.microsoft.com/office/drawing/2010/main" val="0"/>
              </a:ext>
            </a:extLst>
          </a:blip>
          <a:srcRect t="11500" b="2710"/>
          <a:stretch/>
        </p:blipFill>
        <p:spPr>
          <a:xfrm>
            <a:off x="7071360" y="1408613"/>
            <a:ext cx="4275907" cy="2020388"/>
          </a:xfrm>
          <a:prstGeom prst="rect">
            <a:avLst/>
          </a:prstGeom>
        </p:spPr>
      </p:pic>
      <p:pic>
        <p:nvPicPr>
          <p:cNvPr id="9" name="Picture 8">
            <a:extLst>
              <a:ext uri="{FF2B5EF4-FFF2-40B4-BE49-F238E27FC236}">
                <a16:creationId xmlns:a16="http://schemas.microsoft.com/office/drawing/2014/main" id="{5CAAE496-57C9-4F83-A6B1-F7AC36990F98}"/>
              </a:ext>
            </a:extLst>
          </p:cNvPr>
          <p:cNvPicPr>
            <a:picLocks noChangeAspect="1"/>
          </p:cNvPicPr>
          <p:nvPr/>
        </p:nvPicPr>
        <p:blipFill rotWithShape="1">
          <a:blip r:embed="rId4">
            <a:extLst>
              <a:ext uri="{28A0092B-C50C-407E-A947-70E740481C1C}">
                <a14:useLocalDpi xmlns:a14="http://schemas.microsoft.com/office/drawing/2010/main" val="0"/>
              </a:ext>
            </a:extLst>
          </a:blip>
          <a:srcRect t="11175" b="2349"/>
          <a:stretch/>
        </p:blipFill>
        <p:spPr>
          <a:xfrm>
            <a:off x="3614056" y="3824849"/>
            <a:ext cx="4275907" cy="2020388"/>
          </a:xfrm>
          <a:prstGeom prst="rect">
            <a:avLst/>
          </a:prstGeom>
        </p:spPr>
      </p:pic>
      <p:sp>
        <p:nvSpPr>
          <p:cNvPr id="10" name="TextBox 9">
            <a:extLst>
              <a:ext uri="{FF2B5EF4-FFF2-40B4-BE49-F238E27FC236}">
                <a16:creationId xmlns:a16="http://schemas.microsoft.com/office/drawing/2014/main" id="{ED1D2B60-CBA9-42EA-86D0-440CEE39A6EE}"/>
              </a:ext>
            </a:extLst>
          </p:cNvPr>
          <p:cNvSpPr txBox="1"/>
          <p:nvPr/>
        </p:nvSpPr>
        <p:spPr>
          <a:xfrm>
            <a:off x="714173" y="3470365"/>
            <a:ext cx="2595084" cy="677108"/>
          </a:xfrm>
          <a:prstGeom prst="rect">
            <a:avLst/>
          </a:prstGeom>
          <a:noFill/>
        </p:spPr>
        <p:txBody>
          <a:bodyPr wrap="square" rtlCol="0">
            <a:spAutoFit/>
          </a:bodyPr>
          <a:lstStyle/>
          <a:p>
            <a:r>
              <a:rPr lang="en-US" sz="2000" b="1" dirty="0"/>
              <a:t>           τ</a:t>
            </a:r>
            <a:r>
              <a:rPr lang="en-US" sz="2000" b="1" baseline="30000" dirty="0"/>
              <a:t>*</a:t>
            </a:r>
            <a:r>
              <a:rPr lang="en-US" sz="1800" b="1" dirty="0">
                <a:solidFill>
                  <a:srgbClr val="7030A0"/>
                </a:solidFill>
              </a:rPr>
              <a:t>= 0.325 sec</a:t>
            </a:r>
          </a:p>
          <a:p>
            <a:r>
              <a:rPr lang="en-IN" sz="1800" b="1" i="0" dirty="0">
                <a:solidFill>
                  <a:schemeClr val="tx1"/>
                </a:solidFill>
                <a:effectLst/>
              </a:rPr>
              <a:t>        (Stable response)  </a:t>
            </a:r>
            <a:endParaRPr lang="en-IN" b="1" dirty="0"/>
          </a:p>
        </p:txBody>
      </p:sp>
      <p:sp>
        <p:nvSpPr>
          <p:cNvPr id="11" name="TextBox 10">
            <a:extLst>
              <a:ext uri="{FF2B5EF4-FFF2-40B4-BE49-F238E27FC236}">
                <a16:creationId xmlns:a16="http://schemas.microsoft.com/office/drawing/2014/main" id="{63733C8D-ED62-47DA-8D90-29A7B9511AAF}"/>
              </a:ext>
            </a:extLst>
          </p:cNvPr>
          <p:cNvSpPr txBox="1"/>
          <p:nvPr/>
        </p:nvSpPr>
        <p:spPr>
          <a:xfrm>
            <a:off x="7889964" y="3429001"/>
            <a:ext cx="3587864" cy="677108"/>
          </a:xfrm>
          <a:prstGeom prst="rect">
            <a:avLst/>
          </a:prstGeom>
          <a:noFill/>
        </p:spPr>
        <p:txBody>
          <a:bodyPr wrap="square" rtlCol="0">
            <a:spAutoFit/>
          </a:bodyPr>
          <a:lstStyle/>
          <a:p>
            <a:r>
              <a:rPr lang="en-US" sz="2000" b="1" dirty="0">
                <a:solidFill>
                  <a:srgbClr val="7030A0"/>
                </a:solidFill>
              </a:rPr>
              <a:t>              </a:t>
            </a:r>
            <a:r>
              <a:rPr lang="en-US" sz="2000" b="1" dirty="0"/>
              <a:t>τ</a:t>
            </a:r>
            <a:r>
              <a:rPr lang="en-US" sz="2000" b="1" baseline="30000" dirty="0"/>
              <a:t>*</a:t>
            </a:r>
            <a:r>
              <a:rPr lang="el-GR" sz="1800" b="1" dirty="0">
                <a:solidFill>
                  <a:srgbClr val="7030A0"/>
                </a:solidFill>
              </a:rPr>
              <a:t>= 0.3496 </a:t>
            </a:r>
            <a:r>
              <a:rPr lang="en-IN" sz="1800" b="1" dirty="0">
                <a:solidFill>
                  <a:srgbClr val="7030A0"/>
                </a:solidFill>
              </a:rPr>
              <a:t>sec</a:t>
            </a:r>
          </a:p>
          <a:p>
            <a:r>
              <a:rPr lang="en-IN" sz="1800" b="1" dirty="0">
                <a:solidFill>
                  <a:schemeClr val="tx1"/>
                </a:solidFill>
              </a:rPr>
              <a:t>    (Marginal stable response)</a:t>
            </a:r>
            <a:endParaRPr lang="en-IN" b="1" dirty="0"/>
          </a:p>
        </p:txBody>
      </p:sp>
      <p:sp>
        <p:nvSpPr>
          <p:cNvPr id="14" name="TextBox 13">
            <a:extLst>
              <a:ext uri="{FF2B5EF4-FFF2-40B4-BE49-F238E27FC236}">
                <a16:creationId xmlns:a16="http://schemas.microsoft.com/office/drawing/2014/main" id="{C269C44F-24B3-44DC-9160-BB4E084D5A6A}"/>
              </a:ext>
            </a:extLst>
          </p:cNvPr>
          <p:cNvSpPr txBox="1"/>
          <p:nvPr/>
        </p:nvSpPr>
        <p:spPr>
          <a:xfrm>
            <a:off x="4345577" y="5845237"/>
            <a:ext cx="2725783" cy="677108"/>
          </a:xfrm>
          <a:prstGeom prst="rect">
            <a:avLst/>
          </a:prstGeom>
          <a:noFill/>
        </p:spPr>
        <p:txBody>
          <a:bodyPr wrap="square" rtlCol="0">
            <a:spAutoFit/>
          </a:bodyPr>
          <a:lstStyle/>
          <a:p>
            <a:r>
              <a:rPr lang="en-US" sz="1800" b="1" dirty="0">
                <a:solidFill>
                  <a:srgbClr val="7030A0"/>
                </a:solidFill>
              </a:rPr>
              <a:t>        </a:t>
            </a:r>
            <a:r>
              <a:rPr kumimoji="0" lang="en-US" sz="2000" b="1" i="0" u="none" strike="noStrike" kern="1200" cap="none" spc="0" normalizeH="0" baseline="0" noProof="0" dirty="0">
                <a:ln>
                  <a:noFill/>
                </a:ln>
                <a:solidFill>
                  <a:prstClr val="black"/>
                </a:solidFill>
                <a:effectLst/>
                <a:uLnTx/>
                <a:uFillTx/>
                <a:latin typeface="Garamond"/>
                <a:ea typeface="+mn-ea"/>
                <a:cs typeface="+mn-cs"/>
              </a:rPr>
              <a:t>τ</a:t>
            </a:r>
            <a:r>
              <a:rPr kumimoji="0" lang="en-US" sz="2000" b="1" i="0" u="none" strike="noStrike" kern="1200" cap="none" spc="0" normalizeH="0" baseline="30000" noProof="0" dirty="0">
                <a:ln>
                  <a:noFill/>
                </a:ln>
                <a:solidFill>
                  <a:prstClr val="black"/>
                </a:solidFill>
                <a:effectLst/>
                <a:uLnTx/>
                <a:uFillTx/>
                <a:latin typeface="Garamond"/>
                <a:ea typeface="+mn-ea"/>
                <a:cs typeface="+mn-cs"/>
              </a:rPr>
              <a:t>*</a:t>
            </a:r>
            <a:r>
              <a:rPr lang="el-GR" sz="1800" b="1" dirty="0">
                <a:solidFill>
                  <a:srgbClr val="7030A0"/>
                </a:solidFill>
              </a:rPr>
              <a:t>= 0.375 </a:t>
            </a:r>
            <a:r>
              <a:rPr lang="en-IN" sz="1800" b="1" dirty="0">
                <a:solidFill>
                  <a:srgbClr val="7030A0"/>
                </a:solidFill>
              </a:rPr>
              <a:t>sec</a:t>
            </a:r>
          </a:p>
          <a:p>
            <a:r>
              <a:rPr lang="en-IN" sz="1800" b="1" dirty="0">
                <a:solidFill>
                  <a:schemeClr val="tx1"/>
                </a:solidFill>
              </a:rPr>
              <a:t>  (Unstable response)</a:t>
            </a:r>
            <a:endParaRPr lang="en-IN" dirty="0"/>
          </a:p>
        </p:txBody>
      </p:sp>
    </p:spTree>
    <p:extLst>
      <p:ext uri="{BB962C8B-B14F-4D97-AF65-F5344CB8AC3E}">
        <p14:creationId xmlns:p14="http://schemas.microsoft.com/office/powerpoint/2010/main" val="18224113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7D95-D90A-4AA4-8A45-F288CC9F8AC1}"/>
              </a:ext>
            </a:extLst>
          </p:cNvPr>
          <p:cNvSpPr>
            <a:spLocks noGrp="1"/>
          </p:cNvSpPr>
          <p:nvPr>
            <p:ph type="title"/>
          </p:nvPr>
        </p:nvSpPr>
        <p:spPr>
          <a:xfrm>
            <a:off x="418011" y="418012"/>
            <a:ext cx="11512731" cy="862148"/>
          </a:xfrm>
        </p:spPr>
        <p:txBody>
          <a:bodyPr>
            <a:normAutofit fontScale="90000"/>
          </a:bodyPr>
          <a:lstStyle/>
          <a:p>
            <a:r>
              <a:rPr lang="en-IN" sz="2800" b="1" dirty="0">
                <a:solidFill>
                  <a:srgbClr val="7030A0"/>
                </a:solidFill>
                <a:latin typeface="+mn-lt"/>
              </a:rPr>
              <a:t>COMPARISON OF FREQUENCY RESPONSE OF LFC-EV SYSTEM FOR DIFFERENT TIME DELAYS:       </a:t>
            </a:r>
            <a:r>
              <a:rPr lang="en-IN" sz="2800" b="1" dirty="0">
                <a:solidFill>
                  <a:srgbClr val="7030A0"/>
                </a:solidFill>
              </a:rPr>
              <a:t>For </a:t>
            </a:r>
            <a:r>
              <a:rPr lang="en-IN" sz="2800" b="1" dirty="0">
                <a:solidFill>
                  <a:schemeClr val="tx1"/>
                </a:solidFill>
              </a:rPr>
              <a:t>K</a:t>
            </a:r>
            <a:r>
              <a:rPr lang="en-IN" sz="2800" b="1" baseline="-25000" dirty="0">
                <a:solidFill>
                  <a:schemeClr val="tx1"/>
                </a:solidFill>
              </a:rPr>
              <a:t>p</a:t>
            </a:r>
            <a:r>
              <a:rPr lang="en-IN" sz="2800" b="1" dirty="0">
                <a:solidFill>
                  <a:schemeClr val="tx1"/>
                </a:solidFill>
              </a:rPr>
              <a:t>=0.2 </a:t>
            </a:r>
            <a:r>
              <a:rPr lang="en-IN" sz="2800" b="1" dirty="0">
                <a:solidFill>
                  <a:srgbClr val="7030A0"/>
                </a:solidFill>
              </a:rPr>
              <a:t>, </a:t>
            </a:r>
            <a:r>
              <a:rPr lang="en-IN" sz="2800" b="1" dirty="0">
                <a:solidFill>
                  <a:schemeClr val="tx1"/>
                </a:solidFill>
              </a:rPr>
              <a:t>K</a:t>
            </a:r>
            <a:r>
              <a:rPr lang="en-IN" sz="2800" b="1" baseline="-25000" dirty="0">
                <a:solidFill>
                  <a:schemeClr val="tx1"/>
                </a:solidFill>
              </a:rPr>
              <a:t>i</a:t>
            </a:r>
            <a:r>
              <a:rPr lang="en-IN" sz="2800" b="1" dirty="0">
                <a:solidFill>
                  <a:schemeClr val="tx1"/>
                </a:solidFill>
              </a:rPr>
              <a:t> =0.6</a:t>
            </a:r>
            <a:r>
              <a:rPr lang="en-IN" sz="2800" b="1" dirty="0">
                <a:solidFill>
                  <a:srgbClr val="602FA1"/>
                </a:solidFill>
              </a:rPr>
              <a:t>.</a:t>
            </a:r>
            <a:endParaRPr lang="en-IN" sz="2800" dirty="0">
              <a:solidFill>
                <a:srgbClr val="602FA1"/>
              </a:solidFill>
            </a:endParaRPr>
          </a:p>
        </p:txBody>
      </p:sp>
      <p:sp>
        <p:nvSpPr>
          <p:cNvPr id="10" name="TextBox 9">
            <a:extLst>
              <a:ext uri="{FF2B5EF4-FFF2-40B4-BE49-F238E27FC236}">
                <a16:creationId xmlns:a16="http://schemas.microsoft.com/office/drawing/2014/main" id="{ED1D2B60-CBA9-42EA-86D0-440CEE39A6EE}"/>
              </a:ext>
            </a:extLst>
          </p:cNvPr>
          <p:cNvSpPr txBox="1"/>
          <p:nvPr/>
        </p:nvSpPr>
        <p:spPr>
          <a:xfrm>
            <a:off x="714173" y="3470365"/>
            <a:ext cx="2325118" cy="677108"/>
          </a:xfrm>
          <a:prstGeom prst="rect">
            <a:avLst/>
          </a:prstGeom>
          <a:noFill/>
        </p:spPr>
        <p:txBody>
          <a:bodyPr wrap="square" rtlCol="0">
            <a:spAutoFit/>
          </a:bodyPr>
          <a:lstStyle/>
          <a:p>
            <a:r>
              <a:rPr lang="en-US" sz="1800" b="1" dirty="0">
                <a:solidFill>
                  <a:srgbClr val="7030A0"/>
                </a:solidFill>
              </a:rPr>
              <a:t>      </a:t>
            </a:r>
            <a:r>
              <a:rPr kumimoji="0" lang="en-US" sz="2000" b="1" i="0" u="none" strike="noStrike" kern="1200" cap="none" spc="0" normalizeH="0" baseline="0" noProof="0" dirty="0">
                <a:ln>
                  <a:noFill/>
                </a:ln>
                <a:solidFill>
                  <a:prstClr val="black"/>
                </a:solidFill>
                <a:effectLst/>
                <a:uLnTx/>
                <a:uFillTx/>
                <a:latin typeface="Garamond"/>
                <a:ea typeface="+mn-ea"/>
                <a:cs typeface="+mn-cs"/>
              </a:rPr>
              <a:t>τ</a:t>
            </a:r>
            <a:r>
              <a:rPr kumimoji="0" lang="en-US" sz="2000" b="1" i="0" u="none" strike="noStrike" kern="1200" cap="none" spc="0" normalizeH="0" baseline="30000" noProof="0" dirty="0">
                <a:ln>
                  <a:noFill/>
                </a:ln>
                <a:solidFill>
                  <a:prstClr val="black"/>
                </a:solidFill>
                <a:effectLst/>
                <a:uLnTx/>
                <a:uFillTx/>
                <a:latin typeface="Garamond"/>
                <a:ea typeface="+mn-ea"/>
                <a:cs typeface="+mn-cs"/>
              </a:rPr>
              <a:t>*</a:t>
            </a:r>
            <a:r>
              <a:rPr lang="en-US" sz="1800" b="1" dirty="0">
                <a:solidFill>
                  <a:srgbClr val="7030A0"/>
                </a:solidFill>
              </a:rPr>
              <a:t>= 0.575 sec</a:t>
            </a:r>
          </a:p>
          <a:p>
            <a:r>
              <a:rPr lang="en-IN" sz="1800" b="1" i="0" dirty="0">
                <a:solidFill>
                  <a:schemeClr val="tx1"/>
                </a:solidFill>
                <a:effectLst/>
              </a:rPr>
              <a:t>  (Stable response)  </a:t>
            </a:r>
            <a:endParaRPr lang="en-IN" b="1" dirty="0"/>
          </a:p>
        </p:txBody>
      </p:sp>
      <p:sp>
        <p:nvSpPr>
          <p:cNvPr id="11" name="TextBox 10">
            <a:extLst>
              <a:ext uri="{FF2B5EF4-FFF2-40B4-BE49-F238E27FC236}">
                <a16:creationId xmlns:a16="http://schemas.microsoft.com/office/drawing/2014/main" id="{63733C8D-ED62-47DA-8D90-29A7B9511AAF}"/>
              </a:ext>
            </a:extLst>
          </p:cNvPr>
          <p:cNvSpPr txBox="1"/>
          <p:nvPr/>
        </p:nvSpPr>
        <p:spPr>
          <a:xfrm>
            <a:off x="7889964" y="3429001"/>
            <a:ext cx="3587864" cy="677108"/>
          </a:xfrm>
          <a:prstGeom prst="rect">
            <a:avLst/>
          </a:prstGeom>
          <a:noFill/>
        </p:spPr>
        <p:txBody>
          <a:bodyPr wrap="square" rtlCol="0">
            <a:spAutoFit/>
          </a:bodyPr>
          <a:lstStyle/>
          <a:p>
            <a:r>
              <a:rPr lang="en-US" sz="2000" b="1" dirty="0"/>
              <a:t>              </a:t>
            </a:r>
            <a:r>
              <a:rPr lang="el-GR" sz="2000" b="1" dirty="0"/>
              <a:t>τ</a:t>
            </a:r>
            <a:r>
              <a:rPr lang="el-GR" sz="2000" b="1" baseline="30000" dirty="0"/>
              <a:t>*</a:t>
            </a:r>
            <a:r>
              <a:rPr lang="el-GR" sz="1800" b="1" dirty="0">
                <a:solidFill>
                  <a:srgbClr val="7030A0"/>
                </a:solidFill>
              </a:rPr>
              <a:t>= </a:t>
            </a:r>
            <a:r>
              <a:rPr lang="en-IN" sz="1800" b="1" dirty="0">
                <a:solidFill>
                  <a:srgbClr val="7030A0"/>
                </a:solidFill>
              </a:rPr>
              <a:t>0.6018</a:t>
            </a:r>
            <a:r>
              <a:rPr lang="el-GR" sz="1800" b="1" dirty="0">
                <a:solidFill>
                  <a:srgbClr val="7030A0"/>
                </a:solidFill>
              </a:rPr>
              <a:t> </a:t>
            </a:r>
            <a:r>
              <a:rPr lang="en-IN" sz="1800" b="1" dirty="0">
                <a:solidFill>
                  <a:srgbClr val="7030A0"/>
                </a:solidFill>
              </a:rPr>
              <a:t>sec</a:t>
            </a:r>
          </a:p>
          <a:p>
            <a:r>
              <a:rPr lang="en-IN" sz="1800" b="1" dirty="0">
                <a:solidFill>
                  <a:schemeClr val="tx1"/>
                </a:solidFill>
              </a:rPr>
              <a:t>    (Marginal stable response)</a:t>
            </a:r>
            <a:endParaRPr lang="en-IN" b="1" dirty="0"/>
          </a:p>
        </p:txBody>
      </p:sp>
      <p:sp>
        <p:nvSpPr>
          <p:cNvPr id="14" name="TextBox 13">
            <a:extLst>
              <a:ext uri="{FF2B5EF4-FFF2-40B4-BE49-F238E27FC236}">
                <a16:creationId xmlns:a16="http://schemas.microsoft.com/office/drawing/2014/main" id="{C269C44F-24B3-44DC-9160-BB4E084D5A6A}"/>
              </a:ext>
            </a:extLst>
          </p:cNvPr>
          <p:cNvSpPr txBox="1"/>
          <p:nvPr/>
        </p:nvSpPr>
        <p:spPr>
          <a:xfrm>
            <a:off x="4345577" y="5845237"/>
            <a:ext cx="2725783" cy="677108"/>
          </a:xfrm>
          <a:prstGeom prst="rect">
            <a:avLst/>
          </a:prstGeom>
          <a:noFill/>
        </p:spPr>
        <p:txBody>
          <a:bodyPr wrap="square" rtlCol="0">
            <a:spAutoFit/>
          </a:bodyPr>
          <a:lstStyle/>
          <a:p>
            <a:r>
              <a:rPr lang="en-US" sz="2000" b="1" dirty="0"/>
              <a:t>       </a:t>
            </a:r>
            <a:r>
              <a:rPr lang="el-GR" sz="2000" b="1" dirty="0"/>
              <a:t>τ</a:t>
            </a:r>
            <a:r>
              <a:rPr lang="el-GR" sz="2000" b="1" baseline="30000" dirty="0"/>
              <a:t>*</a:t>
            </a:r>
            <a:r>
              <a:rPr lang="el-GR" sz="1800" b="1" dirty="0">
                <a:solidFill>
                  <a:srgbClr val="7030A0"/>
                </a:solidFill>
              </a:rPr>
              <a:t>= </a:t>
            </a:r>
            <a:r>
              <a:rPr lang="en-IN" sz="1800" b="1" dirty="0">
                <a:solidFill>
                  <a:srgbClr val="7030A0"/>
                </a:solidFill>
              </a:rPr>
              <a:t>0.625</a:t>
            </a:r>
            <a:r>
              <a:rPr lang="el-GR" sz="1800" b="1" dirty="0">
                <a:solidFill>
                  <a:srgbClr val="7030A0"/>
                </a:solidFill>
              </a:rPr>
              <a:t> </a:t>
            </a:r>
            <a:r>
              <a:rPr lang="en-IN" sz="1800" b="1" dirty="0">
                <a:solidFill>
                  <a:srgbClr val="7030A0"/>
                </a:solidFill>
              </a:rPr>
              <a:t>sec</a:t>
            </a:r>
          </a:p>
          <a:p>
            <a:r>
              <a:rPr lang="en-IN" sz="1800" b="1" dirty="0">
                <a:solidFill>
                  <a:schemeClr val="tx1"/>
                </a:solidFill>
              </a:rPr>
              <a:t>  (Unstable response)</a:t>
            </a:r>
            <a:endParaRPr lang="en-IN" dirty="0"/>
          </a:p>
        </p:txBody>
      </p:sp>
      <p:pic>
        <p:nvPicPr>
          <p:cNvPr id="4" name="Picture 3">
            <a:extLst>
              <a:ext uri="{FF2B5EF4-FFF2-40B4-BE49-F238E27FC236}">
                <a16:creationId xmlns:a16="http://schemas.microsoft.com/office/drawing/2014/main" id="{C1FFAC90-1201-4938-AB4E-B51BC3F220F2}"/>
              </a:ext>
            </a:extLst>
          </p:cNvPr>
          <p:cNvPicPr>
            <a:picLocks noChangeAspect="1"/>
          </p:cNvPicPr>
          <p:nvPr/>
        </p:nvPicPr>
        <p:blipFill rotWithShape="1">
          <a:blip r:embed="rId2">
            <a:extLst>
              <a:ext uri="{28A0092B-C50C-407E-A947-70E740481C1C}">
                <a14:useLocalDpi xmlns:a14="http://schemas.microsoft.com/office/drawing/2010/main" val="0"/>
              </a:ext>
            </a:extLst>
          </a:blip>
          <a:srcRect t="11174" b="2223"/>
          <a:stretch/>
        </p:blipFill>
        <p:spPr>
          <a:xfrm>
            <a:off x="583401" y="1408612"/>
            <a:ext cx="4275907" cy="2020388"/>
          </a:xfrm>
          <a:prstGeom prst="rect">
            <a:avLst/>
          </a:prstGeom>
        </p:spPr>
      </p:pic>
      <p:pic>
        <p:nvPicPr>
          <p:cNvPr id="8" name="Picture 7">
            <a:extLst>
              <a:ext uri="{FF2B5EF4-FFF2-40B4-BE49-F238E27FC236}">
                <a16:creationId xmlns:a16="http://schemas.microsoft.com/office/drawing/2014/main" id="{663FF223-4D4C-4DF6-AC4C-D3DACEDAC05B}"/>
              </a:ext>
            </a:extLst>
          </p:cNvPr>
          <p:cNvPicPr>
            <a:picLocks noChangeAspect="1"/>
          </p:cNvPicPr>
          <p:nvPr/>
        </p:nvPicPr>
        <p:blipFill rotWithShape="1">
          <a:blip r:embed="rId3">
            <a:extLst>
              <a:ext uri="{28A0092B-C50C-407E-A947-70E740481C1C}">
                <a14:useLocalDpi xmlns:a14="http://schemas.microsoft.com/office/drawing/2010/main" val="0"/>
              </a:ext>
            </a:extLst>
          </a:blip>
          <a:srcRect t="11429" b="2350"/>
          <a:stretch/>
        </p:blipFill>
        <p:spPr>
          <a:xfrm>
            <a:off x="7265470" y="1408611"/>
            <a:ext cx="4212358" cy="2020388"/>
          </a:xfrm>
          <a:prstGeom prst="rect">
            <a:avLst/>
          </a:prstGeom>
        </p:spPr>
      </p:pic>
      <p:pic>
        <p:nvPicPr>
          <p:cNvPr id="13" name="Picture 12">
            <a:extLst>
              <a:ext uri="{FF2B5EF4-FFF2-40B4-BE49-F238E27FC236}">
                <a16:creationId xmlns:a16="http://schemas.microsoft.com/office/drawing/2014/main" id="{D4FD4E0A-6245-414F-9802-226F6D924A82}"/>
              </a:ext>
            </a:extLst>
          </p:cNvPr>
          <p:cNvPicPr>
            <a:picLocks noChangeAspect="1"/>
          </p:cNvPicPr>
          <p:nvPr/>
        </p:nvPicPr>
        <p:blipFill rotWithShape="1">
          <a:blip r:embed="rId4">
            <a:extLst>
              <a:ext uri="{28A0092B-C50C-407E-A947-70E740481C1C}">
                <a14:useLocalDpi xmlns:a14="http://schemas.microsoft.com/office/drawing/2010/main" val="0"/>
              </a:ext>
            </a:extLst>
          </a:blip>
          <a:srcRect t="11302" b="2096"/>
          <a:stretch/>
        </p:blipFill>
        <p:spPr>
          <a:xfrm>
            <a:off x="3614057" y="3824848"/>
            <a:ext cx="4275907" cy="2020388"/>
          </a:xfrm>
          <a:prstGeom prst="rect">
            <a:avLst/>
          </a:prstGeom>
        </p:spPr>
      </p:pic>
    </p:spTree>
    <p:extLst>
      <p:ext uri="{BB962C8B-B14F-4D97-AF65-F5344CB8AC3E}">
        <p14:creationId xmlns:p14="http://schemas.microsoft.com/office/powerpoint/2010/main" val="3245314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5F49E0-800D-41E9-B5B5-F0D883F10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496" y="832946"/>
            <a:ext cx="10001839" cy="4493198"/>
          </a:xfrm>
        </p:spPr>
      </p:pic>
      <p:sp>
        <p:nvSpPr>
          <p:cNvPr id="6" name="TextBox 5">
            <a:extLst>
              <a:ext uri="{FF2B5EF4-FFF2-40B4-BE49-F238E27FC236}">
                <a16:creationId xmlns:a16="http://schemas.microsoft.com/office/drawing/2014/main" id="{506611E5-9760-4BB2-AE61-1E70B7485CE8}"/>
              </a:ext>
            </a:extLst>
          </p:cNvPr>
          <p:cNvSpPr txBox="1"/>
          <p:nvPr/>
        </p:nvSpPr>
        <p:spPr>
          <a:xfrm>
            <a:off x="2262433" y="5665509"/>
            <a:ext cx="6919667" cy="400110"/>
          </a:xfrm>
          <a:prstGeom prst="rect">
            <a:avLst/>
          </a:prstGeom>
          <a:noFill/>
        </p:spPr>
        <p:txBody>
          <a:bodyPr wrap="square" rtlCol="0">
            <a:spAutoFit/>
          </a:bodyPr>
          <a:lstStyle/>
          <a:p>
            <a:r>
              <a:rPr lang="en-US" sz="2000" b="1" dirty="0"/>
              <a:t>Fig 1.  Integration of Electric Vehicle Aggregator to grid.</a:t>
            </a:r>
            <a:endParaRPr lang="en-IN" sz="2000" b="1" dirty="0"/>
          </a:p>
        </p:txBody>
      </p:sp>
    </p:spTree>
    <p:extLst>
      <p:ext uri="{BB962C8B-B14F-4D97-AF65-F5344CB8AC3E}">
        <p14:creationId xmlns:p14="http://schemas.microsoft.com/office/powerpoint/2010/main" val="3775527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612-0C6D-48BD-BC74-7F83D172BAD8}"/>
              </a:ext>
            </a:extLst>
          </p:cNvPr>
          <p:cNvSpPr>
            <a:spLocks noGrp="1"/>
          </p:cNvSpPr>
          <p:nvPr>
            <p:ph type="title"/>
          </p:nvPr>
        </p:nvSpPr>
        <p:spPr>
          <a:xfrm>
            <a:off x="470263" y="252549"/>
            <a:ext cx="10654937" cy="1149531"/>
          </a:xfrm>
        </p:spPr>
        <p:txBody>
          <a:bodyPr>
            <a:normAutofit/>
          </a:bodyPr>
          <a:lstStyle/>
          <a:p>
            <a:r>
              <a:rPr kumimoji="0" lang="en-IN" sz="2500" b="1" i="0" u="none" strike="noStrike" kern="1200" cap="none" spc="0" normalizeH="0" baseline="0" noProof="0" dirty="0">
                <a:ln>
                  <a:noFill/>
                </a:ln>
                <a:solidFill>
                  <a:srgbClr val="7030A0"/>
                </a:solidFill>
                <a:effectLst/>
                <a:uLnTx/>
                <a:uFillTx/>
                <a:latin typeface="Garamond"/>
                <a:ea typeface="+mn-ea"/>
                <a:cs typeface="+mn-cs"/>
              </a:rPr>
              <a:t>COMPARISON OF FREQUENCY RESPONSE OF LFC-EV SYSTEM FOR DIFFERENT TIME DELAYS:       For </a:t>
            </a:r>
            <a:r>
              <a:rPr lang="en-IN" sz="2400" b="1" dirty="0">
                <a:solidFill>
                  <a:schemeClr val="tx1"/>
                </a:solidFill>
              </a:rPr>
              <a:t>K</a:t>
            </a:r>
            <a:r>
              <a:rPr lang="en-IN" sz="2400" b="1" baseline="-25000" dirty="0">
                <a:solidFill>
                  <a:schemeClr val="tx1"/>
                </a:solidFill>
              </a:rPr>
              <a:t>p</a:t>
            </a:r>
            <a:r>
              <a:rPr lang="en-IN" sz="2400" b="1" dirty="0">
                <a:solidFill>
                  <a:schemeClr val="tx1"/>
                </a:solidFill>
              </a:rPr>
              <a:t>=0.8 </a:t>
            </a:r>
            <a:r>
              <a:rPr lang="en-IN" sz="2400" b="1" dirty="0">
                <a:solidFill>
                  <a:srgbClr val="7030A0"/>
                </a:solidFill>
              </a:rPr>
              <a:t>, </a:t>
            </a:r>
            <a:r>
              <a:rPr lang="en-IN" sz="2400" b="1" dirty="0">
                <a:solidFill>
                  <a:schemeClr val="tx1"/>
                </a:solidFill>
              </a:rPr>
              <a:t>K</a:t>
            </a:r>
            <a:r>
              <a:rPr lang="en-IN" sz="2400" b="1" baseline="-25000" dirty="0">
                <a:solidFill>
                  <a:schemeClr val="tx1"/>
                </a:solidFill>
              </a:rPr>
              <a:t>i</a:t>
            </a:r>
            <a:r>
              <a:rPr lang="en-IN" sz="2400" b="1" dirty="0">
                <a:solidFill>
                  <a:schemeClr val="tx1"/>
                </a:solidFill>
              </a:rPr>
              <a:t> =0.6</a:t>
            </a:r>
            <a:r>
              <a:rPr kumimoji="0" lang="en-IN" sz="2500" b="1" i="0" u="none" strike="noStrike" kern="1200" cap="none" spc="0" normalizeH="0" baseline="0" noProof="0" dirty="0">
                <a:ln>
                  <a:noFill/>
                </a:ln>
                <a:solidFill>
                  <a:schemeClr val="tx1"/>
                </a:solidFill>
                <a:effectLst/>
                <a:uLnTx/>
                <a:uFillTx/>
                <a:latin typeface="Garamond"/>
                <a:ea typeface="+mn-ea"/>
                <a:cs typeface="+mn-cs"/>
              </a:rPr>
              <a:t>.</a:t>
            </a:r>
            <a:endParaRPr lang="en-IN" dirty="0">
              <a:solidFill>
                <a:schemeClr val="tx1"/>
              </a:solidFill>
            </a:endParaRPr>
          </a:p>
        </p:txBody>
      </p:sp>
      <p:pic>
        <p:nvPicPr>
          <p:cNvPr id="5" name="Picture 4">
            <a:extLst>
              <a:ext uri="{FF2B5EF4-FFF2-40B4-BE49-F238E27FC236}">
                <a16:creationId xmlns:a16="http://schemas.microsoft.com/office/drawing/2014/main" id="{49669F81-FBB7-4B29-842D-405647B3E54D}"/>
              </a:ext>
            </a:extLst>
          </p:cNvPr>
          <p:cNvPicPr>
            <a:picLocks noChangeAspect="1"/>
          </p:cNvPicPr>
          <p:nvPr/>
        </p:nvPicPr>
        <p:blipFill rotWithShape="1">
          <a:blip r:embed="rId2">
            <a:extLst>
              <a:ext uri="{28A0092B-C50C-407E-A947-70E740481C1C}">
                <a14:useLocalDpi xmlns:a14="http://schemas.microsoft.com/office/drawing/2010/main" val="0"/>
              </a:ext>
            </a:extLst>
          </a:blip>
          <a:srcRect t="11175" b="2349"/>
          <a:stretch/>
        </p:blipFill>
        <p:spPr>
          <a:xfrm>
            <a:off x="3724657" y="3731125"/>
            <a:ext cx="4275907" cy="1998895"/>
          </a:xfrm>
          <a:prstGeom prst="rect">
            <a:avLst/>
          </a:prstGeom>
        </p:spPr>
      </p:pic>
      <p:pic>
        <p:nvPicPr>
          <p:cNvPr id="7" name="Picture 6">
            <a:extLst>
              <a:ext uri="{FF2B5EF4-FFF2-40B4-BE49-F238E27FC236}">
                <a16:creationId xmlns:a16="http://schemas.microsoft.com/office/drawing/2014/main" id="{022B4B65-4BF0-4E10-A914-D670DD56B006}"/>
              </a:ext>
            </a:extLst>
          </p:cNvPr>
          <p:cNvPicPr>
            <a:picLocks noChangeAspect="1"/>
          </p:cNvPicPr>
          <p:nvPr/>
        </p:nvPicPr>
        <p:blipFill rotWithShape="1">
          <a:blip r:embed="rId3">
            <a:extLst>
              <a:ext uri="{28A0092B-C50C-407E-A947-70E740481C1C}">
                <a14:useLocalDpi xmlns:a14="http://schemas.microsoft.com/office/drawing/2010/main" val="0"/>
              </a:ext>
            </a:extLst>
          </a:blip>
          <a:srcRect t="11809" b="2476"/>
          <a:stretch/>
        </p:blipFill>
        <p:spPr>
          <a:xfrm>
            <a:off x="6949877" y="1409065"/>
            <a:ext cx="4275907" cy="1998895"/>
          </a:xfrm>
          <a:prstGeom prst="rect">
            <a:avLst/>
          </a:prstGeom>
        </p:spPr>
      </p:pic>
      <p:pic>
        <p:nvPicPr>
          <p:cNvPr id="9" name="Picture 8">
            <a:extLst>
              <a:ext uri="{FF2B5EF4-FFF2-40B4-BE49-F238E27FC236}">
                <a16:creationId xmlns:a16="http://schemas.microsoft.com/office/drawing/2014/main" id="{700C8DA4-3B92-44FC-A069-B770EA090BFA}"/>
              </a:ext>
            </a:extLst>
          </p:cNvPr>
          <p:cNvPicPr>
            <a:picLocks noChangeAspect="1"/>
          </p:cNvPicPr>
          <p:nvPr/>
        </p:nvPicPr>
        <p:blipFill rotWithShape="1">
          <a:blip r:embed="rId4">
            <a:extLst>
              <a:ext uri="{28A0092B-C50C-407E-A947-70E740481C1C}">
                <a14:useLocalDpi xmlns:a14="http://schemas.microsoft.com/office/drawing/2010/main" val="0"/>
              </a:ext>
            </a:extLst>
          </a:blip>
          <a:srcRect t="12063" b="2095"/>
          <a:stretch/>
        </p:blipFill>
        <p:spPr>
          <a:xfrm>
            <a:off x="582603" y="1445344"/>
            <a:ext cx="4275907" cy="1968415"/>
          </a:xfrm>
          <a:prstGeom prst="rect">
            <a:avLst/>
          </a:prstGeom>
        </p:spPr>
      </p:pic>
      <p:sp>
        <p:nvSpPr>
          <p:cNvPr id="10" name="TextBox 9">
            <a:extLst>
              <a:ext uri="{FF2B5EF4-FFF2-40B4-BE49-F238E27FC236}">
                <a16:creationId xmlns:a16="http://schemas.microsoft.com/office/drawing/2014/main" id="{05B28C61-FD89-4B91-B7A0-8C7880B46ED4}"/>
              </a:ext>
            </a:extLst>
          </p:cNvPr>
          <p:cNvSpPr txBox="1"/>
          <p:nvPr/>
        </p:nvSpPr>
        <p:spPr>
          <a:xfrm>
            <a:off x="905256" y="3407960"/>
            <a:ext cx="2403283" cy="677108"/>
          </a:xfrm>
          <a:prstGeom prst="rect">
            <a:avLst/>
          </a:prstGeom>
          <a:noFill/>
        </p:spPr>
        <p:txBody>
          <a:bodyPr wrap="square" rtlCol="0">
            <a:spAutoFit/>
          </a:bodyPr>
          <a:lstStyle/>
          <a:p>
            <a:r>
              <a:rPr lang="en-US" sz="1800" b="1" dirty="0">
                <a:solidFill>
                  <a:srgbClr val="7030A0"/>
                </a:solidFill>
              </a:rPr>
              <a:t>      </a:t>
            </a:r>
            <a:r>
              <a:rPr lang="en-US" sz="2000" b="1" dirty="0"/>
              <a:t>τ</a:t>
            </a:r>
            <a:r>
              <a:rPr lang="en-US" sz="2000" b="1" baseline="30000" dirty="0"/>
              <a:t>*</a:t>
            </a:r>
            <a:r>
              <a:rPr lang="en-US" sz="1800" b="1" dirty="0">
                <a:solidFill>
                  <a:srgbClr val="7030A0"/>
                </a:solidFill>
              </a:rPr>
              <a:t>=</a:t>
            </a:r>
            <a:r>
              <a:rPr lang="en-IN" sz="1800" b="1" dirty="0">
                <a:solidFill>
                  <a:srgbClr val="7030A0"/>
                </a:solidFill>
              </a:rPr>
              <a:t>1.475 </a:t>
            </a:r>
            <a:r>
              <a:rPr lang="en-US" sz="1800" b="1" dirty="0">
                <a:solidFill>
                  <a:srgbClr val="7030A0"/>
                </a:solidFill>
              </a:rPr>
              <a:t>sec</a:t>
            </a:r>
          </a:p>
          <a:p>
            <a:r>
              <a:rPr lang="en-IN" sz="1800" b="1" i="0" dirty="0">
                <a:solidFill>
                  <a:schemeClr val="tx1"/>
                </a:solidFill>
                <a:effectLst/>
              </a:rPr>
              <a:t> (Stable response)  </a:t>
            </a:r>
            <a:endParaRPr lang="en-IN" dirty="0"/>
          </a:p>
        </p:txBody>
      </p:sp>
      <p:sp>
        <p:nvSpPr>
          <p:cNvPr id="11" name="TextBox 10">
            <a:extLst>
              <a:ext uri="{FF2B5EF4-FFF2-40B4-BE49-F238E27FC236}">
                <a16:creationId xmlns:a16="http://schemas.microsoft.com/office/drawing/2014/main" id="{3313ADC4-CE97-4550-A447-103013B1F09B}"/>
              </a:ext>
            </a:extLst>
          </p:cNvPr>
          <p:cNvSpPr txBox="1"/>
          <p:nvPr/>
        </p:nvSpPr>
        <p:spPr>
          <a:xfrm>
            <a:off x="8348472" y="3407961"/>
            <a:ext cx="3094423" cy="677108"/>
          </a:xfrm>
          <a:prstGeom prst="rect">
            <a:avLst/>
          </a:prstGeom>
          <a:noFill/>
        </p:spPr>
        <p:txBody>
          <a:bodyPr wrap="square" rtlCol="0">
            <a:spAutoFit/>
          </a:bodyPr>
          <a:lstStyle/>
          <a:p>
            <a:r>
              <a:rPr lang="en-US" sz="1800" b="1" dirty="0">
                <a:solidFill>
                  <a:srgbClr val="7030A0"/>
                </a:solidFill>
              </a:rPr>
              <a:t>       </a:t>
            </a:r>
            <a:r>
              <a:rPr lang="el-GR" sz="2000" b="1" dirty="0"/>
              <a:t>τ</a:t>
            </a:r>
            <a:r>
              <a:rPr lang="el-GR" sz="2000" b="1" baseline="30000" dirty="0"/>
              <a:t>*</a:t>
            </a:r>
            <a:r>
              <a:rPr lang="el-GR" sz="1800" b="1" dirty="0">
                <a:solidFill>
                  <a:srgbClr val="7030A0"/>
                </a:solidFill>
              </a:rPr>
              <a:t>= </a:t>
            </a:r>
            <a:r>
              <a:rPr lang="en-IN" sz="1800" b="1" dirty="0">
                <a:solidFill>
                  <a:srgbClr val="7030A0"/>
                </a:solidFill>
              </a:rPr>
              <a:t>1.4932 sec</a:t>
            </a:r>
          </a:p>
          <a:p>
            <a:r>
              <a:rPr lang="en-IN" sz="1800" b="1" dirty="0">
                <a:solidFill>
                  <a:schemeClr val="tx1"/>
                </a:solidFill>
              </a:rPr>
              <a:t>(Marginal stable response)</a:t>
            </a:r>
            <a:endParaRPr lang="en-IN" dirty="0"/>
          </a:p>
        </p:txBody>
      </p:sp>
      <p:sp>
        <p:nvSpPr>
          <p:cNvPr id="12" name="TextBox 11">
            <a:extLst>
              <a:ext uri="{FF2B5EF4-FFF2-40B4-BE49-F238E27FC236}">
                <a16:creationId xmlns:a16="http://schemas.microsoft.com/office/drawing/2014/main" id="{8D1998CD-D95B-42B1-933A-B5347682CF53}"/>
              </a:ext>
            </a:extLst>
          </p:cNvPr>
          <p:cNvSpPr txBox="1"/>
          <p:nvPr/>
        </p:nvSpPr>
        <p:spPr>
          <a:xfrm>
            <a:off x="4650377" y="5730020"/>
            <a:ext cx="2664823" cy="677108"/>
          </a:xfrm>
          <a:prstGeom prst="rect">
            <a:avLst/>
          </a:prstGeom>
          <a:noFill/>
        </p:spPr>
        <p:txBody>
          <a:bodyPr wrap="square" rtlCol="0">
            <a:spAutoFit/>
          </a:bodyPr>
          <a:lstStyle/>
          <a:p>
            <a:r>
              <a:rPr lang="en-US" sz="1800" b="1" dirty="0">
                <a:solidFill>
                  <a:srgbClr val="7030A0"/>
                </a:solidFill>
              </a:rPr>
              <a:t>      </a:t>
            </a:r>
            <a:r>
              <a:rPr lang="el-GR" sz="2000" b="1" dirty="0"/>
              <a:t>τ</a:t>
            </a:r>
            <a:r>
              <a:rPr lang="el-GR" sz="2000" b="1" baseline="30000" dirty="0"/>
              <a:t>*</a:t>
            </a:r>
            <a:r>
              <a:rPr lang="el-GR" sz="1800" b="1" dirty="0">
                <a:solidFill>
                  <a:srgbClr val="7030A0"/>
                </a:solidFill>
              </a:rPr>
              <a:t>= </a:t>
            </a:r>
            <a:r>
              <a:rPr lang="en-IN" sz="1800" b="1" dirty="0">
                <a:solidFill>
                  <a:srgbClr val="7030A0"/>
                </a:solidFill>
              </a:rPr>
              <a:t>1.525 sec</a:t>
            </a:r>
          </a:p>
          <a:p>
            <a:r>
              <a:rPr lang="en-IN" sz="1800" b="1" dirty="0">
                <a:solidFill>
                  <a:schemeClr val="tx1"/>
                </a:solidFill>
              </a:rPr>
              <a:t>(Unstable response)</a:t>
            </a:r>
            <a:endParaRPr lang="en-IN" dirty="0"/>
          </a:p>
        </p:txBody>
      </p:sp>
    </p:spTree>
    <p:extLst>
      <p:ext uri="{BB962C8B-B14F-4D97-AF65-F5344CB8AC3E}">
        <p14:creationId xmlns:p14="http://schemas.microsoft.com/office/powerpoint/2010/main" val="16674378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4778492"/>
          </a:xfrm>
        </p:spPr>
        <p:txBody>
          <a:bodyPr/>
          <a:lstStyle/>
          <a:p>
            <a:pPr algn="ctr"/>
            <a:r>
              <a:rPr b="1" dirty="0">
                <a:solidFill>
                  <a:srgbClr val="7030A0"/>
                </a:solidFill>
              </a:rPr>
              <a:t>SIMULATION</a:t>
            </a:r>
            <a:r>
              <a:rPr b="1" dirty="0">
                <a:solidFill>
                  <a:srgbClr val="602FA1"/>
                </a:solidFill>
              </a:rPr>
              <a:t> RESULTS:</a:t>
            </a:r>
            <a:br>
              <a:rPr dirty="0">
                <a:solidFill>
                  <a:srgbClr val="602FA1"/>
                </a:solidFill>
              </a:rPr>
            </a:br>
            <a:br>
              <a:rPr dirty="0">
                <a:solidFill>
                  <a:srgbClr val="602FA1"/>
                </a:solidFill>
              </a:rPr>
            </a:br>
            <a:r>
              <a:rPr lang="en-US" sz="3200" dirty="0">
                <a:solidFill>
                  <a:srgbClr val="C00000"/>
                </a:solidFill>
              </a:rPr>
              <a:t>STABILITY REGION CURVE FOR PARTICULAR TIME DELAY AND FOR VARIOUS PARTICIPATION FACTORS.</a:t>
            </a:r>
            <a:br>
              <a:rPr lang="en-US" sz="3200" b="1" dirty="0">
                <a:solidFill>
                  <a:srgbClr val="00B050"/>
                </a:solidFill>
              </a:rPr>
            </a:br>
            <a:r>
              <a:rPr sz="3200" b="1" dirty="0">
                <a:solidFill>
                  <a:srgbClr val="602FA1"/>
                </a:solidFill>
              </a:rPr>
              <a:t> </a:t>
            </a:r>
            <a:endParaRPr lang="en-US" sz="3200" b="1" dirty="0">
              <a:solidFill>
                <a:srgbClr val="602FA1"/>
              </a:solidFill>
            </a:endParaRPr>
          </a:p>
        </p:txBody>
      </p:sp>
    </p:spTree>
    <p:extLst>
      <p:ext uri="{BB962C8B-B14F-4D97-AF65-F5344CB8AC3E}">
        <p14:creationId xmlns:p14="http://schemas.microsoft.com/office/powerpoint/2010/main" val="40622234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606" y="979714"/>
            <a:ext cx="8895806" cy="646331"/>
          </a:xfrm>
          <a:prstGeom prst="rect">
            <a:avLst/>
          </a:prstGeom>
          <a:noFill/>
        </p:spPr>
        <p:txBody>
          <a:bodyPr wrap="square" rtlCol="0">
            <a:spAutoFit/>
          </a:bodyPr>
          <a:lstStyle/>
          <a:p>
            <a:r>
              <a:rPr lang="en-US" dirty="0">
                <a:solidFill>
                  <a:srgbClr val="00B050"/>
                </a:solidFill>
              </a:rPr>
              <a:t>STABILITY REGION CURVE FOR TIME DELAY=0.5s FOR VARIOUS PARTICIPATION FACTORS:</a:t>
            </a:r>
          </a:p>
        </p:txBody>
      </p:sp>
      <p:pic>
        <p:nvPicPr>
          <p:cNvPr id="4" name="Picture 3" descr="m0.3.png"/>
          <p:cNvPicPr>
            <a:picLocks noChangeAspect="1"/>
          </p:cNvPicPr>
          <p:nvPr/>
        </p:nvPicPr>
        <p:blipFill>
          <a:blip r:embed="rId2"/>
          <a:stretch>
            <a:fillRect/>
          </a:stretch>
        </p:blipFill>
        <p:spPr>
          <a:xfrm>
            <a:off x="1123405" y="1619794"/>
            <a:ext cx="9940834" cy="4284617"/>
          </a:xfrm>
          <a:prstGeom prst="rect">
            <a:avLst/>
          </a:prstGeom>
        </p:spPr>
      </p:pic>
      <p:sp>
        <p:nvSpPr>
          <p:cNvPr id="6" name="Rectangle 5"/>
          <p:cNvSpPr/>
          <p:nvPr/>
        </p:nvSpPr>
        <p:spPr>
          <a:xfrm>
            <a:off x="7576458" y="2090055"/>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612-0C6D-48BD-BC74-7F83D172BAD8}"/>
              </a:ext>
            </a:extLst>
          </p:cNvPr>
          <p:cNvSpPr>
            <a:spLocks noGrp="1"/>
          </p:cNvSpPr>
          <p:nvPr>
            <p:ph type="title"/>
          </p:nvPr>
        </p:nvSpPr>
        <p:spPr>
          <a:xfrm>
            <a:off x="470263" y="252549"/>
            <a:ext cx="10654937" cy="1149531"/>
          </a:xfrm>
        </p:spPr>
        <p:txBody>
          <a:bodyPr>
            <a:normAutofit/>
          </a:bodyPr>
          <a:lstStyle/>
          <a:p>
            <a:r>
              <a:rPr kumimoji="0" lang="en-IN" sz="2500" b="1" i="0" u="none" strike="noStrike" kern="1200" cap="none" spc="0" normalizeH="0" baseline="0" noProof="0" dirty="0">
                <a:ln>
                  <a:noFill/>
                </a:ln>
                <a:solidFill>
                  <a:srgbClr val="7030A0"/>
                </a:solidFill>
                <a:effectLst/>
                <a:uLnTx/>
                <a:uFillTx/>
                <a:latin typeface="Garamond"/>
                <a:ea typeface="+mn-ea"/>
                <a:cs typeface="+mn-cs"/>
              </a:rPr>
              <a:t>COMPARISON OF FREQUENCY RESPONSE OF LFC-EV SYSTEM FOR DIFFERENT PI PARAMETERS:   </a:t>
            </a:r>
            <a:r>
              <a:rPr lang="en-IN" sz="2800" dirty="0">
                <a:solidFill>
                  <a:srgbClr val="C00000"/>
                </a:solidFill>
              </a:rPr>
              <a:t>For  Time delay=0.5s , α</a:t>
            </a:r>
            <a:r>
              <a:rPr lang="en-IN" sz="2800" baseline="-25000" dirty="0">
                <a:solidFill>
                  <a:srgbClr val="C00000"/>
                </a:solidFill>
              </a:rPr>
              <a:t>0</a:t>
            </a:r>
            <a:r>
              <a:rPr lang="en-IN" sz="2800" dirty="0">
                <a:solidFill>
                  <a:srgbClr val="C00000"/>
                </a:solidFill>
              </a:rPr>
              <a:t>=1  , α</a:t>
            </a:r>
            <a:r>
              <a:rPr lang="en-IN" sz="2800" baseline="-25000" dirty="0">
                <a:solidFill>
                  <a:srgbClr val="C00000"/>
                </a:solidFill>
              </a:rPr>
              <a:t>1</a:t>
            </a:r>
            <a:r>
              <a:rPr lang="en-IN" sz="2800" dirty="0">
                <a:solidFill>
                  <a:srgbClr val="C00000"/>
                </a:solidFill>
              </a:rPr>
              <a:t>=0 </a:t>
            </a:r>
            <a:endParaRPr lang="en-IN" dirty="0">
              <a:solidFill>
                <a:srgbClr val="C00000"/>
              </a:solidFill>
            </a:endParaRPr>
          </a:p>
        </p:txBody>
      </p:sp>
      <p:sp>
        <p:nvSpPr>
          <p:cNvPr id="10" name="TextBox 9">
            <a:extLst>
              <a:ext uri="{FF2B5EF4-FFF2-40B4-BE49-F238E27FC236}">
                <a16:creationId xmlns:a16="http://schemas.microsoft.com/office/drawing/2014/main" id="{05B28C61-FD89-4B91-B7A0-8C7880B46ED4}"/>
              </a:ext>
            </a:extLst>
          </p:cNvPr>
          <p:cNvSpPr txBox="1"/>
          <p:nvPr/>
        </p:nvSpPr>
        <p:spPr>
          <a:xfrm>
            <a:off x="905256" y="3407960"/>
            <a:ext cx="2403283" cy="646331"/>
          </a:xfrm>
          <a:prstGeom prst="rect">
            <a:avLst/>
          </a:prstGeom>
          <a:noFill/>
        </p:spPr>
        <p:txBody>
          <a:bodyPr wrap="square" rtlCol="0">
            <a:spAutoFit/>
          </a:bodyPr>
          <a:lstStyle/>
          <a:p>
            <a:r>
              <a:rPr lang="en-US" sz="1800" b="1" dirty="0">
                <a:solidFill>
                  <a:srgbClr val="7030A0"/>
                </a:solidFill>
              </a:rPr>
              <a:t>     </a:t>
            </a:r>
            <a:r>
              <a:rPr lang="en-IN" sz="1800" b="1" dirty="0" err="1"/>
              <a:t>K</a:t>
            </a:r>
            <a:r>
              <a:rPr lang="en-IN" sz="1800" b="1" baseline="-25000" dirty="0" err="1"/>
              <a:t>p</a:t>
            </a:r>
            <a:r>
              <a:rPr lang="en-IN" sz="1800" b="1" dirty="0"/>
              <a:t>=6    K</a:t>
            </a:r>
            <a:r>
              <a:rPr lang="en-IN" sz="1800" b="1" baseline="-25000" dirty="0"/>
              <a:t>i</a:t>
            </a:r>
            <a:r>
              <a:rPr lang="en-IN" sz="1800" b="1" dirty="0"/>
              <a:t>=4</a:t>
            </a:r>
          </a:p>
          <a:p>
            <a:r>
              <a:rPr lang="en-IN" sz="1800" b="1" i="0" dirty="0">
                <a:solidFill>
                  <a:schemeClr val="tx1"/>
                </a:solidFill>
                <a:effectLst/>
              </a:rPr>
              <a:t> (Stable response)  </a:t>
            </a:r>
            <a:endParaRPr lang="en-IN" dirty="0"/>
          </a:p>
        </p:txBody>
      </p:sp>
      <p:sp>
        <p:nvSpPr>
          <p:cNvPr id="11" name="TextBox 10">
            <a:extLst>
              <a:ext uri="{FF2B5EF4-FFF2-40B4-BE49-F238E27FC236}">
                <a16:creationId xmlns:a16="http://schemas.microsoft.com/office/drawing/2014/main" id="{3313ADC4-CE97-4550-A447-103013B1F09B}"/>
              </a:ext>
            </a:extLst>
          </p:cNvPr>
          <p:cNvSpPr txBox="1"/>
          <p:nvPr/>
        </p:nvSpPr>
        <p:spPr>
          <a:xfrm>
            <a:off x="8348472" y="3407961"/>
            <a:ext cx="3094423" cy="646331"/>
          </a:xfrm>
          <a:prstGeom prst="rect">
            <a:avLst/>
          </a:prstGeom>
          <a:noFill/>
        </p:spPr>
        <p:txBody>
          <a:bodyPr wrap="square" rtlCol="0">
            <a:spAutoFit/>
          </a:bodyPr>
          <a:lstStyle/>
          <a:p>
            <a:r>
              <a:rPr lang="en-US" sz="1800" b="1" dirty="0"/>
              <a:t>       </a:t>
            </a:r>
            <a:r>
              <a:rPr lang="en-IN" sz="1800" b="1" dirty="0" err="1"/>
              <a:t>K</a:t>
            </a:r>
            <a:r>
              <a:rPr lang="en-IN" sz="1800" b="1" baseline="-25000" dirty="0" err="1"/>
              <a:t>p</a:t>
            </a:r>
            <a:r>
              <a:rPr lang="en-IN" sz="1800" b="1" dirty="0"/>
              <a:t>=8    K</a:t>
            </a:r>
            <a:r>
              <a:rPr lang="en-IN" sz="1800" b="1" baseline="-25000" dirty="0"/>
              <a:t>i</a:t>
            </a:r>
            <a:r>
              <a:rPr lang="en-IN" sz="1800" b="1" dirty="0"/>
              <a:t>=5.4</a:t>
            </a:r>
          </a:p>
          <a:p>
            <a:r>
              <a:rPr lang="en-IN" sz="1800" b="1" dirty="0">
                <a:solidFill>
                  <a:schemeClr val="tx1"/>
                </a:solidFill>
              </a:rPr>
              <a:t>(Marginal stable response)</a:t>
            </a:r>
            <a:endParaRPr lang="en-IN" dirty="0"/>
          </a:p>
        </p:txBody>
      </p:sp>
      <p:sp>
        <p:nvSpPr>
          <p:cNvPr id="12" name="TextBox 11">
            <a:extLst>
              <a:ext uri="{FF2B5EF4-FFF2-40B4-BE49-F238E27FC236}">
                <a16:creationId xmlns:a16="http://schemas.microsoft.com/office/drawing/2014/main" id="{8D1998CD-D95B-42B1-933A-B5347682CF53}"/>
              </a:ext>
            </a:extLst>
          </p:cNvPr>
          <p:cNvSpPr txBox="1"/>
          <p:nvPr/>
        </p:nvSpPr>
        <p:spPr>
          <a:xfrm>
            <a:off x="4650377" y="5730020"/>
            <a:ext cx="2664823" cy="646331"/>
          </a:xfrm>
          <a:prstGeom prst="rect">
            <a:avLst/>
          </a:prstGeom>
          <a:noFill/>
        </p:spPr>
        <p:txBody>
          <a:bodyPr wrap="square" rtlCol="0">
            <a:spAutoFit/>
          </a:bodyPr>
          <a:lstStyle/>
          <a:p>
            <a:r>
              <a:rPr lang="en-US" sz="1800" b="1" dirty="0">
                <a:solidFill>
                  <a:srgbClr val="7030A0"/>
                </a:solidFill>
              </a:rPr>
              <a:t>     </a:t>
            </a:r>
            <a:r>
              <a:rPr lang="en-IN" sz="1800" b="1" dirty="0" err="1"/>
              <a:t>K</a:t>
            </a:r>
            <a:r>
              <a:rPr lang="en-IN" sz="1800" b="1" baseline="-25000" dirty="0" err="1"/>
              <a:t>p</a:t>
            </a:r>
            <a:r>
              <a:rPr lang="en-IN" sz="1800" b="1" dirty="0"/>
              <a:t>=16    K</a:t>
            </a:r>
            <a:r>
              <a:rPr lang="en-IN" sz="1800" b="1" baseline="-25000" dirty="0"/>
              <a:t>i</a:t>
            </a:r>
            <a:r>
              <a:rPr lang="en-IN" sz="1800" b="1" dirty="0"/>
              <a:t>=6</a:t>
            </a:r>
          </a:p>
          <a:p>
            <a:r>
              <a:rPr lang="en-IN" sz="1800" b="1" dirty="0">
                <a:solidFill>
                  <a:schemeClr val="tx1"/>
                </a:solidFill>
              </a:rPr>
              <a:t>(Unstable response)</a:t>
            </a:r>
            <a:endParaRPr lang="en-IN" dirty="0"/>
          </a:p>
        </p:txBody>
      </p:sp>
      <p:pic>
        <p:nvPicPr>
          <p:cNvPr id="13" name="Picture 12">
            <a:extLst>
              <a:ext uri="{FF2B5EF4-FFF2-40B4-BE49-F238E27FC236}">
                <a16:creationId xmlns:a16="http://schemas.microsoft.com/office/drawing/2014/main" id="{7AAC5C2F-AB36-4730-A71D-EC4D4D573EF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3143" y="1474422"/>
            <a:ext cx="4371703" cy="1800001"/>
          </a:xfrm>
          <a:prstGeom prst="rect">
            <a:avLst/>
          </a:prstGeom>
        </p:spPr>
      </p:pic>
      <p:pic>
        <p:nvPicPr>
          <p:cNvPr id="14" name="Picture 13" descr="so.9.png">
            <a:extLst>
              <a:ext uri="{FF2B5EF4-FFF2-40B4-BE49-F238E27FC236}">
                <a16:creationId xmlns:a16="http://schemas.microsoft.com/office/drawing/2014/main" id="{5E77C0B7-A598-41A7-8035-5D802491FCD6}"/>
              </a:ext>
            </a:extLst>
          </p:cNvPr>
          <p:cNvPicPr/>
          <p:nvPr/>
        </p:nvPicPr>
        <p:blipFill>
          <a:blip r:embed="rId3"/>
          <a:stretch>
            <a:fillRect/>
          </a:stretch>
        </p:blipFill>
        <p:spPr>
          <a:xfrm>
            <a:off x="6992981" y="1474422"/>
            <a:ext cx="4646023" cy="1800001"/>
          </a:xfrm>
          <a:prstGeom prst="rect">
            <a:avLst/>
          </a:prstGeom>
        </p:spPr>
      </p:pic>
      <p:pic>
        <p:nvPicPr>
          <p:cNvPr id="15" name="Picture 14" descr="so.10.png">
            <a:extLst>
              <a:ext uri="{FF2B5EF4-FFF2-40B4-BE49-F238E27FC236}">
                <a16:creationId xmlns:a16="http://schemas.microsoft.com/office/drawing/2014/main" id="{39525123-DFAB-4A64-B5A2-3D72BE97B454}"/>
              </a:ext>
            </a:extLst>
          </p:cNvPr>
          <p:cNvPicPr/>
          <p:nvPr/>
        </p:nvPicPr>
        <p:blipFill>
          <a:blip r:embed="rId4"/>
          <a:stretch>
            <a:fillRect/>
          </a:stretch>
        </p:blipFill>
        <p:spPr>
          <a:xfrm>
            <a:off x="3143794" y="4054291"/>
            <a:ext cx="4946469" cy="1675729"/>
          </a:xfrm>
          <a:prstGeom prst="rect">
            <a:avLst/>
          </a:prstGeom>
        </p:spPr>
      </p:pic>
    </p:spTree>
    <p:extLst>
      <p:ext uri="{BB962C8B-B14F-4D97-AF65-F5344CB8AC3E}">
        <p14:creationId xmlns:p14="http://schemas.microsoft.com/office/powerpoint/2010/main" val="6905215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612-0C6D-48BD-BC74-7F83D172BAD8}"/>
              </a:ext>
            </a:extLst>
          </p:cNvPr>
          <p:cNvSpPr>
            <a:spLocks noGrp="1"/>
          </p:cNvSpPr>
          <p:nvPr>
            <p:ph type="title"/>
          </p:nvPr>
        </p:nvSpPr>
        <p:spPr>
          <a:xfrm>
            <a:off x="470263" y="252549"/>
            <a:ext cx="10654937" cy="1149531"/>
          </a:xfrm>
        </p:spPr>
        <p:txBody>
          <a:bodyPr>
            <a:normAutofit/>
          </a:bodyPr>
          <a:lstStyle/>
          <a:p>
            <a:r>
              <a:rPr kumimoji="0" lang="en-IN" sz="2500" b="1" i="0" u="none" strike="noStrike" kern="1200" cap="none" spc="0" normalizeH="0" baseline="0" noProof="0" dirty="0">
                <a:ln>
                  <a:noFill/>
                </a:ln>
                <a:solidFill>
                  <a:srgbClr val="7030A0"/>
                </a:solidFill>
                <a:effectLst/>
                <a:uLnTx/>
                <a:uFillTx/>
                <a:latin typeface="Garamond"/>
                <a:ea typeface="+mn-ea"/>
                <a:cs typeface="+mn-cs"/>
              </a:rPr>
              <a:t>COMPARISON OF FREQUENCY RESPONSE OF LFC-EV SYSTEM FOR DIFFERENT PI PARAMETERS:   </a:t>
            </a:r>
            <a:r>
              <a:rPr lang="en-IN" sz="2800" dirty="0">
                <a:solidFill>
                  <a:srgbClr val="C00000"/>
                </a:solidFill>
              </a:rPr>
              <a:t>For  Time delay=0.5s , α</a:t>
            </a:r>
            <a:r>
              <a:rPr lang="en-IN" sz="2800" baseline="-25000" dirty="0">
                <a:solidFill>
                  <a:srgbClr val="C00000"/>
                </a:solidFill>
              </a:rPr>
              <a:t>0</a:t>
            </a:r>
            <a:r>
              <a:rPr lang="en-IN" sz="2800" dirty="0">
                <a:solidFill>
                  <a:srgbClr val="C00000"/>
                </a:solidFill>
              </a:rPr>
              <a:t>=0.8 , α</a:t>
            </a:r>
            <a:r>
              <a:rPr lang="en-IN" sz="2800" baseline="-25000" dirty="0">
                <a:solidFill>
                  <a:srgbClr val="C00000"/>
                </a:solidFill>
              </a:rPr>
              <a:t>1</a:t>
            </a:r>
            <a:r>
              <a:rPr lang="en-IN" sz="2800" dirty="0">
                <a:solidFill>
                  <a:srgbClr val="C00000"/>
                </a:solidFill>
              </a:rPr>
              <a:t>=0.2</a:t>
            </a:r>
            <a:endParaRPr lang="en-IN" dirty="0">
              <a:solidFill>
                <a:srgbClr val="C00000"/>
              </a:solidFill>
            </a:endParaRPr>
          </a:p>
        </p:txBody>
      </p:sp>
      <p:sp>
        <p:nvSpPr>
          <p:cNvPr id="10" name="TextBox 9">
            <a:extLst>
              <a:ext uri="{FF2B5EF4-FFF2-40B4-BE49-F238E27FC236}">
                <a16:creationId xmlns:a16="http://schemas.microsoft.com/office/drawing/2014/main" id="{05B28C61-FD89-4B91-B7A0-8C7880B46ED4}"/>
              </a:ext>
            </a:extLst>
          </p:cNvPr>
          <p:cNvSpPr txBox="1"/>
          <p:nvPr/>
        </p:nvSpPr>
        <p:spPr>
          <a:xfrm>
            <a:off x="1506147" y="3407960"/>
            <a:ext cx="2403283" cy="646331"/>
          </a:xfrm>
          <a:prstGeom prst="rect">
            <a:avLst/>
          </a:prstGeom>
          <a:noFill/>
        </p:spPr>
        <p:txBody>
          <a:bodyPr wrap="square" rtlCol="0">
            <a:spAutoFit/>
          </a:bodyPr>
          <a:lstStyle/>
          <a:p>
            <a:r>
              <a:rPr lang="en-US" sz="1800" b="1" dirty="0">
                <a:solidFill>
                  <a:srgbClr val="7030A0"/>
                </a:solidFill>
              </a:rPr>
              <a:t>     </a:t>
            </a:r>
            <a:r>
              <a:rPr lang="en-IN" sz="1800" b="1" dirty="0" err="1"/>
              <a:t>K</a:t>
            </a:r>
            <a:r>
              <a:rPr lang="en-IN" sz="1800" b="1" baseline="-25000" dirty="0" err="1"/>
              <a:t>p</a:t>
            </a:r>
            <a:r>
              <a:rPr lang="en-IN" sz="1800" b="1" dirty="0"/>
              <a:t>=2    K</a:t>
            </a:r>
            <a:r>
              <a:rPr lang="en-IN" sz="1800" b="1" baseline="-25000" dirty="0"/>
              <a:t>i</a:t>
            </a:r>
            <a:r>
              <a:rPr lang="en-IN" sz="1800" b="1" dirty="0"/>
              <a:t>=1</a:t>
            </a:r>
          </a:p>
          <a:p>
            <a:r>
              <a:rPr lang="en-IN" sz="1800" b="1" i="0" dirty="0">
                <a:solidFill>
                  <a:schemeClr val="tx1"/>
                </a:solidFill>
                <a:effectLst/>
              </a:rPr>
              <a:t> (Stable response)  </a:t>
            </a:r>
            <a:endParaRPr lang="en-IN" dirty="0"/>
          </a:p>
        </p:txBody>
      </p:sp>
      <p:sp>
        <p:nvSpPr>
          <p:cNvPr id="11" name="TextBox 10">
            <a:extLst>
              <a:ext uri="{FF2B5EF4-FFF2-40B4-BE49-F238E27FC236}">
                <a16:creationId xmlns:a16="http://schemas.microsoft.com/office/drawing/2014/main" id="{3313ADC4-CE97-4550-A447-103013B1F09B}"/>
              </a:ext>
            </a:extLst>
          </p:cNvPr>
          <p:cNvSpPr txBox="1"/>
          <p:nvPr/>
        </p:nvSpPr>
        <p:spPr>
          <a:xfrm>
            <a:off x="8348472" y="3407961"/>
            <a:ext cx="3094423" cy="646331"/>
          </a:xfrm>
          <a:prstGeom prst="rect">
            <a:avLst/>
          </a:prstGeom>
          <a:noFill/>
        </p:spPr>
        <p:txBody>
          <a:bodyPr wrap="square" rtlCol="0">
            <a:spAutoFit/>
          </a:bodyPr>
          <a:lstStyle/>
          <a:p>
            <a:r>
              <a:rPr lang="en-US" sz="1800" dirty="0"/>
              <a:t>       </a:t>
            </a:r>
            <a:r>
              <a:rPr lang="en-IN" sz="1800" b="1" dirty="0" err="1"/>
              <a:t>K</a:t>
            </a:r>
            <a:r>
              <a:rPr lang="en-IN" sz="1800" b="1" baseline="-25000" dirty="0" err="1"/>
              <a:t>p</a:t>
            </a:r>
            <a:r>
              <a:rPr lang="en-IN" sz="1800" b="1" dirty="0"/>
              <a:t>=2.7   K</a:t>
            </a:r>
            <a:r>
              <a:rPr lang="en-IN" sz="1800" b="1" baseline="-25000" dirty="0"/>
              <a:t>i</a:t>
            </a:r>
            <a:r>
              <a:rPr lang="en-IN" sz="1800" b="1" dirty="0"/>
              <a:t>=1</a:t>
            </a:r>
          </a:p>
          <a:p>
            <a:r>
              <a:rPr lang="en-IN" sz="1800" b="1" dirty="0">
                <a:solidFill>
                  <a:schemeClr val="tx1"/>
                </a:solidFill>
              </a:rPr>
              <a:t>(Marginal stable response)</a:t>
            </a:r>
            <a:endParaRPr lang="en-IN" dirty="0"/>
          </a:p>
        </p:txBody>
      </p:sp>
      <p:sp>
        <p:nvSpPr>
          <p:cNvPr id="12" name="TextBox 11">
            <a:extLst>
              <a:ext uri="{FF2B5EF4-FFF2-40B4-BE49-F238E27FC236}">
                <a16:creationId xmlns:a16="http://schemas.microsoft.com/office/drawing/2014/main" id="{8D1998CD-D95B-42B1-933A-B5347682CF53}"/>
              </a:ext>
            </a:extLst>
          </p:cNvPr>
          <p:cNvSpPr txBox="1"/>
          <p:nvPr/>
        </p:nvSpPr>
        <p:spPr>
          <a:xfrm>
            <a:off x="4650377" y="5730020"/>
            <a:ext cx="2664823" cy="646331"/>
          </a:xfrm>
          <a:prstGeom prst="rect">
            <a:avLst/>
          </a:prstGeom>
          <a:noFill/>
        </p:spPr>
        <p:txBody>
          <a:bodyPr wrap="square" rtlCol="0">
            <a:spAutoFit/>
          </a:bodyPr>
          <a:lstStyle/>
          <a:p>
            <a:r>
              <a:rPr lang="en-US" sz="1800" b="1" dirty="0">
                <a:solidFill>
                  <a:srgbClr val="7030A0"/>
                </a:solidFill>
              </a:rPr>
              <a:t>     </a:t>
            </a:r>
            <a:r>
              <a:rPr lang="en-IN" sz="1800" b="1" dirty="0" err="1"/>
              <a:t>K</a:t>
            </a:r>
            <a:r>
              <a:rPr lang="en-IN" sz="1800" b="1" baseline="-25000" dirty="0" err="1"/>
              <a:t>p</a:t>
            </a:r>
            <a:r>
              <a:rPr lang="en-IN" sz="1800" b="1" dirty="0"/>
              <a:t>=4    K</a:t>
            </a:r>
            <a:r>
              <a:rPr lang="en-IN" sz="1800" b="1" baseline="-25000" dirty="0"/>
              <a:t>i</a:t>
            </a:r>
            <a:r>
              <a:rPr lang="en-IN" sz="1800" b="1" dirty="0"/>
              <a:t>=3</a:t>
            </a:r>
          </a:p>
          <a:p>
            <a:r>
              <a:rPr lang="en-IN" sz="1800" b="1" dirty="0">
                <a:solidFill>
                  <a:schemeClr val="tx1"/>
                </a:solidFill>
              </a:rPr>
              <a:t>(Unstable response)</a:t>
            </a:r>
            <a:endParaRPr lang="en-IN" dirty="0"/>
          </a:p>
        </p:txBody>
      </p:sp>
      <p:pic>
        <p:nvPicPr>
          <p:cNvPr id="18" name="Picture 17">
            <a:extLst>
              <a:ext uri="{FF2B5EF4-FFF2-40B4-BE49-F238E27FC236}">
                <a16:creationId xmlns:a16="http://schemas.microsoft.com/office/drawing/2014/main" id="{5E9E1A55-025B-4CEC-824E-C70DB21BDB1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439886" y="3988016"/>
            <a:ext cx="4807131" cy="1742004"/>
          </a:xfrm>
          <a:prstGeom prst="rect">
            <a:avLst/>
          </a:prstGeom>
        </p:spPr>
      </p:pic>
      <p:pic>
        <p:nvPicPr>
          <p:cNvPr id="19" name="Picture 18">
            <a:extLst>
              <a:ext uri="{FF2B5EF4-FFF2-40B4-BE49-F238E27FC236}">
                <a16:creationId xmlns:a16="http://schemas.microsoft.com/office/drawing/2014/main" id="{371ECDE8-7FF5-4EDE-A2B9-D895D93D6C3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635763" y="1474423"/>
            <a:ext cx="4807132" cy="1742004"/>
          </a:xfrm>
          <a:prstGeom prst="rect">
            <a:avLst/>
          </a:prstGeom>
        </p:spPr>
      </p:pic>
      <p:pic>
        <p:nvPicPr>
          <p:cNvPr id="20" name="Picture 19">
            <a:extLst>
              <a:ext uri="{FF2B5EF4-FFF2-40B4-BE49-F238E27FC236}">
                <a16:creationId xmlns:a16="http://schemas.microsoft.com/office/drawing/2014/main" id="{3CEAF644-9AE9-4684-9D62-63E94F88DF8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87542" y="1474423"/>
            <a:ext cx="4319887" cy="1742004"/>
          </a:xfrm>
          <a:prstGeom prst="rect">
            <a:avLst/>
          </a:prstGeom>
        </p:spPr>
      </p:pic>
    </p:spTree>
    <p:extLst>
      <p:ext uri="{BB962C8B-B14F-4D97-AF65-F5344CB8AC3E}">
        <p14:creationId xmlns:p14="http://schemas.microsoft.com/office/powerpoint/2010/main" val="42230247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612-0C6D-48BD-BC74-7F83D172BAD8}"/>
              </a:ext>
            </a:extLst>
          </p:cNvPr>
          <p:cNvSpPr>
            <a:spLocks noGrp="1"/>
          </p:cNvSpPr>
          <p:nvPr>
            <p:ph type="title"/>
          </p:nvPr>
        </p:nvSpPr>
        <p:spPr>
          <a:xfrm>
            <a:off x="470263" y="252549"/>
            <a:ext cx="10654937" cy="1149531"/>
          </a:xfrm>
        </p:spPr>
        <p:txBody>
          <a:bodyPr>
            <a:normAutofit/>
          </a:bodyPr>
          <a:lstStyle/>
          <a:p>
            <a:r>
              <a:rPr kumimoji="0" lang="en-IN" sz="2500" b="1" i="0" u="none" strike="noStrike" kern="1200" cap="none" spc="0" normalizeH="0" baseline="0" noProof="0" dirty="0">
                <a:ln>
                  <a:noFill/>
                </a:ln>
                <a:solidFill>
                  <a:srgbClr val="7030A0"/>
                </a:solidFill>
                <a:effectLst/>
                <a:uLnTx/>
                <a:uFillTx/>
                <a:latin typeface="Garamond"/>
                <a:ea typeface="+mn-ea"/>
                <a:cs typeface="+mn-cs"/>
              </a:rPr>
              <a:t>COMPARISON OF FREQUENCY RESPONSE OF LFC-EV SYSTEM FOR DIFFERENT PI PARAMETERS:   </a:t>
            </a:r>
            <a:r>
              <a:rPr lang="en-IN" sz="2800" dirty="0">
                <a:solidFill>
                  <a:srgbClr val="C00000"/>
                </a:solidFill>
              </a:rPr>
              <a:t>For  Time delay=0.5s , α</a:t>
            </a:r>
            <a:r>
              <a:rPr lang="en-IN" sz="2800" baseline="-25000" dirty="0">
                <a:solidFill>
                  <a:srgbClr val="C00000"/>
                </a:solidFill>
              </a:rPr>
              <a:t>0</a:t>
            </a:r>
            <a:r>
              <a:rPr lang="en-IN" sz="2800" dirty="0">
                <a:solidFill>
                  <a:srgbClr val="C00000"/>
                </a:solidFill>
              </a:rPr>
              <a:t>=1  , α</a:t>
            </a:r>
            <a:r>
              <a:rPr lang="en-IN" sz="2800" baseline="-25000" dirty="0">
                <a:solidFill>
                  <a:srgbClr val="C00000"/>
                </a:solidFill>
              </a:rPr>
              <a:t>1</a:t>
            </a:r>
            <a:r>
              <a:rPr lang="en-IN" sz="2800" dirty="0">
                <a:solidFill>
                  <a:srgbClr val="C00000"/>
                </a:solidFill>
              </a:rPr>
              <a:t>=0 </a:t>
            </a:r>
            <a:endParaRPr lang="en-IN" dirty="0">
              <a:solidFill>
                <a:srgbClr val="C00000"/>
              </a:solidFill>
            </a:endParaRPr>
          </a:p>
        </p:txBody>
      </p:sp>
      <p:sp>
        <p:nvSpPr>
          <p:cNvPr id="10" name="TextBox 9">
            <a:extLst>
              <a:ext uri="{FF2B5EF4-FFF2-40B4-BE49-F238E27FC236}">
                <a16:creationId xmlns:a16="http://schemas.microsoft.com/office/drawing/2014/main" id="{05B28C61-FD89-4B91-B7A0-8C7880B46ED4}"/>
              </a:ext>
            </a:extLst>
          </p:cNvPr>
          <p:cNvSpPr txBox="1"/>
          <p:nvPr/>
        </p:nvSpPr>
        <p:spPr>
          <a:xfrm>
            <a:off x="905256" y="3407960"/>
            <a:ext cx="2403283" cy="646331"/>
          </a:xfrm>
          <a:prstGeom prst="rect">
            <a:avLst/>
          </a:prstGeom>
          <a:noFill/>
        </p:spPr>
        <p:txBody>
          <a:bodyPr wrap="square" rtlCol="0">
            <a:spAutoFit/>
          </a:bodyPr>
          <a:lstStyle/>
          <a:p>
            <a:r>
              <a:rPr lang="en-US" sz="1800" b="1" dirty="0">
                <a:solidFill>
                  <a:srgbClr val="7030A0"/>
                </a:solidFill>
              </a:rPr>
              <a:t>     </a:t>
            </a:r>
            <a:r>
              <a:rPr lang="en-IN" sz="1800" b="1" dirty="0" err="1"/>
              <a:t>K</a:t>
            </a:r>
            <a:r>
              <a:rPr lang="en-IN" sz="1800" b="1" baseline="-25000" dirty="0" err="1"/>
              <a:t>p</a:t>
            </a:r>
            <a:r>
              <a:rPr lang="en-IN" sz="1800" b="1" dirty="0"/>
              <a:t>=6    K</a:t>
            </a:r>
            <a:r>
              <a:rPr lang="en-IN" sz="1800" b="1" baseline="-25000" dirty="0"/>
              <a:t>i</a:t>
            </a:r>
            <a:r>
              <a:rPr lang="en-IN" sz="1800" b="1" dirty="0"/>
              <a:t>=4</a:t>
            </a:r>
          </a:p>
          <a:p>
            <a:r>
              <a:rPr lang="en-IN" sz="1800" b="1" i="0" dirty="0">
                <a:solidFill>
                  <a:schemeClr val="tx1"/>
                </a:solidFill>
                <a:effectLst/>
              </a:rPr>
              <a:t> (Stable response)  </a:t>
            </a:r>
            <a:endParaRPr lang="en-IN" dirty="0"/>
          </a:p>
        </p:txBody>
      </p:sp>
      <p:sp>
        <p:nvSpPr>
          <p:cNvPr id="11" name="TextBox 10">
            <a:extLst>
              <a:ext uri="{FF2B5EF4-FFF2-40B4-BE49-F238E27FC236}">
                <a16:creationId xmlns:a16="http://schemas.microsoft.com/office/drawing/2014/main" id="{3313ADC4-CE97-4550-A447-103013B1F09B}"/>
              </a:ext>
            </a:extLst>
          </p:cNvPr>
          <p:cNvSpPr txBox="1"/>
          <p:nvPr/>
        </p:nvSpPr>
        <p:spPr>
          <a:xfrm>
            <a:off x="8348472" y="3407961"/>
            <a:ext cx="3094423" cy="646331"/>
          </a:xfrm>
          <a:prstGeom prst="rect">
            <a:avLst/>
          </a:prstGeom>
          <a:noFill/>
        </p:spPr>
        <p:txBody>
          <a:bodyPr wrap="square" rtlCol="0">
            <a:spAutoFit/>
          </a:bodyPr>
          <a:lstStyle/>
          <a:p>
            <a:r>
              <a:rPr lang="en-US" sz="1800" dirty="0"/>
              <a:t>       </a:t>
            </a:r>
            <a:r>
              <a:rPr lang="en-IN" sz="1800" dirty="0" err="1"/>
              <a:t>K</a:t>
            </a:r>
            <a:r>
              <a:rPr lang="en-IN" sz="1800" baseline="-25000" dirty="0" err="1"/>
              <a:t>p</a:t>
            </a:r>
            <a:r>
              <a:rPr lang="en-IN" sz="1800" dirty="0"/>
              <a:t>=8    K</a:t>
            </a:r>
            <a:r>
              <a:rPr lang="en-IN" sz="1800" baseline="-25000" dirty="0"/>
              <a:t>i</a:t>
            </a:r>
            <a:r>
              <a:rPr lang="en-IN" sz="1800" dirty="0"/>
              <a:t>=5.4</a:t>
            </a:r>
          </a:p>
          <a:p>
            <a:r>
              <a:rPr lang="en-IN" sz="1800" b="1" dirty="0">
                <a:solidFill>
                  <a:schemeClr val="tx1"/>
                </a:solidFill>
              </a:rPr>
              <a:t>(Marginal stable response)</a:t>
            </a:r>
            <a:endParaRPr lang="en-IN" dirty="0"/>
          </a:p>
        </p:txBody>
      </p:sp>
      <p:sp>
        <p:nvSpPr>
          <p:cNvPr id="12" name="TextBox 11">
            <a:extLst>
              <a:ext uri="{FF2B5EF4-FFF2-40B4-BE49-F238E27FC236}">
                <a16:creationId xmlns:a16="http://schemas.microsoft.com/office/drawing/2014/main" id="{8D1998CD-D95B-42B1-933A-B5347682CF53}"/>
              </a:ext>
            </a:extLst>
          </p:cNvPr>
          <p:cNvSpPr txBox="1"/>
          <p:nvPr/>
        </p:nvSpPr>
        <p:spPr>
          <a:xfrm>
            <a:off x="4650377" y="5730020"/>
            <a:ext cx="2664823" cy="646331"/>
          </a:xfrm>
          <a:prstGeom prst="rect">
            <a:avLst/>
          </a:prstGeom>
          <a:noFill/>
        </p:spPr>
        <p:txBody>
          <a:bodyPr wrap="square" rtlCol="0">
            <a:spAutoFit/>
          </a:bodyPr>
          <a:lstStyle/>
          <a:p>
            <a:r>
              <a:rPr lang="en-US" sz="1800" b="1" dirty="0">
                <a:solidFill>
                  <a:srgbClr val="7030A0"/>
                </a:solidFill>
              </a:rPr>
              <a:t>     </a:t>
            </a:r>
            <a:r>
              <a:rPr lang="en-IN" sz="1800" b="1" dirty="0" err="1"/>
              <a:t>K</a:t>
            </a:r>
            <a:r>
              <a:rPr lang="en-IN" sz="1800" b="1" baseline="-25000" dirty="0" err="1"/>
              <a:t>p</a:t>
            </a:r>
            <a:r>
              <a:rPr lang="en-IN" sz="1800" b="1" dirty="0"/>
              <a:t>=16    K</a:t>
            </a:r>
            <a:r>
              <a:rPr lang="en-IN" sz="1800" b="1" baseline="-25000" dirty="0"/>
              <a:t>i</a:t>
            </a:r>
            <a:r>
              <a:rPr lang="en-IN" sz="1800" b="1" dirty="0"/>
              <a:t>=6</a:t>
            </a:r>
          </a:p>
          <a:p>
            <a:r>
              <a:rPr lang="en-IN" sz="1800" b="1" dirty="0">
                <a:solidFill>
                  <a:schemeClr val="tx1"/>
                </a:solidFill>
              </a:rPr>
              <a:t>(Unstable response)</a:t>
            </a:r>
            <a:endParaRPr lang="en-IN" dirty="0"/>
          </a:p>
        </p:txBody>
      </p:sp>
      <p:pic>
        <p:nvPicPr>
          <p:cNvPr id="13" name="Picture 12">
            <a:extLst>
              <a:ext uri="{FF2B5EF4-FFF2-40B4-BE49-F238E27FC236}">
                <a16:creationId xmlns:a16="http://schemas.microsoft.com/office/drawing/2014/main" id="{7AAC5C2F-AB36-4730-A71D-EC4D4D573EF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3143" y="1474422"/>
            <a:ext cx="4371703" cy="1800001"/>
          </a:xfrm>
          <a:prstGeom prst="rect">
            <a:avLst/>
          </a:prstGeom>
        </p:spPr>
      </p:pic>
      <p:pic>
        <p:nvPicPr>
          <p:cNvPr id="14" name="Picture 13" descr="so.9.png">
            <a:extLst>
              <a:ext uri="{FF2B5EF4-FFF2-40B4-BE49-F238E27FC236}">
                <a16:creationId xmlns:a16="http://schemas.microsoft.com/office/drawing/2014/main" id="{5E77C0B7-A598-41A7-8035-5D802491FCD6}"/>
              </a:ext>
            </a:extLst>
          </p:cNvPr>
          <p:cNvPicPr/>
          <p:nvPr/>
        </p:nvPicPr>
        <p:blipFill>
          <a:blip r:embed="rId3"/>
          <a:stretch>
            <a:fillRect/>
          </a:stretch>
        </p:blipFill>
        <p:spPr>
          <a:xfrm>
            <a:off x="6992981" y="1474422"/>
            <a:ext cx="4646023" cy="1800001"/>
          </a:xfrm>
          <a:prstGeom prst="rect">
            <a:avLst/>
          </a:prstGeom>
        </p:spPr>
      </p:pic>
      <p:pic>
        <p:nvPicPr>
          <p:cNvPr id="15" name="Picture 14" descr="so.10.png">
            <a:extLst>
              <a:ext uri="{FF2B5EF4-FFF2-40B4-BE49-F238E27FC236}">
                <a16:creationId xmlns:a16="http://schemas.microsoft.com/office/drawing/2014/main" id="{39525123-DFAB-4A64-B5A2-3D72BE97B454}"/>
              </a:ext>
            </a:extLst>
          </p:cNvPr>
          <p:cNvPicPr/>
          <p:nvPr/>
        </p:nvPicPr>
        <p:blipFill>
          <a:blip r:embed="rId4"/>
          <a:stretch>
            <a:fillRect/>
          </a:stretch>
        </p:blipFill>
        <p:spPr>
          <a:xfrm>
            <a:off x="3143794" y="4054291"/>
            <a:ext cx="4946469" cy="1675729"/>
          </a:xfrm>
          <a:prstGeom prst="rect">
            <a:avLst/>
          </a:prstGeom>
        </p:spPr>
      </p:pic>
    </p:spTree>
    <p:extLst>
      <p:ext uri="{BB962C8B-B14F-4D97-AF65-F5344CB8AC3E}">
        <p14:creationId xmlns:p14="http://schemas.microsoft.com/office/powerpoint/2010/main" val="26525656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4077-82F3-4A6E-8DB5-51492F3A1A9A}"/>
              </a:ext>
            </a:extLst>
          </p:cNvPr>
          <p:cNvSpPr>
            <a:spLocks noGrp="1"/>
          </p:cNvSpPr>
          <p:nvPr>
            <p:ph type="title"/>
          </p:nvPr>
        </p:nvSpPr>
        <p:spPr>
          <a:xfrm>
            <a:off x="628649" y="227118"/>
            <a:ext cx="10772775" cy="853017"/>
          </a:xfrm>
        </p:spPr>
        <p:txBody>
          <a:bodyPr>
            <a:normAutofit/>
          </a:bodyPr>
          <a:lstStyle/>
          <a:p>
            <a:r>
              <a:rPr lang="en-US" sz="3200" b="1" dirty="0">
                <a:solidFill>
                  <a:srgbClr val="7030A0"/>
                </a:solidFill>
              </a:rPr>
              <a:t>CONCLUSION:</a:t>
            </a:r>
            <a:endParaRPr lang="en-IN" sz="3200" b="1" dirty="0">
              <a:solidFill>
                <a:srgbClr val="7030A0"/>
              </a:solidFill>
            </a:endParaRPr>
          </a:p>
        </p:txBody>
      </p:sp>
      <p:sp>
        <p:nvSpPr>
          <p:cNvPr id="3" name="Content Placeholder 2">
            <a:extLst>
              <a:ext uri="{FF2B5EF4-FFF2-40B4-BE49-F238E27FC236}">
                <a16:creationId xmlns:a16="http://schemas.microsoft.com/office/drawing/2014/main" id="{E0C5F7A4-2792-470F-AD18-5B4DF222FABD}"/>
              </a:ext>
            </a:extLst>
          </p:cNvPr>
          <p:cNvSpPr>
            <a:spLocks noGrp="1"/>
          </p:cNvSpPr>
          <p:nvPr>
            <p:ph idx="1"/>
          </p:nvPr>
        </p:nvSpPr>
        <p:spPr>
          <a:xfrm>
            <a:off x="757047" y="952501"/>
            <a:ext cx="10677906" cy="4911090"/>
          </a:xfrm>
        </p:spPr>
        <p:txBody>
          <a:bodyPr>
            <a:normAutofit/>
          </a:bodyPr>
          <a:lstStyle/>
          <a:p>
            <a:pPr algn="just">
              <a:lnSpc>
                <a:spcPct val="160000"/>
              </a:lnSpc>
              <a:buFont typeface="Wingdings" panose="05000000000000000000" pitchFamily="2" charset="2"/>
              <a:buChar char="Ø"/>
            </a:pPr>
            <a:r>
              <a:rPr lang="en-US" sz="2000" dirty="0">
                <a:latin typeface="Trebuchet MS" panose="020B0603020202020204" pitchFamily="34" charset="0"/>
              </a:rPr>
              <a:t>In this project a single area LFC system integrated with EV aggregator over a communication network is considered for stability analysis.</a:t>
            </a:r>
          </a:p>
          <a:p>
            <a:pPr algn="just">
              <a:lnSpc>
                <a:spcPct val="160000"/>
              </a:lnSpc>
              <a:buFont typeface="Wingdings" panose="05000000000000000000" pitchFamily="2" charset="2"/>
              <a:buChar char="Ø"/>
            </a:pPr>
            <a:r>
              <a:rPr lang="en-US" sz="2000" dirty="0">
                <a:latin typeface="Trebuchet MS" panose="020B0603020202020204" pitchFamily="34" charset="0"/>
              </a:rPr>
              <a:t>The closed-loop transfer function of the LFC system with EV aggregator and network induced time delay is derived.</a:t>
            </a:r>
          </a:p>
          <a:p>
            <a:pPr algn="just">
              <a:lnSpc>
                <a:spcPct val="160000"/>
              </a:lnSpc>
              <a:buFont typeface="Wingdings" panose="05000000000000000000" pitchFamily="2" charset="2"/>
              <a:buChar char="Ø"/>
            </a:pPr>
            <a:r>
              <a:rPr lang="en-US" sz="2000" dirty="0">
                <a:latin typeface="Trebuchet MS" panose="020B0603020202020204" pitchFamily="34" charset="0"/>
              </a:rPr>
              <a:t>The delay-dependent stability analysis is done to compute the stable delay margin for various sub-set of the PI controller parameters.</a:t>
            </a:r>
          </a:p>
          <a:p>
            <a:pPr algn="just">
              <a:lnSpc>
                <a:spcPct val="160000"/>
              </a:lnSpc>
              <a:buFont typeface="Wingdings" panose="05000000000000000000" pitchFamily="2" charset="2"/>
              <a:buChar char="Ø"/>
            </a:pPr>
            <a:r>
              <a:rPr lang="en-US" sz="2000" dirty="0">
                <a:latin typeface="Trebuchet MS" panose="020B0603020202020204" pitchFamily="34" charset="0"/>
              </a:rPr>
              <a:t> The delay-dependent stabilization problem is done to compute a feasible region in PI controller parametric space for a known network delay.</a:t>
            </a:r>
          </a:p>
          <a:p>
            <a:pPr algn="just">
              <a:lnSpc>
                <a:spcPct val="160000"/>
              </a:lnSpc>
              <a:buFont typeface="Wingdings" panose="05000000000000000000" pitchFamily="2" charset="2"/>
              <a:buChar char="Ø"/>
            </a:pPr>
            <a:r>
              <a:rPr lang="en-US" sz="2000" dirty="0">
                <a:latin typeface="Trebuchet MS" panose="020B0603020202020204" pitchFamily="34" charset="0"/>
              </a:rPr>
              <a:t>The time domain simulation studies are done to validate the analytical results.</a:t>
            </a:r>
            <a:endParaRPr lang="en-IN" sz="2000" dirty="0">
              <a:latin typeface="Trebuchet MS" panose="020B0603020202020204" pitchFamily="34" charset="0"/>
            </a:endParaRPr>
          </a:p>
        </p:txBody>
      </p:sp>
    </p:spTree>
    <p:extLst>
      <p:ext uri="{BB962C8B-B14F-4D97-AF65-F5344CB8AC3E}">
        <p14:creationId xmlns:p14="http://schemas.microsoft.com/office/powerpoint/2010/main" val="29168642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EF03-9E0E-43A6-B2B0-2FE595340033}"/>
              </a:ext>
            </a:extLst>
          </p:cNvPr>
          <p:cNvSpPr>
            <a:spLocks noGrp="1"/>
          </p:cNvSpPr>
          <p:nvPr>
            <p:ph type="title"/>
          </p:nvPr>
        </p:nvSpPr>
        <p:spPr>
          <a:xfrm>
            <a:off x="718457" y="499533"/>
            <a:ext cx="10711542" cy="480181"/>
          </a:xfrm>
        </p:spPr>
        <p:txBody>
          <a:bodyPr>
            <a:normAutofit/>
          </a:bodyPr>
          <a:lstStyle/>
          <a:p>
            <a:r>
              <a:rPr lang="en-US" sz="2400" b="1" dirty="0">
                <a:solidFill>
                  <a:srgbClr val="7030A0"/>
                </a:solidFill>
              </a:rPr>
              <a:t>BASE PAPER AND REFERENCES:</a:t>
            </a:r>
            <a:endParaRPr lang="en-IN" sz="2400" b="1" dirty="0">
              <a:solidFill>
                <a:srgbClr val="7030A0"/>
              </a:solidFill>
            </a:endParaRPr>
          </a:p>
        </p:txBody>
      </p:sp>
      <p:sp>
        <p:nvSpPr>
          <p:cNvPr id="3" name="Content Placeholder 2">
            <a:extLst>
              <a:ext uri="{FF2B5EF4-FFF2-40B4-BE49-F238E27FC236}">
                <a16:creationId xmlns:a16="http://schemas.microsoft.com/office/drawing/2014/main" id="{258BA890-5122-49CB-BF79-E1D746A4F46B}"/>
              </a:ext>
            </a:extLst>
          </p:cNvPr>
          <p:cNvSpPr>
            <a:spLocks noGrp="1"/>
          </p:cNvSpPr>
          <p:nvPr>
            <p:ph idx="1"/>
          </p:nvPr>
        </p:nvSpPr>
        <p:spPr>
          <a:xfrm>
            <a:off x="676656" y="1114426"/>
            <a:ext cx="10753725" cy="4663440"/>
          </a:xfrm>
        </p:spPr>
        <p:txBody>
          <a:bodyPr>
            <a:noAutofit/>
          </a:bodyPr>
          <a:lstStyle/>
          <a:p>
            <a:pPr marL="285750" lvl="0" indent="-285750" algn="just">
              <a:buClr>
                <a:srgbClr val="C00000"/>
              </a:buClr>
              <a:buFont typeface="+mj-lt"/>
              <a:buAutoNum type="arabicParenR"/>
            </a:pPr>
            <a:r>
              <a:rPr lang="en-US" sz="1400" dirty="0">
                <a:latin typeface="Trebuchet MS" panose="020B0603020202020204" pitchFamily="34" charset="0"/>
              </a:rPr>
              <a:t>Ausnain Naveed, Sahin Sonmez and Saffet Ayasun, ‘Impact of Electric Vehicle Aggregator with Communication Time Delay on Stability Regions and Stability Delay Margins in Load Frequency Control System,’ Journal of Modern Power Systems and Clean Energy, In Press. DOI: 10.35833/MPCE.2019.000244, 2020, Springer</a:t>
            </a:r>
            <a:r>
              <a:rPr lang="en-US" sz="1400" b="1" dirty="0">
                <a:latin typeface="Trebuchet MS" panose="020B0603020202020204" pitchFamily="34" charset="0"/>
              </a:rPr>
              <a:t>. (BASE PAPER)</a:t>
            </a:r>
          </a:p>
          <a:p>
            <a:pPr marL="285750" lvl="0" indent="-285750" algn="just">
              <a:buClr>
                <a:srgbClr val="C00000"/>
              </a:buClr>
              <a:buFont typeface="+mj-lt"/>
              <a:buAutoNum type="arabicParenR"/>
            </a:pPr>
            <a:endParaRPr lang="en-IN" sz="1400" dirty="0">
              <a:latin typeface="Trebuchet MS" panose="020B0603020202020204" pitchFamily="34" charset="0"/>
            </a:endParaRPr>
          </a:p>
          <a:p>
            <a:pPr marL="285750" lvl="0" indent="-285750" algn="just">
              <a:buClr>
                <a:srgbClr val="C00000"/>
              </a:buClr>
              <a:buFont typeface="+mj-lt"/>
              <a:buAutoNum type="arabicParenR"/>
            </a:pPr>
            <a:r>
              <a:rPr lang="en-US" sz="1400" dirty="0">
                <a:latin typeface="Trebuchet MS" panose="020B0603020202020204" pitchFamily="34" charset="0"/>
              </a:rPr>
              <a:t>Hakan Gunduz, Sahin Sonmez and Saffet Ayasun, ‘Impact of Electric Vehicles Aggregator on the Stability Region Micro-Grid System with Communication Time Delay,’ 2019 IEEE Milan Power Tech.</a:t>
            </a:r>
          </a:p>
          <a:p>
            <a:pPr marL="285750" lvl="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Vijay P. Singh, Nand Kishor, and Paulson Samuel, ‘Communication Time Delay Estimation for Load Frequency Control in Two Area Power Systems,’ </a:t>
            </a:r>
            <a:r>
              <a:rPr lang="en-US" sz="1400" i="1" dirty="0">
                <a:latin typeface="Trebuchet MS" panose="020B0603020202020204" pitchFamily="34" charset="0"/>
              </a:rPr>
              <a:t>Ad Hoc Networks</a:t>
            </a:r>
            <a:r>
              <a:rPr lang="en-US" sz="1400" dirty="0">
                <a:latin typeface="Trebuchet MS" panose="020B0603020202020204" pitchFamily="34" charset="0"/>
              </a:rPr>
              <a:t>, Vol. 41, No. 1, pp. 69-85, May 2016.</a:t>
            </a:r>
          </a:p>
          <a:p>
            <a:pPr marL="28575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Ausnain Naveed, Sahin Sonmez and Saffet Ayasun, ‘Stability Regions in the Parameter Space for LFC System with EV Aggregator and Incommensurate Time Delays,’ 1</a:t>
            </a:r>
            <a:r>
              <a:rPr lang="en-US" sz="1400" baseline="30000" dirty="0">
                <a:latin typeface="Trebuchet MS" panose="020B0603020202020204" pitchFamily="34" charset="0"/>
              </a:rPr>
              <a:t>st</a:t>
            </a:r>
            <a:r>
              <a:rPr lang="en-US" sz="1400" dirty="0">
                <a:latin typeface="Trebuchet MS" panose="020B0603020202020204" pitchFamily="34" charset="0"/>
              </a:rPr>
              <a:t> IEEE Global Power Energy and Communication Conference (GPECOM 2019), June 12-15, 2019, Cappadocia, Turkey.</a:t>
            </a:r>
          </a:p>
          <a:p>
            <a:pPr marL="28575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Han, Y., Zhang, K., Hong, L., Coelho, E. A. A., and Guerrero, J. M,  ‘MAS-based Distributed Coordinated Control and Optimization in Microgrid and Microgrid Clusters: A Comprehensive Overview.’ </a:t>
            </a:r>
            <a:r>
              <a:rPr lang="en-US" sz="1400" i="1" dirty="0">
                <a:latin typeface="Trebuchet MS" panose="020B0603020202020204" pitchFamily="34" charset="0"/>
              </a:rPr>
              <a:t>IEEE Transactions on Power Electronics</a:t>
            </a:r>
            <a:r>
              <a:rPr lang="en-US" sz="1400" dirty="0">
                <a:latin typeface="Trebuchet MS" panose="020B0603020202020204" pitchFamily="34" charset="0"/>
              </a:rPr>
              <a:t>, Vol. 33, No. 8, pp. 6488-6508, 2018.</a:t>
            </a:r>
          </a:p>
          <a:p>
            <a:pPr algn="just"/>
            <a:endParaRPr lang="en-IN" sz="1400" dirty="0">
              <a:latin typeface="Trebuchet MS" panose="020B0603020202020204" pitchFamily="34" charset="0"/>
            </a:endParaRPr>
          </a:p>
        </p:txBody>
      </p:sp>
    </p:spTree>
    <p:extLst>
      <p:ext uri="{BB962C8B-B14F-4D97-AF65-F5344CB8AC3E}">
        <p14:creationId xmlns:p14="http://schemas.microsoft.com/office/powerpoint/2010/main" val="24858609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58CF3-8BF8-4864-BF06-129A802C850E}"/>
              </a:ext>
            </a:extLst>
          </p:cNvPr>
          <p:cNvSpPr>
            <a:spLocks noGrp="1"/>
          </p:cNvSpPr>
          <p:nvPr>
            <p:ph idx="1"/>
          </p:nvPr>
        </p:nvSpPr>
        <p:spPr>
          <a:xfrm>
            <a:off x="676656" y="783771"/>
            <a:ext cx="10753725" cy="4994095"/>
          </a:xfrm>
        </p:spPr>
        <p:txBody>
          <a:bodyPr>
            <a:normAutofit/>
          </a:bodyPr>
          <a:lstStyle/>
          <a:p>
            <a:pPr marL="285750" indent="-285750" algn="just">
              <a:lnSpc>
                <a:spcPct val="150000"/>
              </a:lnSpc>
              <a:buClr>
                <a:srgbClr val="C00000"/>
              </a:buClr>
              <a:buNone/>
            </a:pPr>
            <a:endParaRPr lang="en-US" sz="1800" dirty="0">
              <a:latin typeface="Trebuchet MS" panose="020B0603020202020204" pitchFamily="34" charset="0"/>
            </a:endParaRPr>
          </a:p>
          <a:p>
            <a:pPr marL="285750" indent="-285750" algn="just">
              <a:lnSpc>
                <a:spcPct val="150000"/>
              </a:lnSpc>
              <a:buClr>
                <a:srgbClr val="C00000"/>
              </a:buClr>
              <a:buNone/>
            </a:pPr>
            <a:r>
              <a:rPr lang="en-US" sz="1800" dirty="0">
                <a:latin typeface="Trebuchet MS" panose="020B0603020202020204" pitchFamily="34" charset="0"/>
              </a:rPr>
              <a:t>6) H. Luo, I. A. Hiskens and Z. Hu, ‘Stability Analysis of Load Frequency Control Systems With Sampling and Transmission Delay,’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35, No. 5, pp. 3603-3615, Sept. 2020</a:t>
            </a:r>
          </a:p>
          <a:p>
            <a:pPr marL="285750" indent="-285750" algn="just">
              <a:lnSpc>
                <a:spcPct val="150000"/>
              </a:lnSpc>
              <a:buClr>
                <a:srgbClr val="C00000"/>
              </a:buClr>
              <a:buNone/>
            </a:pPr>
            <a:r>
              <a:rPr lang="en-IN" sz="1800" dirty="0">
                <a:latin typeface="Trebuchet MS" panose="020B0603020202020204" pitchFamily="34" charset="0"/>
              </a:rPr>
              <a:t>7) </a:t>
            </a:r>
            <a:r>
              <a:rPr lang="en-US" sz="1800" dirty="0">
                <a:latin typeface="Trebuchet MS" panose="020B0603020202020204" pitchFamily="34" charset="0"/>
              </a:rPr>
              <a:t>K. S. Ko and D. K. Sung, ‘The Effect of EV Aggregators With Time-Varying Delays on the Stability of a Load Frequency Control System,’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33, No. 1, pp. 669-680, Jan. 2018</a:t>
            </a:r>
          </a:p>
          <a:p>
            <a:pPr marL="285750" indent="-285750" algn="just">
              <a:lnSpc>
                <a:spcPct val="150000"/>
              </a:lnSpc>
              <a:buClr>
                <a:srgbClr val="C00000"/>
              </a:buClr>
              <a:buNone/>
            </a:pPr>
            <a:r>
              <a:rPr lang="en-IN" sz="1800" dirty="0">
                <a:latin typeface="Trebuchet MS" panose="020B0603020202020204" pitchFamily="34" charset="0"/>
              </a:rPr>
              <a:t>8) </a:t>
            </a:r>
            <a:r>
              <a:rPr lang="en-US" sz="1800" dirty="0">
                <a:latin typeface="Trebuchet MS" panose="020B0603020202020204" pitchFamily="34" charset="0"/>
              </a:rPr>
              <a:t>Deniz Katipoglu, Sahin Sonmez and Saffet Ayasun, ‘Stability Delay Margin Computation of Load Frequency Control System with Demand Response,’ 1</a:t>
            </a:r>
            <a:r>
              <a:rPr lang="en-US" sz="1800" baseline="30000" dirty="0">
                <a:latin typeface="Trebuchet MS" panose="020B0603020202020204" pitchFamily="34" charset="0"/>
              </a:rPr>
              <a:t>st</a:t>
            </a:r>
            <a:r>
              <a:rPr lang="en-US" sz="1800" dirty="0">
                <a:latin typeface="Trebuchet MS" panose="020B0603020202020204" pitchFamily="34" charset="0"/>
              </a:rPr>
              <a:t> IEEE Global Power Energy and Communication Conference (GPECOM 2019), June 12-15, 2019, Cappadocia, Turkey.</a:t>
            </a:r>
            <a:endParaRPr lang="en-IN" sz="1800" dirty="0">
              <a:latin typeface="Trebuchet MS" panose="020B0603020202020204" pitchFamily="34" charset="0"/>
            </a:endParaRPr>
          </a:p>
          <a:p>
            <a:pPr marL="228600" indent="-228600">
              <a:lnSpc>
                <a:spcPct val="150000"/>
              </a:lnSpc>
              <a:buClr>
                <a:srgbClr val="C00000"/>
              </a:buClr>
              <a:buFont typeface="+mj-lt"/>
              <a:buAutoNum type="arabicParenR"/>
            </a:pPr>
            <a:endParaRPr lang="en-IN" sz="1800" dirty="0">
              <a:latin typeface="Trebuchet MS" panose="020B0603020202020204" pitchFamily="34" charset="0"/>
            </a:endParaRPr>
          </a:p>
          <a:p>
            <a:pPr marL="600075" indent="-257175" algn="just">
              <a:lnSpc>
                <a:spcPct val="150000"/>
              </a:lnSpc>
              <a:spcAft>
                <a:spcPts val="750"/>
              </a:spcAft>
              <a:buClr>
                <a:srgbClr val="C00000"/>
              </a:buClr>
              <a:buFont typeface="+mj-lt"/>
              <a:buAutoNum type="arabicParenR"/>
            </a:pPr>
            <a:endParaRPr lang="en-GB" sz="800" dirty="0">
              <a:latin typeface="Trebuchet MS" panose="020B0603020202020204" pitchFamily="34" charset="0"/>
              <a:ea typeface="Calibri" panose="020F0502020204030204" pitchFamily="34" charset="0"/>
              <a:cs typeface="Times New Roman" panose="02020603050405020304" pitchFamily="18" charset="0"/>
            </a:endParaRPr>
          </a:p>
          <a:p>
            <a:pPr>
              <a:lnSpc>
                <a:spcPct val="150000"/>
              </a:lnSpc>
            </a:pPr>
            <a:endParaRPr lang="en-IN" dirty="0">
              <a:latin typeface="Trebuchet MS" panose="020B0603020202020204" pitchFamily="34" charset="0"/>
            </a:endParaRPr>
          </a:p>
        </p:txBody>
      </p:sp>
    </p:spTree>
    <p:extLst>
      <p:ext uri="{BB962C8B-B14F-4D97-AF65-F5344CB8AC3E}">
        <p14:creationId xmlns:p14="http://schemas.microsoft.com/office/powerpoint/2010/main" val="8611467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C88A5-ED44-4032-B0CF-4FD96F07CBDE}"/>
              </a:ext>
            </a:extLst>
          </p:cNvPr>
          <p:cNvSpPr>
            <a:spLocks noGrp="1"/>
          </p:cNvSpPr>
          <p:nvPr>
            <p:ph idx="1"/>
          </p:nvPr>
        </p:nvSpPr>
        <p:spPr>
          <a:xfrm>
            <a:off x="676656" y="942975"/>
            <a:ext cx="10753725" cy="5124449"/>
          </a:xfrm>
        </p:spPr>
        <p:txBody>
          <a:bodyPr/>
          <a:lstStyle/>
          <a:p>
            <a:r>
              <a:rPr lang="en-US" dirty="0">
                <a:solidFill>
                  <a:srgbClr val="CC00CC"/>
                </a:solidFill>
              </a:rPr>
              <a:t>                                                </a:t>
            </a:r>
          </a:p>
          <a:p>
            <a:endParaRPr lang="en-US" dirty="0">
              <a:solidFill>
                <a:srgbClr val="CC00CC"/>
              </a:solidFill>
            </a:endParaRPr>
          </a:p>
          <a:p>
            <a:endParaRPr lang="en-US" dirty="0">
              <a:solidFill>
                <a:srgbClr val="CC00CC"/>
              </a:solidFill>
            </a:endParaRPr>
          </a:p>
          <a:p>
            <a:endParaRPr lang="en-US" dirty="0">
              <a:solidFill>
                <a:srgbClr val="CC00CC"/>
              </a:solidFill>
            </a:endParaRPr>
          </a:p>
          <a:p>
            <a:pPr marL="0" indent="0">
              <a:buNone/>
            </a:pPr>
            <a:r>
              <a:rPr lang="en-US" sz="2400" dirty="0">
                <a:solidFill>
                  <a:srgbClr val="7030A0"/>
                </a:solidFill>
                <a:latin typeface="Bookman Old Style" panose="02050604050505020204" pitchFamily="18" charset="0"/>
              </a:rPr>
              <a:t>                                </a:t>
            </a:r>
            <a:r>
              <a:rPr lang="en-US" sz="4800" dirty="0">
                <a:solidFill>
                  <a:srgbClr val="7030A0"/>
                </a:solidFill>
                <a:latin typeface="Bookman Old Style" panose="02050604050505020204" pitchFamily="18" charset="0"/>
              </a:rPr>
              <a:t>THANK YOU!!!</a:t>
            </a:r>
          </a:p>
          <a:p>
            <a:pPr marL="0" indent="0">
              <a:buNone/>
            </a:pPr>
            <a:r>
              <a:rPr lang="en-US" sz="4800" dirty="0">
                <a:solidFill>
                  <a:srgbClr val="CC00CC"/>
                </a:solidFill>
              </a:rPr>
              <a:t>                                                                             </a:t>
            </a:r>
            <a:endParaRPr lang="en-IN" sz="4800" dirty="0">
              <a:solidFill>
                <a:srgbClr val="CC00CC"/>
              </a:solidFill>
            </a:endParaRPr>
          </a:p>
        </p:txBody>
      </p:sp>
    </p:spTree>
    <p:extLst>
      <p:ext uri="{BB962C8B-B14F-4D97-AF65-F5344CB8AC3E}">
        <p14:creationId xmlns:p14="http://schemas.microsoft.com/office/powerpoint/2010/main" val="2616928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44AC-E386-4BDF-BD57-759D91096507}"/>
              </a:ext>
            </a:extLst>
          </p:cNvPr>
          <p:cNvSpPr>
            <a:spLocks noGrp="1"/>
          </p:cNvSpPr>
          <p:nvPr>
            <p:ph type="title"/>
          </p:nvPr>
        </p:nvSpPr>
        <p:spPr>
          <a:xfrm>
            <a:off x="405354" y="94268"/>
            <a:ext cx="11077034" cy="1406449"/>
          </a:xfrm>
        </p:spPr>
        <p:txBody>
          <a:bodyPr>
            <a:normAutofit/>
          </a:bodyPr>
          <a:lstStyle/>
          <a:p>
            <a:r>
              <a:rPr lang="en-US" sz="3200" b="1" dirty="0">
                <a:solidFill>
                  <a:srgbClr val="7030A0"/>
                </a:solidFill>
              </a:rPr>
              <a:t>LITERATURE SURVEY: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43074833-114D-4104-B9B6-27680D76765E}"/>
              </a:ext>
            </a:extLst>
          </p:cNvPr>
          <p:cNvSpPr>
            <a:spLocks noGrp="1"/>
          </p:cNvSpPr>
          <p:nvPr>
            <p:ph idx="1"/>
          </p:nvPr>
        </p:nvSpPr>
        <p:spPr>
          <a:xfrm>
            <a:off x="546756" y="1225485"/>
            <a:ext cx="10883626" cy="4727095"/>
          </a:xfrm>
        </p:spPr>
        <p:txBody>
          <a:bodyPr>
            <a:normAutofit fontScale="92500" lnSpcReduction="10000"/>
          </a:bodyPr>
          <a:lstStyle/>
          <a:p>
            <a:pPr algn="just">
              <a:lnSpc>
                <a:spcPct val="150000"/>
              </a:lnSpc>
              <a:buFont typeface="Wingdings" panose="05000000000000000000" pitchFamily="2" charset="2"/>
              <a:buChar char="Ø"/>
            </a:pPr>
            <a:r>
              <a:rPr lang="en-US" sz="2000" dirty="0">
                <a:latin typeface="Trebuchet MS" panose="020B0603020202020204" pitchFamily="34" charset="0"/>
              </a:rPr>
              <a:t>This project deals with computation of communication time delays on stability regions and stability delay margins of the PI controller between the Electric Vehicle Aggregator and the smart grid of a single area load frequency control(LFC) system.</a:t>
            </a:r>
          </a:p>
          <a:p>
            <a:pPr algn="just">
              <a:lnSpc>
                <a:spcPct val="150000"/>
              </a:lnSpc>
              <a:buFont typeface="Wingdings" panose="05000000000000000000" pitchFamily="2" charset="2"/>
              <a:buChar char="Ø"/>
            </a:pPr>
            <a:r>
              <a:rPr lang="en-US" sz="2000" dirty="0">
                <a:latin typeface="Trebuchet MS" panose="020B0603020202020204" pitchFamily="34" charset="0"/>
              </a:rPr>
              <a:t>A graphical method of characterizing stability boundary locus is implemented.</a:t>
            </a:r>
          </a:p>
          <a:p>
            <a:pPr algn="just">
              <a:lnSpc>
                <a:spcPct val="150000"/>
              </a:lnSpc>
              <a:buFont typeface="Wingdings" panose="05000000000000000000" pitchFamily="2" charset="2"/>
              <a:buChar char="Ø"/>
            </a:pPr>
            <a:r>
              <a:rPr lang="en-US" sz="2000" dirty="0">
                <a:latin typeface="Trebuchet MS" panose="020B0603020202020204" pitchFamily="34" charset="0"/>
              </a:rPr>
              <a:t>For a given time delay, the method computes all the stability gains of PI controller, which constitutes a stability regions in parameters of space of PI controller.</a:t>
            </a:r>
          </a:p>
          <a:p>
            <a:pPr algn="just">
              <a:lnSpc>
                <a:spcPct val="150000"/>
              </a:lnSpc>
              <a:buFont typeface="Wingdings" panose="05000000000000000000" pitchFamily="2" charset="2"/>
              <a:buChar char="Ø"/>
            </a:pPr>
            <a:r>
              <a:rPr lang="en-US" sz="2000" dirty="0">
                <a:latin typeface="Trebuchet MS" panose="020B0603020202020204" pitchFamily="34" charset="0"/>
              </a:rPr>
              <a:t>Later a frequency domain exact method is used to calculate stability delay margins for various values of PI controller gains.</a:t>
            </a:r>
          </a:p>
          <a:p>
            <a:pPr algn="just">
              <a:lnSpc>
                <a:spcPct val="150000"/>
              </a:lnSpc>
              <a:buFont typeface="Wingdings" panose="05000000000000000000" pitchFamily="2" charset="2"/>
              <a:buChar char="Ø"/>
            </a:pPr>
            <a:r>
              <a:rPr lang="en-US" sz="2000" dirty="0">
                <a:latin typeface="Trebuchet MS" panose="020B0603020202020204" pitchFamily="34" charset="0"/>
              </a:rPr>
              <a:t>The complete analysis is made in order to pass the information of error in the system within the stability margin delay to bring the system to equilibrium point.</a:t>
            </a:r>
            <a:endParaRPr lang="en-IN" sz="2000" dirty="0">
              <a:latin typeface="Trebuchet MS" panose="020B0603020202020204" pitchFamily="34" charset="0"/>
            </a:endParaRPr>
          </a:p>
        </p:txBody>
      </p:sp>
    </p:spTree>
    <p:extLst>
      <p:ext uri="{BB962C8B-B14F-4D97-AF65-F5344CB8AC3E}">
        <p14:creationId xmlns:p14="http://schemas.microsoft.com/office/powerpoint/2010/main" val="10623866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897E-83AC-4327-BFC8-A67545D62D38}"/>
              </a:ext>
            </a:extLst>
          </p:cNvPr>
          <p:cNvSpPr>
            <a:spLocks noGrp="1"/>
          </p:cNvSpPr>
          <p:nvPr>
            <p:ph type="title"/>
          </p:nvPr>
        </p:nvSpPr>
        <p:spPr>
          <a:xfrm>
            <a:off x="499622" y="706756"/>
            <a:ext cx="10930378" cy="45719"/>
          </a:xfrm>
        </p:spPr>
        <p:txBody>
          <a:bodyPr>
            <a:normAutofit fontScale="90000"/>
          </a:bodyPr>
          <a:lstStyle/>
          <a:p>
            <a:r>
              <a:rPr lang="en-US" sz="3600" b="1" dirty="0">
                <a:solidFill>
                  <a:srgbClr val="7030A0"/>
                </a:solidFill>
              </a:rPr>
              <a:t>OBJECTIVES OF PROJECT:</a:t>
            </a:r>
            <a:endParaRPr lang="en-IN" sz="3600" b="1" dirty="0">
              <a:solidFill>
                <a:srgbClr val="7030A0"/>
              </a:solidFill>
            </a:endParaRPr>
          </a:p>
        </p:txBody>
      </p:sp>
      <p:sp>
        <p:nvSpPr>
          <p:cNvPr id="3" name="Content Placeholder 2">
            <a:extLst>
              <a:ext uri="{FF2B5EF4-FFF2-40B4-BE49-F238E27FC236}">
                <a16:creationId xmlns:a16="http://schemas.microsoft.com/office/drawing/2014/main" id="{5C51EBBB-1C0E-49DD-BDA2-5237B011F0A5}"/>
              </a:ext>
            </a:extLst>
          </p:cNvPr>
          <p:cNvSpPr>
            <a:spLocks noGrp="1"/>
          </p:cNvSpPr>
          <p:nvPr>
            <p:ph idx="1"/>
          </p:nvPr>
        </p:nvSpPr>
        <p:spPr>
          <a:xfrm>
            <a:off x="695706" y="1383030"/>
            <a:ext cx="10753725" cy="4474845"/>
          </a:xfrm>
        </p:spPr>
        <p:txBody>
          <a:bodyPr>
            <a:normAutofit/>
          </a:bodyPr>
          <a:lstStyle/>
          <a:p>
            <a:pPr algn="just">
              <a:lnSpc>
                <a:spcPct val="160000"/>
              </a:lnSpc>
              <a:buFont typeface="Wingdings" panose="05000000000000000000" pitchFamily="2" charset="2"/>
              <a:buChar char="Ø"/>
            </a:pPr>
            <a:r>
              <a:rPr lang="en-US" sz="2000" dirty="0">
                <a:latin typeface="Trebuchet MS" panose="020B0603020202020204" pitchFamily="34" charset="0"/>
              </a:rPr>
              <a:t>To access the impact of integrating electrical vehicle aggregator on stability of single area load frequency control system.</a:t>
            </a:r>
          </a:p>
          <a:p>
            <a:pPr algn="just">
              <a:lnSpc>
                <a:spcPct val="160000"/>
              </a:lnSpc>
              <a:buFont typeface="Wingdings" panose="05000000000000000000" pitchFamily="2" charset="2"/>
              <a:buChar char="Ø"/>
            </a:pPr>
            <a:r>
              <a:rPr lang="en-US" sz="2000" dirty="0">
                <a:latin typeface="Trebuchet MS" panose="020B0603020202020204" pitchFamily="34" charset="0"/>
              </a:rPr>
              <a:t>The integration of geographically dispersed electric vehicle aggregator through communication network introduces time delay in closed loop control system.</a:t>
            </a:r>
          </a:p>
          <a:p>
            <a:pPr algn="just">
              <a:lnSpc>
                <a:spcPct val="160000"/>
              </a:lnSpc>
              <a:buFont typeface="Wingdings" panose="05000000000000000000" pitchFamily="2" charset="2"/>
              <a:buChar char="Ø"/>
            </a:pPr>
            <a:r>
              <a:rPr lang="en-US" sz="2000" dirty="0">
                <a:latin typeface="Trebuchet MS" panose="020B0603020202020204" pitchFamily="34" charset="0"/>
              </a:rPr>
              <a:t>The presence of time delay in feedback loop of the closed loop load frequency control system affects performance and stability of the system.</a:t>
            </a:r>
          </a:p>
          <a:p>
            <a:pPr algn="just">
              <a:lnSpc>
                <a:spcPct val="160000"/>
              </a:lnSpc>
              <a:buFont typeface="Wingdings" panose="05000000000000000000" pitchFamily="2" charset="2"/>
              <a:buChar char="Ø"/>
            </a:pPr>
            <a:r>
              <a:rPr lang="en-US" sz="2000" dirty="0">
                <a:latin typeface="Trebuchet MS" panose="020B0603020202020204" pitchFamily="34" charset="0"/>
              </a:rPr>
              <a:t>In this presentation, a methodology is presented to assess the  maximum allowable bound of time delay within which the networked load frequency control system stays stable.</a:t>
            </a:r>
            <a:endParaRPr lang="en-IN" sz="2000" dirty="0">
              <a:latin typeface="Trebuchet MS" panose="020B0603020202020204" pitchFamily="34" charset="0"/>
            </a:endParaRPr>
          </a:p>
        </p:txBody>
      </p:sp>
    </p:spTree>
    <p:extLst>
      <p:ext uri="{BB962C8B-B14F-4D97-AF65-F5344CB8AC3E}">
        <p14:creationId xmlns:p14="http://schemas.microsoft.com/office/powerpoint/2010/main" val="22543074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CBD7-0958-4FF5-8A9A-1FDC8A783731}"/>
              </a:ext>
            </a:extLst>
          </p:cNvPr>
          <p:cNvSpPr>
            <a:spLocks noGrp="1"/>
          </p:cNvSpPr>
          <p:nvPr>
            <p:ph type="title"/>
          </p:nvPr>
        </p:nvSpPr>
        <p:spPr>
          <a:xfrm>
            <a:off x="895546" y="763906"/>
            <a:ext cx="10586841" cy="45719"/>
          </a:xfrm>
        </p:spPr>
        <p:txBody>
          <a:bodyPr>
            <a:normAutofit fontScale="90000"/>
          </a:bodyPr>
          <a:lstStyle/>
          <a:p>
            <a:r>
              <a:rPr lang="en-US" sz="3200" b="1" dirty="0">
                <a:solidFill>
                  <a:srgbClr val="7030A0"/>
                </a:solidFill>
              </a:rPr>
              <a:t>LFC SYSTEM MODEL WITH EV AGGREGATOR:</a:t>
            </a:r>
            <a:endParaRPr lang="en-IN" sz="3200" b="1" dirty="0">
              <a:solidFill>
                <a:srgbClr val="7030A0"/>
              </a:solidFill>
            </a:endParaRPr>
          </a:p>
        </p:txBody>
      </p:sp>
      <p:pic>
        <p:nvPicPr>
          <p:cNvPr id="4" name="Content Placeholder 3">
            <a:extLst>
              <a:ext uri="{FF2B5EF4-FFF2-40B4-BE49-F238E27FC236}">
                <a16:creationId xmlns:a16="http://schemas.microsoft.com/office/drawing/2014/main" id="{C82D31E0-C7C6-471A-9809-CF097E9DD890}"/>
              </a:ext>
            </a:extLst>
          </p:cNvPr>
          <p:cNvPicPr>
            <a:picLocks noGrp="1" noChangeAspect="1"/>
          </p:cNvPicPr>
          <p:nvPr>
            <p:ph idx="1"/>
          </p:nvPr>
        </p:nvPicPr>
        <p:blipFill>
          <a:blip r:embed="rId2"/>
          <a:stretch>
            <a:fillRect/>
          </a:stretch>
        </p:blipFill>
        <p:spPr>
          <a:xfrm>
            <a:off x="1508288" y="1469165"/>
            <a:ext cx="9068585" cy="3741197"/>
          </a:xfrm>
          <a:prstGeom prst="rect">
            <a:avLst/>
          </a:prstGeom>
        </p:spPr>
      </p:pic>
      <p:sp>
        <p:nvSpPr>
          <p:cNvPr id="6" name="TextBox 5">
            <a:extLst>
              <a:ext uri="{FF2B5EF4-FFF2-40B4-BE49-F238E27FC236}">
                <a16:creationId xmlns:a16="http://schemas.microsoft.com/office/drawing/2014/main" id="{A308F42F-C26E-4D52-BC1F-7D7A9EF32627}"/>
              </a:ext>
            </a:extLst>
          </p:cNvPr>
          <p:cNvSpPr txBox="1"/>
          <p:nvPr/>
        </p:nvSpPr>
        <p:spPr>
          <a:xfrm>
            <a:off x="1772238" y="5492561"/>
            <a:ext cx="8446417" cy="461665"/>
          </a:xfrm>
          <a:prstGeom prst="rect">
            <a:avLst/>
          </a:prstGeom>
          <a:noFill/>
        </p:spPr>
        <p:txBody>
          <a:bodyPr wrap="square" rtlCol="0">
            <a:spAutoFit/>
          </a:bodyPr>
          <a:lstStyle/>
          <a:p>
            <a:r>
              <a:rPr lang="en-US" sz="2400" b="1" dirty="0"/>
              <a:t>Fig. 1. System model of single-area  LFC with EV aggregator.</a:t>
            </a:r>
            <a:endParaRPr lang="en-IN" sz="2400" b="1" dirty="0"/>
          </a:p>
        </p:txBody>
      </p:sp>
    </p:spTree>
    <p:extLst>
      <p:ext uri="{BB962C8B-B14F-4D97-AF65-F5344CB8AC3E}">
        <p14:creationId xmlns:p14="http://schemas.microsoft.com/office/powerpoint/2010/main" val="181276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EFA1-B715-4F83-A521-17365B3E93E2}"/>
              </a:ext>
            </a:extLst>
          </p:cNvPr>
          <p:cNvSpPr>
            <a:spLocks noGrp="1"/>
          </p:cNvSpPr>
          <p:nvPr>
            <p:ph type="title"/>
          </p:nvPr>
        </p:nvSpPr>
        <p:spPr>
          <a:xfrm>
            <a:off x="952107" y="763571"/>
            <a:ext cx="10676237" cy="84252"/>
          </a:xfrm>
        </p:spPr>
        <p:txBody>
          <a:bodyPr>
            <a:normAutofit fontScale="90000"/>
          </a:bodyPr>
          <a:lstStyle/>
          <a:p>
            <a:r>
              <a:rPr lang="en-US" sz="3200" b="1" dirty="0">
                <a:solidFill>
                  <a:srgbClr val="7030A0"/>
                </a:solidFill>
              </a:rPr>
              <a:t>SYSTEM DESCRIPTION:</a:t>
            </a:r>
            <a:endParaRPr lang="en-IN" sz="32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328F9-6F11-43B4-AB5D-A215B4891FF1}"/>
                  </a:ext>
                </a:extLst>
              </p:cNvPr>
              <p:cNvSpPr>
                <a:spLocks noGrp="1"/>
              </p:cNvSpPr>
              <p:nvPr>
                <p:ph idx="1"/>
              </p:nvPr>
            </p:nvSpPr>
            <p:spPr>
              <a:xfrm>
                <a:off x="676656" y="1181100"/>
                <a:ext cx="10753725" cy="5076825"/>
              </a:xfrm>
            </p:spPr>
            <p:txBody>
              <a:bodyPr>
                <a:normAutofit lnSpcReduction="10000"/>
              </a:bodyPr>
              <a:lstStyle/>
              <a:p>
                <a:pPr algn="just">
                  <a:lnSpc>
                    <a:spcPct val="150000"/>
                  </a:lnSpc>
                  <a:buFont typeface="Wingdings" panose="05000000000000000000" pitchFamily="2" charset="2"/>
                  <a:buChar char="Ø"/>
                </a:pPr>
                <a:r>
                  <a:rPr lang="en-US" dirty="0">
                    <a:latin typeface="Trebuchet MS" panose="020B0603020202020204" pitchFamily="34" charset="0"/>
                  </a:rPr>
                  <a:t>The imbalance between demand and generation is measured in terms of incremental frequency variable ∆f.</a:t>
                </a:r>
              </a:p>
              <a:p>
                <a:pPr algn="just">
                  <a:lnSpc>
                    <a:spcPct val="150000"/>
                  </a:lnSpc>
                  <a:buFont typeface="Wingdings" panose="05000000000000000000" pitchFamily="2" charset="2"/>
                  <a:buChar char="Ø"/>
                </a:pPr>
                <a:r>
                  <a:rPr lang="en-US" dirty="0">
                    <a:latin typeface="Trebuchet MS" panose="020B0603020202020204" pitchFamily="34" charset="0"/>
                  </a:rPr>
                  <a:t>The incremental variable is fed back to PI controller which sends appropriate control effort to the governor.</a:t>
                </a:r>
              </a:p>
              <a:p>
                <a:pPr algn="just">
                  <a:lnSpc>
                    <a:spcPct val="150000"/>
                  </a:lnSpc>
                  <a:buFont typeface="Wingdings" panose="05000000000000000000" pitchFamily="2" charset="2"/>
                  <a:buChar char="Ø"/>
                </a:pPr>
                <a:r>
                  <a:rPr lang="en-US" dirty="0">
                    <a:latin typeface="Trebuchet MS" panose="020B0603020202020204" pitchFamily="34" charset="0"/>
                  </a:rPr>
                  <a:t>The governor decides the valve opening of the turbine for increasing input to the synchronous generator.</a:t>
                </a:r>
              </a:p>
              <a:p>
                <a:pPr algn="just">
                  <a:lnSpc>
                    <a:spcPct val="150000"/>
                  </a:lnSpc>
                  <a:buFont typeface="Wingdings" panose="05000000000000000000" pitchFamily="2" charset="2"/>
                  <a:buChar char="Ø"/>
                </a:pPr>
                <a:r>
                  <a:rPr lang="en-US" dirty="0">
                    <a:latin typeface="Trebuchet MS" panose="020B0603020202020204" pitchFamily="34" charset="0"/>
                  </a:rPr>
                  <a:t>The constant action restores the imbalance between generator and demand.</a:t>
                </a:r>
              </a:p>
              <a:p>
                <a:pPr algn="just">
                  <a:lnSpc>
                    <a:spcPct val="150000"/>
                  </a:lnSpc>
                  <a:buFont typeface="Wingdings" panose="05000000000000000000" pitchFamily="2" charset="2"/>
                  <a:buChar char="Ø"/>
                </a:pPr>
                <a:r>
                  <a:rPr lang="en-US" dirty="0">
                    <a:latin typeface="Trebuchet MS" panose="020B0603020202020204" pitchFamily="34" charset="0"/>
                  </a:rPr>
                  <a:t>The fleet of electric vehicle called EV aggregator connected through communication network and  the conventional power system restores the frequency imbalance brought about by load variation.</a:t>
                </a:r>
              </a:p>
              <a:p>
                <a:pPr algn="just">
                  <a:lnSpc>
                    <a:spcPct val="150000"/>
                  </a:lnSpc>
                  <a:buFont typeface="Wingdings" panose="05000000000000000000" pitchFamily="2" charset="2"/>
                  <a:buChar char="Ø"/>
                </a:pPr>
                <a:r>
                  <a:rPr lang="en-US" dirty="0">
                    <a:latin typeface="Trebuchet MS" panose="020B0603020202020204" pitchFamily="34" charset="0"/>
                  </a:rPr>
                  <a:t>The load sharing between the conventional power system and EV aggregator is taken care using participation factors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rPr>
                          <m:t>0</m:t>
                        </m:r>
                      </m:sub>
                    </m:sSub>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rPr>
                      <m:t>.</m:t>
                    </m:r>
                  </m:oMath>
                </a14:m>
                <a:endParaRPr lang="en-IN" dirty="0">
                  <a:latin typeface="Trebuchet MS" panose="020B0603020202020204" pitchFamily="34" charset="0"/>
                </a:endParaRPr>
              </a:p>
            </p:txBody>
          </p:sp>
        </mc:Choice>
        <mc:Fallback xmlns="">
          <p:sp>
            <p:nvSpPr>
              <p:cNvPr id="3" name="Content Placeholder 2">
                <a:extLst>
                  <a:ext uri="{FF2B5EF4-FFF2-40B4-BE49-F238E27FC236}">
                    <a16:creationId xmlns:a16="http://schemas.microsoft.com/office/drawing/2014/main" xmlns="" id="{7E7328F9-6F11-43B4-AB5D-A215B4891FF1}"/>
                  </a:ext>
                </a:extLst>
              </p:cNvPr>
              <p:cNvSpPr>
                <a:spLocks noGrp="1" noRot="1" noChangeAspect="1" noMove="1" noResize="1" noEditPoints="1" noAdjustHandles="1" noChangeArrowheads="1" noChangeShapeType="1" noTextEdit="1"/>
              </p:cNvSpPr>
              <p:nvPr>
                <p:ph idx="1"/>
              </p:nvPr>
            </p:nvSpPr>
            <p:spPr>
              <a:xfrm>
                <a:off x="676656" y="1181100"/>
                <a:ext cx="10753725" cy="5076825"/>
              </a:xfrm>
              <a:blipFill>
                <a:blip r:embed="rId2"/>
                <a:stretch>
                  <a:fillRect l="-340" r="-454"/>
                </a:stretch>
              </a:blipFill>
            </p:spPr>
            <p:txBody>
              <a:bodyPr/>
              <a:lstStyle/>
              <a:p>
                <a:r>
                  <a:rPr lang="en-IN">
                    <a:noFill/>
                  </a:rPr>
                  <a:t> </a:t>
                </a:r>
              </a:p>
            </p:txBody>
          </p:sp>
        </mc:Fallback>
      </mc:AlternateContent>
    </p:spTree>
    <p:extLst>
      <p:ext uri="{BB962C8B-B14F-4D97-AF65-F5344CB8AC3E}">
        <p14:creationId xmlns:p14="http://schemas.microsoft.com/office/powerpoint/2010/main" val="18784765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B339-F07A-4206-B475-AD7A99E684F3}"/>
              </a:ext>
            </a:extLst>
          </p:cNvPr>
          <p:cNvSpPr>
            <a:spLocks noGrp="1"/>
          </p:cNvSpPr>
          <p:nvPr>
            <p:ph type="title"/>
          </p:nvPr>
        </p:nvSpPr>
        <p:spPr>
          <a:xfrm>
            <a:off x="676656" y="461433"/>
            <a:ext cx="10772775" cy="510117"/>
          </a:xfrm>
        </p:spPr>
        <p:txBody>
          <a:bodyPr>
            <a:normAutofit fontScale="90000"/>
          </a:bodyPr>
          <a:lstStyle/>
          <a:p>
            <a:r>
              <a:rPr lang="en-US" sz="3200" b="1" dirty="0">
                <a:solidFill>
                  <a:srgbClr val="7030A0"/>
                </a:solidFill>
              </a:rPr>
              <a:t>DESCRIPTION OF VARIABLES :</a:t>
            </a:r>
            <a:endParaRPr lang="en-IN" sz="3200" b="1" dirty="0">
              <a:solidFill>
                <a:srgbClr val="7030A0"/>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508647B-AD18-483C-A892-1863184A8386}"/>
                  </a:ext>
                </a:extLst>
              </p:cNvPr>
              <p:cNvGraphicFramePr>
                <a:graphicFrameLocks noGrp="1"/>
              </p:cNvGraphicFramePr>
              <p:nvPr>
                <p:ph idx="1"/>
                <p:extLst>
                  <p:ext uri="{D42A27DB-BD31-4B8C-83A1-F6EECF244321}">
                    <p14:modId xmlns:p14="http://schemas.microsoft.com/office/powerpoint/2010/main" val="1136982753"/>
                  </p:ext>
                </p:extLst>
              </p:nvPr>
            </p:nvGraphicFramePr>
            <p:xfrm>
              <a:off x="676275" y="1564640"/>
              <a:ext cx="10753725" cy="3925583"/>
            </p:xfrm>
            <a:graphic>
              <a:graphicData uri="http://schemas.openxmlformats.org/drawingml/2006/table">
                <a:tbl>
                  <a:tblPr firstRow="1" bandRow="1">
                    <a:tableStyleId>{00A15C55-8517-42AA-B614-E9B94910E393}</a:tableStyleId>
                  </a:tblPr>
                  <a:tblGrid>
                    <a:gridCol w="876300">
                      <a:extLst>
                        <a:ext uri="{9D8B030D-6E8A-4147-A177-3AD203B41FA5}">
                          <a16:colId xmlns:a16="http://schemas.microsoft.com/office/drawing/2014/main" val="3472518116"/>
                        </a:ext>
                      </a:extLst>
                    </a:gridCol>
                    <a:gridCol w="2257425">
                      <a:extLst>
                        <a:ext uri="{9D8B030D-6E8A-4147-A177-3AD203B41FA5}">
                          <a16:colId xmlns:a16="http://schemas.microsoft.com/office/drawing/2014/main" val="1305550636"/>
                        </a:ext>
                      </a:extLst>
                    </a:gridCol>
                    <a:gridCol w="7620000">
                      <a:extLst>
                        <a:ext uri="{9D8B030D-6E8A-4147-A177-3AD203B41FA5}">
                          <a16:colId xmlns:a16="http://schemas.microsoft.com/office/drawing/2014/main" val="1195715698"/>
                        </a:ext>
                      </a:extLst>
                    </a:gridCol>
                  </a:tblGrid>
                  <a:tr h="603311">
                    <a:tc>
                      <a:txBody>
                        <a:bodyPr/>
                        <a:lstStyle/>
                        <a:p>
                          <a:r>
                            <a:rPr lang="en-US" dirty="0"/>
                            <a:t>SL.NO:</a:t>
                          </a:r>
                          <a:endParaRPr lang="en-IN" dirty="0"/>
                        </a:p>
                      </a:txBody>
                      <a:tcPr/>
                    </a:tc>
                    <a:tc>
                      <a:txBody>
                        <a:bodyPr/>
                        <a:lstStyle/>
                        <a:p>
                          <a:r>
                            <a:rPr lang="en-US" dirty="0"/>
                            <a:t>          VARIABLES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621376332"/>
                      </a:ext>
                    </a:extLst>
                  </a:tr>
                  <a:tr h="548380">
                    <a:tc>
                      <a:txBody>
                        <a:bodyPr/>
                        <a:lstStyle/>
                        <a:p>
                          <a:pPr marL="0" indent="0" algn="ctr">
                            <a:buFont typeface="+mj-lt"/>
                            <a:buNone/>
                          </a:pPr>
                          <a:r>
                            <a:rPr lang="en-US" b="1" u="none" dirty="0"/>
                            <a:t>1.</a:t>
                          </a:r>
                          <a:endParaRPr lang="en-IN" b="1" i="0" u="none" dirty="0"/>
                        </a:p>
                      </a:txBody>
                      <a:tcPr/>
                    </a:tc>
                    <a:tc>
                      <a:txBody>
                        <a:bodyPr/>
                        <a:lstStyle/>
                        <a:p>
                          <a:pPr algn="ctr"/>
                          <a14:m>
                            <m:oMath xmlns:m="http://schemas.openxmlformats.org/officeDocument/2006/math">
                              <m:r>
                                <a:rPr lang="en-IN" b="1" i="1" smtClean="0">
                                  <a:latin typeface="Cambria Math" panose="02040503050406030204" pitchFamily="18" charset="0"/>
                                  <a:ea typeface="Cambria Math" panose="02040503050406030204" pitchFamily="18" charset="0"/>
                                </a:rPr>
                                <m:t>∆</m:t>
                              </m:r>
                            </m:oMath>
                          </a14:m>
                          <a:r>
                            <a:rPr lang="en-IN" b="1" dirty="0"/>
                            <a:t>f  </a:t>
                          </a:r>
                        </a:p>
                      </a:txBody>
                      <a:tcPr/>
                    </a:tc>
                    <a:tc>
                      <a:txBody>
                        <a:bodyPr/>
                        <a:lstStyle/>
                        <a:p>
                          <a:pPr algn="ctr"/>
                          <a:r>
                            <a:rPr lang="en-US" b="1" dirty="0">
                              <a:latin typeface="Bahnschrift Light" panose="020B0502040204020203" pitchFamily="34" charset="0"/>
                            </a:rPr>
                            <a:t>Deviation in frequency</a:t>
                          </a:r>
                        </a:p>
                      </a:txBody>
                      <a:tcPr/>
                    </a:tc>
                    <a:extLst>
                      <a:ext uri="{0D108BD9-81ED-4DB2-BD59-A6C34878D82A}">
                        <a16:rowId xmlns:a16="http://schemas.microsoft.com/office/drawing/2014/main" val="1476961796"/>
                      </a:ext>
                    </a:extLst>
                  </a:tr>
                  <a:tr h="423733">
                    <a:tc>
                      <a:txBody>
                        <a:bodyPr/>
                        <a:lstStyle/>
                        <a:p>
                          <a:pPr marL="0" indent="0" algn="ctr">
                            <a:buFont typeface="+mj-lt"/>
                            <a:buNone/>
                          </a:pPr>
                          <a:r>
                            <a:rPr lang="en-US" b="1" u="none" dirty="0"/>
                            <a:t>2.</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𝜶</m:t>
                                    </m:r>
                                  </m:e>
                                  <m:sub>
                                    <m:r>
                                      <a:rPr lang="en-IN" b="1" i="1" smtClean="0">
                                        <a:latin typeface="Cambria Math" panose="02040503050406030204" pitchFamily="18" charset="0"/>
                                        <a:ea typeface="Cambria Math" panose="02040503050406030204" pitchFamily="18" charset="0"/>
                                      </a:rPr>
                                      <m:t>𝒈</m:t>
                                    </m:r>
                                  </m:sub>
                                </m:sSub>
                              </m:oMath>
                            </m:oMathPara>
                          </a14:m>
                          <a:endParaRPr lang="en-US" b="1" baseline="-25000" dirty="0"/>
                        </a:p>
                      </a:txBody>
                      <a:tcPr/>
                    </a:tc>
                    <a:tc>
                      <a:txBody>
                        <a:bodyPr/>
                        <a:lstStyle/>
                        <a:p>
                          <a:pPr algn="ctr"/>
                          <a:r>
                            <a:rPr lang="en-US" b="1" dirty="0">
                              <a:latin typeface="Bahnschrift Light" panose="020B0502040204020203" pitchFamily="34" charset="0"/>
                            </a:rPr>
                            <a:t>Deviation in valve position</a:t>
                          </a:r>
                          <a:endParaRPr lang="en-IN" b="1" dirty="0">
                            <a:latin typeface="Bahnschrift Light" panose="020B0502040204020203" pitchFamily="34" charset="0"/>
                          </a:endParaRPr>
                        </a:p>
                      </a:txBody>
                      <a:tcPr/>
                    </a:tc>
                    <a:extLst>
                      <a:ext uri="{0D108BD9-81ED-4DB2-BD59-A6C34878D82A}">
                        <a16:rowId xmlns:a16="http://schemas.microsoft.com/office/drawing/2014/main" val="2287835390"/>
                      </a:ext>
                    </a:extLst>
                  </a:tr>
                  <a:tr h="548380">
                    <a:tc>
                      <a:txBody>
                        <a:bodyPr/>
                        <a:lstStyle/>
                        <a:p>
                          <a:pPr marL="0" indent="0" algn="ctr">
                            <a:buFont typeface="+mj-lt"/>
                            <a:buNone/>
                          </a:pPr>
                          <a:r>
                            <a:rPr lang="en-US" b="1" u="none" dirty="0"/>
                            <a:t>3.</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𝒎</m:t>
                                    </m:r>
                                  </m:sub>
                                </m:sSub>
                              </m:oMath>
                            </m:oMathPara>
                          </a14:m>
                          <a:endParaRPr lang="en-IN" b="1" dirty="0"/>
                        </a:p>
                      </a:txBody>
                      <a:tcPr/>
                    </a:tc>
                    <a:tc>
                      <a:txBody>
                        <a:bodyPr/>
                        <a:lstStyle/>
                        <a:p>
                          <a:pPr algn="ctr"/>
                          <a:r>
                            <a:rPr lang="en-US" b="1" dirty="0">
                              <a:latin typeface="Bahnschrift Light" panose="020B0502040204020203" pitchFamily="34" charset="0"/>
                            </a:rPr>
                            <a:t>Deviation in mechanical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309347332"/>
                      </a:ext>
                    </a:extLst>
                  </a:tr>
                  <a:tr h="548380">
                    <a:tc>
                      <a:txBody>
                        <a:bodyPr/>
                        <a:lstStyle/>
                        <a:p>
                          <a:pPr marL="0" indent="0" algn="ctr">
                            <a:buFont typeface="+mj-lt"/>
                            <a:buNone/>
                          </a:pPr>
                          <a:r>
                            <a:rPr lang="en-US" b="1" u="none" dirty="0"/>
                            <a:t>4.</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𝒈</m:t>
                                    </m:r>
                                  </m:sub>
                                </m:sSub>
                              </m:oMath>
                            </m:oMathPara>
                          </a14:m>
                          <a:endParaRPr lang="en-IN" b="1" dirty="0"/>
                        </a:p>
                      </a:txBody>
                      <a:tcPr/>
                    </a:tc>
                    <a:tc>
                      <a:txBody>
                        <a:bodyPr/>
                        <a:lstStyle/>
                        <a:p>
                          <a:pPr algn="ctr"/>
                          <a:r>
                            <a:rPr lang="en-US" b="1" dirty="0">
                              <a:latin typeface="Bahnschrift Light" panose="020B0502040204020203" pitchFamily="34" charset="0"/>
                            </a:rPr>
                            <a:t>Deviation in generator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760007441"/>
                      </a:ext>
                    </a:extLst>
                  </a:tr>
                  <a:tr h="432950">
                    <a:tc>
                      <a:txBody>
                        <a:bodyPr/>
                        <a:lstStyle/>
                        <a:p>
                          <a:pPr marL="0" indent="0" algn="ctr">
                            <a:buFont typeface="+mj-lt"/>
                            <a:buNone/>
                          </a:pPr>
                          <a:r>
                            <a:rPr lang="en-US" b="1" u="none" dirty="0"/>
                            <a:t>5.</a:t>
                          </a:r>
                          <a:endParaRPr lang="en-IN" b="1" i="0" u="non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𝑬</m:t>
                                    </m:r>
                                  </m:sub>
                                </m:sSub>
                              </m:oMath>
                            </m:oMathPara>
                          </a14:m>
                          <a:endParaRPr lang="en-IN" b="1" dirty="0"/>
                        </a:p>
                        <a:p>
                          <a:pPr algn="ctr"/>
                          <a:endParaRPr lang="en-IN" b="1" dirty="0"/>
                        </a:p>
                      </a:txBody>
                      <a:tcPr/>
                    </a:tc>
                    <a:tc>
                      <a:txBody>
                        <a:bodyPr/>
                        <a:lstStyle/>
                        <a:p>
                          <a:pPr algn="ctr"/>
                          <a:r>
                            <a:rPr lang="en-US" b="1" dirty="0">
                              <a:latin typeface="Bahnschrift Light" panose="020B0502040204020203" pitchFamily="34" charset="0"/>
                            </a:rPr>
                            <a:t>EV aggregator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2847316628"/>
                      </a:ext>
                    </a:extLst>
                  </a:tr>
                  <a:tr h="576550">
                    <a:tc>
                      <a:txBody>
                        <a:bodyPr/>
                        <a:lstStyle/>
                        <a:p>
                          <a:pPr marL="0" indent="0" algn="ctr">
                            <a:buFont typeface="+mj-lt"/>
                            <a:buNone/>
                          </a:pPr>
                          <a:r>
                            <a:rPr lang="en-US" b="1" u="none" dirty="0"/>
                            <a:t>6.</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𝒅</m:t>
                                    </m:r>
                                  </m:sub>
                                </m:sSub>
                              </m:oMath>
                            </m:oMathPara>
                          </a14:m>
                          <a:endParaRPr lang="en-IN" b="1" dirty="0"/>
                        </a:p>
                      </a:txBody>
                      <a:tcPr/>
                    </a:tc>
                    <a:tc>
                      <a:txBody>
                        <a:bodyPr/>
                        <a:lstStyle/>
                        <a:p>
                          <a:pPr algn="ctr"/>
                          <a:r>
                            <a:rPr lang="en-US" b="1" dirty="0">
                              <a:latin typeface="Bahnschrift Light" panose="020B0502040204020203" pitchFamily="34" charset="0"/>
                            </a:rPr>
                            <a:t>Load disturbance</a:t>
                          </a:r>
                          <a:endParaRPr lang="en-IN" b="1" dirty="0">
                            <a:latin typeface="Bahnschrift Light" panose="020B0502040204020203" pitchFamily="34" charset="0"/>
                          </a:endParaRPr>
                        </a:p>
                      </a:txBody>
                      <a:tcPr/>
                    </a:tc>
                    <a:extLst>
                      <a:ext uri="{0D108BD9-81ED-4DB2-BD59-A6C34878D82A}">
                        <a16:rowId xmlns:a16="http://schemas.microsoft.com/office/drawing/2014/main" val="2229986039"/>
                      </a:ext>
                    </a:extLst>
                  </a:tr>
                </a:tbl>
              </a:graphicData>
            </a:graphic>
          </p:graphicFrame>
        </mc:Choice>
        <mc:Fallback xmlns="">
          <p:graphicFrame>
            <p:nvGraphicFramePr>
              <p:cNvPr id="4" name="Table 4">
                <a:extLst>
                  <a:ext uri="{FF2B5EF4-FFF2-40B4-BE49-F238E27FC236}">
                    <a16:creationId xmlns:a16="http://schemas.microsoft.com/office/drawing/2014/main" xmlns="" xmlns:a14="http://schemas.microsoft.com/office/drawing/2010/main" id="{C508647B-AD18-483C-A892-1863184A8386}"/>
                  </a:ext>
                </a:extLst>
              </p:cNvPr>
              <p:cNvGraphicFramePr>
                <a:graphicFrameLocks noGrp="1"/>
              </p:cNvGraphicFramePr>
              <p:nvPr>
                <p:ph idx="1"/>
                <p:extLst>
                  <p:ext uri="{D42A27DB-BD31-4B8C-83A1-F6EECF244321}">
                    <p14:modId xmlns:p14="http://schemas.microsoft.com/office/powerpoint/2010/main" xmlns="" xmlns:a14="http://schemas.microsoft.com/office/drawing/2010/main" val="1136982753"/>
                  </p:ext>
                </p:extLst>
              </p:nvPr>
            </p:nvGraphicFramePr>
            <p:xfrm>
              <a:off x="676275" y="1564640"/>
              <a:ext cx="10753725" cy="3925583"/>
            </p:xfrm>
            <a:graphic>
              <a:graphicData uri="http://schemas.openxmlformats.org/drawingml/2006/table">
                <a:tbl>
                  <a:tblPr firstRow="1" bandRow="1">
                    <a:tableStyleId>{00A15C55-8517-42AA-B614-E9B94910E393}</a:tableStyleId>
                  </a:tblPr>
                  <a:tblGrid>
                    <a:gridCol w="876300">
                      <a:extLst>
                        <a:ext uri="{9D8B030D-6E8A-4147-A177-3AD203B41FA5}">
                          <a16:colId xmlns:a16="http://schemas.microsoft.com/office/drawing/2014/main" xmlns="" xmlns:a14="http://schemas.microsoft.com/office/drawing/2010/main" val="3472518116"/>
                        </a:ext>
                      </a:extLst>
                    </a:gridCol>
                    <a:gridCol w="2257425">
                      <a:extLst>
                        <a:ext uri="{9D8B030D-6E8A-4147-A177-3AD203B41FA5}">
                          <a16:colId xmlns:a16="http://schemas.microsoft.com/office/drawing/2014/main" xmlns="" xmlns:a14="http://schemas.microsoft.com/office/drawing/2010/main" val="1305550636"/>
                        </a:ext>
                      </a:extLst>
                    </a:gridCol>
                    <a:gridCol w="7620000">
                      <a:extLst>
                        <a:ext uri="{9D8B030D-6E8A-4147-A177-3AD203B41FA5}">
                          <a16:colId xmlns:a16="http://schemas.microsoft.com/office/drawing/2014/main" xmlns="" xmlns:a14="http://schemas.microsoft.com/office/drawing/2010/main" val="1195715698"/>
                        </a:ext>
                      </a:extLst>
                    </a:gridCol>
                  </a:tblGrid>
                  <a:tr h="640080">
                    <a:tc>
                      <a:txBody>
                        <a:bodyPr/>
                        <a:lstStyle/>
                        <a:p>
                          <a:r>
                            <a:rPr lang="en-US" dirty="0"/>
                            <a:t>SL.NO:</a:t>
                          </a:r>
                          <a:endParaRPr lang="en-IN" dirty="0"/>
                        </a:p>
                      </a:txBody>
                      <a:tcPr/>
                    </a:tc>
                    <a:tc>
                      <a:txBody>
                        <a:bodyPr/>
                        <a:lstStyle/>
                        <a:p>
                          <a:r>
                            <a:rPr lang="en-US" dirty="0"/>
                            <a:t>          VARIABLES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xmlns="" xmlns:a14="http://schemas.microsoft.com/office/drawing/2010/main" val="621376332"/>
                      </a:ext>
                    </a:extLst>
                  </a:tr>
                  <a:tr h="548380">
                    <a:tc>
                      <a:txBody>
                        <a:bodyPr/>
                        <a:lstStyle/>
                        <a:p>
                          <a:pPr marL="0" indent="0" algn="ctr">
                            <a:buFont typeface="+mj-lt"/>
                            <a:buNone/>
                          </a:pPr>
                          <a:r>
                            <a:rPr lang="en-US" b="1" u="none" dirty="0"/>
                            <a:t>1.</a:t>
                          </a:r>
                          <a:endParaRPr lang="en-IN" b="1" i="0" u="none" dirty="0"/>
                        </a:p>
                      </a:txBody>
                      <a:tcPr/>
                    </a:tc>
                    <a:tc>
                      <a:txBody>
                        <a:bodyPr/>
                        <a:lstStyle/>
                        <a:p>
                          <a:endParaRPr lang="en-US"/>
                        </a:p>
                      </a:txBody>
                      <a:tcPr>
                        <a:blipFill>
                          <a:blip r:embed="rId2"/>
                          <a:stretch>
                            <a:fillRect l="-39189" t="-122222" r="-339459" b="-502222"/>
                          </a:stretch>
                        </a:blipFill>
                      </a:tcPr>
                    </a:tc>
                    <a:tc>
                      <a:txBody>
                        <a:bodyPr/>
                        <a:lstStyle/>
                        <a:p>
                          <a:pPr algn="ctr"/>
                          <a:r>
                            <a:rPr lang="en-US" b="1" dirty="0">
                              <a:latin typeface="Bahnschrift Light" panose="020B0502040204020203" pitchFamily="34" charset="0"/>
                            </a:rPr>
                            <a:t>Deviation in frequency</a:t>
                          </a:r>
                        </a:p>
                      </a:txBody>
                      <a:tcPr/>
                    </a:tc>
                    <a:extLst>
                      <a:ext uri="{0D108BD9-81ED-4DB2-BD59-A6C34878D82A}">
                        <a16:rowId xmlns:a16="http://schemas.microsoft.com/office/drawing/2014/main" xmlns="" xmlns:a14="http://schemas.microsoft.com/office/drawing/2010/main" val="1476961796"/>
                      </a:ext>
                    </a:extLst>
                  </a:tr>
                  <a:tr h="423733">
                    <a:tc>
                      <a:txBody>
                        <a:bodyPr/>
                        <a:lstStyle/>
                        <a:p>
                          <a:pPr marL="0" indent="0" algn="ctr">
                            <a:buFont typeface="+mj-lt"/>
                            <a:buNone/>
                          </a:pPr>
                          <a:r>
                            <a:rPr lang="en-US" b="1" u="none" dirty="0"/>
                            <a:t>2.</a:t>
                          </a:r>
                          <a:endParaRPr lang="en-IN" b="1" i="0" u="none" dirty="0"/>
                        </a:p>
                      </a:txBody>
                      <a:tcPr/>
                    </a:tc>
                    <a:tc>
                      <a:txBody>
                        <a:bodyPr/>
                        <a:lstStyle/>
                        <a:p>
                          <a:endParaRPr lang="en-US"/>
                        </a:p>
                      </a:txBody>
                      <a:tcPr>
                        <a:blipFill>
                          <a:blip r:embed="rId2"/>
                          <a:stretch>
                            <a:fillRect l="-39189" t="-285714" r="-339459" b="-545714"/>
                          </a:stretch>
                        </a:blipFill>
                      </a:tcPr>
                    </a:tc>
                    <a:tc>
                      <a:txBody>
                        <a:bodyPr/>
                        <a:lstStyle/>
                        <a:p>
                          <a:pPr algn="ctr"/>
                          <a:r>
                            <a:rPr lang="en-US" b="1" dirty="0">
                              <a:latin typeface="Bahnschrift Light" panose="020B0502040204020203" pitchFamily="34" charset="0"/>
                            </a:rPr>
                            <a:t>Deviation in valve position</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287835390"/>
                      </a:ext>
                    </a:extLst>
                  </a:tr>
                  <a:tr h="548380">
                    <a:tc>
                      <a:txBody>
                        <a:bodyPr/>
                        <a:lstStyle/>
                        <a:p>
                          <a:pPr marL="0" indent="0" algn="ctr">
                            <a:buFont typeface="+mj-lt"/>
                            <a:buNone/>
                          </a:pPr>
                          <a:r>
                            <a:rPr lang="en-US" b="1" u="none" dirty="0"/>
                            <a:t>3.</a:t>
                          </a:r>
                          <a:endParaRPr lang="en-IN" b="1" i="0" u="none" dirty="0"/>
                        </a:p>
                      </a:txBody>
                      <a:tcPr/>
                    </a:tc>
                    <a:tc>
                      <a:txBody>
                        <a:bodyPr/>
                        <a:lstStyle/>
                        <a:p>
                          <a:endParaRPr lang="en-US"/>
                        </a:p>
                      </a:txBody>
                      <a:tcPr>
                        <a:blipFill>
                          <a:blip r:embed="rId2"/>
                          <a:stretch>
                            <a:fillRect l="-39189" t="-300000" r="-339459" b="-324444"/>
                          </a:stretch>
                        </a:blipFill>
                      </a:tcPr>
                    </a:tc>
                    <a:tc>
                      <a:txBody>
                        <a:bodyPr/>
                        <a:lstStyle/>
                        <a:p>
                          <a:pPr algn="ctr"/>
                          <a:r>
                            <a:rPr lang="en-US" b="1" dirty="0">
                              <a:latin typeface="Bahnschrift Light" panose="020B0502040204020203" pitchFamily="34" charset="0"/>
                            </a:rPr>
                            <a:t>Deviation in mechanical power output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309347332"/>
                      </a:ext>
                    </a:extLst>
                  </a:tr>
                  <a:tr h="548380">
                    <a:tc>
                      <a:txBody>
                        <a:bodyPr/>
                        <a:lstStyle/>
                        <a:p>
                          <a:pPr marL="0" indent="0" algn="ctr">
                            <a:buFont typeface="+mj-lt"/>
                            <a:buNone/>
                          </a:pPr>
                          <a:r>
                            <a:rPr lang="en-US" b="1" u="none" dirty="0"/>
                            <a:t>4.</a:t>
                          </a:r>
                          <a:endParaRPr lang="en-IN" b="1" i="0" u="none" dirty="0"/>
                        </a:p>
                      </a:txBody>
                      <a:tcPr/>
                    </a:tc>
                    <a:tc>
                      <a:txBody>
                        <a:bodyPr/>
                        <a:lstStyle/>
                        <a:p>
                          <a:endParaRPr lang="en-US"/>
                        </a:p>
                      </a:txBody>
                      <a:tcPr>
                        <a:blipFill>
                          <a:blip r:embed="rId2"/>
                          <a:stretch>
                            <a:fillRect l="-39189" t="-400000" r="-339459" b="-224444"/>
                          </a:stretch>
                        </a:blipFill>
                      </a:tcPr>
                    </a:tc>
                    <a:tc>
                      <a:txBody>
                        <a:bodyPr/>
                        <a:lstStyle/>
                        <a:p>
                          <a:pPr algn="ctr"/>
                          <a:r>
                            <a:rPr lang="en-US" b="1" dirty="0">
                              <a:latin typeface="Bahnschrift Light" panose="020B0502040204020203" pitchFamily="34" charset="0"/>
                            </a:rPr>
                            <a:t>Deviation in generator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760007441"/>
                      </a:ext>
                    </a:extLst>
                  </a:tr>
                  <a:tr h="640080">
                    <a:tc>
                      <a:txBody>
                        <a:bodyPr/>
                        <a:lstStyle/>
                        <a:p>
                          <a:pPr marL="0" indent="0" algn="ctr">
                            <a:buFont typeface="+mj-lt"/>
                            <a:buNone/>
                          </a:pPr>
                          <a:r>
                            <a:rPr lang="en-US" b="1" u="none" dirty="0"/>
                            <a:t>5.</a:t>
                          </a:r>
                          <a:endParaRPr lang="en-IN" b="1" i="0" u="none" dirty="0"/>
                        </a:p>
                      </a:txBody>
                      <a:tcPr/>
                    </a:tc>
                    <a:tc>
                      <a:txBody>
                        <a:bodyPr/>
                        <a:lstStyle/>
                        <a:p>
                          <a:endParaRPr lang="en-US"/>
                        </a:p>
                      </a:txBody>
                      <a:tcPr>
                        <a:blipFill>
                          <a:blip r:embed="rId2"/>
                          <a:stretch>
                            <a:fillRect l="-39189" t="-428571" r="-339459" b="-92381"/>
                          </a:stretch>
                        </a:blipFill>
                      </a:tcPr>
                    </a:tc>
                    <a:tc>
                      <a:txBody>
                        <a:bodyPr/>
                        <a:lstStyle/>
                        <a:p>
                          <a:pPr algn="ctr"/>
                          <a:r>
                            <a:rPr lang="en-US" b="1" dirty="0">
                              <a:latin typeface="Bahnschrift Light" panose="020B0502040204020203" pitchFamily="34" charset="0"/>
                            </a:rPr>
                            <a:t>EV aggregator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847316628"/>
                      </a:ext>
                    </a:extLst>
                  </a:tr>
                  <a:tr h="576550">
                    <a:tc>
                      <a:txBody>
                        <a:bodyPr/>
                        <a:lstStyle/>
                        <a:p>
                          <a:pPr marL="0" indent="0" algn="ctr">
                            <a:buFont typeface="+mj-lt"/>
                            <a:buNone/>
                          </a:pPr>
                          <a:r>
                            <a:rPr lang="en-US" b="1" u="none" dirty="0"/>
                            <a:t>6.</a:t>
                          </a:r>
                          <a:endParaRPr lang="en-IN" b="1" i="0" u="none" dirty="0"/>
                        </a:p>
                      </a:txBody>
                      <a:tcPr/>
                    </a:tc>
                    <a:tc>
                      <a:txBody>
                        <a:bodyPr/>
                        <a:lstStyle/>
                        <a:p>
                          <a:endParaRPr lang="en-US"/>
                        </a:p>
                      </a:txBody>
                      <a:tcPr>
                        <a:blipFill>
                          <a:blip r:embed="rId2"/>
                          <a:stretch>
                            <a:fillRect l="-39189" t="-584211" r="-339459" b="-2105"/>
                          </a:stretch>
                        </a:blipFill>
                      </a:tcPr>
                    </a:tc>
                    <a:tc>
                      <a:txBody>
                        <a:bodyPr/>
                        <a:lstStyle/>
                        <a:p>
                          <a:pPr algn="ctr"/>
                          <a:r>
                            <a:rPr lang="en-US" b="1" dirty="0">
                              <a:latin typeface="Bahnschrift Light" panose="020B0502040204020203" pitchFamily="34" charset="0"/>
                            </a:rPr>
                            <a:t>Load disturbance</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229986039"/>
                      </a:ext>
                    </a:extLst>
                  </a:tr>
                </a:tbl>
              </a:graphicData>
            </a:graphic>
          </p:graphicFrame>
        </mc:Fallback>
      </mc:AlternateContent>
    </p:spTree>
    <p:extLst>
      <p:ext uri="{BB962C8B-B14F-4D97-AF65-F5344CB8AC3E}">
        <p14:creationId xmlns:p14="http://schemas.microsoft.com/office/powerpoint/2010/main" val="40547234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84777DF0-69FF-402F-8EA1-16422341CEED}"/>
                  </a:ext>
                </a:extLst>
              </p:cNvPr>
              <p:cNvGraphicFramePr>
                <a:graphicFrameLocks noGrp="1"/>
              </p:cNvGraphicFramePr>
              <p:nvPr>
                <p:ph idx="1"/>
                <p:extLst>
                  <p:ext uri="{D42A27DB-BD31-4B8C-83A1-F6EECF244321}">
                    <p14:modId xmlns:p14="http://schemas.microsoft.com/office/powerpoint/2010/main" val="1119285685"/>
                  </p:ext>
                </p:extLst>
              </p:nvPr>
            </p:nvGraphicFramePr>
            <p:xfrm>
              <a:off x="650449" y="1489435"/>
              <a:ext cx="10779550" cy="4666399"/>
            </p:xfrm>
            <a:graphic>
              <a:graphicData uri="http://schemas.openxmlformats.org/drawingml/2006/table">
                <a:tbl>
                  <a:tblPr firstRow="1" bandRow="1">
                    <a:tableStyleId>{00A15C55-8517-42AA-B614-E9B94910E393}</a:tableStyleId>
                  </a:tblPr>
                  <a:tblGrid>
                    <a:gridCol w="970961">
                      <a:extLst>
                        <a:ext uri="{9D8B030D-6E8A-4147-A177-3AD203B41FA5}">
                          <a16:colId xmlns:a16="http://schemas.microsoft.com/office/drawing/2014/main" val="1253876566"/>
                        </a:ext>
                      </a:extLst>
                    </a:gridCol>
                    <a:gridCol w="2612043">
                      <a:extLst>
                        <a:ext uri="{9D8B030D-6E8A-4147-A177-3AD203B41FA5}">
                          <a16:colId xmlns:a16="http://schemas.microsoft.com/office/drawing/2014/main" val="2747436241"/>
                        </a:ext>
                      </a:extLst>
                    </a:gridCol>
                    <a:gridCol w="7196546">
                      <a:extLst>
                        <a:ext uri="{9D8B030D-6E8A-4147-A177-3AD203B41FA5}">
                          <a16:colId xmlns:a16="http://schemas.microsoft.com/office/drawing/2014/main" val="2221334514"/>
                        </a:ext>
                      </a:extLst>
                    </a:gridCol>
                  </a:tblGrid>
                  <a:tr h="656375">
                    <a:tc>
                      <a:txBody>
                        <a:bodyPr/>
                        <a:lstStyle/>
                        <a:p>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2239079166"/>
                      </a:ext>
                    </a:extLst>
                  </a:tr>
                  <a:tr h="501253">
                    <a:tc>
                      <a:txBody>
                        <a:bodyPr/>
                        <a:lstStyle/>
                        <a:p>
                          <a:pPr marL="0" indent="0" algn="ctr">
                            <a:buFont typeface="+mj-lt"/>
                            <a:buNone/>
                          </a:pPr>
                          <a:r>
                            <a:rPr lang="en-US" b="1" dirty="0"/>
                            <a:t>1.</a:t>
                          </a:r>
                          <a:endParaRPr lang="en-IN" b="1" dirty="0"/>
                        </a:p>
                      </a:txBody>
                      <a:tcPr/>
                    </a:tc>
                    <a:tc>
                      <a:txBody>
                        <a:bodyPr/>
                        <a:lstStyle/>
                        <a:p>
                          <a:pPr algn="ctr"/>
                          <a:r>
                            <a:rPr lang="en-US" b="1" dirty="0"/>
                            <a:t>D</a:t>
                          </a:r>
                          <a:endParaRPr lang="en-IN" b="1" dirty="0"/>
                        </a:p>
                      </a:txBody>
                      <a:tcPr/>
                    </a:tc>
                    <a:tc>
                      <a:txBody>
                        <a:bodyPr/>
                        <a:lstStyle/>
                        <a:p>
                          <a:pPr algn="ct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extLst>
                      <a:ext uri="{0D108BD9-81ED-4DB2-BD59-A6C34878D82A}">
                        <a16:rowId xmlns:a16="http://schemas.microsoft.com/office/drawing/2014/main" val="572331693"/>
                      </a:ext>
                    </a:extLst>
                  </a:tr>
                  <a:tr h="501253">
                    <a:tc>
                      <a:txBody>
                        <a:bodyPr/>
                        <a:lstStyle/>
                        <a:p>
                          <a:pPr algn="ctr"/>
                          <a:r>
                            <a:rPr lang="en-US" b="1" dirty="0"/>
                            <a:t>2.</a:t>
                          </a:r>
                          <a:endParaRPr lang="en-IN" b="1" dirty="0"/>
                        </a:p>
                      </a:txBody>
                      <a:tcPr/>
                    </a:tc>
                    <a:tc>
                      <a:txBody>
                        <a:bodyPr/>
                        <a:lstStyle/>
                        <a:p>
                          <a:pPr algn="ctr"/>
                          <a:r>
                            <a:rPr lang="en-US" b="1" dirty="0"/>
                            <a:t>M</a:t>
                          </a:r>
                          <a:endParaRPr lang="en-IN" b="1" dirty="0"/>
                        </a:p>
                      </a:txBody>
                      <a:tcPr/>
                    </a:tc>
                    <a:tc>
                      <a:txBody>
                        <a:bodyPr/>
                        <a:lstStyle/>
                        <a:p>
                          <a:pPr algn="ct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extLst>
                      <a:ext uri="{0D108BD9-81ED-4DB2-BD59-A6C34878D82A}">
                        <a16:rowId xmlns:a16="http://schemas.microsoft.com/office/drawing/2014/main" val="890789039"/>
                      </a:ext>
                    </a:extLst>
                  </a:tr>
                  <a:tr h="501253">
                    <a:tc>
                      <a:txBody>
                        <a:bodyPr/>
                        <a:lstStyle/>
                        <a:p>
                          <a:pPr algn="ctr"/>
                          <a:r>
                            <a:rPr lang="en-US" b="1" dirty="0"/>
                            <a:t>3.</a:t>
                          </a:r>
                          <a:endParaRPr lang="en-IN" b="1" dirty="0"/>
                        </a:p>
                      </a:txBody>
                      <a:tcPr/>
                    </a:tc>
                    <a:tc>
                      <a:txBody>
                        <a:bodyPr/>
                        <a:lstStyle/>
                        <a:p>
                          <a:pPr algn="ctr"/>
                          <a:r>
                            <a:rPr lang="en-US" b="1" dirty="0"/>
                            <a:t>R</a:t>
                          </a:r>
                          <a:endParaRPr lang="en-IN" b="1" dirty="0"/>
                        </a:p>
                      </a:txBody>
                      <a:tcPr/>
                    </a:tc>
                    <a:tc>
                      <a:txBody>
                        <a:bodyPr/>
                        <a:lstStyle/>
                        <a:p>
                          <a:pPr algn="ct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extLst>
                      <a:ext uri="{0D108BD9-81ED-4DB2-BD59-A6C34878D82A}">
                        <a16:rowId xmlns:a16="http://schemas.microsoft.com/office/drawing/2014/main" val="1146560857"/>
                      </a:ext>
                    </a:extLst>
                  </a:tr>
                  <a:tr h="501253">
                    <a:tc>
                      <a:txBody>
                        <a:bodyPr/>
                        <a:lstStyle/>
                        <a:p>
                          <a:pPr algn="ctr"/>
                          <a:r>
                            <a:rPr lang="en-US" b="1" dirty="0"/>
                            <a:t>4.</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𝜷</m:t>
                                </m:r>
                              </m:oMath>
                            </m:oMathPara>
                          </a14:m>
                          <a:endParaRPr lang="en-IN" b="1" dirty="0"/>
                        </a:p>
                      </a:txBody>
                      <a:tcPr/>
                    </a:tc>
                    <a:tc>
                      <a:txBody>
                        <a:bodyPr/>
                        <a:lstStyle/>
                        <a:p>
                          <a:pPr algn="ct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extLst>
                      <a:ext uri="{0D108BD9-81ED-4DB2-BD59-A6C34878D82A}">
                        <a16:rowId xmlns:a16="http://schemas.microsoft.com/office/drawing/2014/main" val="42530061"/>
                      </a:ext>
                    </a:extLst>
                  </a:tr>
                  <a:tr h="501253">
                    <a:tc>
                      <a:txBody>
                        <a:bodyPr/>
                        <a:lstStyle/>
                        <a:p>
                          <a:pPr algn="ctr"/>
                          <a:r>
                            <a:rPr lang="en-US" b="1" dirty="0"/>
                            <a:t>5.</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𝐅</m:t>
                                    </m:r>
                                  </m:e>
                                  <m:sub>
                                    <m:r>
                                      <a:rPr lang="en-IN" b="1" i="1" smtClean="0">
                                        <a:latin typeface="Cambria Math" panose="02040503050406030204" pitchFamily="18" charset="0"/>
                                      </a:rPr>
                                      <m:t>𝐏</m:t>
                                    </m:r>
                                  </m:sub>
                                </m:sSub>
                              </m:oMath>
                            </m:oMathPara>
                          </a14:m>
                          <a:endParaRPr lang="en-IN" b="1" dirty="0"/>
                        </a:p>
                      </a:txBody>
                      <a:tcPr/>
                    </a:tc>
                    <a:tc>
                      <a:txBody>
                        <a:bodyPr/>
                        <a:lstStyle/>
                        <a:p>
                          <a:pPr algn="ct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extLst>
                      <a:ext uri="{0D108BD9-81ED-4DB2-BD59-A6C34878D82A}">
                        <a16:rowId xmlns:a16="http://schemas.microsoft.com/office/drawing/2014/main" val="2707522419"/>
                      </a:ext>
                    </a:extLst>
                  </a:tr>
                  <a:tr h="501253">
                    <a:tc>
                      <a:txBody>
                        <a:bodyPr/>
                        <a:lstStyle/>
                        <a:p>
                          <a:pPr algn="ctr"/>
                          <a:r>
                            <a:rPr lang="en-US" b="1" dirty="0"/>
                            <a:t>6.</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𝐠</m:t>
                                    </m:r>
                                  </m:sub>
                                </m:sSub>
                              </m:oMath>
                            </m:oMathPara>
                          </a14:m>
                          <a:endParaRPr lang="en-IN" b="1" dirty="0"/>
                        </a:p>
                      </a:txBody>
                      <a:tcPr/>
                    </a:tc>
                    <a:tc>
                      <a:txBody>
                        <a:bodyPr/>
                        <a:lstStyle/>
                        <a:p>
                          <a:pPr algn="ct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3617961615"/>
                      </a:ext>
                    </a:extLst>
                  </a:tr>
                  <a:tr h="501253">
                    <a:tc>
                      <a:txBody>
                        <a:bodyPr/>
                        <a:lstStyle/>
                        <a:p>
                          <a:pPr algn="ctr"/>
                          <a:r>
                            <a:rPr lang="en-US" b="1" dirty="0"/>
                            <a:t>7.</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𝐫</m:t>
                                    </m:r>
                                  </m:sub>
                                </m:sSub>
                              </m:oMath>
                            </m:oMathPara>
                          </a14:m>
                          <a:endParaRPr lang="en-IN" b="1" dirty="0"/>
                        </a:p>
                      </a:txBody>
                      <a:tcPr/>
                    </a:tc>
                    <a:tc>
                      <a:txBody>
                        <a:bodyPr/>
                        <a:lstStyle/>
                        <a:p>
                          <a:pPr algn="ct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169528225"/>
                      </a:ext>
                    </a:extLst>
                  </a:tr>
                  <a:tr h="501253">
                    <a:tc>
                      <a:txBody>
                        <a:bodyPr/>
                        <a:lstStyle/>
                        <a:p>
                          <a:pPr algn="ctr"/>
                          <a:r>
                            <a:rPr lang="en-US" b="1" dirty="0"/>
                            <a:t>8.</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𝐂</m:t>
                                    </m:r>
                                  </m:sub>
                                </m:sSub>
                              </m:oMath>
                            </m:oMathPara>
                          </a14:m>
                          <a:endParaRPr lang="en-IN" b="1" dirty="0"/>
                        </a:p>
                      </a:txBody>
                      <a:tcPr/>
                    </a:tc>
                    <a:tc>
                      <a:txBody>
                        <a:bodyPr/>
                        <a:lstStyle/>
                        <a:p>
                          <a:pPr algn="ct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957939912"/>
                      </a:ext>
                    </a:extLst>
                  </a:tr>
                </a:tbl>
              </a:graphicData>
            </a:graphic>
          </p:graphicFrame>
        </mc:Choice>
        <mc:Fallback xmlns="">
          <p:graphicFrame>
            <p:nvGraphicFramePr>
              <p:cNvPr id="4" name="Table 4">
                <a:extLst>
                  <a:ext uri="{FF2B5EF4-FFF2-40B4-BE49-F238E27FC236}">
                    <a16:creationId xmlns:a16="http://schemas.microsoft.com/office/drawing/2014/main" xmlns="" xmlns:a14="http://schemas.microsoft.com/office/drawing/2010/main" id="{84777DF0-69FF-402F-8EA1-16422341CEED}"/>
                  </a:ext>
                </a:extLst>
              </p:cNvPr>
              <p:cNvGraphicFramePr>
                <a:graphicFrameLocks noGrp="1"/>
              </p:cNvGraphicFramePr>
              <p:nvPr>
                <p:ph idx="1"/>
                <p:extLst>
                  <p:ext uri="{D42A27DB-BD31-4B8C-83A1-F6EECF244321}">
                    <p14:modId xmlns:p14="http://schemas.microsoft.com/office/powerpoint/2010/main" xmlns="" xmlns:a14="http://schemas.microsoft.com/office/drawing/2010/main" val="1119285685"/>
                  </p:ext>
                </p:extLst>
              </p:nvPr>
            </p:nvGraphicFramePr>
            <p:xfrm>
              <a:off x="650449" y="1489435"/>
              <a:ext cx="10779550" cy="4666399"/>
            </p:xfrm>
            <a:graphic>
              <a:graphicData uri="http://schemas.openxmlformats.org/drawingml/2006/table">
                <a:tbl>
                  <a:tblPr firstRow="1" bandRow="1">
                    <a:tableStyleId>{00A15C55-8517-42AA-B614-E9B94910E393}</a:tableStyleId>
                  </a:tblPr>
                  <a:tblGrid>
                    <a:gridCol w="970961">
                      <a:extLst>
                        <a:ext uri="{9D8B030D-6E8A-4147-A177-3AD203B41FA5}">
                          <a16:colId xmlns:a16="http://schemas.microsoft.com/office/drawing/2014/main" xmlns="" xmlns:a14="http://schemas.microsoft.com/office/drawing/2010/main" val="1253876566"/>
                        </a:ext>
                      </a:extLst>
                    </a:gridCol>
                    <a:gridCol w="2612043">
                      <a:extLst>
                        <a:ext uri="{9D8B030D-6E8A-4147-A177-3AD203B41FA5}">
                          <a16:colId xmlns:a16="http://schemas.microsoft.com/office/drawing/2014/main" xmlns="" xmlns:a14="http://schemas.microsoft.com/office/drawing/2010/main" val="2747436241"/>
                        </a:ext>
                      </a:extLst>
                    </a:gridCol>
                    <a:gridCol w="7196546">
                      <a:extLst>
                        <a:ext uri="{9D8B030D-6E8A-4147-A177-3AD203B41FA5}">
                          <a16:colId xmlns:a16="http://schemas.microsoft.com/office/drawing/2014/main" xmlns="" xmlns:a14="http://schemas.microsoft.com/office/drawing/2010/main" val="2221334514"/>
                        </a:ext>
                      </a:extLst>
                    </a:gridCol>
                  </a:tblGrid>
                  <a:tr h="656375">
                    <a:tc>
                      <a:txBody>
                        <a:bodyPr/>
                        <a:lstStyle/>
                        <a:p>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xmlns="" xmlns:a14="http://schemas.microsoft.com/office/drawing/2010/main" val="2239079166"/>
                      </a:ext>
                    </a:extLst>
                  </a:tr>
                  <a:tr h="501253">
                    <a:tc>
                      <a:txBody>
                        <a:bodyPr/>
                        <a:lstStyle/>
                        <a:p>
                          <a:pPr marL="0" indent="0" algn="ctr">
                            <a:buFont typeface="+mj-lt"/>
                            <a:buNone/>
                          </a:pPr>
                          <a:r>
                            <a:rPr lang="en-US" b="1" dirty="0"/>
                            <a:t>1.</a:t>
                          </a:r>
                          <a:endParaRPr lang="en-IN" b="1" dirty="0"/>
                        </a:p>
                      </a:txBody>
                      <a:tcPr/>
                    </a:tc>
                    <a:tc>
                      <a:txBody>
                        <a:bodyPr/>
                        <a:lstStyle/>
                        <a:p>
                          <a:pPr algn="ctr"/>
                          <a:r>
                            <a:rPr lang="en-US" b="1" dirty="0"/>
                            <a:t>D</a:t>
                          </a:r>
                          <a:endParaRPr lang="en-IN" b="1" dirty="0"/>
                        </a:p>
                      </a:txBody>
                      <a:tcPr/>
                    </a:tc>
                    <a:tc>
                      <a:txBody>
                        <a:bodyPr/>
                        <a:lstStyle/>
                        <a:p>
                          <a:pPr algn="ct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572331693"/>
                      </a:ext>
                    </a:extLst>
                  </a:tr>
                  <a:tr h="501253">
                    <a:tc>
                      <a:txBody>
                        <a:bodyPr/>
                        <a:lstStyle/>
                        <a:p>
                          <a:pPr algn="ctr"/>
                          <a:r>
                            <a:rPr lang="en-US" b="1" dirty="0"/>
                            <a:t>2.</a:t>
                          </a:r>
                          <a:endParaRPr lang="en-IN" b="1" dirty="0"/>
                        </a:p>
                      </a:txBody>
                      <a:tcPr/>
                    </a:tc>
                    <a:tc>
                      <a:txBody>
                        <a:bodyPr/>
                        <a:lstStyle/>
                        <a:p>
                          <a:pPr algn="ctr"/>
                          <a:r>
                            <a:rPr lang="en-US" b="1" dirty="0"/>
                            <a:t>M</a:t>
                          </a:r>
                          <a:endParaRPr lang="en-IN" b="1" dirty="0"/>
                        </a:p>
                      </a:txBody>
                      <a:tcPr/>
                    </a:tc>
                    <a:tc>
                      <a:txBody>
                        <a:bodyPr/>
                        <a:lstStyle/>
                        <a:p>
                          <a:pPr algn="ct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890789039"/>
                      </a:ext>
                    </a:extLst>
                  </a:tr>
                  <a:tr h="501253">
                    <a:tc>
                      <a:txBody>
                        <a:bodyPr/>
                        <a:lstStyle/>
                        <a:p>
                          <a:pPr algn="ctr"/>
                          <a:r>
                            <a:rPr lang="en-US" b="1" dirty="0"/>
                            <a:t>3.</a:t>
                          </a:r>
                          <a:endParaRPr lang="en-IN" b="1" dirty="0"/>
                        </a:p>
                      </a:txBody>
                      <a:tcPr/>
                    </a:tc>
                    <a:tc>
                      <a:txBody>
                        <a:bodyPr/>
                        <a:lstStyle/>
                        <a:p>
                          <a:pPr algn="ctr"/>
                          <a:r>
                            <a:rPr lang="en-US" b="1" dirty="0"/>
                            <a:t>R</a:t>
                          </a:r>
                          <a:endParaRPr lang="en-IN" b="1" dirty="0"/>
                        </a:p>
                      </a:txBody>
                      <a:tcPr/>
                    </a:tc>
                    <a:tc>
                      <a:txBody>
                        <a:bodyPr/>
                        <a:lstStyle/>
                        <a:p>
                          <a:pPr algn="ct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146560857"/>
                      </a:ext>
                    </a:extLst>
                  </a:tr>
                  <a:tr h="501253">
                    <a:tc>
                      <a:txBody>
                        <a:bodyPr/>
                        <a:lstStyle/>
                        <a:p>
                          <a:pPr algn="ctr"/>
                          <a:r>
                            <a:rPr lang="en-US" b="1" dirty="0"/>
                            <a:t>4.</a:t>
                          </a:r>
                          <a:endParaRPr lang="en-IN" b="1" dirty="0"/>
                        </a:p>
                      </a:txBody>
                      <a:tcPr/>
                    </a:tc>
                    <a:tc>
                      <a:txBody>
                        <a:bodyPr/>
                        <a:lstStyle/>
                        <a:p>
                          <a:endParaRPr lang="en-US"/>
                        </a:p>
                      </a:txBody>
                      <a:tcPr>
                        <a:blipFill>
                          <a:blip r:embed="rId2"/>
                          <a:stretch>
                            <a:fillRect l="-37296" t="-439024" r="-276457" b="-403659"/>
                          </a:stretch>
                        </a:blipFill>
                      </a:tcPr>
                    </a:tc>
                    <a:tc>
                      <a:txBody>
                        <a:bodyPr/>
                        <a:lstStyle/>
                        <a:p>
                          <a:pPr algn="ct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42530061"/>
                      </a:ext>
                    </a:extLst>
                  </a:tr>
                  <a:tr h="501253">
                    <a:tc>
                      <a:txBody>
                        <a:bodyPr/>
                        <a:lstStyle/>
                        <a:p>
                          <a:pPr algn="ctr"/>
                          <a:r>
                            <a:rPr lang="en-US" b="1" dirty="0"/>
                            <a:t>5.</a:t>
                          </a:r>
                          <a:endParaRPr lang="en-IN" b="1" dirty="0"/>
                        </a:p>
                      </a:txBody>
                      <a:tcPr/>
                    </a:tc>
                    <a:tc>
                      <a:txBody>
                        <a:bodyPr/>
                        <a:lstStyle/>
                        <a:p>
                          <a:endParaRPr lang="en-US"/>
                        </a:p>
                      </a:txBody>
                      <a:tcPr>
                        <a:blipFill>
                          <a:blip r:embed="rId2"/>
                          <a:stretch>
                            <a:fillRect l="-37296" t="-539024" r="-276457" b="-303659"/>
                          </a:stretch>
                        </a:blipFill>
                      </a:tcPr>
                    </a:tc>
                    <a:tc>
                      <a:txBody>
                        <a:bodyPr/>
                        <a:lstStyle/>
                        <a:p>
                          <a:pPr algn="ct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707522419"/>
                      </a:ext>
                    </a:extLst>
                  </a:tr>
                  <a:tr h="501253">
                    <a:tc>
                      <a:txBody>
                        <a:bodyPr/>
                        <a:lstStyle/>
                        <a:p>
                          <a:pPr algn="ctr"/>
                          <a:r>
                            <a:rPr lang="en-US" b="1" dirty="0"/>
                            <a:t>6.</a:t>
                          </a:r>
                          <a:endParaRPr lang="en-IN" b="1" dirty="0"/>
                        </a:p>
                      </a:txBody>
                      <a:tcPr/>
                    </a:tc>
                    <a:tc>
                      <a:txBody>
                        <a:bodyPr/>
                        <a:lstStyle/>
                        <a:p>
                          <a:endParaRPr lang="en-US"/>
                        </a:p>
                      </a:txBody>
                      <a:tcPr>
                        <a:blipFill>
                          <a:blip r:embed="rId2"/>
                          <a:stretch>
                            <a:fillRect l="-37296" t="-639024" r="-276457" b="-203659"/>
                          </a:stretch>
                        </a:blipFill>
                      </a:tcPr>
                    </a:tc>
                    <a:tc>
                      <a:txBody>
                        <a:bodyPr/>
                        <a:lstStyle/>
                        <a:p>
                          <a:pPr algn="ct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617961615"/>
                      </a:ext>
                    </a:extLst>
                  </a:tr>
                  <a:tr h="501253">
                    <a:tc>
                      <a:txBody>
                        <a:bodyPr/>
                        <a:lstStyle/>
                        <a:p>
                          <a:pPr algn="ctr"/>
                          <a:r>
                            <a:rPr lang="en-US" b="1" dirty="0"/>
                            <a:t>7.</a:t>
                          </a:r>
                          <a:endParaRPr lang="en-IN" b="1" dirty="0"/>
                        </a:p>
                      </a:txBody>
                      <a:tcPr/>
                    </a:tc>
                    <a:tc>
                      <a:txBody>
                        <a:bodyPr/>
                        <a:lstStyle/>
                        <a:p>
                          <a:endParaRPr lang="en-US"/>
                        </a:p>
                      </a:txBody>
                      <a:tcPr>
                        <a:blipFill>
                          <a:blip r:embed="rId2"/>
                          <a:stretch>
                            <a:fillRect l="-37296" t="-730120" r="-276457" b="-101205"/>
                          </a:stretch>
                        </a:blipFill>
                      </a:tcPr>
                    </a:tc>
                    <a:tc>
                      <a:txBody>
                        <a:bodyPr/>
                        <a:lstStyle/>
                        <a:p>
                          <a:pPr algn="ct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169528225"/>
                      </a:ext>
                    </a:extLst>
                  </a:tr>
                  <a:tr h="501253">
                    <a:tc>
                      <a:txBody>
                        <a:bodyPr/>
                        <a:lstStyle/>
                        <a:p>
                          <a:pPr algn="ctr"/>
                          <a:r>
                            <a:rPr lang="en-US" b="1" dirty="0"/>
                            <a:t>8.</a:t>
                          </a:r>
                          <a:endParaRPr lang="en-IN" b="1" dirty="0"/>
                        </a:p>
                      </a:txBody>
                      <a:tcPr/>
                    </a:tc>
                    <a:tc>
                      <a:txBody>
                        <a:bodyPr/>
                        <a:lstStyle/>
                        <a:p>
                          <a:endParaRPr lang="en-US"/>
                        </a:p>
                      </a:txBody>
                      <a:tcPr>
                        <a:blipFill>
                          <a:blip r:embed="rId2"/>
                          <a:stretch>
                            <a:fillRect l="-37296" t="-840244" r="-276457" b="-2439"/>
                          </a:stretch>
                        </a:blipFill>
                      </a:tcPr>
                    </a:tc>
                    <a:tc>
                      <a:txBody>
                        <a:bodyPr/>
                        <a:lstStyle/>
                        <a:p>
                          <a:pPr algn="ct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957939912"/>
                      </a:ext>
                    </a:extLst>
                  </a:tr>
                </a:tbl>
              </a:graphicData>
            </a:graphic>
          </p:graphicFrame>
        </mc:Fallback>
      </mc:AlternateContent>
      <p:sp>
        <p:nvSpPr>
          <p:cNvPr id="3" name="TextBox 2">
            <a:extLst>
              <a:ext uri="{FF2B5EF4-FFF2-40B4-BE49-F238E27FC236}">
                <a16:creationId xmlns:a16="http://schemas.microsoft.com/office/drawing/2014/main" id="{1E727753-ED31-4585-8CD9-19BEB24DB64F}"/>
              </a:ext>
            </a:extLst>
          </p:cNvPr>
          <p:cNvSpPr txBox="1"/>
          <p:nvPr/>
        </p:nvSpPr>
        <p:spPr>
          <a:xfrm>
            <a:off x="650449" y="546755"/>
            <a:ext cx="7598005" cy="584775"/>
          </a:xfrm>
          <a:prstGeom prst="rect">
            <a:avLst/>
          </a:prstGeom>
          <a:noFill/>
        </p:spPr>
        <p:txBody>
          <a:bodyPr wrap="square" rtlCol="0">
            <a:spAutoFit/>
          </a:bodyPr>
          <a:lstStyle/>
          <a:p>
            <a:r>
              <a:rPr lang="en-US" sz="3200" b="1" dirty="0">
                <a:solidFill>
                  <a:srgbClr val="7030A0"/>
                </a:solidFill>
              </a:rPr>
              <a:t>DESCRIPTION OF PARAMETERS:</a:t>
            </a:r>
            <a:endParaRPr lang="en-IN" sz="3200" dirty="0"/>
          </a:p>
        </p:txBody>
      </p:sp>
    </p:spTree>
    <p:extLst>
      <p:ext uri="{BB962C8B-B14F-4D97-AF65-F5344CB8AC3E}">
        <p14:creationId xmlns:p14="http://schemas.microsoft.com/office/powerpoint/2010/main" val="4275397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3059</TotalTime>
  <Words>2984</Words>
  <Application>Microsoft Office PowerPoint</Application>
  <PresentationFormat>Widescreen</PresentationFormat>
  <Paragraphs>457</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Bahnschrift Light</vt:lpstr>
      <vt:lpstr>Bookman Old Style</vt:lpstr>
      <vt:lpstr>Calibri</vt:lpstr>
      <vt:lpstr>Cambria Math</vt:lpstr>
      <vt:lpstr>Garamond</vt:lpstr>
      <vt:lpstr>Times New Roman</vt:lpstr>
      <vt:lpstr>Trebuchet MS</vt:lpstr>
      <vt:lpstr>Wingdings</vt:lpstr>
      <vt:lpstr>Savon</vt:lpstr>
      <vt:lpstr>PowerPoint Presentation</vt:lpstr>
      <vt:lpstr>INTRODUCTION:</vt:lpstr>
      <vt:lpstr>PowerPoint Presentation</vt:lpstr>
      <vt:lpstr>LITERATURE SURVEY:</vt:lpstr>
      <vt:lpstr>OBJECTIVES OF PROJECT:</vt:lpstr>
      <vt:lpstr>LFC SYSTEM MODEL WITH EV AGGREGATOR:</vt:lpstr>
      <vt:lpstr>SYSTEM DESCRIPTION:</vt:lpstr>
      <vt:lpstr>DESCRIPTION OF VARIABLES :</vt:lpstr>
      <vt:lpstr>PowerPoint Presentation</vt:lpstr>
      <vt:lpstr>CONTROLLER  PARAMETERS AND PARTICIPATION FACTORS:</vt:lpstr>
      <vt:lpstr>DELAY DEPENDANCY STABILITY:</vt:lpstr>
      <vt:lpstr>PowerPoint Presentation</vt:lpstr>
      <vt:lpstr>CLOSED LOOP TRANSFER FUNCTION:</vt:lpstr>
      <vt:lpstr>BENCHMARK SYSTEM PARAMETERS:</vt:lpstr>
      <vt:lpstr>MATLAB OUTPUT :</vt:lpstr>
      <vt:lpstr>PowerPoint Presentation</vt:lpstr>
      <vt:lpstr>PowerPoint Presentation</vt:lpstr>
      <vt:lpstr>PowerPoint Presentation</vt:lpstr>
      <vt:lpstr>PowerPoint Presentation</vt:lpstr>
      <vt:lpstr>PowerPoint Presentation</vt:lpstr>
      <vt:lpstr>PowerPoint Presentation</vt:lpstr>
      <vt:lpstr>SIMULATION RESULTS:   STABILITY ANALYSIS FOR VARIOUS COMMUNICATION DELAYS.</vt:lpstr>
      <vt:lpstr>SIMULATION:</vt:lpstr>
      <vt:lpstr>MATLAB OUTPUT :</vt:lpstr>
      <vt:lpstr>     For Kp=0.2, Ki =0.6  and Communication Delay , τ*= 0.6018 sec                                   (Marginal stable response)</vt:lpstr>
      <vt:lpstr>     For Kp=0.2, Ki =0.6  and Communication Delay , τ*= 0.5156 sec                                       (Stable response)</vt:lpstr>
      <vt:lpstr>For Kp=0.2, Ki =0.6  and Communication Delay , τ*= 0.7125 sec                                       (Unstable response)</vt:lpstr>
      <vt:lpstr>COMPARISON OF FREQUENCY RESPONSE OF LFC-EV SYSTEM FOR DIFFERENT TIME DELAYS:       For Kp=0.1 , Ki =0.6.</vt:lpstr>
      <vt:lpstr>COMPARISON OF FREQUENCY RESPONSE OF LFC-EV SYSTEM FOR DIFFERENT TIME DELAYS:       For Kp=0.2 , Ki =0.6.</vt:lpstr>
      <vt:lpstr>COMPARISON OF FREQUENCY RESPONSE OF LFC-EV SYSTEM FOR DIFFERENT TIME DELAYS:       For Kp=0.8 , Ki =0.6.</vt:lpstr>
      <vt:lpstr>SIMULATION RESULTS:  STABILITY REGION CURVE FOR PARTICULAR TIME DELAY AND FOR VARIOUS PARTICIPATION FACTORS.  </vt:lpstr>
      <vt:lpstr>PowerPoint Presentation</vt:lpstr>
      <vt:lpstr>COMPARISON OF FREQUENCY RESPONSE OF LFC-EV SYSTEM FOR DIFFERENT PI PARAMETERS:   For  Time delay=0.5s , α0=1  , α1=0 </vt:lpstr>
      <vt:lpstr>COMPARISON OF FREQUENCY RESPONSE OF LFC-EV SYSTEM FOR DIFFERENT PI PARAMETERS:   For  Time delay=0.5s , α0=0.8 , α1=0.2</vt:lpstr>
      <vt:lpstr>COMPARISON OF FREQUENCY RESPONSE OF LFC-EV SYSTEM FOR DIFFERENT PI PARAMETERS:   For  Time delay=0.5s , α0=1  , α1=0 </vt:lpstr>
      <vt:lpstr>CONCLUSION:</vt:lpstr>
      <vt:lpstr>BASE PAPER AND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Ajith</dc:creator>
  <cp:lastModifiedBy>Kalavagunta Vamshi</cp:lastModifiedBy>
  <cp:revision>188</cp:revision>
  <dcterms:created xsi:type="dcterms:W3CDTF">2020-11-04T06:48:16Z</dcterms:created>
  <dcterms:modified xsi:type="dcterms:W3CDTF">2021-07-03T18:21:52Z</dcterms:modified>
</cp:coreProperties>
</file>