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76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1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9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0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41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3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0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8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3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3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5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3DA06-5DBD-457E-8861-ADB69D1B09C9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3088AB-CECC-4BBD-8097-E70351E74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4D042-93D9-450C-ACA8-7F67BC47E0CF}"/>
              </a:ext>
            </a:extLst>
          </p:cNvPr>
          <p:cNvSpPr txBox="1"/>
          <p:nvPr/>
        </p:nvSpPr>
        <p:spPr>
          <a:xfrm>
            <a:off x="801277" y="659876"/>
            <a:ext cx="10458905" cy="225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C3300"/>
                </a:solidFill>
              </a:rPr>
              <a:t>STABILITY AND STABILIZATION OF NETWORKED LOAD FREQUENCY CONTROL SYSTEMS INTEGRATED WITH ELECTRIC VEHICLE AGGREGATORS.</a:t>
            </a:r>
            <a:br>
              <a:rPr lang="en-GB" sz="2400" b="1" dirty="0">
                <a:solidFill>
                  <a:srgbClr val="CC3300"/>
                </a:solidFill>
              </a:rPr>
            </a:br>
            <a:r>
              <a:rPr lang="en-GB" sz="2400" b="1" dirty="0">
                <a:solidFill>
                  <a:srgbClr val="CC3300"/>
                </a:solidFill>
              </a:rPr>
              <a:t> 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145E-87CC-4DF8-9168-2A5837A8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40" y="2533792"/>
            <a:ext cx="1410573" cy="1442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36EC8-D747-47C4-A43B-F08E98112625}"/>
              </a:ext>
            </a:extLst>
          </p:cNvPr>
          <p:cNvSpPr txBox="1"/>
          <p:nvPr/>
        </p:nvSpPr>
        <p:spPr>
          <a:xfrm>
            <a:off x="801278" y="4100660"/>
            <a:ext cx="4188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3300"/>
                </a:solidFill>
              </a:rPr>
              <a:t>Presented By: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Sharini Rithigaa B S   (17CE153).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Gokulnath M               (17EE111).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Kalavagunta Vamshi   (17EE118).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Kalla Anil Sai Kumar  (17EE119).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AD375-E69C-4414-B1E9-A371E4CA5D70}"/>
              </a:ext>
            </a:extLst>
          </p:cNvPr>
          <p:cNvSpPr txBox="1"/>
          <p:nvPr/>
        </p:nvSpPr>
        <p:spPr>
          <a:xfrm>
            <a:off x="6325386" y="4194928"/>
            <a:ext cx="527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K.Ramakrishnan, M.E., Ph.D.,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EEE.</a:t>
            </a:r>
            <a:endParaRPr lang="en-IN" sz="2000" b="1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86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5A3E40-1C07-4DBE-8CF7-39E2BE431BF0}"/>
              </a:ext>
            </a:extLst>
          </p:cNvPr>
          <p:cNvSpPr txBox="1"/>
          <p:nvPr/>
        </p:nvSpPr>
        <p:spPr>
          <a:xfrm>
            <a:off x="1245326" y="1253086"/>
            <a:ext cx="7626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STABILIZTION ON CONTROLLER SYNTHESIS PROBLEM: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B86EB-9DC5-4EC9-81AD-4327D4396239}"/>
              </a:ext>
            </a:extLst>
          </p:cNvPr>
          <p:cNvSpPr txBox="1"/>
          <p:nvPr/>
        </p:nvSpPr>
        <p:spPr>
          <a:xfrm>
            <a:off x="1245326" y="2063930"/>
            <a:ext cx="9335588" cy="3075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>
                <a:latin typeface="Trebuchet MS" panose="020B0603020202020204" pitchFamily="34" charset="0"/>
              </a:rPr>
              <a:t>In the problem, all the LFC system parameters except controller parameters are known.</a:t>
            </a:r>
          </a:p>
          <a:p>
            <a:pPr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>
                <a:latin typeface="Trebuchet MS" panose="020B0603020202020204" pitchFamily="34" charset="0"/>
              </a:rPr>
              <a:t>The time-delay in the communication network is assumed to  be known.</a:t>
            </a:r>
          </a:p>
          <a:p>
            <a:pPr algn="just">
              <a:lnSpc>
                <a:spcPct val="200000"/>
              </a:lnSpc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sz="2000" dirty="0">
                <a:latin typeface="Trebuchet MS" panose="020B0603020202020204" pitchFamily="34" charset="0"/>
              </a:rPr>
              <a:t>The objective is to compute a feasible origin in PI controller parametric space.</a:t>
            </a:r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42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2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7D026-B709-4C30-872D-4FF9A405CC98}"/>
              </a:ext>
            </a:extLst>
          </p:cNvPr>
          <p:cNvSpPr txBox="1"/>
          <p:nvPr/>
        </p:nvSpPr>
        <p:spPr>
          <a:xfrm>
            <a:off x="1018902" y="896983"/>
            <a:ext cx="364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INTRODUCTION: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3CF85-CC06-4E3E-BD9B-3A359A38A136}"/>
              </a:ext>
            </a:extLst>
          </p:cNvPr>
          <p:cNvSpPr txBox="1"/>
          <p:nvPr/>
        </p:nvSpPr>
        <p:spPr>
          <a:xfrm>
            <a:off x="888274" y="1454332"/>
            <a:ext cx="10398035" cy="534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 Whenever there is heavy power demand or power shortage the frequency of the voltage between the tie lines connecting Electric vehicle aggregator and smart grid reduces.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This reduction in frequency is sensed through sensor and the information is sent to information center by PI controller.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According to the level of reduction in frequency, the PI controller decides how much input of power to be extracted from the Electric Vehicle Aggregator.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rebuchet MS" panose="020B0603020202020204" pitchFamily="34" charset="0"/>
              </a:rPr>
              <a:t>Here, the Electric Vehicle Aggregator acts as source of power to compensate the demand of power along with the Smart Grid.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2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30901-A693-4C63-94FF-0BF78E95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1021471"/>
            <a:ext cx="9622971" cy="4171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15AEC-BB57-4DD0-B97A-6D0C8A02F44E}"/>
              </a:ext>
            </a:extLst>
          </p:cNvPr>
          <p:cNvSpPr txBox="1"/>
          <p:nvPr/>
        </p:nvSpPr>
        <p:spPr>
          <a:xfrm>
            <a:off x="2971799" y="5436419"/>
            <a:ext cx="6921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Fig 1.  Integration of Electric Vehicle Aggregator to grid.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2863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6DBCC-6D3D-4D35-AFF8-143636133244}"/>
              </a:ext>
            </a:extLst>
          </p:cNvPr>
          <p:cNvSpPr txBox="1"/>
          <p:nvPr/>
        </p:nvSpPr>
        <p:spPr>
          <a:xfrm>
            <a:off x="950105" y="838636"/>
            <a:ext cx="359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LITERATURE SURVEY:</a:t>
            </a:r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A0B86-E32C-4FBA-AA89-1E93310934D8}"/>
              </a:ext>
            </a:extLst>
          </p:cNvPr>
          <p:cNvSpPr txBox="1"/>
          <p:nvPr/>
        </p:nvSpPr>
        <p:spPr>
          <a:xfrm>
            <a:off x="758952" y="1490472"/>
            <a:ext cx="10707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This project deals with computation of communication time delays on stability regions and stability delay margins of the PI controller between the Electric Vehicle Aggregator and the smart grid of a single area load frequency control(LFC)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A graphical method of characterizing stability boundary locus is implemented.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For a given time delay, the method computes all the stability gains of PI controller, which constitutes a stability regions in parameters of space of PI controller.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Later a frequency domain exact method is used to calculate stability delay margins for various values of PI controller gains.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The complete analysis is made in order to pass the information of error in the system within the stability margin delay to bring the system to equilibrium point.</a:t>
            </a:r>
            <a:endParaRPr lang="en-IN" sz="1800" dirty="0">
              <a:latin typeface="Trebuchet MS" panose="020B0603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6E0AE-E954-4918-8644-7D58815A2B40}"/>
              </a:ext>
            </a:extLst>
          </p:cNvPr>
          <p:cNvSpPr txBox="1"/>
          <p:nvPr/>
        </p:nvSpPr>
        <p:spPr>
          <a:xfrm>
            <a:off x="923109" y="1079691"/>
            <a:ext cx="369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OBJECTIVES OF PROJECT:</a:t>
            </a:r>
            <a:endParaRPr lang="en-IN" sz="20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9DBFD-EAFA-4B7D-A15E-3969BD4E1139}"/>
              </a:ext>
            </a:extLst>
          </p:cNvPr>
          <p:cNvSpPr txBox="1"/>
          <p:nvPr/>
        </p:nvSpPr>
        <p:spPr>
          <a:xfrm>
            <a:off x="923109" y="1680754"/>
            <a:ext cx="10241281" cy="389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To access the impact of integrating electrical vehicle aggregator on stability of single area load frequency control system.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The integration of geographically dispersed electric vehicle aggregator through communication network introduces time delay in closed loop control system.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The presence of time delay in feedback loop of the closed loop load frequency control system affects performance and stability of the system.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rebuchet MS" panose="020B0603020202020204" pitchFamily="34" charset="0"/>
              </a:rPr>
              <a:t>In this presentation, a methodology is presented to assess the  maximum allowable bound of time delay within which the networked load frequency control system stays stable.</a:t>
            </a:r>
            <a:endParaRPr lang="en-IN" sz="1800" dirty="0">
              <a:latin typeface="Trebuchet MS" panose="020B0603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1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D1286-1396-4A1A-9845-B2D541C12B51}"/>
              </a:ext>
            </a:extLst>
          </p:cNvPr>
          <p:cNvSpPr txBox="1"/>
          <p:nvPr/>
        </p:nvSpPr>
        <p:spPr>
          <a:xfrm>
            <a:off x="2098766" y="1097280"/>
            <a:ext cx="712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LFC SYSTEM MODEL WITH EV AGGREGATOR:</a:t>
            </a:r>
            <a:endParaRPr lang="en-IN" sz="2400" dirty="0">
              <a:solidFill>
                <a:schemeClr val="accent4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128B9A51-CBCD-43AA-944A-7B883D63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1663337"/>
            <a:ext cx="9117873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A2B1E-7924-417E-AC01-34C8A4F65BD1}"/>
              </a:ext>
            </a:extLst>
          </p:cNvPr>
          <p:cNvSpPr txBox="1"/>
          <p:nvPr/>
        </p:nvSpPr>
        <p:spPr>
          <a:xfrm>
            <a:off x="2561103" y="5437554"/>
            <a:ext cx="6863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1. System model of single-area  LFC with EV aggregator.</a:t>
            </a:r>
            <a:endParaRPr lang="en-IN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36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D81A5-13ED-4632-8FC2-1761159564D5}"/>
              </a:ext>
            </a:extLst>
          </p:cNvPr>
          <p:cNvSpPr txBox="1"/>
          <p:nvPr/>
        </p:nvSpPr>
        <p:spPr>
          <a:xfrm>
            <a:off x="916577" y="764569"/>
            <a:ext cx="6117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SYSTEM DESCRIPTION:</a:t>
            </a:r>
            <a:endParaRPr lang="en-IN" sz="20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11FCC-81D9-400F-AA74-47B0935C6975}"/>
                  </a:ext>
                </a:extLst>
              </p:cNvPr>
              <p:cNvSpPr txBox="1"/>
              <p:nvPr/>
            </p:nvSpPr>
            <p:spPr>
              <a:xfrm>
                <a:off x="916577" y="1164679"/>
                <a:ext cx="1035884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imbalance between demand and generation is measured in terms of incremental frequency variable ∆f.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incremental variable is fed back to PI controller which sends appropriate control effort to the governor.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governor decides the valve opening of the turbine for increasing input to the synchronous generator.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constant action restores the imbalance between generator and demand.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fleet of electric vehicle called EV aggregator connected through communication network and  the conventional power system restores the frequency imbalance brought about by load variation.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rebuchet MS" panose="020B0603020202020204" pitchFamily="34" charset="0"/>
                  </a:rPr>
                  <a:t>The load sharing between the conventional power system and EV aggregator is taken care using participation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latin typeface="Trebuchet MS" panose="020B0603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11FCC-81D9-400F-AA74-47B0935C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1164679"/>
                <a:ext cx="10358846" cy="5355312"/>
              </a:xfrm>
              <a:prstGeom prst="rect">
                <a:avLst/>
              </a:prstGeom>
              <a:blipFill>
                <a:blip r:embed="rId2"/>
                <a:stretch>
                  <a:fillRect l="-471" r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A77EA-F8A0-42DF-A31E-D80FDAC19B3F}"/>
              </a:ext>
            </a:extLst>
          </p:cNvPr>
          <p:cNvSpPr txBox="1"/>
          <p:nvPr/>
        </p:nvSpPr>
        <p:spPr>
          <a:xfrm>
            <a:off x="1038498" y="910717"/>
            <a:ext cx="7957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DELAY-DEPENDENT STABILITY PROBLEM:</a:t>
            </a:r>
            <a:endParaRPr lang="en-IN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70F77-0E23-4586-9D75-0B0E7179812D}"/>
                  </a:ext>
                </a:extLst>
              </p:cNvPr>
              <p:cNvSpPr txBox="1"/>
              <p:nvPr/>
            </p:nvSpPr>
            <p:spPr>
              <a:xfrm>
                <a:off x="1038498" y="1741714"/>
                <a:ext cx="9960428" cy="3728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400" dirty="0">
                    <a:latin typeface="Trebuchet MS" panose="020B0603020202020204" pitchFamily="34" charset="0"/>
                  </a:rPr>
                  <a:t>In this problem, all  the load frequency control system parameters are known.</a:t>
                </a:r>
              </a:p>
              <a:p>
                <a:pPr algn="just">
                  <a:lnSpc>
                    <a:spcPct val="20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400" dirty="0">
                    <a:latin typeface="Trebuchet MS" panose="020B0603020202020204" pitchFamily="34" charset="0"/>
                  </a:rPr>
                  <a:t>The PI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latin typeface="Trebuchet MS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rebuchet MS" panose="020B0603020202020204" pitchFamily="34" charset="0"/>
                  </a:rPr>
                  <a:t> are assumed to be known.</a:t>
                </a:r>
              </a:p>
              <a:p>
                <a:pPr algn="just">
                  <a:lnSpc>
                    <a:spcPct val="200000"/>
                  </a:lnSpc>
                  <a:buClr>
                    <a:srgbClr val="C00000"/>
                  </a:buClr>
                  <a:buSzPct val="100000"/>
                  <a:buFont typeface="+mj-lt"/>
                  <a:buAutoNum type="arabicParenR"/>
                </a:pPr>
                <a:r>
                  <a:rPr lang="en-US" sz="2400" dirty="0">
                    <a:latin typeface="Trebuchet MS" panose="020B0603020202020204" pitchFamily="34" charset="0"/>
                  </a:rPr>
                  <a:t>The objective is to compute the  maximum value of the delay within which the closed loop system remains asymptotically stable.</a:t>
                </a:r>
                <a:endParaRPr lang="en-GB" sz="24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70F77-0E23-4586-9D75-0B0E71798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8" y="1741714"/>
                <a:ext cx="9960428" cy="3728713"/>
              </a:xfrm>
              <a:prstGeom prst="rect">
                <a:avLst/>
              </a:prstGeom>
              <a:blipFill>
                <a:blip r:embed="rId2"/>
                <a:stretch>
                  <a:fillRect l="-918" r="-979" b="-2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3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BC29-DE81-4988-A044-B8C42AB3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593416"/>
            <a:ext cx="10263050" cy="5373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DELAY DEPENDANT STABILITY MARGIN: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6930"/>
              </p:ext>
            </p:extLst>
          </p:nvPr>
        </p:nvGraphicFramePr>
        <p:xfrm>
          <a:off x="905691" y="1725102"/>
          <a:ext cx="10450286" cy="4339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/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p</a:t>
                      </a:r>
                      <a:endParaRPr lang="en-US" sz="1800" b="1" dirty="0">
                        <a:latin typeface="Trebuchet MS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K</a:t>
                      </a:r>
                      <a:r>
                        <a:rPr lang="en-US" sz="1800" baseline="-25000" dirty="0"/>
                        <a:t>I</a:t>
                      </a:r>
                      <a:r>
                        <a:rPr lang="en-US" sz="1800" dirty="0"/>
                        <a:t>=0.2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K</a:t>
                      </a:r>
                      <a:r>
                        <a:rPr lang="en-US" sz="1800" baseline="-25000" dirty="0"/>
                        <a:t>I</a:t>
                      </a:r>
                      <a:r>
                        <a:rPr lang="en-US" sz="1800" dirty="0"/>
                        <a:t>=0.4</a:t>
                      </a:r>
                      <a:endParaRPr lang="en-US" sz="1800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K</a:t>
                      </a:r>
                      <a:r>
                        <a:rPr lang="en-US" sz="1800" baseline="-25000" dirty="0"/>
                        <a:t>I</a:t>
                      </a:r>
                      <a:r>
                        <a:rPr lang="en-US" sz="1800" dirty="0"/>
                        <a:t>=0.6</a:t>
                      </a:r>
                      <a:endParaRPr lang="en-US" sz="1800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K</a:t>
                      </a:r>
                      <a:r>
                        <a:rPr lang="en-US" sz="1800" baseline="-25000" dirty="0"/>
                        <a:t>I</a:t>
                      </a:r>
                      <a:r>
                        <a:rPr lang="en-US" sz="1800" dirty="0"/>
                        <a:t>=0.8</a:t>
                      </a:r>
                      <a:endParaRPr lang="en-US" sz="1800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/>
                        <a:t>K</a:t>
                      </a:r>
                      <a:r>
                        <a:rPr lang="en-US" sz="1800" b="1" baseline="-25000" dirty="0"/>
                        <a:t>I</a:t>
                      </a:r>
                      <a:r>
                        <a:rPr lang="en-US" sz="1800" b="1" dirty="0"/>
                        <a:t>=1.0</a:t>
                      </a:r>
                      <a:endParaRPr lang="en-US" sz="18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1.7866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0.4231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0.0859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-0.0615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-0.1417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0.1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2.7421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0.8271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0.3496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0.1340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0.0134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0.2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3.5861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1.2002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0.6018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0.3242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0.1656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0.3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4.2522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1.5214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0.8327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0.5034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0.3115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0.4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4.6970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1.7773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1.0346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0.6669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0.4477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0.5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4.8537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1.9635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1.2023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0.8108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 0.5717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0.6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4.6817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2.0829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1.3339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0.9327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0.6812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0.7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4.3135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2.1433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1.4300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1.0317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0.7751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0.8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3.9050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2.1545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1.4932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1.1080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0.8527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0.9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3.5197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2.1273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1.5275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1.1628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0.9142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1.0</a:t>
                      </a:r>
                      <a:endParaRPr lang="en-US" sz="1400" b="1" dirty="0">
                        <a:latin typeface="Trebuchet MS" panose="020B060302020202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3.1740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2.0715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1.5372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1.1982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0.9606</a:t>
                      </a:r>
                      <a:endParaRPr lang="en-US" sz="1400" b="1" dirty="0">
                        <a:latin typeface="Bookman Old Style" panose="02050604050505020204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5CD3F77-67DE-4D41-ACD4-B83156181D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08363"/>
                  </p:ext>
                </p:extLst>
              </p:nvPr>
            </p:nvGraphicFramePr>
            <p:xfrm>
              <a:off x="905691" y="1328862"/>
              <a:ext cx="10450286" cy="3962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450286">
                      <a:extLst>
                        <a:ext uri="{9D8B030D-6E8A-4147-A177-3AD203B41FA5}">
                          <a16:colId xmlns:a16="http://schemas.microsoft.com/office/drawing/2014/main" val="3006850104"/>
                        </a:ext>
                      </a:extLst>
                    </a:gridCol>
                  </a:tblGrid>
                  <a:tr h="32302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2000" b="1" smtClean="0"/>
                                <m:t>                                      </m:t>
                              </m:r>
                              <m:r>
                                <a:rPr lang="en-IN" sz="2000" b="1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IN" sz="2000" b="1" smtClean="0"/>
                                <m:t> </m:t>
                              </m:r>
                              <m:sSup>
                                <m:sSupPr>
                                  <m:ctrlPr>
                                    <a:rPr lang="en-IN" sz="2000" smtClean="0"/>
                                  </m:ctrlPr>
                                </m:sSupPr>
                                <m:e>
                                  <m:r>
                                    <a:rPr lang="en-IN" sz="2000" smtClean="0"/>
                                    <m:t>𝝉</m:t>
                                  </m:r>
                                </m:e>
                                <m:sup>
                                  <m:r>
                                    <a:rPr lang="en-IN" sz="2000" smtClean="0"/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dirty="0"/>
                            <a:t>   -  STABILITY DELAY MARGIN (s)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1465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5CD3F77-67DE-4D41-ACD4-B83156181D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08363"/>
                  </p:ext>
                </p:extLst>
              </p:nvPr>
            </p:nvGraphicFramePr>
            <p:xfrm>
              <a:off x="905691" y="1328862"/>
              <a:ext cx="10450286" cy="3962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450286">
                      <a:extLst>
                        <a:ext uri="{9D8B030D-6E8A-4147-A177-3AD203B41FA5}">
                          <a16:colId xmlns:a16="http://schemas.microsoft.com/office/drawing/2014/main" val="30068501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" t="-6061" r="-292" b="-2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146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7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746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Cambria Math</vt:lpstr>
      <vt:lpstr>Garamond</vt:lpstr>
      <vt:lpstr>Times New Roman</vt:lpstr>
      <vt:lpstr>Trebuchet MS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DELAY DEPENDANT STABILITY MARGIN: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Kalavagunta Vamshi</dc:creator>
  <cp:lastModifiedBy>Kalavagunta Vamshi</cp:lastModifiedBy>
  <cp:revision>10</cp:revision>
  <dcterms:created xsi:type="dcterms:W3CDTF">2021-03-04T09:48:35Z</dcterms:created>
  <dcterms:modified xsi:type="dcterms:W3CDTF">2021-03-04T11:21:51Z</dcterms:modified>
</cp:coreProperties>
</file>